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0.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1.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4.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5.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14" r:id="rId2"/>
    <p:sldMasterId id="2147483756" r:id="rId3"/>
    <p:sldMasterId id="2147483767" r:id="rId4"/>
    <p:sldMasterId id="2147483779" r:id="rId5"/>
    <p:sldMasterId id="2147483791" r:id="rId6"/>
    <p:sldMasterId id="2147483803" r:id="rId7"/>
    <p:sldMasterId id="2147483816" r:id="rId8"/>
    <p:sldMasterId id="2147483828" r:id="rId9"/>
    <p:sldMasterId id="2147483840" r:id="rId10"/>
    <p:sldMasterId id="2147483857" r:id="rId11"/>
    <p:sldMasterId id="2147483881" r:id="rId12"/>
    <p:sldMasterId id="2147483903" r:id="rId13"/>
    <p:sldMasterId id="2147483931" r:id="rId14"/>
    <p:sldMasterId id="2147483943" r:id="rId15"/>
    <p:sldMasterId id="2147483955" r:id="rId16"/>
  </p:sldMasterIdLst>
  <p:notesMasterIdLst>
    <p:notesMasterId r:id="rId334"/>
  </p:notesMasterIdLst>
  <p:sldIdLst>
    <p:sldId id="256" r:id="rId17"/>
    <p:sldId id="4918" r:id="rId18"/>
    <p:sldId id="4672" r:id="rId19"/>
    <p:sldId id="4684" r:id="rId20"/>
    <p:sldId id="4675" r:id="rId21"/>
    <p:sldId id="4934" r:id="rId22"/>
    <p:sldId id="4681" r:id="rId23"/>
    <p:sldId id="4685" r:id="rId24"/>
    <p:sldId id="4679" r:id="rId25"/>
    <p:sldId id="4689" r:id="rId26"/>
    <p:sldId id="4690" r:id="rId27"/>
    <p:sldId id="4691" r:id="rId28"/>
    <p:sldId id="4692" r:id="rId29"/>
    <p:sldId id="4693" r:id="rId30"/>
    <p:sldId id="4694" r:id="rId31"/>
    <p:sldId id="4695" r:id="rId32"/>
    <p:sldId id="4696" r:id="rId33"/>
    <p:sldId id="4697" r:id="rId34"/>
    <p:sldId id="4698" r:id="rId35"/>
    <p:sldId id="4699" r:id="rId36"/>
    <p:sldId id="4700" r:id="rId37"/>
    <p:sldId id="4701" r:id="rId38"/>
    <p:sldId id="4702" r:id="rId39"/>
    <p:sldId id="4703" r:id="rId40"/>
    <p:sldId id="4704" r:id="rId41"/>
    <p:sldId id="4705" r:id="rId42"/>
    <p:sldId id="4706" r:id="rId43"/>
    <p:sldId id="4707" r:id="rId44"/>
    <p:sldId id="4708" r:id="rId45"/>
    <p:sldId id="4709" r:id="rId46"/>
    <p:sldId id="4710" r:id="rId47"/>
    <p:sldId id="4711" r:id="rId48"/>
    <p:sldId id="4712" r:id="rId49"/>
    <p:sldId id="4713" r:id="rId50"/>
    <p:sldId id="4714" r:id="rId51"/>
    <p:sldId id="4715" r:id="rId52"/>
    <p:sldId id="4716" r:id="rId53"/>
    <p:sldId id="4923" r:id="rId54"/>
    <p:sldId id="4896" r:id="rId55"/>
    <p:sldId id="4897" r:id="rId56"/>
    <p:sldId id="4888" r:id="rId57"/>
    <p:sldId id="4889" r:id="rId58"/>
    <p:sldId id="4890" r:id="rId59"/>
    <p:sldId id="4891" r:id="rId60"/>
    <p:sldId id="4892" r:id="rId61"/>
    <p:sldId id="4893" r:id="rId62"/>
    <p:sldId id="4894" r:id="rId63"/>
    <p:sldId id="4895" r:id="rId64"/>
    <p:sldId id="4729" r:id="rId65"/>
    <p:sldId id="4933" r:id="rId66"/>
    <p:sldId id="4877" r:id="rId67"/>
    <p:sldId id="4801" r:id="rId68"/>
    <p:sldId id="4802" r:id="rId69"/>
    <p:sldId id="4803" r:id="rId70"/>
    <p:sldId id="4804" r:id="rId71"/>
    <p:sldId id="4805" r:id="rId72"/>
    <p:sldId id="4806" r:id="rId73"/>
    <p:sldId id="4807" r:id="rId74"/>
    <p:sldId id="4808" r:id="rId75"/>
    <p:sldId id="4809" r:id="rId76"/>
    <p:sldId id="4810" r:id="rId77"/>
    <p:sldId id="4811" r:id="rId78"/>
    <p:sldId id="587" r:id="rId79"/>
    <p:sldId id="578" r:id="rId80"/>
    <p:sldId id="582" r:id="rId81"/>
    <p:sldId id="580" r:id="rId82"/>
    <p:sldId id="581" r:id="rId83"/>
    <p:sldId id="583" r:id="rId84"/>
    <p:sldId id="4960" r:id="rId85"/>
    <p:sldId id="4961" r:id="rId86"/>
    <p:sldId id="642" r:id="rId87"/>
    <p:sldId id="4962" r:id="rId88"/>
    <p:sldId id="4963" r:id="rId89"/>
    <p:sldId id="4964" r:id="rId90"/>
    <p:sldId id="611" r:id="rId91"/>
    <p:sldId id="612" r:id="rId92"/>
    <p:sldId id="657" r:id="rId93"/>
    <p:sldId id="651" r:id="rId94"/>
    <p:sldId id="615" r:id="rId95"/>
    <p:sldId id="616" r:id="rId96"/>
    <p:sldId id="631" r:id="rId97"/>
    <p:sldId id="632" r:id="rId98"/>
    <p:sldId id="633" r:id="rId99"/>
    <p:sldId id="634" r:id="rId100"/>
    <p:sldId id="635" r:id="rId101"/>
    <p:sldId id="636" r:id="rId102"/>
    <p:sldId id="641" r:id="rId103"/>
    <p:sldId id="638" r:id="rId104"/>
    <p:sldId id="628" r:id="rId105"/>
    <p:sldId id="629" r:id="rId106"/>
    <p:sldId id="5018" r:id="rId107"/>
    <p:sldId id="617" r:id="rId108"/>
    <p:sldId id="4965" r:id="rId109"/>
    <p:sldId id="643" r:id="rId110"/>
    <p:sldId id="4966" r:id="rId111"/>
    <p:sldId id="4967" r:id="rId112"/>
    <p:sldId id="653" r:id="rId113"/>
    <p:sldId id="596" r:id="rId114"/>
    <p:sldId id="644" r:id="rId115"/>
    <p:sldId id="654" r:id="rId116"/>
    <p:sldId id="599" r:id="rId117"/>
    <p:sldId id="464" r:id="rId118"/>
    <p:sldId id="465" r:id="rId119"/>
    <p:sldId id="466" r:id="rId120"/>
    <p:sldId id="467" r:id="rId121"/>
    <p:sldId id="456" r:id="rId122"/>
    <p:sldId id="457" r:id="rId123"/>
    <p:sldId id="458" r:id="rId124"/>
    <p:sldId id="4971" r:id="rId125"/>
    <p:sldId id="4599" r:id="rId126"/>
    <p:sldId id="4600" r:id="rId127"/>
    <p:sldId id="4601" r:id="rId128"/>
    <p:sldId id="4988" r:id="rId129"/>
    <p:sldId id="4602" r:id="rId130"/>
    <p:sldId id="4989" r:id="rId131"/>
    <p:sldId id="4603" r:id="rId132"/>
    <p:sldId id="4604" r:id="rId133"/>
    <p:sldId id="4605" r:id="rId134"/>
    <p:sldId id="4990" r:id="rId135"/>
    <p:sldId id="4606" r:id="rId136"/>
    <p:sldId id="4607" r:id="rId137"/>
    <p:sldId id="4992" r:id="rId138"/>
    <p:sldId id="5022" r:id="rId139"/>
    <p:sldId id="260" r:id="rId140"/>
    <p:sldId id="272" r:id="rId141"/>
    <p:sldId id="5025" r:id="rId142"/>
    <p:sldId id="5023" r:id="rId143"/>
    <p:sldId id="5024" r:id="rId144"/>
    <p:sldId id="4608" r:id="rId145"/>
    <p:sldId id="4609" r:id="rId146"/>
    <p:sldId id="4610" r:id="rId147"/>
    <p:sldId id="4991" r:id="rId148"/>
    <p:sldId id="4611" r:id="rId149"/>
    <p:sldId id="4612" r:id="rId150"/>
    <p:sldId id="5020" r:id="rId151"/>
    <p:sldId id="4613" r:id="rId152"/>
    <p:sldId id="4614" r:id="rId153"/>
    <p:sldId id="4615" r:id="rId154"/>
    <p:sldId id="4616" r:id="rId155"/>
    <p:sldId id="334" r:id="rId156"/>
    <p:sldId id="4617" r:id="rId157"/>
    <p:sldId id="4995" r:id="rId158"/>
    <p:sldId id="4994" r:id="rId159"/>
    <p:sldId id="4618" r:id="rId160"/>
    <p:sldId id="4619" r:id="rId161"/>
    <p:sldId id="4620" r:id="rId162"/>
    <p:sldId id="4621" r:id="rId163"/>
    <p:sldId id="4622" r:id="rId164"/>
    <p:sldId id="4993" r:id="rId165"/>
    <p:sldId id="4997" r:id="rId166"/>
    <p:sldId id="4623" r:id="rId167"/>
    <p:sldId id="4996" r:id="rId168"/>
    <p:sldId id="4624" r:id="rId169"/>
    <p:sldId id="4999" r:id="rId170"/>
    <p:sldId id="4625" r:id="rId171"/>
    <p:sldId id="4626" r:id="rId172"/>
    <p:sldId id="4627" r:id="rId173"/>
    <p:sldId id="4628" r:id="rId174"/>
    <p:sldId id="4629" r:id="rId175"/>
    <p:sldId id="4634" r:id="rId176"/>
    <p:sldId id="4635" r:id="rId177"/>
    <p:sldId id="4875" r:id="rId178"/>
    <p:sldId id="4717" r:id="rId179"/>
    <p:sldId id="4813" r:id="rId180"/>
    <p:sldId id="4814" r:id="rId181"/>
    <p:sldId id="4815" r:id="rId182"/>
    <p:sldId id="4816" r:id="rId183"/>
    <p:sldId id="645" r:id="rId184"/>
    <p:sldId id="646" r:id="rId185"/>
    <p:sldId id="647" r:id="rId186"/>
    <p:sldId id="601" r:id="rId187"/>
    <p:sldId id="602" r:id="rId188"/>
    <p:sldId id="648" r:id="rId189"/>
    <p:sldId id="604" r:id="rId190"/>
    <p:sldId id="649" r:id="rId191"/>
    <p:sldId id="605" r:id="rId192"/>
    <p:sldId id="655" r:id="rId193"/>
    <p:sldId id="459" r:id="rId194"/>
    <p:sldId id="460" r:id="rId195"/>
    <p:sldId id="449" r:id="rId196"/>
    <p:sldId id="450" r:id="rId197"/>
    <p:sldId id="451" r:id="rId198"/>
    <p:sldId id="4876" r:id="rId199"/>
    <p:sldId id="4969" r:id="rId200"/>
    <p:sldId id="4818" r:id="rId201"/>
    <p:sldId id="4819" r:id="rId202"/>
    <p:sldId id="4820" r:id="rId203"/>
    <p:sldId id="4821" r:id="rId204"/>
    <p:sldId id="4822" r:id="rId205"/>
    <p:sldId id="4823" r:id="rId206"/>
    <p:sldId id="4824" r:id="rId207"/>
    <p:sldId id="4825" r:id="rId208"/>
    <p:sldId id="4826" r:id="rId209"/>
    <p:sldId id="4827" r:id="rId210"/>
    <p:sldId id="4828" r:id="rId211"/>
    <p:sldId id="4829" r:id="rId212"/>
    <p:sldId id="4830" r:id="rId213"/>
    <p:sldId id="4831" r:id="rId214"/>
    <p:sldId id="4832" r:id="rId215"/>
    <p:sldId id="275" r:id="rId216"/>
    <p:sldId id="306" r:id="rId217"/>
    <p:sldId id="529" r:id="rId218"/>
    <p:sldId id="591" r:id="rId219"/>
    <p:sldId id="660" r:id="rId220"/>
    <p:sldId id="665" r:id="rId221"/>
    <p:sldId id="673" r:id="rId222"/>
    <p:sldId id="670" r:id="rId223"/>
    <p:sldId id="723" r:id="rId224"/>
    <p:sldId id="725" r:id="rId225"/>
    <p:sldId id="672" r:id="rId226"/>
    <p:sldId id="671" r:id="rId227"/>
    <p:sldId id="706" r:id="rId228"/>
    <p:sldId id="661" r:id="rId229"/>
    <p:sldId id="690" r:id="rId230"/>
    <p:sldId id="702" r:id="rId231"/>
    <p:sldId id="701" r:id="rId232"/>
    <p:sldId id="700" r:id="rId233"/>
    <p:sldId id="691" r:id="rId234"/>
    <p:sldId id="676" r:id="rId235"/>
    <p:sldId id="692" r:id="rId236"/>
    <p:sldId id="719" r:id="rId237"/>
    <p:sldId id="727" r:id="rId238"/>
    <p:sldId id="726" r:id="rId239"/>
    <p:sldId id="728" r:id="rId240"/>
    <p:sldId id="717" r:id="rId241"/>
    <p:sldId id="652" r:id="rId242"/>
    <p:sldId id="693" r:id="rId243"/>
    <p:sldId id="679" r:id="rId244"/>
    <p:sldId id="680" r:id="rId245"/>
    <p:sldId id="730" r:id="rId246"/>
    <p:sldId id="731" r:id="rId247"/>
    <p:sldId id="659" r:id="rId248"/>
    <p:sldId id="681" r:id="rId249"/>
    <p:sldId id="682" r:id="rId250"/>
    <p:sldId id="703" r:id="rId251"/>
    <p:sldId id="704" r:id="rId252"/>
    <p:sldId id="608" r:id="rId253"/>
    <p:sldId id="720" r:id="rId254"/>
    <p:sldId id="722" r:id="rId255"/>
    <p:sldId id="683" r:id="rId256"/>
    <p:sldId id="684" r:id="rId257"/>
    <p:sldId id="695" r:id="rId258"/>
    <p:sldId id="613" r:id="rId259"/>
    <p:sldId id="696" r:id="rId260"/>
    <p:sldId id="708" r:id="rId261"/>
    <p:sldId id="709" r:id="rId262"/>
    <p:sldId id="686" r:id="rId263"/>
    <p:sldId id="697" r:id="rId264"/>
    <p:sldId id="699" r:id="rId265"/>
    <p:sldId id="698" r:id="rId266"/>
    <p:sldId id="689" r:id="rId267"/>
    <p:sldId id="705" r:id="rId268"/>
    <p:sldId id="452" r:id="rId269"/>
    <p:sldId id="453" r:id="rId270"/>
    <p:sldId id="454" r:id="rId271"/>
    <p:sldId id="455" r:id="rId272"/>
    <p:sldId id="437" r:id="rId273"/>
    <p:sldId id="438" r:id="rId274"/>
    <p:sldId id="439" r:id="rId275"/>
    <p:sldId id="4972" r:id="rId276"/>
    <p:sldId id="4638" r:id="rId277"/>
    <p:sldId id="4639" r:id="rId278"/>
    <p:sldId id="4640" r:id="rId279"/>
    <p:sldId id="357" r:id="rId280"/>
    <p:sldId id="358" r:id="rId281"/>
    <p:sldId id="4998" r:id="rId282"/>
    <p:sldId id="5015" r:id="rId283"/>
    <p:sldId id="359" r:id="rId284"/>
    <p:sldId id="5002" r:id="rId285"/>
    <p:sldId id="360" r:id="rId286"/>
    <p:sldId id="361" r:id="rId287"/>
    <p:sldId id="362" r:id="rId288"/>
    <p:sldId id="363" r:id="rId289"/>
    <p:sldId id="5001" r:id="rId290"/>
    <p:sldId id="5007" r:id="rId291"/>
    <p:sldId id="364" r:id="rId292"/>
    <p:sldId id="5006" r:id="rId293"/>
    <p:sldId id="5009" r:id="rId294"/>
    <p:sldId id="365" r:id="rId295"/>
    <p:sldId id="366" r:id="rId296"/>
    <p:sldId id="5008" r:id="rId297"/>
    <p:sldId id="5010" r:id="rId298"/>
    <p:sldId id="367" r:id="rId299"/>
    <p:sldId id="368" r:id="rId300"/>
    <p:sldId id="5000" r:id="rId301"/>
    <p:sldId id="5003" r:id="rId302"/>
    <p:sldId id="369" r:id="rId303"/>
    <p:sldId id="5005" r:id="rId304"/>
    <p:sldId id="5019" r:id="rId305"/>
    <p:sldId id="5004" r:id="rId306"/>
    <p:sldId id="5014" r:id="rId307"/>
    <p:sldId id="5013" r:id="rId308"/>
    <p:sldId id="4935" r:id="rId309"/>
    <p:sldId id="4973" r:id="rId310"/>
    <p:sldId id="370" r:id="rId311"/>
    <p:sldId id="5016" r:id="rId312"/>
    <p:sldId id="371" r:id="rId313"/>
    <p:sldId id="372" r:id="rId314"/>
    <p:sldId id="373" r:id="rId315"/>
    <p:sldId id="374" r:id="rId316"/>
    <p:sldId id="375" r:id="rId317"/>
    <p:sldId id="376" r:id="rId318"/>
    <p:sldId id="377" r:id="rId319"/>
    <p:sldId id="378" r:id="rId320"/>
    <p:sldId id="379" r:id="rId321"/>
    <p:sldId id="5026" r:id="rId322"/>
    <p:sldId id="5027" r:id="rId323"/>
    <p:sldId id="261" r:id="rId324"/>
    <p:sldId id="262" r:id="rId325"/>
    <p:sldId id="263" r:id="rId326"/>
    <p:sldId id="264" r:id="rId327"/>
    <p:sldId id="265" r:id="rId328"/>
    <p:sldId id="266" r:id="rId329"/>
    <p:sldId id="268" r:id="rId330"/>
    <p:sldId id="267" r:id="rId331"/>
    <p:sldId id="4921" r:id="rId332"/>
    <p:sldId id="4920" r:id="rId3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Burris" initials="DB" lastIdx="2" clrIdx="0">
    <p:extLst>
      <p:ext uri="{19B8F6BF-5375-455C-9EA6-DF929625EA0E}">
        <p15:presenceInfo xmlns:p15="http://schemas.microsoft.com/office/powerpoint/2012/main" userId="140538329df55e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6410" autoAdjust="0"/>
  </p:normalViewPr>
  <p:slideViewPr>
    <p:cSldViewPr snapToGrid="0">
      <p:cViewPr varScale="1">
        <p:scale>
          <a:sx n="99" d="100"/>
          <a:sy n="99" d="100"/>
        </p:scale>
        <p:origin x="120" y="84"/>
      </p:cViewPr>
      <p:guideLst/>
    </p:cSldViewPr>
  </p:slideViewPr>
  <p:outlineViewPr>
    <p:cViewPr>
      <p:scale>
        <a:sx n="33" d="100"/>
        <a:sy n="33" d="100"/>
      </p:scale>
      <p:origin x="0" y="-43698"/>
    </p:cViewPr>
  </p:outlineViewPr>
  <p:notesTextViewPr>
    <p:cViewPr>
      <p:scale>
        <a:sx n="1" d="1"/>
        <a:sy n="1" d="1"/>
      </p:scale>
      <p:origin x="0" y="0"/>
    </p:cViewPr>
  </p:notesTextViewPr>
  <p:sorterViewPr>
    <p:cViewPr varScale="1">
      <p:scale>
        <a:sx n="100" d="100"/>
        <a:sy n="100" d="100"/>
      </p:scale>
      <p:origin x="0" y="-8413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99" Type="http://schemas.openxmlformats.org/officeDocument/2006/relationships/slide" Target="slides/slide283.xml"/><Relationship Id="rId303" Type="http://schemas.openxmlformats.org/officeDocument/2006/relationships/slide" Target="slides/slide287.xml"/><Relationship Id="rId21" Type="http://schemas.openxmlformats.org/officeDocument/2006/relationships/slide" Target="slides/slide5.xml"/><Relationship Id="rId42" Type="http://schemas.openxmlformats.org/officeDocument/2006/relationships/slide" Target="slides/slide26.xml"/><Relationship Id="rId63" Type="http://schemas.openxmlformats.org/officeDocument/2006/relationships/slide" Target="slides/slide47.xml"/><Relationship Id="rId84" Type="http://schemas.openxmlformats.org/officeDocument/2006/relationships/slide" Target="slides/slide68.xml"/><Relationship Id="rId138" Type="http://schemas.openxmlformats.org/officeDocument/2006/relationships/slide" Target="slides/slide122.xml"/><Relationship Id="rId159" Type="http://schemas.openxmlformats.org/officeDocument/2006/relationships/slide" Target="slides/slide143.xml"/><Relationship Id="rId324" Type="http://schemas.openxmlformats.org/officeDocument/2006/relationships/slide" Target="slides/slide308.xml"/><Relationship Id="rId170" Type="http://schemas.openxmlformats.org/officeDocument/2006/relationships/slide" Target="slides/slide154.xml"/><Relationship Id="rId191" Type="http://schemas.openxmlformats.org/officeDocument/2006/relationships/slide" Target="slides/slide175.xml"/><Relationship Id="rId205" Type="http://schemas.openxmlformats.org/officeDocument/2006/relationships/slide" Target="slides/slide189.xml"/><Relationship Id="rId226" Type="http://schemas.openxmlformats.org/officeDocument/2006/relationships/slide" Target="slides/slide210.xml"/><Relationship Id="rId247" Type="http://schemas.openxmlformats.org/officeDocument/2006/relationships/slide" Target="slides/slide231.xml"/><Relationship Id="rId107" Type="http://schemas.openxmlformats.org/officeDocument/2006/relationships/slide" Target="slides/slide91.xml"/><Relationship Id="rId268" Type="http://schemas.openxmlformats.org/officeDocument/2006/relationships/slide" Target="slides/slide252.xml"/><Relationship Id="rId289" Type="http://schemas.openxmlformats.org/officeDocument/2006/relationships/slide" Target="slides/slide273.xml"/><Relationship Id="rId11" Type="http://schemas.openxmlformats.org/officeDocument/2006/relationships/slideMaster" Target="slideMasters/slideMaster11.xml"/><Relationship Id="rId32" Type="http://schemas.openxmlformats.org/officeDocument/2006/relationships/slide" Target="slides/slide16.xml"/><Relationship Id="rId53" Type="http://schemas.openxmlformats.org/officeDocument/2006/relationships/slide" Target="slides/slide37.xml"/><Relationship Id="rId74" Type="http://schemas.openxmlformats.org/officeDocument/2006/relationships/slide" Target="slides/slide58.xml"/><Relationship Id="rId128" Type="http://schemas.openxmlformats.org/officeDocument/2006/relationships/slide" Target="slides/slide112.xml"/><Relationship Id="rId149" Type="http://schemas.openxmlformats.org/officeDocument/2006/relationships/slide" Target="slides/slide133.xml"/><Relationship Id="rId314" Type="http://schemas.openxmlformats.org/officeDocument/2006/relationships/slide" Target="slides/slide298.xml"/><Relationship Id="rId335" Type="http://schemas.openxmlformats.org/officeDocument/2006/relationships/commentAuthors" Target="commentAuthors.xml"/><Relationship Id="rId5" Type="http://schemas.openxmlformats.org/officeDocument/2006/relationships/slideMaster" Target="slideMasters/slideMaster5.xml"/><Relationship Id="rId95" Type="http://schemas.openxmlformats.org/officeDocument/2006/relationships/slide" Target="slides/slide79.xml"/><Relationship Id="rId160" Type="http://schemas.openxmlformats.org/officeDocument/2006/relationships/slide" Target="slides/slide144.xml"/><Relationship Id="rId181" Type="http://schemas.openxmlformats.org/officeDocument/2006/relationships/slide" Target="slides/slide165.xml"/><Relationship Id="rId216" Type="http://schemas.openxmlformats.org/officeDocument/2006/relationships/slide" Target="slides/slide200.xml"/><Relationship Id="rId237" Type="http://schemas.openxmlformats.org/officeDocument/2006/relationships/slide" Target="slides/slide221.xml"/><Relationship Id="rId258" Type="http://schemas.openxmlformats.org/officeDocument/2006/relationships/slide" Target="slides/slide242.xml"/><Relationship Id="rId279" Type="http://schemas.openxmlformats.org/officeDocument/2006/relationships/slide" Target="slides/slide263.xml"/><Relationship Id="rId22" Type="http://schemas.openxmlformats.org/officeDocument/2006/relationships/slide" Target="slides/slide6.xml"/><Relationship Id="rId43" Type="http://schemas.openxmlformats.org/officeDocument/2006/relationships/slide" Target="slides/slide27.xml"/><Relationship Id="rId64" Type="http://schemas.openxmlformats.org/officeDocument/2006/relationships/slide" Target="slides/slide48.xml"/><Relationship Id="rId118" Type="http://schemas.openxmlformats.org/officeDocument/2006/relationships/slide" Target="slides/slide102.xml"/><Relationship Id="rId139" Type="http://schemas.openxmlformats.org/officeDocument/2006/relationships/slide" Target="slides/slide123.xml"/><Relationship Id="rId290" Type="http://schemas.openxmlformats.org/officeDocument/2006/relationships/slide" Target="slides/slide274.xml"/><Relationship Id="rId304" Type="http://schemas.openxmlformats.org/officeDocument/2006/relationships/slide" Target="slides/slide288.xml"/><Relationship Id="rId325" Type="http://schemas.openxmlformats.org/officeDocument/2006/relationships/slide" Target="slides/slide309.xml"/><Relationship Id="rId85" Type="http://schemas.openxmlformats.org/officeDocument/2006/relationships/slide" Target="slides/slide69.xml"/><Relationship Id="rId150" Type="http://schemas.openxmlformats.org/officeDocument/2006/relationships/slide" Target="slides/slide134.xml"/><Relationship Id="rId171" Type="http://schemas.openxmlformats.org/officeDocument/2006/relationships/slide" Target="slides/slide155.xml"/><Relationship Id="rId192" Type="http://schemas.openxmlformats.org/officeDocument/2006/relationships/slide" Target="slides/slide176.xml"/><Relationship Id="rId206" Type="http://schemas.openxmlformats.org/officeDocument/2006/relationships/slide" Target="slides/slide190.xml"/><Relationship Id="rId227" Type="http://schemas.openxmlformats.org/officeDocument/2006/relationships/slide" Target="slides/slide211.xml"/><Relationship Id="rId248" Type="http://schemas.openxmlformats.org/officeDocument/2006/relationships/slide" Target="slides/slide232.xml"/><Relationship Id="rId269" Type="http://schemas.openxmlformats.org/officeDocument/2006/relationships/slide" Target="slides/slide253.xml"/><Relationship Id="rId12" Type="http://schemas.openxmlformats.org/officeDocument/2006/relationships/slideMaster" Target="slideMasters/slideMaster12.xml"/><Relationship Id="rId33" Type="http://schemas.openxmlformats.org/officeDocument/2006/relationships/slide" Target="slides/slide17.xml"/><Relationship Id="rId108" Type="http://schemas.openxmlformats.org/officeDocument/2006/relationships/slide" Target="slides/slide92.xml"/><Relationship Id="rId129" Type="http://schemas.openxmlformats.org/officeDocument/2006/relationships/slide" Target="slides/slide113.xml"/><Relationship Id="rId280" Type="http://schemas.openxmlformats.org/officeDocument/2006/relationships/slide" Target="slides/slide264.xml"/><Relationship Id="rId315" Type="http://schemas.openxmlformats.org/officeDocument/2006/relationships/slide" Target="slides/slide299.xml"/><Relationship Id="rId336" Type="http://schemas.openxmlformats.org/officeDocument/2006/relationships/presProps" Target="presProps.xml"/><Relationship Id="rId54" Type="http://schemas.openxmlformats.org/officeDocument/2006/relationships/slide" Target="slides/slide38.xml"/><Relationship Id="rId75" Type="http://schemas.openxmlformats.org/officeDocument/2006/relationships/slide" Target="slides/slide59.xml"/><Relationship Id="rId96" Type="http://schemas.openxmlformats.org/officeDocument/2006/relationships/slide" Target="slides/slide80.xml"/><Relationship Id="rId140" Type="http://schemas.openxmlformats.org/officeDocument/2006/relationships/slide" Target="slides/slide124.xml"/><Relationship Id="rId161" Type="http://schemas.openxmlformats.org/officeDocument/2006/relationships/slide" Target="slides/slide145.xml"/><Relationship Id="rId182" Type="http://schemas.openxmlformats.org/officeDocument/2006/relationships/slide" Target="slides/slide166.xml"/><Relationship Id="rId217" Type="http://schemas.openxmlformats.org/officeDocument/2006/relationships/slide" Target="slides/slide201.xml"/><Relationship Id="rId6" Type="http://schemas.openxmlformats.org/officeDocument/2006/relationships/slideMaster" Target="slideMasters/slideMaster6.xml"/><Relationship Id="rId238" Type="http://schemas.openxmlformats.org/officeDocument/2006/relationships/slide" Target="slides/slide222.xml"/><Relationship Id="rId259" Type="http://schemas.openxmlformats.org/officeDocument/2006/relationships/slide" Target="slides/slide243.xml"/><Relationship Id="rId23" Type="http://schemas.openxmlformats.org/officeDocument/2006/relationships/slide" Target="slides/slide7.xml"/><Relationship Id="rId119" Type="http://schemas.openxmlformats.org/officeDocument/2006/relationships/slide" Target="slides/slide103.xml"/><Relationship Id="rId270" Type="http://schemas.openxmlformats.org/officeDocument/2006/relationships/slide" Target="slides/slide254.xml"/><Relationship Id="rId291" Type="http://schemas.openxmlformats.org/officeDocument/2006/relationships/slide" Target="slides/slide275.xml"/><Relationship Id="rId305" Type="http://schemas.openxmlformats.org/officeDocument/2006/relationships/slide" Target="slides/slide289.xml"/><Relationship Id="rId326" Type="http://schemas.openxmlformats.org/officeDocument/2006/relationships/slide" Target="slides/slide310.xml"/><Relationship Id="rId44" Type="http://schemas.openxmlformats.org/officeDocument/2006/relationships/slide" Target="slides/slide28.xml"/><Relationship Id="rId65" Type="http://schemas.openxmlformats.org/officeDocument/2006/relationships/slide" Target="slides/slide49.xml"/><Relationship Id="rId86" Type="http://schemas.openxmlformats.org/officeDocument/2006/relationships/slide" Target="slides/slide70.xml"/><Relationship Id="rId130" Type="http://schemas.openxmlformats.org/officeDocument/2006/relationships/slide" Target="slides/slide114.xml"/><Relationship Id="rId151" Type="http://schemas.openxmlformats.org/officeDocument/2006/relationships/slide" Target="slides/slide135.xml"/><Relationship Id="rId172" Type="http://schemas.openxmlformats.org/officeDocument/2006/relationships/slide" Target="slides/slide156.xml"/><Relationship Id="rId193" Type="http://schemas.openxmlformats.org/officeDocument/2006/relationships/slide" Target="slides/slide177.xml"/><Relationship Id="rId207" Type="http://schemas.openxmlformats.org/officeDocument/2006/relationships/slide" Target="slides/slide191.xml"/><Relationship Id="rId228" Type="http://schemas.openxmlformats.org/officeDocument/2006/relationships/slide" Target="slides/slide212.xml"/><Relationship Id="rId249" Type="http://schemas.openxmlformats.org/officeDocument/2006/relationships/slide" Target="slides/slide233.xml"/><Relationship Id="rId13" Type="http://schemas.openxmlformats.org/officeDocument/2006/relationships/slideMaster" Target="slideMasters/slideMaster13.xml"/><Relationship Id="rId109" Type="http://schemas.openxmlformats.org/officeDocument/2006/relationships/slide" Target="slides/slide93.xml"/><Relationship Id="rId260" Type="http://schemas.openxmlformats.org/officeDocument/2006/relationships/slide" Target="slides/slide244.xml"/><Relationship Id="rId281" Type="http://schemas.openxmlformats.org/officeDocument/2006/relationships/slide" Target="slides/slide265.xml"/><Relationship Id="rId316" Type="http://schemas.openxmlformats.org/officeDocument/2006/relationships/slide" Target="slides/slide300.xml"/><Relationship Id="rId337" Type="http://schemas.openxmlformats.org/officeDocument/2006/relationships/viewProps" Target="viewProps.xml"/><Relationship Id="rId34" Type="http://schemas.openxmlformats.org/officeDocument/2006/relationships/slide" Target="slides/slide18.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20" Type="http://schemas.openxmlformats.org/officeDocument/2006/relationships/slide" Target="slides/slide104.xml"/><Relationship Id="rId141" Type="http://schemas.openxmlformats.org/officeDocument/2006/relationships/slide" Target="slides/slide125.xml"/><Relationship Id="rId7" Type="http://schemas.openxmlformats.org/officeDocument/2006/relationships/slideMaster" Target="slideMasters/slideMaster7.xml"/><Relationship Id="rId162" Type="http://schemas.openxmlformats.org/officeDocument/2006/relationships/slide" Target="slides/slide146.xml"/><Relationship Id="rId183" Type="http://schemas.openxmlformats.org/officeDocument/2006/relationships/slide" Target="slides/slide167.xml"/><Relationship Id="rId218" Type="http://schemas.openxmlformats.org/officeDocument/2006/relationships/slide" Target="slides/slide202.xml"/><Relationship Id="rId239" Type="http://schemas.openxmlformats.org/officeDocument/2006/relationships/slide" Target="slides/slide223.xml"/><Relationship Id="rId250" Type="http://schemas.openxmlformats.org/officeDocument/2006/relationships/slide" Target="slides/slide234.xml"/><Relationship Id="rId271" Type="http://schemas.openxmlformats.org/officeDocument/2006/relationships/slide" Target="slides/slide255.xml"/><Relationship Id="rId292" Type="http://schemas.openxmlformats.org/officeDocument/2006/relationships/slide" Target="slides/slide276.xml"/><Relationship Id="rId306" Type="http://schemas.openxmlformats.org/officeDocument/2006/relationships/slide" Target="slides/slide290.xml"/><Relationship Id="rId24" Type="http://schemas.openxmlformats.org/officeDocument/2006/relationships/slide" Target="slides/slide8.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31" Type="http://schemas.openxmlformats.org/officeDocument/2006/relationships/slide" Target="slides/slide115.xml"/><Relationship Id="rId327" Type="http://schemas.openxmlformats.org/officeDocument/2006/relationships/slide" Target="slides/slide311.xml"/><Relationship Id="rId152" Type="http://schemas.openxmlformats.org/officeDocument/2006/relationships/slide" Target="slides/slide136.xml"/><Relationship Id="rId173" Type="http://schemas.openxmlformats.org/officeDocument/2006/relationships/slide" Target="slides/slide157.xml"/><Relationship Id="rId194" Type="http://schemas.openxmlformats.org/officeDocument/2006/relationships/slide" Target="slides/slide178.xml"/><Relationship Id="rId208" Type="http://schemas.openxmlformats.org/officeDocument/2006/relationships/slide" Target="slides/slide192.xml"/><Relationship Id="rId229" Type="http://schemas.openxmlformats.org/officeDocument/2006/relationships/slide" Target="slides/slide213.xml"/><Relationship Id="rId240" Type="http://schemas.openxmlformats.org/officeDocument/2006/relationships/slide" Target="slides/slide224.xml"/><Relationship Id="rId261" Type="http://schemas.openxmlformats.org/officeDocument/2006/relationships/slide" Target="slides/slide245.xml"/><Relationship Id="rId14" Type="http://schemas.openxmlformats.org/officeDocument/2006/relationships/slideMaster" Target="slideMasters/slideMaster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282" Type="http://schemas.openxmlformats.org/officeDocument/2006/relationships/slide" Target="slides/slide266.xml"/><Relationship Id="rId317" Type="http://schemas.openxmlformats.org/officeDocument/2006/relationships/slide" Target="slides/slide301.xml"/><Relationship Id="rId338" Type="http://schemas.openxmlformats.org/officeDocument/2006/relationships/theme" Target="theme/theme1.xml"/><Relationship Id="rId8" Type="http://schemas.openxmlformats.org/officeDocument/2006/relationships/slideMaster" Target="slideMasters/slideMaster8.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163" Type="http://schemas.openxmlformats.org/officeDocument/2006/relationships/slide" Target="slides/slide147.xml"/><Relationship Id="rId184" Type="http://schemas.openxmlformats.org/officeDocument/2006/relationships/slide" Target="slides/slide168.xml"/><Relationship Id="rId219" Type="http://schemas.openxmlformats.org/officeDocument/2006/relationships/slide" Target="slides/slide203.xml"/><Relationship Id="rId3" Type="http://schemas.openxmlformats.org/officeDocument/2006/relationships/slideMaster" Target="slideMasters/slideMaster3.xml"/><Relationship Id="rId214" Type="http://schemas.openxmlformats.org/officeDocument/2006/relationships/slide" Target="slides/slide198.xml"/><Relationship Id="rId230" Type="http://schemas.openxmlformats.org/officeDocument/2006/relationships/slide" Target="slides/slide214.xml"/><Relationship Id="rId235" Type="http://schemas.openxmlformats.org/officeDocument/2006/relationships/slide" Target="slides/slide219.xml"/><Relationship Id="rId251" Type="http://schemas.openxmlformats.org/officeDocument/2006/relationships/slide" Target="slides/slide235.xml"/><Relationship Id="rId256" Type="http://schemas.openxmlformats.org/officeDocument/2006/relationships/slide" Target="slides/slide240.xml"/><Relationship Id="rId277" Type="http://schemas.openxmlformats.org/officeDocument/2006/relationships/slide" Target="slides/slide261.xml"/><Relationship Id="rId298" Type="http://schemas.openxmlformats.org/officeDocument/2006/relationships/slide" Target="slides/slide282.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272" Type="http://schemas.openxmlformats.org/officeDocument/2006/relationships/slide" Target="slides/slide256.xml"/><Relationship Id="rId293" Type="http://schemas.openxmlformats.org/officeDocument/2006/relationships/slide" Target="slides/slide277.xml"/><Relationship Id="rId302" Type="http://schemas.openxmlformats.org/officeDocument/2006/relationships/slide" Target="slides/slide286.xml"/><Relationship Id="rId307" Type="http://schemas.openxmlformats.org/officeDocument/2006/relationships/slide" Target="slides/slide291.xml"/><Relationship Id="rId323" Type="http://schemas.openxmlformats.org/officeDocument/2006/relationships/slide" Target="slides/slide307.xml"/><Relationship Id="rId328" Type="http://schemas.openxmlformats.org/officeDocument/2006/relationships/slide" Target="slides/slide312.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slide" Target="slides/slide137.xml"/><Relationship Id="rId174" Type="http://schemas.openxmlformats.org/officeDocument/2006/relationships/slide" Target="slides/slide158.xml"/><Relationship Id="rId179" Type="http://schemas.openxmlformats.org/officeDocument/2006/relationships/slide" Target="slides/slide163.xml"/><Relationship Id="rId195" Type="http://schemas.openxmlformats.org/officeDocument/2006/relationships/slide" Target="slides/slide179.xml"/><Relationship Id="rId209" Type="http://schemas.openxmlformats.org/officeDocument/2006/relationships/slide" Target="slides/slide193.xml"/><Relationship Id="rId190" Type="http://schemas.openxmlformats.org/officeDocument/2006/relationships/slide" Target="slides/slide174.xml"/><Relationship Id="rId204" Type="http://schemas.openxmlformats.org/officeDocument/2006/relationships/slide" Target="slides/slide188.xml"/><Relationship Id="rId220" Type="http://schemas.openxmlformats.org/officeDocument/2006/relationships/slide" Target="slides/slide204.xml"/><Relationship Id="rId225" Type="http://schemas.openxmlformats.org/officeDocument/2006/relationships/slide" Target="slides/slide209.xml"/><Relationship Id="rId241" Type="http://schemas.openxmlformats.org/officeDocument/2006/relationships/slide" Target="slides/slide225.xml"/><Relationship Id="rId246" Type="http://schemas.openxmlformats.org/officeDocument/2006/relationships/slide" Target="slides/slide230.xml"/><Relationship Id="rId267" Type="http://schemas.openxmlformats.org/officeDocument/2006/relationships/slide" Target="slides/slide251.xml"/><Relationship Id="rId288" Type="http://schemas.openxmlformats.org/officeDocument/2006/relationships/slide" Target="slides/slide272.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27" Type="http://schemas.openxmlformats.org/officeDocument/2006/relationships/slide" Target="slides/slide111.xml"/><Relationship Id="rId262" Type="http://schemas.openxmlformats.org/officeDocument/2006/relationships/slide" Target="slides/slide246.xml"/><Relationship Id="rId283" Type="http://schemas.openxmlformats.org/officeDocument/2006/relationships/slide" Target="slides/slide267.xml"/><Relationship Id="rId313" Type="http://schemas.openxmlformats.org/officeDocument/2006/relationships/slide" Target="slides/slide297.xml"/><Relationship Id="rId318" Type="http://schemas.openxmlformats.org/officeDocument/2006/relationships/slide" Target="slides/slide302.xml"/><Relationship Id="rId339"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slide" Target="slides/slide127.xml"/><Relationship Id="rId148" Type="http://schemas.openxmlformats.org/officeDocument/2006/relationships/slide" Target="slides/slide132.xml"/><Relationship Id="rId164" Type="http://schemas.openxmlformats.org/officeDocument/2006/relationships/slide" Target="slides/slide148.xml"/><Relationship Id="rId169" Type="http://schemas.openxmlformats.org/officeDocument/2006/relationships/slide" Target="slides/slide153.xml"/><Relationship Id="rId185" Type="http://schemas.openxmlformats.org/officeDocument/2006/relationships/slide" Target="slides/slide169.xml"/><Relationship Id="rId33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4.xml"/><Relationship Id="rId210" Type="http://schemas.openxmlformats.org/officeDocument/2006/relationships/slide" Target="slides/slide194.xml"/><Relationship Id="rId215" Type="http://schemas.openxmlformats.org/officeDocument/2006/relationships/slide" Target="slides/slide199.xml"/><Relationship Id="rId236" Type="http://schemas.openxmlformats.org/officeDocument/2006/relationships/slide" Target="slides/slide220.xml"/><Relationship Id="rId257" Type="http://schemas.openxmlformats.org/officeDocument/2006/relationships/slide" Target="slides/slide241.xml"/><Relationship Id="rId278" Type="http://schemas.openxmlformats.org/officeDocument/2006/relationships/slide" Target="slides/slide262.xml"/><Relationship Id="rId26" Type="http://schemas.openxmlformats.org/officeDocument/2006/relationships/slide" Target="slides/slide10.xml"/><Relationship Id="rId231" Type="http://schemas.openxmlformats.org/officeDocument/2006/relationships/slide" Target="slides/slide215.xml"/><Relationship Id="rId252" Type="http://schemas.openxmlformats.org/officeDocument/2006/relationships/slide" Target="slides/slide236.xml"/><Relationship Id="rId273" Type="http://schemas.openxmlformats.org/officeDocument/2006/relationships/slide" Target="slides/slide257.xml"/><Relationship Id="rId294" Type="http://schemas.openxmlformats.org/officeDocument/2006/relationships/slide" Target="slides/slide278.xml"/><Relationship Id="rId308" Type="http://schemas.openxmlformats.org/officeDocument/2006/relationships/slide" Target="slides/slide292.xml"/><Relationship Id="rId329" Type="http://schemas.openxmlformats.org/officeDocument/2006/relationships/slide" Target="slides/slide313.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54" Type="http://schemas.openxmlformats.org/officeDocument/2006/relationships/slide" Target="slides/slide138.xml"/><Relationship Id="rId175" Type="http://schemas.openxmlformats.org/officeDocument/2006/relationships/slide" Target="slides/slide159.xml"/><Relationship Id="rId196" Type="http://schemas.openxmlformats.org/officeDocument/2006/relationships/slide" Target="slides/slide180.xml"/><Relationship Id="rId200" Type="http://schemas.openxmlformats.org/officeDocument/2006/relationships/slide" Target="slides/slide184.xml"/><Relationship Id="rId16" Type="http://schemas.openxmlformats.org/officeDocument/2006/relationships/slideMaster" Target="slideMasters/slideMaster16.xml"/><Relationship Id="rId221" Type="http://schemas.openxmlformats.org/officeDocument/2006/relationships/slide" Target="slides/slide205.xml"/><Relationship Id="rId242" Type="http://schemas.openxmlformats.org/officeDocument/2006/relationships/slide" Target="slides/slide226.xml"/><Relationship Id="rId263" Type="http://schemas.openxmlformats.org/officeDocument/2006/relationships/slide" Target="slides/slide247.xml"/><Relationship Id="rId284" Type="http://schemas.openxmlformats.org/officeDocument/2006/relationships/slide" Target="slides/slide268.xml"/><Relationship Id="rId319" Type="http://schemas.openxmlformats.org/officeDocument/2006/relationships/slide" Target="slides/slide303.xml"/><Relationship Id="rId37" Type="http://schemas.openxmlformats.org/officeDocument/2006/relationships/slide" Target="slides/slide21.xml"/><Relationship Id="rId58" Type="http://schemas.openxmlformats.org/officeDocument/2006/relationships/slide" Target="slides/slide42.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44" Type="http://schemas.openxmlformats.org/officeDocument/2006/relationships/slide" Target="slides/slide128.xml"/><Relationship Id="rId330" Type="http://schemas.openxmlformats.org/officeDocument/2006/relationships/slide" Target="slides/slide314.xml"/><Relationship Id="rId90" Type="http://schemas.openxmlformats.org/officeDocument/2006/relationships/slide" Target="slides/slide74.xml"/><Relationship Id="rId165" Type="http://schemas.openxmlformats.org/officeDocument/2006/relationships/slide" Target="slides/slide149.xml"/><Relationship Id="rId186" Type="http://schemas.openxmlformats.org/officeDocument/2006/relationships/slide" Target="slides/slide170.xml"/><Relationship Id="rId211" Type="http://schemas.openxmlformats.org/officeDocument/2006/relationships/slide" Target="slides/slide195.xml"/><Relationship Id="rId232" Type="http://schemas.openxmlformats.org/officeDocument/2006/relationships/slide" Target="slides/slide216.xml"/><Relationship Id="rId253" Type="http://schemas.openxmlformats.org/officeDocument/2006/relationships/slide" Target="slides/slide237.xml"/><Relationship Id="rId274" Type="http://schemas.openxmlformats.org/officeDocument/2006/relationships/slide" Target="slides/slide258.xml"/><Relationship Id="rId295" Type="http://schemas.openxmlformats.org/officeDocument/2006/relationships/slide" Target="slides/slide279.xml"/><Relationship Id="rId309" Type="http://schemas.openxmlformats.org/officeDocument/2006/relationships/slide" Target="slides/slide293.xml"/><Relationship Id="rId27" Type="http://schemas.openxmlformats.org/officeDocument/2006/relationships/slide" Target="slides/slide11.xml"/><Relationship Id="rId48" Type="http://schemas.openxmlformats.org/officeDocument/2006/relationships/slide" Target="slides/slide32.xml"/><Relationship Id="rId69" Type="http://schemas.openxmlformats.org/officeDocument/2006/relationships/slide" Target="slides/slide53.xml"/><Relationship Id="rId113" Type="http://schemas.openxmlformats.org/officeDocument/2006/relationships/slide" Target="slides/slide97.xml"/><Relationship Id="rId134" Type="http://schemas.openxmlformats.org/officeDocument/2006/relationships/slide" Target="slides/slide118.xml"/><Relationship Id="rId320" Type="http://schemas.openxmlformats.org/officeDocument/2006/relationships/slide" Target="slides/slide304.xml"/><Relationship Id="rId80" Type="http://schemas.openxmlformats.org/officeDocument/2006/relationships/slide" Target="slides/slide64.xml"/><Relationship Id="rId155" Type="http://schemas.openxmlformats.org/officeDocument/2006/relationships/slide" Target="slides/slide139.xml"/><Relationship Id="rId176" Type="http://schemas.openxmlformats.org/officeDocument/2006/relationships/slide" Target="slides/slide160.xml"/><Relationship Id="rId197" Type="http://schemas.openxmlformats.org/officeDocument/2006/relationships/slide" Target="slides/slide181.xml"/><Relationship Id="rId201" Type="http://schemas.openxmlformats.org/officeDocument/2006/relationships/slide" Target="slides/slide185.xml"/><Relationship Id="rId222" Type="http://schemas.openxmlformats.org/officeDocument/2006/relationships/slide" Target="slides/slide206.xml"/><Relationship Id="rId243" Type="http://schemas.openxmlformats.org/officeDocument/2006/relationships/slide" Target="slides/slide227.xml"/><Relationship Id="rId264" Type="http://schemas.openxmlformats.org/officeDocument/2006/relationships/slide" Target="slides/slide248.xml"/><Relationship Id="rId285" Type="http://schemas.openxmlformats.org/officeDocument/2006/relationships/slide" Target="slides/slide269.xml"/><Relationship Id="rId17" Type="http://schemas.openxmlformats.org/officeDocument/2006/relationships/slide" Target="slides/slide1.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24" Type="http://schemas.openxmlformats.org/officeDocument/2006/relationships/slide" Target="slides/slide108.xml"/><Relationship Id="rId310" Type="http://schemas.openxmlformats.org/officeDocument/2006/relationships/slide" Target="slides/slide294.xml"/><Relationship Id="rId70" Type="http://schemas.openxmlformats.org/officeDocument/2006/relationships/slide" Target="slides/slide54.xml"/><Relationship Id="rId91" Type="http://schemas.openxmlformats.org/officeDocument/2006/relationships/slide" Target="slides/slide75.xml"/><Relationship Id="rId145" Type="http://schemas.openxmlformats.org/officeDocument/2006/relationships/slide" Target="slides/slide129.xml"/><Relationship Id="rId166" Type="http://schemas.openxmlformats.org/officeDocument/2006/relationships/slide" Target="slides/slide150.xml"/><Relationship Id="rId187" Type="http://schemas.openxmlformats.org/officeDocument/2006/relationships/slide" Target="slides/slide171.xml"/><Relationship Id="rId331" Type="http://schemas.openxmlformats.org/officeDocument/2006/relationships/slide" Target="slides/slide315.xml"/><Relationship Id="rId1" Type="http://schemas.openxmlformats.org/officeDocument/2006/relationships/slideMaster" Target="slideMasters/slideMaster1.xml"/><Relationship Id="rId212" Type="http://schemas.openxmlformats.org/officeDocument/2006/relationships/slide" Target="slides/slide196.xml"/><Relationship Id="rId233" Type="http://schemas.openxmlformats.org/officeDocument/2006/relationships/slide" Target="slides/slide217.xml"/><Relationship Id="rId254" Type="http://schemas.openxmlformats.org/officeDocument/2006/relationships/slide" Target="slides/slide238.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275" Type="http://schemas.openxmlformats.org/officeDocument/2006/relationships/slide" Target="slides/slide259.xml"/><Relationship Id="rId296" Type="http://schemas.openxmlformats.org/officeDocument/2006/relationships/slide" Target="slides/slide280.xml"/><Relationship Id="rId300" Type="http://schemas.openxmlformats.org/officeDocument/2006/relationships/slide" Target="slides/slide284.xml"/><Relationship Id="rId60" Type="http://schemas.openxmlformats.org/officeDocument/2006/relationships/slide" Target="slides/slide44.xml"/><Relationship Id="rId81" Type="http://schemas.openxmlformats.org/officeDocument/2006/relationships/slide" Target="slides/slide65.xml"/><Relationship Id="rId135" Type="http://schemas.openxmlformats.org/officeDocument/2006/relationships/slide" Target="slides/slide119.xml"/><Relationship Id="rId156" Type="http://schemas.openxmlformats.org/officeDocument/2006/relationships/slide" Target="slides/slide140.xml"/><Relationship Id="rId177" Type="http://schemas.openxmlformats.org/officeDocument/2006/relationships/slide" Target="slides/slide161.xml"/><Relationship Id="rId198" Type="http://schemas.openxmlformats.org/officeDocument/2006/relationships/slide" Target="slides/slide182.xml"/><Relationship Id="rId321" Type="http://schemas.openxmlformats.org/officeDocument/2006/relationships/slide" Target="slides/slide305.xml"/><Relationship Id="rId202" Type="http://schemas.openxmlformats.org/officeDocument/2006/relationships/slide" Target="slides/slide186.xml"/><Relationship Id="rId223" Type="http://schemas.openxmlformats.org/officeDocument/2006/relationships/slide" Target="slides/slide207.xml"/><Relationship Id="rId244" Type="http://schemas.openxmlformats.org/officeDocument/2006/relationships/slide" Target="slides/slide228.xml"/><Relationship Id="rId18" Type="http://schemas.openxmlformats.org/officeDocument/2006/relationships/slide" Target="slides/slide2.xml"/><Relationship Id="rId39" Type="http://schemas.openxmlformats.org/officeDocument/2006/relationships/slide" Target="slides/slide23.xml"/><Relationship Id="rId265" Type="http://schemas.openxmlformats.org/officeDocument/2006/relationships/slide" Target="slides/slide249.xml"/><Relationship Id="rId286" Type="http://schemas.openxmlformats.org/officeDocument/2006/relationships/slide" Target="slides/slide270.xml"/><Relationship Id="rId50" Type="http://schemas.openxmlformats.org/officeDocument/2006/relationships/slide" Target="slides/slide34.xml"/><Relationship Id="rId104" Type="http://schemas.openxmlformats.org/officeDocument/2006/relationships/slide" Target="slides/slide88.xml"/><Relationship Id="rId125" Type="http://schemas.openxmlformats.org/officeDocument/2006/relationships/slide" Target="slides/slide109.xml"/><Relationship Id="rId146" Type="http://schemas.openxmlformats.org/officeDocument/2006/relationships/slide" Target="slides/slide130.xml"/><Relationship Id="rId167" Type="http://schemas.openxmlformats.org/officeDocument/2006/relationships/slide" Target="slides/slide151.xml"/><Relationship Id="rId188" Type="http://schemas.openxmlformats.org/officeDocument/2006/relationships/slide" Target="slides/slide172.xml"/><Relationship Id="rId311" Type="http://schemas.openxmlformats.org/officeDocument/2006/relationships/slide" Target="slides/slide295.xml"/><Relationship Id="rId332" Type="http://schemas.openxmlformats.org/officeDocument/2006/relationships/slide" Target="slides/slide316.xml"/><Relationship Id="rId71" Type="http://schemas.openxmlformats.org/officeDocument/2006/relationships/slide" Target="slides/slide55.xml"/><Relationship Id="rId92" Type="http://schemas.openxmlformats.org/officeDocument/2006/relationships/slide" Target="slides/slide76.xml"/><Relationship Id="rId213" Type="http://schemas.openxmlformats.org/officeDocument/2006/relationships/slide" Target="slides/slide197.xml"/><Relationship Id="rId234" Type="http://schemas.openxmlformats.org/officeDocument/2006/relationships/slide" Target="slides/slide218.xml"/><Relationship Id="rId2" Type="http://schemas.openxmlformats.org/officeDocument/2006/relationships/slideMaster" Target="slideMasters/slideMaster2.xml"/><Relationship Id="rId29" Type="http://schemas.openxmlformats.org/officeDocument/2006/relationships/slide" Target="slides/slide13.xml"/><Relationship Id="rId255" Type="http://schemas.openxmlformats.org/officeDocument/2006/relationships/slide" Target="slides/slide239.xml"/><Relationship Id="rId276" Type="http://schemas.openxmlformats.org/officeDocument/2006/relationships/slide" Target="slides/slide260.xml"/><Relationship Id="rId297" Type="http://schemas.openxmlformats.org/officeDocument/2006/relationships/slide" Target="slides/slide281.xml"/><Relationship Id="rId40" Type="http://schemas.openxmlformats.org/officeDocument/2006/relationships/slide" Target="slides/slide24.xml"/><Relationship Id="rId115" Type="http://schemas.openxmlformats.org/officeDocument/2006/relationships/slide" Target="slides/slide99.xml"/><Relationship Id="rId136" Type="http://schemas.openxmlformats.org/officeDocument/2006/relationships/slide" Target="slides/slide120.xml"/><Relationship Id="rId157" Type="http://schemas.openxmlformats.org/officeDocument/2006/relationships/slide" Target="slides/slide141.xml"/><Relationship Id="rId178" Type="http://schemas.openxmlformats.org/officeDocument/2006/relationships/slide" Target="slides/slide162.xml"/><Relationship Id="rId301" Type="http://schemas.openxmlformats.org/officeDocument/2006/relationships/slide" Target="slides/slide285.xml"/><Relationship Id="rId322" Type="http://schemas.openxmlformats.org/officeDocument/2006/relationships/slide" Target="slides/slide306.xml"/><Relationship Id="rId61" Type="http://schemas.openxmlformats.org/officeDocument/2006/relationships/slide" Target="slides/slide45.xml"/><Relationship Id="rId82" Type="http://schemas.openxmlformats.org/officeDocument/2006/relationships/slide" Target="slides/slide66.xml"/><Relationship Id="rId199" Type="http://schemas.openxmlformats.org/officeDocument/2006/relationships/slide" Target="slides/slide183.xml"/><Relationship Id="rId203" Type="http://schemas.openxmlformats.org/officeDocument/2006/relationships/slide" Target="slides/slide187.xml"/><Relationship Id="rId19" Type="http://schemas.openxmlformats.org/officeDocument/2006/relationships/slide" Target="slides/slide3.xml"/><Relationship Id="rId224" Type="http://schemas.openxmlformats.org/officeDocument/2006/relationships/slide" Target="slides/slide208.xml"/><Relationship Id="rId245" Type="http://schemas.openxmlformats.org/officeDocument/2006/relationships/slide" Target="slides/slide229.xml"/><Relationship Id="rId266" Type="http://schemas.openxmlformats.org/officeDocument/2006/relationships/slide" Target="slides/slide250.xml"/><Relationship Id="rId287" Type="http://schemas.openxmlformats.org/officeDocument/2006/relationships/slide" Target="slides/slide271.xml"/><Relationship Id="rId30" Type="http://schemas.openxmlformats.org/officeDocument/2006/relationships/slide" Target="slides/slide1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168" Type="http://schemas.openxmlformats.org/officeDocument/2006/relationships/slide" Target="slides/slide152.xml"/><Relationship Id="rId312" Type="http://schemas.openxmlformats.org/officeDocument/2006/relationships/slide" Target="slides/slide296.xml"/><Relationship Id="rId333" Type="http://schemas.openxmlformats.org/officeDocument/2006/relationships/slide" Target="slides/slide317.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189" Type="http://schemas.openxmlformats.org/officeDocument/2006/relationships/slide" Target="slides/slide17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5B485D-5ABA-4433-A817-8EBFA9E4F159}" type="datetimeFigureOut">
              <a:rPr lang="en-US" smtClean="0"/>
              <a:t>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C5214F-0BE9-48C1-A380-9D9BB938B01B}" type="slidenum">
              <a:rPr lang="en-US" smtClean="0"/>
              <a:t>‹#›</a:t>
            </a:fld>
            <a:endParaRPr lang="en-US"/>
          </a:p>
        </p:txBody>
      </p:sp>
    </p:spTree>
    <p:extLst>
      <p:ext uri="{BB962C8B-B14F-4D97-AF65-F5344CB8AC3E}">
        <p14:creationId xmlns:p14="http://schemas.microsoft.com/office/powerpoint/2010/main" val="2527663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C5214F-0BE9-48C1-A380-9D9BB938B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08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6/18/17</a:t>
            </a:r>
          </a:p>
          <a:p>
            <a:r>
              <a:rPr lang="en-US" dirty="0"/>
              <a:t>1 - In these days while the disciples were increasing (5000 men). Anytime the numbers increase in any group of people the potential for problems increase. Often times these problems are due to human weakness or inconsideration. This seems to be the case here. The Hebrew Jews were Palestinian and as natural residents, those serving tables saw to it that their own were taken care of but inconsiderately did not take care of the Grecianized Jews. </a:t>
            </a:r>
          </a:p>
          <a:p>
            <a:endParaRPr lang="en-US" dirty="0"/>
          </a:p>
          <a:p>
            <a:r>
              <a:rPr lang="en-US" dirty="0"/>
              <a:t>2 - Hellenistic Jews verses the Native Hebrew Jews. Here we have a conclusive statement that the early church was made up of Jews. Hellenistic Jews were Greek speaking Jews. Amongst the Jewish people many Jews had been so long away from Palestine that they no longer spoke the Hebrew language. In the history of the Jewish people these Jews used the Septuagint version of the Bible rather than the Hebrew, which they could no longer read. Whereas their Hebrew counterpart were those Jews who still spoke and read Hebrew language, generally Palestinian Jews but not exclusively since many Jews spoke both Hebrew and Greek, including Palestinian Jews. </a:t>
            </a:r>
            <a:r>
              <a:rPr lang="en-US" b="1" dirty="0"/>
              <a:t>Acts </a:t>
            </a:r>
            <a:r>
              <a:rPr lang="en-US" b="0" dirty="0"/>
              <a:t> </a:t>
            </a:r>
            <a:r>
              <a:rPr lang="en-US" b="1" dirty="0"/>
              <a:t>2:5-11 </a:t>
            </a:r>
            <a:r>
              <a:rPr lang="en-US" b="0" dirty="0"/>
              <a:t> There does appear to have been a prejudice, even a social order among Jewish people based on this difference among Jews. Similar to the difference between a proselyte and a descendant of Abraham amongst those of Jewish religion.</a:t>
            </a:r>
          </a:p>
          <a:p>
            <a:endParaRPr lang="en-US" b="0" dirty="0"/>
          </a:p>
          <a:p>
            <a:r>
              <a:rPr lang="en-US" b="1" dirty="0"/>
              <a:t>4 - Verse 3 –</a:t>
            </a:r>
            <a:r>
              <a:rPr lang="en-US" b="0" dirty="0"/>
              <a:t> The word deacon does not appear in the context but there is no other official work that would fit this identification. It may be that this is a single work appointed for these these men and they were never assigned any other. We are never told but we do see these Philip leaving Jerusalem and ultimately settling in Caesarea. </a:t>
            </a:r>
            <a:r>
              <a:rPr lang="en-US" b="1" dirty="0"/>
              <a:t>Acts 8:40; 21:8-9;</a:t>
            </a:r>
          </a:p>
          <a:p>
            <a:endParaRPr lang="en-US" b="1" dirty="0"/>
          </a:p>
          <a:p>
            <a:r>
              <a:rPr lang="en-US" b="0" dirty="0"/>
              <a:t>All seven men have Grecian names and therefore it is their widows that were overlooked. Wisdom in appointing men close to the problem to deal with the problem.</a:t>
            </a:r>
          </a:p>
          <a:p>
            <a:endParaRPr lang="en-US" b="0" dirty="0"/>
          </a:p>
          <a:p>
            <a:r>
              <a:rPr lang="en-US" b="1" dirty="0"/>
              <a:t>Qualifications:</a:t>
            </a:r>
            <a:r>
              <a:rPr lang="en-US" b="0" dirty="0"/>
              <a:t> good reputation; full of the spirit having wisdom.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D15426-D232-4CA9-90D8-45E10851A2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8659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7/1/17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D15426-D232-4CA9-90D8-45E10851A2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450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7/9/2017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D15426-D232-4CA9-90D8-45E10851A2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53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7/16/17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C301B2-E6BE-4101-8A74-D78676D423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4043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UcPeriod"/>
            </a:pPr>
            <a:r>
              <a:rPr lang="en-US" dirty="0"/>
              <a:t>Gen 46:26-27 The number 66 does not include Jacob, Joseph and his 2 sons and Manasseh and Ephraim. </a:t>
            </a:r>
          </a:p>
          <a:p>
            <a:endParaRPr lang="en-US" dirty="0"/>
          </a:p>
          <a:p>
            <a:r>
              <a:rPr lang="en-US" dirty="0"/>
              <a:t>	1. Stephen is quoting the Septuagint which says 75 souls. To get the number 75 instead of 70 you must add the 5 sons of Ephraim and Manasseh.</a:t>
            </a:r>
            <a:r>
              <a:rPr lang="en-US" b="0" dirty="0"/>
              <a:t> </a:t>
            </a:r>
            <a:r>
              <a:rPr lang="en-US" dirty="0"/>
              <a:t>The difference of five 	resulted from the Septuagint’s addition of two sons of Manasseh, two of Ephraim, and one grandson of Ephraim. </a:t>
            </a:r>
            <a:r>
              <a:rPr lang="en-US" b="0" dirty="0"/>
              <a:t>This is how Stephen came up with his count. </a:t>
            </a:r>
            <a:r>
              <a:rPr lang="en-US" b="1" dirty="0"/>
              <a:t>Gen 46:20</a:t>
            </a:r>
          </a:p>
          <a:p>
            <a:endParaRPr lang="en-US" b="1" dirty="0"/>
          </a:p>
          <a:p>
            <a:r>
              <a:rPr lang="en-US" b="0" dirty="0"/>
              <a:t>B.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C301B2-E6BE-4101-8A74-D78676D423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4061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Birth of Moses: 7/23/17   go back to slide 4 and deal with the 400 verses 430 years of bondage.</a:t>
            </a:r>
          </a:p>
          <a:p>
            <a:endParaRPr lang="en-US" dirty="0"/>
          </a:p>
          <a:p>
            <a:r>
              <a:rPr lang="en-US" dirty="0"/>
              <a:t>The thing we should keep in mind as this history is presented by Stephen is that Israel's forefathers had found favor with God long before the Temple was built. If it is God’s plan to destroy the Temple through the Messiah, God will still take care of His people and worship will be able to offered to God without a Temple made of Stone.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C301B2-E6BE-4101-8A74-D78676D423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7072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7/30/17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C301B2-E6BE-4101-8A74-D78676D423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835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Israel of old had initially rejected Moses so the Israel of Stephens day had rejected the one that Moses said God would raise up to them. Add some scriptures about Moses bringing the commandments down from the mount and that the people said they would obey it and live. In Chapters 20 – 24 God gives Moses all the commands that the people were to obey and when they heard it they said they would obey it. Ex 24:1-4; Moses went a second time into the mount and God wrote the 10 commandments on stone tablets and gave him all the details for building the Tabernacle. The Tabernacle is a very important part of Stephens argumentation.  Ex 24:12-15;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C301B2-E6BE-4101-8A74-D78676D423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6415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Israel of old had initially rejected Moses so the Israel of Stephens day had rejected the one that Moses said God would raise up to them.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C301B2-E6BE-4101-8A74-D78676D423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0377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Amos prophesied approximately 787 BC before the fall of the 10 tribes to Assyria and after Solomon’s Temple had been built.</a:t>
            </a:r>
          </a:p>
          <a:p>
            <a:endParaRPr lang="en-US" dirty="0"/>
          </a:p>
          <a:p>
            <a:r>
              <a:rPr lang="en-US" dirty="0"/>
              <a:t>B. Remember the accusation made against Stephen which was based on the teachings of Jesus in Matthew 24 and Matt 5:17-19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C301B2-E6BE-4101-8A74-D78676D423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4152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199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8/13/17</a:t>
            </a:r>
          </a:p>
          <a:p>
            <a:r>
              <a:rPr lang="en-US" dirty="0"/>
              <a:t>It is at this point that the people began to resist what Stephen was saying even though it was completely founded upon the scriptures. They understood that he was defending the things he was accused of teaching from the scriptures and they had heard enough. To suggest that God did not dwell in or need this Temple was leading to what he taught about Jesus coming to destroy this temple.  Stephen in the next verses sees that they have stopped listening to him so he ends his teaching with a description of them being exactly like their forefathers who had attacked and resisted those they now call prophets. This rejection of God’s prophets led to the destruction of the Temple by Babylon. God will still be expecting humility from his people regardless of the existence of a Temple.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C301B2-E6BE-4101-8A74-D78676D423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3826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 23:29-36; Mt 27:50-51; </a:t>
            </a:r>
            <a:r>
              <a:rPr lang="en-US" dirty="0" err="1"/>
              <a:t>Jn</a:t>
            </a:r>
            <a:r>
              <a:rPr lang="en-US" dirty="0"/>
              <a:t> 19:30</a:t>
            </a:r>
          </a:p>
          <a:p>
            <a:endParaRPr lang="en-US" dirty="0"/>
          </a:p>
          <a:p>
            <a:r>
              <a:rPr lang="en-US" b="1" dirty="0"/>
              <a:t>Resisting the Holy Spirit:</a:t>
            </a:r>
            <a:r>
              <a:rPr lang="en-US" dirty="0"/>
              <a:t> </a:t>
            </a:r>
            <a:r>
              <a:rPr lang="en-US" dirty="0" err="1"/>
              <a:t>Zech</a:t>
            </a:r>
            <a:r>
              <a:rPr lang="en-US" dirty="0"/>
              <a:t> 7:12; Acts 7:55 Stephen was full of the Holy Spirit; 1Thess 5:19-20 (an unfortunate verse numbering here since 19-20 are referring to relationship between the Spirit who inspires </a:t>
            </a:r>
            <a:r>
              <a:rPr lang="en-US"/>
              <a:t>the prophets)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C301B2-E6BE-4101-8A74-D78676D423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623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Moses told us that it was exactly 430 years and he was inspired. The answer for the 30 year discrepancy is that God was not giving an exact number but rather the rounded off number. This is common among almost all cultures including the Hebrews.</a:t>
            </a:r>
          </a:p>
          <a:p>
            <a:endParaRPr lang="en-US" dirty="0"/>
          </a:p>
          <a:p>
            <a:r>
              <a:rPr lang="en-US" dirty="0"/>
              <a:t>In Acts 7:6 Stephen is merely quoting the rounded off number of Gen 15:13 text</a:t>
            </a:r>
          </a:p>
          <a:p>
            <a:endParaRPr lang="en-US" dirty="0"/>
          </a:p>
          <a:p>
            <a:r>
              <a:rPr lang="en-US" dirty="0"/>
              <a:t>Paul is quoting the exact number of Ex 12:40 in Gal 3:17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C301B2-E6BE-4101-8A74-D78676D423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423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C5214F-0BE9-48C1-A380-9D9BB938B01B}" type="slidenum">
              <a:rPr lang="en-US" smtClean="0"/>
              <a:t>294</a:t>
            </a:fld>
            <a:endParaRPr lang="en-US"/>
          </a:p>
        </p:txBody>
      </p:sp>
    </p:spTree>
    <p:extLst>
      <p:ext uri="{BB962C8B-B14F-4D97-AF65-F5344CB8AC3E}">
        <p14:creationId xmlns:p14="http://schemas.microsoft.com/office/powerpoint/2010/main" val="3364142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Peter brings together the influence of Satan, and the free agency of the tempted, just as he had, in former discourses, the free agency of men, and the purposes of God. He demands of Ananias, “Why has Satan filled thy heart to lie to the Holy Spirit,” and, in the same breath, “Why hast thou put this thing in thy heart?” The existence and agency of the tempter are distinctly recognized, yet it is not Satan, but Ananias who is rebuked; and he is rebuked for doing the very thing that Satan had done, showing that he is as guilty as though Satan had no existence. Indeed, he is rebuked for what Satan had done. The justice of this is manifest from the fact that Satan had no power to fill his heart with evil, without his co-operation. That he had rendered this co-operation, threw the responsibility upon himself.</a:t>
            </a:r>
          </a:p>
          <a:p>
            <a:r>
              <a:rPr lang="en-US" dirty="0"/>
              <a:t>Peter's knowledge of the deception was the result not of human information, but of the insight imparted to him by the Holy Spirit. This is necessary to the significance of the entire incident, as well as to the purport of Peter's own words. </a:t>
            </a:r>
          </a:p>
          <a:p>
            <a:r>
              <a:rPr lang="en-US" b="1" dirty="0"/>
              <a:t>A Commentary on Acts of Apostles, with a Revised Version of the Text.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15AAFF-E8BB-482E-9118-8B7952AB3E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555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5/21/17   Power of </a:t>
            </a:r>
            <a:r>
              <a:rPr lang="en-US"/>
              <a:t>the Apostles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same argument can be made for Stephen that was made for the apostles. Once someone was known to have the gift of the Spirit, it would reflect badly on the Spirit if he could be deceived. The Spirit could not allow this. </a:t>
            </a:r>
            <a:r>
              <a:rPr lang="en-US" sz="1200" b="1" dirty="0">
                <a:solidFill>
                  <a:srgbClr val="FF0000"/>
                </a:solidFill>
                <a:latin typeface="Times New Roman" panose="02020603050405020304" pitchFamily="18" charset="0"/>
                <a:cs typeface="Times New Roman" panose="02020603050405020304" pitchFamily="18" charset="0"/>
              </a:rPr>
              <a:t>Acts 7:51-60; 6:3-6; 8:14-18</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15AAFF-E8BB-482E-9118-8B7952AB3E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4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Verse 13:</a:t>
            </a:r>
            <a:r>
              <a:rPr lang="en-US" b="0" dirty="0"/>
              <a:t>  The rest seems to mean both members of the church and the people who heard of Ananias and </a:t>
            </a:r>
            <a:r>
              <a:rPr lang="en-US" b="0" dirty="0" err="1"/>
              <a:t>Sapphira</a:t>
            </a:r>
            <a:r>
              <a:rPr lang="en-US" b="0" dirty="0"/>
              <a:t> were willing to take a chance on getting too comfortable around the apostles for fear that their weakness and sins would become known. Still many wanted salvation and this did not deter them. In a way it purified who would respond to the Gospel. Only those with true faith.</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15AAFF-E8BB-482E-9118-8B7952AB3E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164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6/4/17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15AAFF-E8BB-482E-9118-8B7952AB3E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512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6/11/17</a:t>
            </a:r>
          </a:p>
          <a:p>
            <a:r>
              <a:rPr lang="en-US" dirty="0"/>
              <a:t>The fact of Gamaliel was listened to is very interesting since Paul was taught as a Pharisee not a Sadducee.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15AAFF-E8BB-482E-9118-8B7952AB3E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809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first trial in Acts 4, they dared not punish the apostles for fear of the people. But they see their authority and integrity failing and the escalate to violence.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15AAFF-E8BB-482E-9118-8B7952AB3E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994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C5214F-0BE9-48C1-A380-9D9BB938B01B}" type="slidenum">
              <a:rPr lang="en-US" smtClean="0"/>
              <a:t>154</a:t>
            </a:fld>
            <a:endParaRPr lang="en-US"/>
          </a:p>
        </p:txBody>
      </p:sp>
    </p:spTree>
    <p:extLst>
      <p:ext uri="{BB962C8B-B14F-4D97-AF65-F5344CB8AC3E}">
        <p14:creationId xmlns:p14="http://schemas.microsoft.com/office/powerpoint/2010/main" val="1503789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Master" Target="../slideMasters/slideMaster7.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5.png"/><Relationship Id="rId9" Type="http://schemas.openxmlformats.org/officeDocument/2006/relationships/image" Target="../media/image2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dirty="0"/>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87621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1857330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DC1BD9-7F3B-4B57-A8FE-9A1D45AFB63F}"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203A7E-9942-4174-B840-0EC08E8CDF55}" type="slidenum">
              <a:rPr lang="en-US" smtClean="0"/>
              <a:t>‹#›</a:t>
            </a:fld>
            <a:endParaRPr lang="en-US"/>
          </a:p>
        </p:txBody>
      </p:sp>
    </p:spTree>
    <p:extLst>
      <p:ext uri="{BB962C8B-B14F-4D97-AF65-F5344CB8AC3E}">
        <p14:creationId xmlns:p14="http://schemas.microsoft.com/office/powerpoint/2010/main" val="35759153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DC1BD9-7F3B-4B57-A8FE-9A1D45AFB63F}" type="datetimeFigureOut">
              <a:rPr lang="en-US" smtClean="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203A7E-9942-4174-B840-0EC08E8CDF55}" type="slidenum">
              <a:rPr lang="en-US" smtClean="0"/>
              <a:t>‹#›</a:t>
            </a:fld>
            <a:endParaRPr lang="en-US"/>
          </a:p>
        </p:txBody>
      </p:sp>
    </p:spTree>
    <p:extLst>
      <p:ext uri="{BB962C8B-B14F-4D97-AF65-F5344CB8AC3E}">
        <p14:creationId xmlns:p14="http://schemas.microsoft.com/office/powerpoint/2010/main" val="773467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DC1BD9-7F3B-4B57-A8FE-9A1D45AFB63F}" type="datetimeFigureOut">
              <a:rPr lang="en-US" smtClean="0"/>
              <a:t>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203A7E-9942-4174-B840-0EC08E8CDF55}" type="slidenum">
              <a:rPr lang="en-US" smtClean="0"/>
              <a:t>‹#›</a:t>
            </a:fld>
            <a:endParaRPr lang="en-US"/>
          </a:p>
        </p:txBody>
      </p:sp>
    </p:spTree>
    <p:extLst>
      <p:ext uri="{BB962C8B-B14F-4D97-AF65-F5344CB8AC3E}">
        <p14:creationId xmlns:p14="http://schemas.microsoft.com/office/powerpoint/2010/main" val="12108359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DC1BD9-7F3B-4B57-A8FE-9A1D45AFB63F}"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203A7E-9942-4174-B840-0EC08E8CDF55}" type="slidenum">
              <a:rPr lang="en-US" smtClean="0"/>
              <a:t>‹#›</a:t>
            </a:fld>
            <a:endParaRPr lang="en-US"/>
          </a:p>
        </p:txBody>
      </p:sp>
    </p:spTree>
    <p:extLst>
      <p:ext uri="{BB962C8B-B14F-4D97-AF65-F5344CB8AC3E}">
        <p14:creationId xmlns:p14="http://schemas.microsoft.com/office/powerpoint/2010/main" val="36728865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DC1BD9-7F3B-4B57-A8FE-9A1D45AFB63F}"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203A7E-9942-4174-B840-0EC08E8CDF55}" type="slidenum">
              <a:rPr lang="en-US" smtClean="0"/>
              <a:t>‹#›</a:t>
            </a:fld>
            <a:endParaRPr lang="en-US"/>
          </a:p>
        </p:txBody>
      </p:sp>
    </p:spTree>
    <p:extLst>
      <p:ext uri="{BB962C8B-B14F-4D97-AF65-F5344CB8AC3E}">
        <p14:creationId xmlns:p14="http://schemas.microsoft.com/office/powerpoint/2010/main" val="7863704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DC1BD9-7F3B-4B57-A8FE-9A1D45AFB63F}"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203A7E-9942-4174-B840-0EC08E8CDF55}" type="slidenum">
              <a:rPr lang="en-US" smtClean="0"/>
              <a:t>‹#›</a:t>
            </a:fld>
            <a:endParaRPr lang="en-US"/>
          </a:p>
        </p:txBody>
      </p:sp>
    </p:spTree>
    <p:extLst>
      <p:ext uri="{BB962C8B-B14F-4D97-AF65-F5344CB8AC3E}">
        <p14:creationId xmlns:p14="http://schemas.microsoft.com/office/powerpoint/2010/main" val="347618947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DC1BD9-7F3B-4B57-A8FE-9A1D45AFB63F}"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03A7E-9942-4174-B840-0EC08E8CDF55}" type="slidenum">
              <a:rPr lang="en-US" smtClean="0"/>
              <a:t>‹#›</a:t>
            </a:fld>
            <a:endParaRPr lang="en-US"/>
          </a:p>
        </p:txBody>
      </p:sp>
    </p:spTree>
    <p:extLst>
      <p:ext uri="{BB962C8B-B14F-4D97-AF65-F5344CB8AC3E}">
        <p14:creationId xmlns:p14="http://schemas.microsoft.com/office/powerpoint/2010/main" val="15780989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DC1BD9-7F3B-4B57-A8FE-9A1D45AFB63F}"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03A7E-9942-4174-B840-0EC08E8CDF55}" type="slidenum">
              <a:rPr lang="en-US" smtClean="0"/>
              <a:t>‹#›</a:t>
            </a:fld>
            <a:endParaRPr lang="en-US"/>
          </a:p>
        </p:txBody>
      </p:sp>
    </p:spTree>
    <p:extLst>
      <p:ext uri="{BB962C8B-B14F-4D97-AF65-F5344CB8AC3E}">
        <p14:creationId xmlns:p14="http://schemas.microsoft.com/office/powerpoint/2010/main" val="20342200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1"/>
          <p:cNvSpPr>
            <a:spLocks noGrp="1"/>
          </p:cNvSpPr>
          <p:nvPr>
            <p:ph type="ctrTitle"/>
          </p:nvPr>
        </p:nvSpPr>
        <p:spPr>
          <a:xfrm>
            <a:off x="914400" y="1600201"/>
            <a:ext cx="10363200" cy="1780108"/>
          </a:xfrm>
        </p:spPr>
        <p:txBody>
          <a:bodyPr anchor="b">
            <a:normAutofit/>
          </a:bodyPr>
          <a:lstStyle>
            <a:lvl1pPr>
              <a:defRPr sz="5867">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667">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B821E3-4268-4B50-8324-783EC1287AD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3738830360"/>
      </p:ext>
    </p:extLst>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821E3-4268-4B50-8324-783EC1287AD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28235150"/>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5032963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Freeform 14"/>
          <p:cNvSpPr>
            <a:spLocks/>
          </p:cNvSpPr>
          <p:nvPr/>
        </p:nvSpPr>
        <p:spPr bwMode="hidden">
          <a:xfrm>
            <a:off x="8063253" y="4203592"/>
            <a:ext cx="3835239" cy="714027"/>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0" name="Freeform 18"/>
          <p:cNvSpPr>
            <a:spLocks/>
          </p:cNvSpPr>
          <p:nvPr/>
        </p:nvSpPr>
        <p:spPr bwMode="hidden">
          <a:xfrm>
            <a:off x="3492427" y="4075289"/>
            <a:ext cx="7392687" cy="850139"/>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 name="Freeform 22"/>
          <p:cNvSpPr>
            <a:spLocks/>
          </p:cNvSpPr>
          <p:nvPr/>
        </p:nvSpPr>
        <p:spPr bwMode="hidden">
          <a:xfrm>
            <a:off x="3771637" y="4087563"/>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 name="Freeform 26"/>
          <p:cNvSpPr>
            <a:spLocks/>
          </p:cNvSpPr>
          <p:nvPr/>
        </p:nvSpPr>
        <p:spPr bwMode="hidden">
          <a:xfrm>
            <a:off x="7479319" y="4074175"/>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useBgFill="1">
        <p:nvSpPr>
          <p:cNvPr id="13" name="Freeform 10"/>
          <p:cNvSpPr>
            <a:spLocks/>
          </p:cNvSpPr>
          <p:nvPr/>
        </p:nvSpPr>
        <p:spPr bwMode="hidden">
          <a:xfrm>
            <a:off x="282220" y="4058555"/>
            <a:ext cx="11631168" cy="1329875"/>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 name="Title 1"/>
          <p:cNvSpPr>
            <a:spLocks noGrp="1"/>
          </p:cNvSpPr>
          <p:nvPr>
            <p:ph type="title"/>
          </p:nvPr>
        </p:nvSpPr>
        <p:spPr>
          <a:xfrm>
            <a:off x="920043" y="2463560"/>
            <a:ext cx="10363200" cy="1524000"/>
          </a:xfrm>
        </p:spPr>
        <p:txBody>
          <a:bodyPr anchor="t">
            <a:normAutofit/>
          </a:bodyPr>
          <a:lstStyle>
            <a:lvl1pPr algn="ctr">
              <a:defRPr sz="5867" b="0" cap="none"/>
            </a:lvl1pPr>
          </a:lstStyle>
          <a:p>
            <a:r>
              <a:rPr lang="en-US"/>
              <a:t>Click to edit Master title style</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667">
                <a:solidFill>
                  <a:srgbClr val="FFFFFF"/>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B821E3-4268-4B50-8324-783EC1287AD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1185200004"/>
      </p:ext>
    </p:extLst>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7DB821E3-4268-4B50-8324-783EC1287ADE}"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F674C-557E-4F3E-8422-07FCDC82C344}" type="slidenum">
              <a:rPr lang="en-US" smtClean="0"/>
              <a:t>‹#›</a:t>
            </a:fld>
            <a:endParaRPr lang="en-US"/>
          </a:p>
        </p:txBody>
      </p:sp>
      <p:sp>
        <p:nvSpPr>
          <p:cNvPr id="9" name="Content Placeholder 8"/>
          <p:cNvSpPr>
            <a:spLocks noGrp="1"/>
          </p:cNvSpPr>
          <p:nvPr>
            <p:ph sz="quarter" idx="13"/>
          </p:nvPr>
        </p:nvSpPr>
        <p:spPr>
          <a:xfrm>
            <a:off x="902207"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5362091"/>
      </p:ext>
    </p:extLst>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02208" y="2678113"/>
            <a:ext cx="5096256" cy="639763"/>
          </a:xfrm>
        </p:spPr>
        <p:txBody>
          <a:bodyPr anchor="ctr"/>
          <a:lstStyle>
            <a:lvl1pPr marL="0" indent="0" algn="ctr">
              <a:buNone/>
              <a:defRPr sz="3200" b="0">
                <a:solidFill>
                  <a:schemeClr val="tx2"/>
                </a:solidFill>
                <a:latin typeface="+mj-l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903111" y="3429001"/>
            <a:ext cx="5093407" cy="2697163"/>
          </a:xfrm>
        </p:spPr>
        <p:txBody>
          <a:bodyPr/>
          <a:lstStyle>
            <a:lvl1pPr>
              <a:defRPr sz="2667"/>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7600" y="2678113"/>
            <a:ext cx="5096256" cy="639763"/>
          </a:xfrm>
        </p:spPr>
        <p:txBody>
          <a:bodyPr anchor="ctr"/>
          <a:lstStyle>
            <a:lvl1pPr marL="0" indent="0" algn="ctr">
              <a:buNone/>
              <a:defRPr sz="3200" b="0" i="0">
                <a:solidFill>
                  <a:schemeClr val="tx2"/>
                </a:solidFill>
                <a:latin typeface="+mj-l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7" y="3429001"/>
            <a:ext cx="5096256" cy="2697163"/>
          </a:xfrm>
        </p:spPr>
        <p:txBody>
          <a:bodyPr/>
          <a:lstStyle>
            <a:lvl1pPr>
              <a:defRPr sz="2667"/>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B821E3-4268-4B50-8324-783EC1287ADE}" type="datetimeFigureOut">
              <a:rPr lang="en-US" smtClean="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3194466135"/>
      </p:ext>
    </p:extLst>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B821E3-4268-4B50-8324-783EC1287ADE}" type="datetimeFigureOut">
              <a:rPr lang="en-US" smtClean="0"/>
              <a:t>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2615866040"/>
      </p:ext>
    </p:extLst>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6" name="Group 5"/>
          <p:cNvGrpSpPr>
            <a:grpSpLocks noChangeAspect="1"/>
          </p:cNvGrpSpPr>
          <p:nvPr/>
        </p:nvGrpSpPr>
        <p:grpSpPr bwMode="hidden">
          <a:xfrm>
            <a:off x="282220" y="714191"/>
            <a:ext cx="11631168" cy="1329875"/>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Date Placeholder 1"/>
          <p:cNvSpPr>
            <a:spLocks noGrp="1"/>
          </p:cNvSpPr>
          <p:nvPr>
            <p:ph type="dt" sz="half" idx="10"/>
          </p:nvPr>
        </p:nvSpPr>
        <p:spPr/>
        <p:txBody>
          <a:bodyPr/>
          <a:lstStyle/>
          <a:p>
            <a:fld id="{7DB821E3-4268-4B50-8324-783EC1287ADE}"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2911320355"/>
      </p:ext>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Date Placeholder 1"/>
          <p:cNvSpPr>
            <a:spLocks noGrp="1"/>
          </p:cNvSpPr>
          <p:nvPr>
            <p:ph type="dt" sz="half" idx="10"/>
          </p:nvPr>
        </p:nvSpPr>
        <p:spPr/>
        <p:txBody>
          <a:bodyPr/>
          <a:lstStyle/>
          <a:p>
            <a:fld id="{7DB821E3-4268-4B50-8324-783EC1287ADE}"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2927912931"/>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blank" preserve="1">
  <p:cSld name="Greenboard">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6" name="Group 5"/>
          <p:cNvGrpSpPr>
            <a:grpSpLocks noChangeAspect="1"/>
          </p:cNvGrpSpPr>
          <p:nvPr/>
        </p:nvGrpSpPr>
        <p:grpSpPr bwMode="hidden">
          <a:xfrm>
            <a:off x="282220" y="714191"/>
            <a:ext cx="11631168" cy="1329875"/>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Date Placeholder 1"/>
          <p:cNvSpPr>
            <a:spLocks noGrp="1"/>
          </p:cNvSpPr>
          <p:nvPr>
            <p:ph type="dt" sz="half" idx="10"/>
          </p:nvPr>
        </p:nvSpPr>
        <p:spPr/>
        <p:txBody>
          <a:bodyPr/>
          <a:lstStyle/>
          <a:p>
            <a:fld id="{7DB821E3-4268-4B50-8324-783EC1287ADE}"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FF674C-557E-4F3E-8422-07FCDC82C344}" type="slidenum">
              <a:rPr lang="en-US" smtClean="0"/>
              <a:t>‹#›</a:t>
            </a:fld>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381000"/>
            <a:ext cx="10972800" cy="6096000"/>
          </a:xfrm>
          <a:prstGeom prst="rect">
            <a:avLst/>
          </a:prstGeom>
        </p:spPr>
      </p:pic>
    </p:spTree>
    <p:extLst>
      <p:ext uri="{BB962C8B-B14F-4D97-AF65-F5344CB8AC3E}">
        <p14:creationId xmlns:p14="http://schemas.microsoft.com/office/powerpoint/2010/main" val="427564514"/>
      </p:ext>
    </p:extLst>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blank" preserve="1">
  <p:cSld name="2_Bible full page">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6" name="Group 5"/>
          <p:cNvGrpSpPr>
            <a:grpSpLocks noChangeAspect="1"/>
          </p:cNvGrpSpPr>
          <p:nvPr/>
        </p:nvGrpSpPr>
        <p:grpSpPr bwMode="hidden">
          <a:xfrm>
            <a:off x="282220" y="714191"/>
            <a:ext cx="11631168" cy="1329875"/>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381000"/>
            <a:ext cx="10972800" cy="6096000"/>
          </a:xfrm>
          <a:prstGeom prst="rect">
            <a:avLst/>
          </a:prstGeom>
        </p:spPr>
      </p:pic>
    </p:spTree>
    <p:extLst>
      <p:ext uri="{BB962C8B-B14F-4D97-AF65-F5344CB8AC3E}">
        <p14:creationId xmlns:p14="http://schemas.microsoft.com/office/powerpoint/2010/main" val="2187385927"/>
      </p:ext>
    </p:extLst>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blank" preserve="1">
  <p:cSld name="3_Bible-Chal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6" name="Group 5"/>
          <p:cNvGrpSpPr>
            <a:grpSpLocks noChangeAspect="1"/>
          </p:cNvGrpSpPr>
          <p:nvPr/>
        </p:nvGrpSpPr>
        <p:grpSpPr bwMode="hidden">
          <a:xfrm>
            <a:off x="282220" y="714191"/>
            <a:ext cx="11631168" cy="1329875"/>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381000"/>
            <a:ext cx="10972800" cy="6096000"/>
          </a:xfrm>
          <a:prstGeom prst="rect">
            <a:avLst/>
          </a:prstGeom>
        </p:spPr>
      </p:pic>
    </p:spTree>
    <p:extLst>
      <p:ext uri="{BB962C8B-B14F-4D97-AF65-F5344CB8AC3E}">
        <p14:creationId xmlns:p14="http://schemas.microsoft.com/office/powerpoint/2010/main" val="3503449457"/>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blank" preserve="1">
  <p:cSld name="4_Chalk-Bible">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6" name="Group 5"/>
          <p:cNvGrpSpPr>
            <a:grpSpLocks noChangeAspect="1"/>
          </p:cNvGrpSpPr>
          <p:nvPr/>
        </p:nvGrpSpPr>
        <p:grpSpPr bwMode="hidden">
          <a:xfrm>
            <a:off x="282220" y="714191"/>
            <a:ext cx="11631168" cy="1329875"/>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381000"/>
            <a:ext cx="10972800" cy="6096000"/>
          </a:xfrm>
          <a:prstGeom prst="rect">
            <a:avLst/>
          </a:prstGeom>
        </p:spPr>
      </p:pic>
    </p:spTree>
    <p:extLst>
      <p:ext uri="{BB962C8B-B14F-4D97-AF65-F5344CB8AC3E}">
        <p14:creationId xmlns:p14="http://schemas.microsoft.com/office/powerpoint/2010/main" val="971226691"/>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724402"/>
            <a:ext cx="10363200" cy="1774825"/>
          </a:xfrm>
          <a:solidFill>
            <a:srgbClr val="C3FF57"/>
          </a:solidFill>
          <a:ln w="76200">
            <a:solidFill>
              <a:srgbClr val="3399FF"/>
            </a:solidFill>
          </a:ln>
        </p:spPr>
        <p:txBody>
          <a:bodyPr>
            <a:normAutofit/>
          </a:bodyPr>
          <a:lstStyle>
            <a:lvl1pPr>
              <a:defRPr sz="4800" b="1"/>
            </a:lvl1pPr>
          </a:lstStyle>
          <a:p>
            <a:r>
              <a:rPr lang="en-US" dirty="0"/>
              <a:t>Click to edit Master title style</a:t>
            </a:r>
          </a:p>
        </p:txBody>
      </p:sp>
      <p:grpSp>
        <p:nvGrpSpPr>
          <p:cNvPr id="8" name="Group 7"/>
          <p:cNvGrpSpPr/>
          <p:nvPr userDrawn="1"/>
        </p:nvGrpSpPr>
        <p:grpSpPr>
          <a:xfrm>
            <a:off x="508000" y="381000"/>
            <a:ext cx="11176000" cy="4495800"/>
            <a:chOff x="228600" y="228600"/>
            <a:chExt cx="8686800" cy="4800600"/>
          </a:xfrm>
        </p:grpSpPr>
        <p:sp>
          <p:nvSpPr>
            <p:cNvPr id="9" name="Rounded Rectangle 8"/>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pic>
          <p:nvPicPr>
            <p:cNvPr id="10" name="Picture 9"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57732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blank" preserve="1">
  <p:cSld name="4_Bible-Blac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6" name="Group 5"/>
          <p:cNvGrpSpPr>
            <a:grpSpLocks noChangeAspect="1"/>
          </p:cNvGrpSpPr>
          <p:nvPr/>
        </p:nvGrpSpPr>
        <p:grpSpPr bwMode="hidden">
          <a:xfrm>
            <a:off x="282220" y="714191"/>
            <a:ext cx="11631168" cy="1329875"/>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381000"/>
            <a:ext cx="10972800" cy="6096000"/>
          </a:xfrm>
          <a:prstGeom prst="rect">
            <a:avLst/>
          </a:prstGeom>
        </p:spPr>
      </p:pic>
    </p:spTree>
    <p:extLst>
      <p:ext uri="{BB962C8B-B14F-4D97-AF65-F5344CB8AC3E}">
        <p14:creationId xmlns:p14="http://schemas.microsoft.com/office/powerpoint/2010/main" val="1694175182"/>
      </p:ext>
    </p:extLst>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blank" preserve="1">
  <p:cSld name="5_Black-Bible">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6" name="Group 5"/>
          <p:cNvGrpSpPr>
            <a:grpSpLocks noChangeAspect="1"/>
          </p:cNvGrpSpPr>
          <p:nvPr/>
        </p:nvGrpSpPr>
        <p:grpSpPr bwMode="hidden">
          <a:xfrm>
            <a:off x="282220" y="714191"/>
            <a:ext cx="11631168" cy="1329875"/>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381000"/>
            <a:ext cx="10972800" cy="6096000"/>
          </a:xfrm>
          <a:prstGeom prst="rect">
            <a:avLst/>
          </a:prstGeom>
        </p:spPr>
      </p:pic>
    </p:spTree>
    <p:extLst>
      <p:ext uri="{BB962C8B-B14F-4D97-AF65-F5344CB8AC3E}">
        <p14:creationId xmlns:p14="http://schemas.microsoft.com/office/powerpoint/2010/main" val="3887667709"/>
      </p:ext>
    </p:extLst>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blank" preserve="1">
  <p:cSld name="10_Yellow-Blac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6" name="Group 5"/>
          <p:cNvGrpSpPr>
            <a:grpSpLocks noChangeAspect="1"/>
          </p:cNvGrpSpPr>
          <p:nvPr/>
        </p:nvGrpSpPr>
        <p:grpSpPr bwMode="hidden">
          <a:xfrm>
            <a:off x="282220" y="714191"/>
            <a:ext cx="11631168" cy="1329875"/>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381000"/>
            <a:ext cx="10972800" cy="6096000"/>
          </a:xfrm>
          <a:prstGeom prst="rect">
            <a:avLst/>
          </a:prstGeom>
        </p:spPr>
      </p:pic>
    </p:spTree>
    <p:extLst>
      <p:ext uri="{BB962C8B-B14F-4D97-AF65-F5344CB8AC3E}">
        <p14:creationId xmlns:p14="http://schemas.microsoft.com/office/powerpoint/2010/main" val="2727558716"/>
      </p:ext>
    </p:extLst>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blank" preserve="1">
  <p:cSld name="14_Cork over Green">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6" name="Group 5"/>
          <p:cNvGrpSpPr>
            <a:grpSpLocks noChangeAspect="1"/>
          </p:cNvGrpSpPr>
          <p:nvPr/>
        </p:nvGrpSpPr>
        <p:grpSpPr bwMode="hidden">
          <a:xfrm>
            <a:off x="282220" y="714191"/>
            <a:ext cx="11631168" cy="1329875"/>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1" y="381001"/>
            <a:ext cx="10972799" cy="6095999"/>
          </a:xfrm>
          <a:prstGeom prst="rect">
            <a:avLst/>
          </a:prstGeom>
        </p:spPr>
      </p:pic>
    </p:spTree>
    <p:extLst>
      <p:ext uri="{BB962C8B-B14F-4D97-AF65-F5344CB8AC3E}">
        <p14:creationId xmlns:p14="http://schemas.microsoft.com/office/powerpoint/2010/main" val="159208304"/>
      </p:ext>
    </p:extLst>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62722205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6042521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8621576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2220043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8" name="Footer Placeholder 7"/>
          <p:cNvSpPr>
            <a:spLocks noGrp="1"/>
          </p:cNvSpPr>
          <p:nvPr>
            <p:ph type="ftr" sz="quarter" idx="11"/>
          </p:nvPr>
        </p:nvSpPr>
        <p:spPr/>
        <p:txBody>
          <a:bodyPr/>
          <a:lstStyle/>
          <a:p>
            <a:endParaRPr lang="en-US">
              <a:solidFill>
                <a:srgbClr val="072F54">
                  <a:tint val="75000"/>
                </a:srgbClr>
              </a:solidFill>
            </a:endParaRPr>
          </a:p>
        </p:txBody>
      </p:sp>
      <p:sp>
        <p:nvSpPr>
          <p:cNvPr id="9" name="Slide Number Placeholder 8"/>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4873646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4" name="Footer Placeholder 3"/>
          <p:cNvSpPr>
            <a:spLocks noGrp="1"/>
          </p:cNvSpPr>
          <p:nvPr>
            <p:ph type="ftr" sz="quarter" idx="11"/>
          </p:nvPr>
        </p:nvSpPr>
        <p:spPr/>
        <p:txBody>
          <a:bodyPr/>
          <a:lstStyle/>
          <a:p>
            <a:endParaRPr lang="en-US">
              <a:solidFill>
                <a:srgbClr val="072F54">
                  <a:tint val="75000"/>
                </a:srgbClr>
              </a:solidFill>
            </a:endParaRPr>
          </a:p>
        </p:txBody>
      </p:sp>
      <p:sp>
        <p:nvSpPr>
          <p:cNvPr id="5" name="Slide Number Placeholder 4"/>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494741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7"/>
            <a:ext cx="12090400" cy="1249363"/>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295987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3" name="Footer Placeholder 2"/>
          <p:cNvSpPr>
            <a:spLocks noGrp="1"/>
          </p:cNvSpPr>
          <p:nvPr>
            <p:ph type="ftr" sz="quarter" idx="11"/>
          </p:nvPr>
        </p:nvSpPr>
        <p:spPr/>
        <p:txBody>
          <a:bodyPr/>
          <a:lstStyle/>
          <a:p>
            <a:endParaRPr lang="en-US">
              <a:solidFill>
                <a:srgbClr val="072F54">
                  <a:tint val="75000"/>
                </a:srgbClr>
              </a:solidFill>
            </a:endParaRPr>
          </a:p>
        </p:txBody>
      </p:sp>
      <p:sp>
        <p:nvSpPr>
          <p:cNvPr id="4" name="Slide Number Placeholder 3"/>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281537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55182737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9373925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02481336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1316442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11/5/2021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033748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11/5/2021</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480999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11/5/2021</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744404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9674398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11/5/2021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46359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3"/>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388785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11/5/2021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5218536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11/5/2021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4532884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11/5/2021</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832023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11/5/2021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0752008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EF3451-23F3-4A87-9B88-3A7A780B8EA6}"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351571242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EF3451-23F3-4A87-9B88-3A7A780B8EA6}"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262882554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6EF3451-23F3-4A87-9B88-3A7A780B8EA6}"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291231486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EF3451-23F3-4A87-9B88-3A7A780B8EA6}"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190414407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EF3451-23F3-4A87-9B88-3A7A780B8EA6}" type="datetimeFigureOut">
              <a:rPr lang="en-US" smtClean="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151955299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EF3451-23F3-4A87-9B88-3A7A780B8EA6}" type="datetimeFigureOut">
              <a:rPr lang="en-US" smtClean="0"/>
              <a:t>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2652474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524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F3451-23F3-4A87-9B88-3A7A780B8EA6}"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397530322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6EF3451-23F3-4A87-9B88-3A7A780B8EA6}"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79797544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6EF3451-23F3-4A87-9B88-3A7A780B8EA6}"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246573820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EF3451-23F3-4A87-9B88-3A7A780B8EA6}"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347024939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EF3451-23F3-4A87-9B88-3A7A780B8EA6}"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202382890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19BA23C9-BBD4-4CC6-B261-DBA2C7436EFF}"/>
              </a:ext>
            </a:extLst>
          </p:cNvPr>
          <p:cNvGrpSpPr>
            <a:grpSpLocks/>
          </p:cNvGrpSpPr>
          <p:nvPr/>
        </p:nvGrpSpPr>
        <p:grpSpPr bwMode="auto">
          <a:xfrm>
            <a:off x="0" y="0"/>
            <a:ext cx="12192000" cy="6858000"/>
            <a:chOff x="0" y="0"/>
            <a:chExt cx="5760" cy="4320"/>
          </a:xfrm>
        </p:grpSpPr>
        <p:grpSp>
          <p:nvGrpSpPr>
            <p:cNvPr id="5123" name="Group 3">
              <a:extLst>
                <a:ext uri="{FF2B5EF4-FFF2-40B4-BE49-F238E27FC236}">
                  <a16:creationId xmlns:a16="http://schemas.microsoft.com/office/drawing/2014/main" id="{6FD51C5B-3528-4AE3-8450-F1493F4BB943}"/>
                </a:ext>
              </a:extLst>
            </p:cNvPr>
            <p:cNvGrpSpPr>
              <a:grpSpLocks/>
            </p:cNvGrpSpPr>
            <p:nvPr/>
          </p:nvGrpSpPr>
          <p:grpSpPr bwMode="auto">
            <a:xfrm>
              <a:off x="0" y="0"/>
              <a:ext cx="5760" cy="4320"/>
              <a:chOff x="0" y="0"/>
              <a:chExt cx="5760" cy="4320"/>
            </a:xfrm>
          </p:grpSpPr>
          <p:sp>
            <p:nvSpPr>
              <p:cNvPr id="5124" name="Rectangle 4">
                <a:extLst>
                  <a:ext uri="{FF2B5EF4-FFF2-40B4-BE49-F238E27FC236}">
                    <a16:creationId xmlns:a16="http://schemas.microsoft.com/office/drawing/2014/main" id="{FAC817BC-2872-42B7-B14F-460D89AFB9EC}"/>
                  </a:ext>
                </a:extLst>
              </p:cNvPr>
              <p:cNvSpPr>
                <a:spLocks noChangeArrowheads="1"/>
              </p:cNvSpPr>
              <p:nvPr/>
            </p:nvSpPr>
            <p:spPr bwMode="white">
              <a:xfrm>
                <a:off x="0" y="0"/>
                <a:ext cx="5760" cy="1600"/>
              </a:xfrm>
              <a:prstGeom prst="rect">
                <a:avLst/>
              </a:prstGeom>
              <a:gradFill rotWithShape="0">
                <a:gsLst>
                  <a:gs pos="0">
                    <a:schemeClr val="hlink"/>
                  </a:gs>
                  <a:gs pos="100000">
                    <a:schemeClr val="bg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5125" name="Rectangle 5">
                <a:extLst>
                  <a:ext uri="{FF2B5EF4-FFF2-40B4-BE49-F238E27FC236}">
                    <a16:creationId xmlns:a16="http://schemas.microsoft.com/office/drawing/2014/main" id="{071CF9E6-E0DB-446E-9D61-AFFD7B082BD5}"/>
                  </a:ext>
                </a:extLst>
              </p:cNvPr>
              <p:cNvSpPr>
                <a:spLocks noChangeArrowheads="1"/>
              </p:cNvSpPr>
              <p:nvPr/>
            </p:nvSpPr>
            <p:spPr bwMode="white">
              <a:xfrm>
                <a:off x="0" y="1600"/>
                <a:ext cx="5760" cy="2720"/>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grpSp>
        <p:pic>
          <p:nvPicPr>
            <p:cNvPr id="5126" name="Picture 6">
              <a:extLst>
                <a:ext uri="{FF2B5EF4-FFF2-40B4-BE49-F238E27FC236}">
                  <a16:creationId xmlns:a16="http://schemas.microsoft.com/office/drawing/2014/main" id="{0C080BD1-0E23-4C45-8995-DC4C7DE5A8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163" y="0"/>
              <a:ext cx="680" cy="3152"/>
            </a:xfrm>
            <a:prstGeom prst="rect">
              <a:avLst/>
            </a:prstGeom>
            <a:noFill/>
            <a:extLst>
              <a:ext uri="{909E8E84-426E-40DD-AFC4-6F175D3DCCD1}">
                <a14:hiddenFill xmlns:a14="http://schemas.microsoft.com/office/drawing/2010/main">
                  <a:solidFill>
                    <a:srgbClr val="FFFFFF"/>
                  </a:solidFill>
                </a14:hiddenFill>
              </a:ext>
            </a:extLst>
          </p:spPr>
        </p:pic>
        <p:grpSp>
          <p:nvGrpSpPr>
            <p:cNvPr id="5127" name="Group 7">
              <a:extLst>
                <a:ext uri="{FF2B5EF4-FFF2-40B4-BE49-F238E27FC236}">
                  <a16:creationId xmlns:a16="http://schemas.microsoft.com/office/drawing/2014/main" id="{ACBBEC2A-1B69-4FD8-9B91-5435F3FF42ED}"/>
                </a:ext>
              </a:extLst>
            </p:cNvPr>
            <p:cNvGrpSpPr>
              <a:grpSpLocks/>
            </p:cNvGrpSpPr>
            <p:nvPr/>
          </p:nvGrpSpPr>
          <p:grpSpPr bwMode="auto">
            <a:xfrm>
              <a:off x="648" y="0"/>
              <a:ext cx="97" cy="3613"/>
              <a:chOff x="226" y="0"/>
              <a:chExt cx="80" cy="3613"/>
            </a:xfrm>
          </p:grpSpPr>
          <p:sp>
            <p:nvSpPr>
              <p:cNvPr id="5128" name="Rectangle 8">
                <a:extLst>
                  <a:ext uri="{FF2B5EF4-FFF2-40B4-BE49-F238E27FC236}">
                    <a16:creationId xmlns:a16="http://schemas.microsoft.com/office/drawing/2014/main" id="{8257FEEC-481A-498A-A2AA-FAE125C0CE7C}"/>
                  </a:ext>
                </a:extLst>
              </p:cNvPr>
              <p:cNvSpPr>
                <a:spLocks noChangeArrowheads="1"/>
              </p:cNvSpPr>
              <p:nvPr/>
            </p:nvSpPr>
            <p:spPr bwMode="ltGray">
              <a:xfrm>
                <a:off x="226" y="0"/>
                <a:ext cx="80" cy="853"/>
              </a:xfrm>
              <a:prstGeom prst="rect">
                <a:avLst/>
              </a:prstGeom>
              <a:gradFill rotWithShape="0">
                <a:gsLst>
                  <a:gs pos="0">
                    <a:schemeClr val="folHlink"/>
                  </a:gs>
                  <a:gs pos="100000">
                    <a:schemeClr val="accent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5129" name="Rectangle 9">
                <a:extLst>
                  <a:ext uri="{FF2B5EF4-FFF2-40B4-BE49-F238E27FC236}">
                    <a16:creationId xmlns:a16="http://schemas.microsoft.com/office/drawing/2014/main" id="{5B0EA61F-F53C-4486-B20F-9B50DF33287E}"/>
                  </a:ext>
                </a:extLst>
              </p:cNvPr>
              <p:cNvSpPr>
                <a:spLocks noChangeArrowheads="1"/>
              </p:cNvSpPr>
              <p:nvPr/>
            </p:nvSpPr>
            <p:spPr bwMode="ltGray">
              <a:xfrm>
                <a:off x="226" y="840"/>
                <a:ext cx="80" cy="2773"/>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sp>
          <p:nvSpPr>
            <p:cNvPr id="5130" name="Rectangle 10">
              <a:extLst>
                <a:ext uri="{FF2B5EF4-FFF2-40B4-BE49-F238E27FC236}">
                  <a16:creationId xmlns:a16="http://schemas.microsoft.com/office/drawing/2014/main" id="{A010516F-17E5-4ED6-84C2-0DBAF066C831}"/>
                </a:ext>
              </a:extLst>
            </p:cNvPr>
            <p:cNvSpPr>
              <a:spLocks noChangeArrowheads="1"/>
            </p:cNvSpPr>
            <p:nvPr/>
          </p:nvSpPr>
          <p:spPr bwMode="ltGray">
            <a:xfrm>
              <a:off x="0" y="1536"/>
              <a:ext cx="4294" cy="160"/>
            </a:xfrm>
            <a:prstGeom prst="rect">
              <a:avLst/>
            </a:prstGeom>
            <a:gradFill rotWithShape="0">
              <a:gsLst>
                <a:gs pos="0">
                  <a:schemeClr va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sp>
        <p:nvSpPr>
          <p:cNvPr id="5131" name="Rectangle 11">
            <a:extLst>
              <a:ext uri="{FF2B5EF4-FFF2-40B4-BE49-F238E27FC236}">
                <a16:creationId xmlns:a16="http://schemas.microsoft.com/office/drawing/2014/main" id="{B2DE63E1-1C3C-4574-8C67-4DE309A52F19}"/>
              </a:ext>
            </a:extLst>
          </p:cNvPr>
          <p:cNvSpPr>
            <a:spLocks noGrp="1" noChangeArrowheads="1"/>
          </p:cNvSpPr>
          <p:nvPr>
            <p:ph type="ctrTitle"/>
          </p:nvPr>
        </p:nvSpPr>
        <p:spPr>
          <a:xfrm>
            <a:off x="1828800" y="1100138"/>
            <a:ext cx="10363200" cy="1143000"/>
          </a:xfrm>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a:defRPr/>
            </a:lvl1pPr>
          </a:lstStyle>
          <a:p>
            <a:pPr lvl="0"/>
            <a:r>
              <a:rPr lang="en-US" altLang="en-US" noProof="0"/>
              <a:t>Click to edit Master title style</a:t>
            </a:r>
          </a:p>
        </p:txBody>
      </p:sp>
      <p:sp>
        <p:nvSpPr>
          <p:cNvPr id="5132" name="Rectangle 12">
            <a:extLst>
              <a:ext uri="{FF2B5EF4-FFF2-40B4-BE49-F238E27FC236}">
                <a16:creationId xmlns:a16="http://schemas.microsoft.com/office/drawing/2014/main" id="{2376F7C9-255F-46D7-9525-C43D3D911ACB}"/>
              </a:ext>
            </a:extLst>
          </p:cNvPr>
          <p:cNvSpPr>
            <a:spLocks noGrp="1" noChangeArrowheads="1"/>
          </p:cNvSpPr>
          <p:nvPr>
            <p:ph type="subTitle" idx="1"/>
          </p:nvPr>
        </p:nvSpPr>
        <p:spPr>
          <a:xfrm>
            <a:off x="1828800" y="3886200"/>
            <a:ext cx="8534400" cy="1752600"/>
          </a:xfrm>
        </p:spPr>
        <p:txBody>
          <a:bodyPr/>
          <a:lstStyle>
            <a:lvl1pPr marL="0" indent="0">
              <a:buFontTx/>
              <a:buNone/>
              <a:defRPr/>
            </a:lvl1pPr>
          </a:lstStyle>
          <a:p>
            <a:pPr lvl="0"/>
            <a:r>
              <a:rPr lang="en-US" altLang="en-US" noProof="0"/>
              <a:t>Click to edit Master subtitle style</a:t>
            </a:r>
          </a:p>
        </p:txBody>
      </p:sp>
      <p:sp>
        <p:nvSpPr>
          <p:cNvPr id="5133" name="Rectangle 13">
            <a:extLst>
              <a:ext uri="{FF2B5EF4-FFF2-40B4-BE49-F238E27FC236}">
                <a16:creationId xmlns:a16="http://schemas.microsoft.com/office/drawing/2014/main" id="{91EE29F4-E6BD-4C09-AC4B-A7724E6F03E9}"/>
              </a:ext>
            </a:extLst>
          </p:cNvPr>
          <p:cNvSpPr>
            <a:spLocks noGrp="1" noChangeArrowheads="1"/>
          </p:cNvSpPr>
          <p:nvPr>
            <p:ph type="dt" sz="half" idx="2"/>
          </p:nvPr>
        </p:nvSpPr>
        <p:spPr>
          <a:xfrm>
            <a:off x="914400" y="6248400"/>
            <a:ext cx="2540000" cy="457200"/>
          </a:xfrm>
        </p:spPr>
        <p:txBody>
          <a:bodyPr/>
          <a:lstStyle>
            <a:lvl1pPr>
              <a:defRPr>
                <a:solidFill>
                  <a:srgbClr val="660066"/>
                </a:solidFill>
              </a:defRPr>
            </a:lvl1pPr>
          </a:lstStyle>
          <a:p>
            <a:endParaRPr lang="en-US" altLang="en-US"/>
          </a:p>
        </p:txBody>
      </p:sp>
      <p:sp>
        <p:nvSpPr>
          <p:cNvPr id="5134" name="Rectangle 14">
            <a:extLst>
              <a:ext uri="{FF2B5EF4-FFF2-40B4-BE49-F238E27FC236}">
                <a16:creationId xmlns:a16="http://schemas.microsoft.com/office/drawing/2014/main" id="{FDFE1FA4-8046-492D-A862-BA9D62846BDA}"/>
              </a:ext>
            </a:extLst>
          </p:cNvPr>
          <p:cNvSpPr>
            <a:spLocks noGrp="1" noChangeArrowheads="1"/>
          </p:cNvSpPr>
          <p:nvPr>
            <p:ph type="ftr" sz="quarter" idx="3"/>
          </p:nvPr>
        </p:nvSpPr>
        <p:spPr>
          <a:xfrm>
            <a:off x="4165600" y="6248400"/>
            <a:ext cx="3860800" cy="457200"/>
          </a:xfrm>
        </p:spPr>
        <p:txBody>
          <a:bodyPr/>
          <a:lstStyle>
            <a:lvl1pPr>
              <a:defRPr>
                <a:solidFill>
                  <a:srgbClr val="660066"/>
                </a:solidFill>
              </a:defRPr>
            </a:lvl1pPr>
          </a:lstStyle>
          <a:p>
            <a:endParaRPr lang="en-US" altLang="en-US"/>
          </a:p>
        </p:txBody>
      </p:sp>
      <p:sp>
        <p:nvSpPr>
          <p:cNvPr id="5135" name="Rectangle 15">
            <a:extLst>
              <a:ext uri="{FF2B5EF4-FFF2-40B4-BE49-F238E27FC236}">
                <a16:creationId xmlns:a16="http://schemas.microsoft.com/office/drawing/2014/main" id="{8E742589-1DAE-4F21-8BEE-7E2E97BF31BC}"/>
              </a:ext>
            </a:extLst>
          </p:cNvPr>
          <p:cNvSpPr>
            <a:spLocks noGrp="1" noChangeArrowheads="1"/>
          </p:cNvSpPr>
          <p:nvPr>
            <p:ph type="sldNum" sz="quarter" idx="4"/>
          </p:nvPr>
        </p:nvSpPr>
        <p:spPr>
          <a:xfrm>
            <a:off x="8737600" y="6248400"/>
            <a:ext cx="2540000" cy="457200"/>
          </a:xfrm>
        </p:spPr>
        <p:txBody>
          <a:bodyPr/>
          <a:lstStyle>
            <a:lvl1pPr>
              <a:defRPr>
                <a:solidFill>
                  <a:srgbClr val="660066"/>
                </a:solidFill>
              </a:defRPr>
            </a:lvl1pPr>
          </a:lstStyle>
          <a:p>
            <a:fld id="{43DE9E60-E9EC-42A1-8B06-C2E513672E1F}" type="slidenum">
              <a:rPr lang="en-US" altLang="en-US"/>
              <a:pPr/>
              <a:t>‹#›</a:t>
            </a:fld>
            <a:endParaRPr lang="en-US" altLang="en-US"/>
          </a:p>
        </p:txBody>
      </p:sp>
    </p:spTree>
    <p:extLst>
      <p:ext uri="{BB962C8B-B14F-4D97-AF65-F5344CB8AC3E}">
        <p14:creationId xmlns:p14="http://schemas.microsoft.com/office/powerpoint/2010/main" val="241986893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3E4E4-F7EF-4FA9-9312-884DB5C422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B38CF3-EB6F-4746-B35D-DC19AB364E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A475E8-C877-40CA-8FEB-0AD13F443C7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3EDE7DE-0E64-4FB2-AF83-E9AB450E202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8B7259C-7607-451C-AAA7-3B79DC787783}"/>
              </a:ext>
            </a:extLst>
          </p:cNvPr>
          <p:cNvSpPr>
            <a:spLocks noGrp="1"/>
          </p:cNvSpPr>
          <p:nvPr>
            <p:ph type="sldNum" sz="quarter" idx="12"/>
          </p:nvPr>
        </p:nvSpPr>
        <p:spPr/>
        <p:txBody>
          <a:bodyPr/>
          <a:lstStyle>
            <a:lvl1pPr>
              <a:defRPr/>
            </a:lvl1pPr>
          </a:lstStyle>
          <a:p>
            <a:fld id="{880FA782-C9AA-4946-A18A-2E6D6A980E18}" type="slidenum">
              <a:rPr lang="en-US" altLang="en-US"/>
              <a:pPr/>
              <a:t>‹#›</a:t>
            </a:fld>
            <a:endParaRPr lang="en-US" altLang="en-US"/>
          </a:p>
        </p:txBody>
      </p:sp>
    </p:spTree>
    <p:extLst>
      <p:ext uri="{BB962C8B-B14F-4D97-AF65-F5344CB8AC3E}">
        <p14:creationId xmlns:p14="http://schemas.microsoft.com/office/powerpoint/2010/main" val="284379878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E0E9F-D2A4-4897-A3B6-FAC371E16B59}"/>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D641B5-3F67-40A2-803E-4F35D2A8F083}"/>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035BB825-05B1-4638-914A-30276D4529C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5ACC5B7-989A-4C08-B0A1-233D44DCDA4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7F1D23C-1A2C-492A-B93A-E805B7344CF2}"/>
              </a:ext>
            </a:extLst>
          </p:cNvPr>
          <p:cNvSpPr>
            <a:spLocks noGrp="1"/>
          </p:cNvSpPr>
          <p:nvPr>
            <p:ph type="sldNum" sz="quarter" idx="12"/>
          </p:nvPr>
        </p:nvSpPr>
        <p:spPr/>
        <p:txBody>
          <a:bodyPr/>
          <a:lstStyle>
            <a:lvl1pPr>
              <a:defRPr/>
            </a:lvl1pPr>
          </a:lstStyle>
          <a:p>
            <a:fld id="{74308882-D73B-41F4-A5F8-855105F21707}" type="slidenum">
              <a:rPr lang="en-US" altLang="en-US"/>
              <a:pPr/>
              <a:t>‹#›</a:t>
            </a:fld>
            <a:endParaRPr lang="en-US" altLang="en-US"/>
          </a:p>
        </p:txBody>
      </p:sp>
    </p:spTree>
    <p:extLst>
      <p:ext uri="{BB962C8B-B14F-4D97-AF65-F5344CB8AC3E}">
        <p14:creationId xmlns:p14="http://schemas.microsoft.com/office/powerpoint/2010/main" val="373422752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3BC3F-528C-446C-A574-4B16292524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2D6C8E-9602-4856-94F2-B49BE36BA1CE}"/>
              </a:ext>
            </a:extLst>
          </p:cNvPr>
          <p:cNvSpPr>
            <a:spLocks noGrp="1"/>
          </p:cNvSpPr>
          <p:nvPr>
            <p:ph sz="half" idx="1"/>
          </p:nvPr>
        </p:nvSpPr>
        <p:spPr>
          <a:xfrm>
            <a:off x="172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6AA67B-3F8F-4D2C-9DB8-62226080AEB5}"/>
              </a:ext>
            </a:extLst>
          </p:cNvPr>
          <p:cNvSpPr>
            <a:spLocks noGrp="1"/>
          </p:cNvSpPr>
          <p:nvPr>
            <p:ph sz="half" idx="2"/>
          </p:nvPr>
        </p:nvSpPr>
        <p:spPr>
          <a:xfrm>
            <a:off x="7010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5E017A-6FC2-41AB-9FBB-D27FD6B308B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2D31652-F2C1-4CED-B65A-366F9AB9DB8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D974E87-C8EB-4A98-84D5-4361AEEEF42C}"/>
              </a:ext>
            </a:extLst>
          </p:cNvPr>
          <p:cNvSpPr>
            <a:spLocks noGrp="1"/>
          </p:cNvSpPr>
          <p:nvPr>
            <p:ph type="sldNum" sz="quarter" idx="12"/>
          </p:nvPr>
        </p:nvSpPr>
        <p:spPr/>
        <p:txBody>
          <a:bodyPr/>
          <a:lstStyle>
            <a:lvl1pPr>
              <a:defRPr/>
            </a:lvl1pPr>
          </a:lstStyle>
          <a:p>
            <a:fld id="{21EC7B00-40E4-413A-914A-7856C8C78092}" type="slidenum">
              <a:rPr lang="en-US" altLang="en-US"/>
              <a:pPr/>
              <a:t>‹#›</a:t>
            </a:fld>
            <a:endParaRPr lang="en-US" altLang="en-US"/>
          </a:p>
        </p:txBody>
      </p:sp>
    </p:spTree>
    <p:extLst>
      <p:ext uri="{BB962C8B-B14F-4D97-AF65-F5344CB8AC3E}">
        <p14:creationId xmlns:p14="http://schemas.microsoft.com/office/powerpoint/2010/main" val="7416001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25ED5-706C-4714-B8E4-AB59840FCC28}"/>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D32F73-FC89-4748-94AF-47EFE60D1102}"/>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5C0BE-A8DC-4C8A-BEC8-850FF101FB69}"/>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CB875D-6B07-40EB-A926-6E2C89B153AD}"/>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BB3D0D-BEC3-40AC-8DAD-53ABD91E4BE2}"/>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9487DD-D1F6-41FD-BF86-814CA1D36DF9}"/>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4A7AA5F-CE98-4112-B808-0257395D9C5F}"/>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000FEB1-13BA-4CBF-A051-F51D596E7F97}"/>
              </a:ext>
            </a:extLst>
          </p:cNvPr>
          <p:cNvSpPr>
            <a:spLocks noGrp="1"/>
          </p:cNvSpPr>
          <p:nvPr>
            <p:ph type="sldNum" sz="quarter" idx="12"/>
          </p:nvPr>
        </p:nvSpPr>
        <p:spPr/>
        <p:txBody>
          <a:bodyPr/>
          <a:lstStyle>
            <a:lvl1pPr>
              <a:defRPr/>
            </a:lvl1pPr>
          </a:lstStyle>
          <a:p>
            <a:fld id="{567CFF24-7A17-4E48-908D-D85A0D4E8A42}" type="slidenum">
              <a:rPr lang="en-US" altLang="en-US"/>
              <a:pPr/>
              <a:t>‹#›</a:t>
            </a:fld>
            <a:endParaRPr lang="en-US" altLang="en-US"/>
          </a:p>
        </p:txBody>
      </p:sp>
    </p:spTree>
    <p:extLst>
      <p:ext uri="{BB962C8B-B14F-4D97-AF65-F5344CB8AC3E}">
        <p14:creationId xmlns:p14="http://schemas.microsoft.com/office/powerpoint/2010/main" val="23986221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7"/>
            <a:ext cx="12090400" cy="1249363"/>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42283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E98A0-1987-42A7-A53E-455CE5C1A9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8A6916-3D81-4351-A40B-46305B084C9F}"/>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9960B770-4D69-4AAD-B255-2A0AE9863861}"/>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1F656B8-FE3A-4C20-A2FE-29157FBF2565}"/>
              </a:ext>
            </a:extLst>
          </p:cNvPr>
          <p:cNvSpPr>
            <a:spLocks noGrp="1"/>
          </p:cNvSpPr>
          <p:nvPr>
            <p:ph type="sldNum" sz="quarter" idx="12"/>
          </p:nvPr>
        </p:nvSpPr>
        <p:spPr/>
        <p:txBody>
          <a:bodyPr/>
          <a:lstStyle>
            <a:lvl1pPr>
              <a:defRPr/>
            </a:lvl1pPr>
          </a:lstStyle>
          <a:p>
            <a:fld id="{15100730-5E63-4E8A-BA79-C414D1A26FC6}" type="slidenum">
              <a:rPr lang="en-US" altLang="en-US"/>
              <a:pPr/>
              <a:t>‹#›</a:t>
            </a:fld>
            <a:endParaRPr lang="en-US" altLang="en-US"/>
          </a:p>
        </p:txBody>
      </p:sp>
    </p:spTree>
    <p:extLst>
      <p:ext uri="{BB962C8B-B14F-4D97-AF65-F5344CB8AC3E}">
        <p14:creationId xmlns:p14="http://schemas.microsoft.com/office/powerpoint/2010/main" val="405481347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F707DA-B8EE-4B40-BBCE-46BF31C71C3A}"/>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C86A770B-80AA-4BA4-9035-51FBF37BEDB5}"/>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0E4E06E9-2E96-4BE6-848A-D8618B51EEC0}"/>
              </a:ext>
            </a:extLst>
          </p:cNvPr>
          <p:cNvSpPr>
            <a:spLocks noGrp="1"/>
          </p:cNvSpPr>
          <p:nvPr>
            <p:ph type="sldNum" sz="quarter" idx="12"/>
          </p:nvPr>
        </p:nvSpPr>
        <p:spPr/>
        <p:txBody>
          <a:bodyPr/>
          <a:lstStyle>
            <a:lvl1pPr>
              <a:defRPr/>
            </a:lvl1pPr>
          </a:lstStyle>
          <a:p>
            <a:fld id="{2295A6B1-482F-449B-AC02-E2A45A6B0A5D}" type="slidenum">
              <a:rPr lang="en-US" altLang="en-US"/>
              <a:pPr/>
              <a:t>‹#›</a:t>
            </a:fld>
            <a:endParaRPr lang="en-US" altLang="en-US"/>
          </a:p>
        </p:txBody>
      </p:sp>
    </p:spTree>
    <p:extLst>
      <p:ext uri="{BB962C8B-B14F-4D97-AF65-F5344CB8AC3E}">
        <p14:creationId xmlns:p14="http://schemas.microsoft.com/office/powerpoint/2010/main" val="373578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3F967-EEA1-42E3-B535-7DB079C186EF}"/>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BE299A-D54E-4047-BB71-F1501F76837D}"/>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B47D01-1F8F-4177-B59B-64996CDC700D}"/>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FF82E9-28C8-47F4-9BE3-B34790C45D1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BB9B2CD-F529-47EE-8D23-8E573FF3380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1A6A64A-6200-4C2C-B979-F43B64586CD2}"/>
              </a:ext>
            </a:extLst>
          </p:cNvPr>
          <p:cNvSpPr>
            <a:spLocks noGrp="1"/>
          </p:cNvSpPr>
          <p:nvPr>
            <p:ph type="sldNum" sz="quarter" idx="12"/>
          </p:nvPr>
        </p:nvSpPr>
        <p:spPr/>
        <p:txBody>
          <a:bodyPr/>
          <a:lstStyle>
            <a:lvl1pPr>
              <a:defRPr/>
            </a:lvl1pPr>
          </a:lstStyle>
          <a:p>
            <a:fld id="{6444AA28-9186-4559-9EF5-5DE40B83D11A}" type="slidenum">
              <a:rPr lang="en-US" altLang="en-US"/>
              <a:pPr/>
              <a:t>‹#›</a:t>
            </a:fld>
            <a:endParaRPr lang="en-US" altLang="en-US"/>
          </a:p>
        </p:txBody>
      </p:sp>
    </p:spTree>
    <p:extLst>
      <p:ext uri="{BB962C8B-B14F-4D97-AF65-F5344CB8AC3E}">
        <p14:creationId xmlns:p14="http://schemas.microsoft.com/office/powerpoint/2010/main" val="1753964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38B2E-6FA4-479F-AA94-1EBAA7874E1C}"/>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7F2F8F-1137-46C7-96C1-25B0872E15F2}"/>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C0F37A-A5AF-4FA6-AB10-40DF2A0BAF6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2BC4F2-C42C-43EC-96E4-89C06572753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563CF9D-8900-4196-A588-85E68CCB7AB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AB62CFD-C52C-476E-A21E-B1FD27C8E9AB}"/>
              </a:ext>
            </a:extLst>
          </p:cNvPr>
          <p:cNvSpPr>
            <a:spLocks noGrp="1"/>
          </p:cNvSpPr>
          <p:nvPr>
            <p:ph type="sldNum" sz="quarter" idx="12"/>
          </p:nvPr>
        </p:nvSpPr>
        <p:spPr/>
        <p:txBody>
          <a:bodyPr/>
          <a:lstStyle>
            <a:lvl1pPr>
              <a:defRPr/>
            </a:lvl1pPr>
          </a:lstStyle>
          <a:p>
            <a:fld id="{A84EE05B-B1E6-418B-98F8-B09D4588ED9D}" type="slidenum">
              <a:rPr lang="en-US" altLang="en-US"/>
              <a:pPr/>
              <a:t>‹#›</a:t>
            </a:fld>
            <a:endParaRPr lang="en-US" altLang="en-US"/>
          </a:p>
        </p:txBody>
      </p:sp>
    </p:spTree>
    <p:extLst>
      <p:ext uri="{BB962C8B-B14F-4D97-AF65-F5344CB8AC3E}">
        <p14:creationId xmlns:p14="http://schemas.microsoft.com/office/powerpoint/2010/main" val="375465264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0B63A-B85F-4F17-9AD8-9564BAA974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3D7B9C-5B23-4F4A-9B06-81A4F28F9D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8319AA-1B3B-4381-8D29-CA0CFA98A55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8BC8A2A-A131-4343-A4DB-7A9125C472F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2D82F47-1075-4D44-950D-283C1CBCC423}"/>
              </a:ext>
            </a:extLst>
          </p:cNvPr>
          <p:cNvSpPr>
            <a:spLocks noGrp="1"/>
          </p:cNvSpPr>
          <p:nvPr>
            <p:ph type="sldNum" sz="quarter" idx="12"/>
          </p:nvPr>
        </p:nvSpPr>
        <p:spPr/>
        <p:txBody>
          <a:bodyPr/>
          <a:lstStyle>
            <a:lvl1pPr>
              <a:defRPr/>
            </a:lvl1pPr>
          </a:lstStyle>
          <a:p>
            <a:fld id="{BF3BCA26-F3B1-4CE2-826D-0CF7AE5A4222}" type="slidenum">
              <a:rPr lang="en-US" altLang="en-US"/>
              <a:pPr/>
              <a:t>‹#›</a:t>
            </a:fld>
            <a:endParaRPr lang="en-US" altLang="en-US"/>
          </a:p>
        </p:txBody>
      </p:sp>
    </p:spTree>
    <p:extLst>
      <p:ext uri="{BB962C8B-B14F-4D97-AF65-F5344CB8AC3E}">
        <p14:creationId xmlns:p14="http://schemas.microsoft.com/office/powerpoint/2010/main" val="162338033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3F5886-E355-49C3-A3BA-A7231FF72477}"/>
              </a:ext>
            </a:extLst>
          </p:cNvPr>
          <p:cNvSpPr>
            <a:spLocks noGrp="1"/>
          </p:cNvSpPr>
          <p:nvPr>
            <p:ph type="title" orient="vert"/>
          </p:nvPr>
        </p:nvSpPr>
        <p:spPr>
          <a:xfrm>
            <a:off x="9499600" y="609600"/>
            <a:ext cx="25908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14A93C-E320-4BA1-B943-E9D8CBB3F275}"/>
              </a:ext>
            </a:extLst>
          </p:cNvPr>
          <p:cNvSpPr>
            <a:spLocks noGrp="1"/>
          </p:cNvSpPr>
          <p:nvPr>
            <p:ph type="body" orient="vert" idx="1"/>
          </p:nvPr>
        </p:nvSpPr>
        <p:spPr>
          <a:xfrm>
            <a:off x="17272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2BC8E9-120D-40F5-9C07-1BBA256D85A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795F919-E9AA-4A59-B0B0-6A06276A71B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36DE720-747D-4D76-ACB5-227AC59A6D6D}"/>
              </a:ext>
            </a:extLst>
          </p:cNvPr>
          <p:cNvSpPr>
            <a:spLocks noGrp="1"/>
          </p:cNvSpPr>
          <p:nvPr>
            <p:ph type="sldNum" sz="quarter" idx="12"/>
          </p:nvPr>
        </p:nvSpPr>
        <p:spPr/>
        <p:txBody>
          <a:bodyPr/>
          <a:lstStyle>
            <a:lvl1pPr>
              <a:defRPr/>
            </a:lvl1pPr>
          </a:lstStyle>
          <a:p>
            <a:fld id="{82FE75F4-E8BE-4563-9710-7F6F5C0D4682}" type="slidenum">
              <a:rPr lang="en-US" altLang="en-US"/>
              <a:pPr/>
              <a:t>‹#›</a:t>
            </a:fld>
            <a:endParaRPr lang="en-US" altLang="en-US"/>
          </a:p>
        </p:txBody>
      </p:sp>
    </p:spTree>
    <p:extLst>
      <p:ext uri="{BB962C8B-B14F-4D97-AF65-F5344CB8AC3E}">
        <p14:creationId xmlns:p14="http://schemas.microsoft.com/office/powerpoint/2010/main" val="324968129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A7481-7B43-4C81-9C6E-2FADE1989C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FEE9AD-6BFE-4A78-A2CA-9CF2328268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B86632-81AB-4349-B1B1-02CB1CFB79B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3BA4627-45AF-47B4-A7C9-6CC6A5DF11D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32960BC-483F-4622-89D1-3FC6F12C00A6}"/>
              </a:ext>
            </a:extLst>
          </p:cNvPr>
          <p:cNvSpPr>
            <a:spLocks noGrp="1"/>
          </p:cNvSpPr>
          <p:nvPr>
            <p:ph type="sldNum" sz="quarter" idx="12"/>
          </p:nvPr>
        </p:nvSpPr>
        <p:spPr/>
        <p:txBody>
          <a:bodyPr/>
          <a:lstStyle>
            <a:lvl1pPr>
              <a:defRPr/>
            </a:lvl1pPr>
          </a:lstStyle>
          <a:p>
            <a:fld id="{860FE2DF-F736-4C6B-AE45-BF1270C87159}" type="slidenum">
              <a:rPr lang="en-US" altLang="en-US"/>
              <a:pPr/>
              <a:t>‹#›</a:t>
            </a:fld>
            <a:endParaRPr lang="en-US" altLang="en-US"/>
          </a:p>
        </p:txBody>
      </p:sp>
    </p:spTree>
    <p:extLst>
      <p:ext uri="{BB962C8B-B14F-4D97-AF65-F5344CB8AC3E}">
        <p14:creationId xmlns:p14="http://schemas.microsoft.com/office/powerpoint/2010/main" val="323779367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FB468-73F3-4E90-B012-67E9496249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DF4C46-599C-4A94-972F-07EF346C63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CAF9B-51DB-4D5D-9416-CB7B0CE66B5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B642DF1-7797-4390-9A73-142E2809C45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850ACCD-A4A2-428D-93DE-B7C78D01BD8F}"/>
              </a:ext>
            </a:extLst>
          </p:cNvPr>
          <p:cNvSpPr>
            <a:spLocks noGrp="1"/>
          </p:cNvSpPr>
          <p:nvPr>
            <p:ph type="sldNum" sz="quarter" idx="12"/>
          </p:nvPr>
        </p:nvSpPr>
        <p:spPr/>
        <p:txBody>
          <a:bodyPr/>
          <a:lstStyle>
            <a:lvl1pPr>
              <a:defRPr/>
            </a:lvl1pPr>
          </a:lstStyle>
          <a:p>
            <a:fld id="{CF5F5F0C-904C-4B8D-9369-18A8DA69D034}" type="slidenum">
              <a:rPr lang="en-US" altLang="en-US"/>
              <a:pPr/>
              <a:t>‹#›</a:t>
            </a:fld>
            <a:endParaRPr lang="en-US" altLang="en-US"/>
          </a:p>
        </p:txBody>
      </p:sp>
    </p:spTree>
    <p:extLst>
      <p:ext uri="{BB962C8B-B14F-4D97-AF65-F5344CB8AC3E}">
        <p14:creationId xmlns:p14="http://schemas.microsoft.com/office/powerpoint/2010/main" val="263033945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17AF4-21CD-4C8C-815F-9EAFC76B64E6}"/>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A031EB-23F8-4459-9A70-ABAE64E05E10}"/>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B49EF62C-B530-4E9A-BEE4-9C536867EC0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371F20A-F731-4991-888A-EA95D63AE86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B00E158-0546-423F-AD32-03950FB20A4A}"/>
              </a:ext>
            </a:extLst>
          </p:cNvPr>
          <p:cNvSpPr>
            <a:spLocks noGrp="1"/>
          </p:cNvSpPr>
          <p:nvPr>
            <p:ph type="sldNum" sz="quarter" idx="12"/>
          </p:nvPr>
        </p:nvSpPr>
        <p:spPr/>
        <p:txBody>
          <a:bodyPr/>
          <a:lstStyle>
            <a:lvl1pPr>
              <a:defRPr/>
            </a:lvl1pPr>
          </a:lstStyle>
          <a:p>
            <a:fld id="{42895889-97C0-4C8C-85B8-6FC7906916BA}" type="slidenum">
              <a:rPr lang="en-US" altLang="en-US"/>
              <a:pPr/>
              <a:t>‹#›</a:t>
            </a:fld>
            <a:endParaRPr lang="en-US" altLang="en-US"/>
          </a:p>
        </p:txBody>
      </p:sp>
    </p:spTree>
    <p:extLst>
      <p:ext uri="{BB962C8B-B14F-4D97-AF65-F5344CB8AC3E}">
        <p14:creationId xmlns:p14="http://schemas.microsoft.com/office/powerpoint/2010/main" val="123139897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D94CB-F258-4D14-8145-3BE6EF196D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2182ED-B0A7-4EFB-AD61-5FE60BE2669D}"/>
              </a:ext>
            </a:extLst>
          </p:cNvPr>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D8F545-1B0B-4BF7-A8D5-36B74CB35B66}"/>
              </a:ext>
            </a:extLst>
          </p:cNvPr>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392ED9-8AFC-4487-8599-36305B0FB1D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B0C9FC2-CBE0-4545-82C6-88B9410F687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D31998F-285B-4C53-862D-02F867E7AE43}"/>
              </a:ext>
            </a:extLst>
          </p:cNvPr>
          <p:cNvSpPr>
            <a:spLocks noGrp="1"/>
          </p:cNvSpPr>
          <p:nvPr>
            <p:ph type="sldNum" sz="quarter" idx="12"/>
          </p:nvPr>
        </p:nvSpPr>
        <p:spPr/>
        <p:txBody>
          <a:bodyPr/>
          <a:lstStyle>
            <a:lvl1pPr>
              <a:defRPr/>
            </a:lvl1pPr>
          </a:lstStyle>
          <a:p>
            <a:fld id="{A1AED6F0-90FE-4426-8830-3CEB6DADC018}" type="slidenum">
              <a:rPr lang="en-US" altLang="en-US"/>
              <a:pPr/>
              <a:t>‹#›</a:t>
            </a:fld>
            <a:endParaRPr lang="en-US" altLang="en-US"/>
          </a:p>
        </p:txBody>
      </p:sp>
    </p:spTree>
    <p:extLst>
      <p:ext uri="{BB962C8B-B14F-4D97-AF65-F5344CB8AC3E}">
        <p14:creationId xmlns:p14="http://schemas.microsoft.com/office/powerpoint/2010/main" val="28920072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3"/>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200115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2A380-843D-4CEB-8E97-8EA5B7CD184C}"/>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E2897B-17B6-433F-B9CA-03BC2D59C7BE}"/>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5DDA6B-9959-44F2-A3EC-63C037122CE3}"/>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6A6671-D539-432E-ACC7-A2C2B18BEE74}"/>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A29FAF-7EAF-4A87-BF47-BC4387C1735C}"/>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A5BBFB-BFE1-4C7B-B282-E329F8BF83A9}"/>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2DC0D0B9-08A1-4C14-A040-473F44951A4E}"/>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494FFB42-DCA6-4898-9931-D7F07FF8A818}"/>
              </a:ext>
            </a:extLst>
          </p:cNvPr>
          <p:cNvSpPr>
            <a:spLocks noGrp="1"/>
          </p:cNvSpPr>
          <p:nvPr>
            <p:ph type="sldNum" sz="quarter" idx="12"/>
          </p:nvPr>
        </p:nvSpPr>
        <p:spPr/>
        <p:txBody>
          <a:bodyPr/>
          <a:lstStyle>
            <a:lvl1pPr>
              <a:defRPr/>
            </a:lvl1pPr>
          </a:lstStyle>
          <a:p>
            <a:fld id="{0FF719B2-1BFA-4D89-9D3A-06FF30537DA4}" type="slidenum">
              <a:rPr lang="en-US" altLang="en-US"/>
              <a:pPr/>
              <a:t>‹#›</a:t>
            </a:fld>
            <a:endParaRPr lang="en-US" altLang="en-US"/>
          </a:p>
        </p:txBody>
      </p:sp>
    </p:spTree>
    <p:extLst>
      <p:ext uri="{BB962C8B-B14F-4D97-AF65-F5344CB8AC3E}">
        <p14:creationId xmlns:p14="http://schemas.microsoft.com/office/powerpoint/2010/main" val="131415377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73448-8F22-46BB-8E92-3D48E11E7D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1A8C4C-BA90-4840-B1C6-3EC95EB16034}"/>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3CFBE9C-4513-4CF1-B9FC-D423274397E8}"/>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00A5B982-51EF-4EB5-901C-38B24C754206}"/>
              </a:ext>
            </a:extLst>
          </p:cNvPr>
          <p:cNvSpPr>
            <a:spLocks noGrp="1"/>
          </p:cNvSpPr>
          <p:nvPr>
            <p:ph type="sldNum" sz="quarter" idx="12"/>
          </p:nvPr>
        </p:nvSpPr>
        <p:spPr/>
        <p:txBody>
          <a:bodyPr/>
          <a:lstStyle>
            <a:lvl1pPr>
              <a:defRPr/>
            </a:lvl1pPr>
          </a:lstStyle>
          <a:p>
            <a:fld id="{0C200A06-1E6D-4F11-8ED4-C8AFA4548723}" type="slidenum">
              <a:rPr lang="en-US" altLang="en-US"/>
              <a:pPr/>
              <a:t>‹#›</a:t>
            </a:fld>
            <a:endParaRPr lang="en-US" altLang="en-US"/>
          </a:p>
        </p:txBody>
      </p:sp>
    </p:spTree>
    <p:extLst>
      <p:ext uri="{BB962C8B-B14F-4D97-AF65-F5344CB8AC3E}">
        <p14:creationId xmlns:p14="http://schemas.microsoft.com/office/powerpoint/2010/main" val="35388115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083B60-AF59-4D7C-AD39-F3ADEEDEACE7}"/>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6E6E51FC-BF38-419D-8D66-928F5789C3D9}"/>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3008CAFA-BFBF-4802-A6A0-55E29D75A37B}"/>
              </a:ext>
            </a:extLst>
          </p:cNvPr>
          <p:cNvSpPr>
            <a:spLocks noGrp="1"/>
          </p:cNvSpPr>
          <p:nvPr>
            <p:ph type="sldNum" sz="quarter" idx="12"/>
          </p:nvPr>
        </p:nvSpPr>
        <p:spPr/>
        <p:txBody>
          <a:bodyPr/>
          <a:lstStyle>
            <a:lvl1pPr>
              <a:defRPr/>
            </a:lvl1pPr>
          </a:lstStyle>
          <a:p>
            <a:fld id="{4626D0F8-47F2-431F-8F7D-85B00F72FCC6}" type="slidenum">
              <a:rPr lang="en-US" altLang="en-US"/>
              <a:pPr/>
              <a:t>‹#›</a:t>
            </a:fld>
            <a:endParaRPr lang="en-US" altLang="en-US"/>
          </a:p>
        </p:txBody>
      </p:sp>
    </p:spTree>
    <p:extLst>
      <p:ext uri="{BB962C8B-B14F-4D97-AF65-F5344CB8AC3E}">
        <p14:creationId xmlns:p14="http://schemas.microsoft.com/office/powerpoint/2010/main" val="239072710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A192A-BDB4-4433-9C5A-680A5580F2D7}"/>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FD94AC-7D2D-42C0-BDB1-EE741A28EBBD}"/>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344AF8-369D-459D-9851-9C4E2EA2B07A}"/>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B4F5EF-5E8A-4680-8757-D606763EDE6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E38D764-3375-477B-8109-5637C76A63E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7D86342-3248-4D93-8D8B-40BF883349BD}"/>
              </a:ext>
            </a:extLst>
          </p:cNvPr>
          <p:cNvSpPr>
            <a:spLocks noGrp="1"/>
          </p:cNvSpPr>
          <p:nvPr>
            <p:ph type="sldNum" sz="quarter" idx="12"/>
          </p:nvPr>
        </p:nvSpPr>
        <p:spPr/>
        <p:txBody>
          <a:bodyPr/>
          <a:lstStyle>
            <a:lvl1pPr>
              <a:defRPr/>
            </a:lvl1pPr>
          </a:lstStyle>
          <a:p>
            <a:fld id="{1F38A458-B73C-4F5C-A07D-1A4762F4EF13}" type="slidenum">
              <a:rPr lang="en-US" altLang="en-US"/>
              <a:pPr/>
              <a:t>‹#›</a:t>
            </a:fld>
            <a:endParaRPr lang="en-US" altLang="en-US"/>
          </a:p>
        </p:txBody>
      </p:sp>
    </p:spTree>
    <p:extLst>
      <p:ext uri="{BB962C8B-B14F-4D97-AF65-F5344CB8AC3E}">
        <p14:creationId xmlns:p14="http://schemas.microsoft.com/office/powerpoint/2010/main" val="149444189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851EA-0C13-4A70-8524-0E783FFF14B3}"/>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21868D-C9AD-44CB-A751-8D4FF31F7ED7}"/>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19A6AA-4D6C-4DEF-B88D-012D59012A7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B77677-251D-4D0B-9E98-F8FB0248D51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0740901-D00B-4CE4-80CE-4655A6E0410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4E433C6-D513-4385-BC99-24B2B878A986}"/>
              </a:ext>
            </a:extLst>
          </p:cNvPr>
          <p:cNvSpPr>
            <a:spLocks noGrp="1"/>
          </p:cNvSpPr>
          <p:nvPr>
            <p:ph type="sldNum" sz="quarter" idx="12"/>
          </p:nvPr>
        </p:nvSpPr>
        <p:spPr/>
        <p:txBody>
          <a:bodyPr/>
          <a:lstStyle>
            <a:lvl1pPr>
              <a:defRPr/>
            </a:lvl1pPr>
          </a:lstStyle>
          <a:p>
            <a:fld id="{B3AE405F-E5AB-4DE9-8090-C2099DC3B7CF}" type="slidenum">
              <a:rPr lang="en-US" altLang="en-US"/>
              <a:pPr/>
              <a:t>‹#›</a:t>
            </a:fld>
            <a:endParaRPr lang="en-US" altLang="en-US"/>
          </a:p>
        </p:txBody>
      </p:sp>
    </p:spTree>
    <p:extLst>
      <p:ext uri="{BB962C8B-B14F-4D97-AF65-F5344CB8AC3E}">
        <p14:creationId xmlns:p14="http://schemas.microsoft.com/office/powerpoint/2010/main" val="263492837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2FA88-C3B9-430F-81D8-DD915AEB13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655CA2-BF96-4ED5-813A-477B6D95A5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3E5533-16CA-4201-9493-8473D6C31E9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CDEC523-84B8-4B58-8837-026D13BD488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821B4A8-DBE1-4C40-9011-AF361C222BFC}"/>
              </a:ext>
            </a:extLst>
          </p:cNvPr>
          <p:cNvSpPr>
            <a:spLocks noGrp="1"/>
          </p:cNvSpPr>
          <p:nvPr>
            <p:ph type="sldNum" sz="quarter" idx="12"/>
          </p:nvPr>
        </p:nvSpPr>
        <p:spPr/>
        <p:txBody>
          <a:bodyPr/>
          <a:lstStyle>
            <a:lvl1pPr>
              <a:defRPr/>
            </a:lvl1pPr>
          </a:lstStyle>
          <a:p>
            <a:fld id="{4EE7B9E9-154B-451E-BD5E-A68DEE097F85}" type="slidenum">
              <a:rPr lang="en-US" altLang="en-US"/>
              <a:pPr/>
              <a:t>‹#›</a:t>
            </a:fld>
            <a:endParaRPr lang="en-US" altLang="en-US"/>
          </a:p>
        </p:txBody>
      </p:sp>
    </p:spTree>
    <p:extLst>
      <p:ext uri="{BB962C8B-B14F-4D97-AF65-F5344CB8AC3E}">
        <p14:creationId xmlns:p14="http://schemas.microsoft.com/office/powerpoint/2010/main" val="344506290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359F7A-26B3-4796-AAAD-036955D9FAE5}"/>
              </a:ext>
            </a:extLst>
          </p:cNvPr>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6EDF6D-DAE2-448F-8569-AAE4477679B0}"/>
              </a:ext>
            </a:extLst>
          </p:cNvPr>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68CFAA-92A5-4C8D-A687-65FD3BFDB9C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AE520BF-D4F1-4919-ABB7-F4A3C067C00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6D032C1-73DD-470F-BB62-6424F1B58B4F}"/>
              </a:ext>
            </a:extLst>
          </p:cNvPr>
          <p:cNvSpPr>
            <a:spLocks noGrp="1"/>
          </p:cNvSpPr>
          <p:nvPr>
            <p:ph type="sldNum" sz="quarter" idx="12"/>
          </p:nvPr>
        </p:nvSpPr>
        <p:spPr/>
        <p:txBody>
          <a:bodyPr/>
          <a:lstStyle>
            <a:lvl1pPr>
              <a:defRPr/>
            </a:lvl1pPr>
          </a:lstStyle>
          <a:p>
            <a:fld id="{1368B0D7-8E3A-4204-BA94-D693AC94B771}" type="slidenum">
              <a:rPr lang="en-US" altLang="en-US"/>
              <a:pPr/>
              <a:t>‹#›</a:t>
            </a:fld>
            <a:endParaRPr lang="en-US" altLang="en-US"/>
          </a:p>
        </p:txBody>
      </p:sp>
    </p:spTree>
    <p:extLst>
      <p:ext uri="{BB962C8B-B14F-4D97-AF65-F5344CB8AC3E}">
        <p14:creationId xmlns:p14="http://schemas.microsoft.com/office/powerpoint/2010/main" val="359441860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72432-8345-4865-A347-643A279556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9EEEEB-9D16-49C7-89F1-4723595C92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B378DB-5D6B-49EA-8021-8875B36F6B9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A2899CF-4CC4-47E6-8961-D6C6105E9AE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63A93E5-C245-4F92-8C43-8251D82E20C4}"/>
              </a:ext>
            </a:extLst>
          </p:cNvPr>
          <p:cNvSpPr>
            <a:spLocks noGrp="1"/>
          </p:cNvSpPr>
          <p:nvPr>
            <p:ph type="sldNum" sz="quarter" idx="12"/>
          </p:nvPr>
        </p:nvSpPr>
        <p:spPr/>
        <p:txBody>
          <a:bodyPr/>
          <a:lstStyle>
            <a:lvl1pPr>
              <a:defRPr/>
            </a:lvl1pPr>
          </a:lstStyle>
          <a:p>
            <a:fld id="{6DB0AA9B-958C-4091-87B7-F53CAEC96C19}" type="slidenum">
              <a:rPr lang="en-US" altLang="en-US"/>
              <a:pPr/>
              <a:t>‹#›</a:t>
            </a:fld>
            <a:endParaRPr lang="en-US" altLang="en-US"/>
          </a:p>
        </p:txBody>
      </p:sp>
    </p:spTree>
    <p:extLst>
      <p:ext uri="{BB962C8B-B14F-4D97-AF65-F5344CB8AC3E}">
        <p14:creationId xmlns:p14="http://schemas.microsoft.com/office/powerpoint/2010/main" val="318643516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13D5C-FB86-422F-B991-3E42AC64E5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FB8EC8-81E7-447A-9BD8-F1FC92720C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C2E5B6-6E0B-4377-B7B8-245E4B15483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9C4FBA1-5550-4845-8BAD-20FC1B874E8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19F66B6-1429-44E4-8EE2-2D078742E5EA}"/>
              </a:ext>
            </a:extLst>
          </p:cNvPr>
          <p:cNvSpPr>
            <a:spLocks noGrp="1"/>
          </p:cNvSpPr>
          <p:nvPr>
            <p:ph type="sldNum" sz="quarter" idx="12"/>
          </p:nvPr>
        </p:nvSpPr>
        <p:spPr/>
        <p:txBody>
          <a:bodyPr/>
          <a:lstStyle>
            <a:lvl1pPr>
              <a:defRPr/>
            </a:lvl1pPr>
          </a:lstStyle>
          <a:p>
            <a:fld id="{55FCF297-6A0F-4894-9D4A-384A9324D16A}" type="slidenum">
              <a:rPr lang="en-US" altLang="en-US"/>
              <a:pPr/>
              <a:t>‹#›</a:t>
            </a:fld>
            <a:endParaRPr lang="en-US" altLang="en-US"/>
          </a:p>
        </p:txBody>
      </p:sp>
    </p:spTree>
    <p:extLst>
      <p:ext uri="{BB962C8B-B14F-4D97-AF65-F5344CB8AC3E}">
        <p14:creationId xmlns:p14="http://schemas.microsoft.com/office/powerpoint/2010/main" val="311832058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163E0-8845-4A9F-8885-0E38C4563DA3}"/>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82C6B0-3F10-42E3-B747-879744475BDE}"/>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D0DB3605-44A5-4366-BB43-150F79A5C97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20CBB45-8595-4B9C-AF2B-02D0AE4D6BF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F2016D8-D4E5-47EC-880A-742A1FBBA546}"/>
              </a:ext>
            </a:extLst>
          </p:cNvPr>
          <p:cNvSpPr>
            <a:spLocks noGrp="1"/>
          </p:cNvSpPr>
          <p:nvPr>
            <p:ph type="sldNum" sz="quarter" idx="12"/>
          </p:nvPr>
        </p:nvSpPr>
        <p:spPr/>
        <p:txBody>
          <a:bodyPr/>
          <a:lstStyle>
            <a:lvl1pPr>
              <a:defRPr/>
            </a:lvl1pPr>
          </a:lstStyle>
          <a:p>
            <a:fld id="{192B3D19-C217-4594-B789-8D45CAD50FAF}" type="slidenum">
              <a:rPr lang="en-US" altLang="en-US"/>
              <a:pPr/>
              <a:t>‹#›</a:t>
            </a:fld>
            <a:endParaRPr lang="en-US" altLang="en-US"/>
          </a:p>
        </p:txBody>
      </p:sp>
    </p:spTree>
    <p:extLst>
      <p:ext uri="{BB962C8B-B14F-4D97-AF65-F5344CB8AC3E}">
        <p14:creationId xmlns:p14="http://schemas.microsoft.com/office/powerpoint/2010/main" val="4143420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08837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63DE4-C984-4B19-BE34-12331FB347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C1A813-35A2-4AEB-BFC1-03A98DA7DF70}"/>
              </a:ext>
            </a:extLst>
          </p:cNvPr>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DC2C3C-1788-44BC-AE25-795B979A0704}"/>
              </a:ext>
            </a:extLst>
          </p:cNvPr>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5AFD1D-0EAF-4E10-BBA8-B3DAFE38165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5FEE84B-AD2C-484B-B451-C6F3998B094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0FC1286-3304-47A2-AB2E-A5E4BC136340}"/>
              </a:ext>
            </a:extLst>
          </p:cNvPr>
          <p:cNvSpPr>
            <a:spLocks noGrp="1"/>
          </p:cNvSpPr>
          <p:nvPr>
            <p:ph type="sldNum" sz="quarter" idx="12"/>
          </p:nvPr>
        </p:nvSpPr>
        <p:spPr/>
        <p:txBody>
          <a:bodyPr/>
          <a:lstStyle>
            <a:lvl1pPr>
              <a:defRPr/>
            </a:lvl1pPr>
          </a:lstStyle>
          <a:p>
            <a:fld id="{8DAD52EB-C10D-4B38-A620-A56E91383131}" type="slidenum">
              <a:rPr lang="en-US" altLang="en-US"/>
              <a:pPr/>
              <a:t>‹#›</a:t>
            </a:fld>
            <a:endParaRPr lang="en-US" altLang="en-US"/>
          </a:p>
        </p:txBody>
      </p:sp>
    </p:spTree>
    <p:extLst>
      <p:ext uri="{BB962C8B-B14F-4D97-AF65-F5344CB8AC3E}">
        <p14:creationId xmlns:p14="http://schemas.microsoft.com/office/powerpoint/2010/main" val="233739000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80925-A9BC-4914-95C2-A829BC5217D3}"/>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88F271-0E47-41A8-89A1-64A0EAA74DCE}"/>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B30EC8-A9EB-459E-822E-61E33564F9C8}"/>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D1BC3B-E39D-48E3-988D-497EE2E8199A}"/>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67C5E0-C7A4-4389-BA0D-AA1910D3036E}"/>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B43AD1-8E08-41A1-82EA-DBE2345FA129}"/>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BB5369EB-8224-4D40-AC8A-94154254BE42}"/>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7878E286-7CE4-4E53-8A78-F968901326B4}"/>
              </a:ext>
            </a:extLst>
          </p:cNvPr>
          <p:cNvSpPr>
            <a:spLocks noGrp="1"/>
          </p:cNvSpPr>
          <p:nvPr>
            <p:ph type="sldNum" sz="quarter" idx="12"/>
          </p:nvPr>
        </p:nvSpPr>
        <p:spPr/>
        <p:txBody>
          <a:bodyPr/>
          <a:lstStyle>
            <a:lvl1pPr>
              <a:defRPr/>
            </a:lvl1pPr>
          </a:lstStyle>
          <a:p>
            <a:fld id="{6F9D4425-1898-4E3D-90AC-AAA77200A326}" type="slidenum">
              <a:rPr lang="en-US" altLang="en-US"/>
              <a:pPr/>
              <a:t>‹#›</a:t>
            </a:fld>
            <a:endParaRPr lang="en-US" altLang="en-US"/>
          </a:p>
        </p:txBody>
      </p:sp>
    </p:spTree>
    <p:extLst>
      <p:ext uri="{BB962C8B-B14F-4D97-AF65-F5344CB8AC3E}">
        <p14:creationId xmlns:p14="http://schemas.microsoft.com/office/powerpoint/2010/main" val="28282573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3AC8E-030F-4334-8BAF-BE14B74344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1E49B2-71A6-4987-B293-63A3B922F112}"/>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47D81C61-F761-4898-9334-5A5BC99C40BC}"/>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5B82C7B3-6E46-44A4-958B-0E464342E115}"/>
              </a:ext>
            </a:extLst>
          </p:cNvPr>
          <p:cNvSpPr>
            <a:spLocks noGrp="1"/>
          </p:cNvSpPr>
          <p:nvPr>
            <p:ph type="sldNum" sz="quarter" idx="12"/>
          </p:nvPr>
        </p:nvSpPr>
        <p:spPr/>
        <p:txBody>
          <a:bodyPr/>
          <a:lstStyle>
            <a:lvl1pPr>
              <a:defRPr/>
            </a:lvl1pPr>
          </a:lstStyle>
          <a:p>
            <a:fld id="{6BD5D619-390F-4696-9B4E-A126DDC3683F}" type="slidenum">
              <a:rPr lang="en-US" altLang="en-US"/>
              <a:pPr/>
              <a:t>‹#›</a:t>
            </a:fld>
            <a:endParaRPr lang="en-US" altLang="en-US"/>
          </a:p>
        </p:txBody>
      </p:sp>
    </p:spTree>
    <p:extLst>
      <p:ext uri="{BB962C8B-B14F-4D97-AF65-F5344CB8AC3E}">
        <p14:creationId xmlns:p14="http://schemas.microsoft.com/office/powerpoint/2010/main" val="405591324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13254E-0ABA-4B10-BEC7-54C362E0BB73}"/>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DF9249BB-CB61-4BA7-9EE1-1CAA6438A238}"/>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22667447-168E-466D-B3E6-575DBE9B5B4E}"/>
              </a:ext>
            </a:extLst>
          </p:cNvPr>
          <p:cNvSpPr>
            <a:spLocks noGrp="1"/>
          </p:cNvSpPr>
          <p:nvPr>
            <p:ph type="sldNum" sz="quarter" idx="12"/>
          </p:nvPr>
        </p:nvSpPr>
        <p:spPr/>
        <p:txBody>
          <a:bodyPr/>
          <a:lstStyle>
            <a:lvl1pPr>
              <a:defRPr/>
            </a:lvl1pPr>
          </a:lstStyle>
          <a:p>
            <a:fld id="{74FA0F31-BF7F-45C8-B979-D76D822C07D0}" type="slidenum">
              <a:rPr lang="en-US" altLang="en-US"/>
              <a:pPr/>
              <a:t>‹#›</a:t>
            </a:fld>
            <a:endParaRPr lang="en-US" altLang="en-US"/>
          </a:p>
        </p:txBody>
      </p:sp>
    </p:spTree>
    <p:extLst>
      <p:ext uri="{BB962C8B-B14F-4D97-AF65-F5344CB8AC3E}">
        <p14:creationId xmlns:p14="http://schemas.microsoft.com/office/powerpoint/2010/main" val="261723724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2C845-3A9A-4E31-9EAF-7CF4519966CD}"/>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686E96-F303-42CE-9A0C-9D104F417910}"/>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6EB526-9464-4012-A46C-297DACE6932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C1F97E-1467-461D-BF7D-7C84B698A7F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4259F46-7DB4-4E18-B20F-3A924C12F7C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3CE4EE0-1999-42C2-9818-751D7560E980}"/>
              </a:ext>
            </a:extLst>
          </p:cNvPr>
          <p:cNvSpPr>
            <a:spLocks noGrp="1"/>
          </p:cNvSpPr>
          <p:nvPr>
            <p:ph type="sldNum" sz="quarter" idx="12"/>
          </p:nvPr>
        </p:nvSpPr>
        <p:spPr/>
        <p:txBody>
          <a:bodyPr/>
          <a:lstStyle>
            <a:lvl1pPr>
              <a:defRPr/>
            </a:lvl1pPr>
          </a:lstStyle>
          <a:p>
            <a:fld id="{033A1BCA-2540-4F33-A731-65A98D584018}" type="slidenum">
              <a:rPr lang="en-US" altLang="en-US"/>
              <a:pPr/>
              <a:t>‹#›</a:t>
            </a:fld>
            <a:endParaRPr lang="en-US" altLang="en-US"/>
          </a:p>
        </p:txBody>
      </p:sp>
    </p:spTree>
    <p:extLst>
      <p:ext uri="{BB962C8B-B14F-4D97-AF65-F5344CB8AC3E}">
        <p14:creationId xmlns:p14="http://schemas.microsoft.com/office/powerpoint/2010/main" val="168077190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0EB16-FF06-4E35-B8BD-EBD650C9B46F}"/>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21A018-5B67-4E42-B29E-1B74C65F00D1}"/>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397A0D-C56E-485E-AD37-D64C7F2AB0DA}"/>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491083-C473-4EEE-ABED-D1804D8B3CC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870ADBA-4CE7-45B9-824B-AB48C56A39D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B0E012A-18DA-4973-8C63-7076344A4AD3}"/>
              </a:ext>
            </a:extLst>
          </p:cNvPr>
          <p:cNvSpPr>
            <a:spLocks noGrp="1"/>
          </p:cNvSpPr>
          <p:nvPr>
            <p:ph type="sldNum" sz="quarter" idx="12"/>
          </p:nvPr>
        </p:nvSpPr>
        <p:spPr/>
        <p:txBody>
          <a:bodyPr/>
          <a:lstStyle>
            <a:lvl1pPr>
              <a:defRPr/>
            </a:lvl1pPr>
          </a:lstStyle>
          <a:p>
            <a:fld id="{CDD33E25-DAF5-4B0E-877C-D90C7500EEA4}" type="slidenum">
              <a:rPr lang="en-US" altLang="en-US"/>
              <a:pPr/>
              <a:t>‹#›</a:t>
            </a:fld>
            <a:endParaRPr lang="en-US" altLang="en-US"/>
          </a:p>
        </p:txBody>
      </p:sp>
    </p:spTree>
    <p:extLst>
      <p:ext uri="{BB962C8B-B14F-4D97-AF65-F5344CB8AC3E}">
        <p14:creationId xmlns:p14="http://schemas.microsoft.com/office/powerpoint/2010/main" val="344116889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07419-3868-4FAE-8882-B32F28343E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61643D-E0FB-48ED-A3B5-9D5D64911B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3EBFB6-A8EE-4255-BB9C-91BC7BB9B03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9FA8052-684C-4676-8D93-D96D237284E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90B52C0-ED17-415F-9370-0FF08C83D475}"/>
              </a:ext>
            </a:extLst>
          </p:cNvPr>
          <p:cNvSpPr>
            <a:spLocks noGrp="1"/>
          </p:cNvSpPr>
          <p:nvPr>
            <p:ph type="sldNum" sz="quarter" idx="12"/>
          </p:nvPr>
        </p:nvSpPr>
        <p:spPr/>
        <p:txBody>
          <a:bodyPr/>
          <a:lstStyle>
            <a:lvl1pPr>
              <a:defRPr/>
            </a:lvl1pPr>
          </a:lstStyle>
          <a:p>
            <a:fld id="{C73109F6-470C-44D3-A48B-46C30802E28A}" type="slidenum">
              <a:rPr lang="en-US" altLang="en-US"/>
              <a:pPr/>
              <a:t>‹#›</a:t>
            </a:fld>
            <a:endParaRPr lang="en-US" altLang="en-US"/>
          </a:p>
        </p:txBody>
      </p:sp>
    </p:spTree>
    <p:extLst>
      <p:ext uri="{BB962C8B-B14F-4D97-AF65-F5344CB8AC3E}">
        <p14:creationId xmlns:p14="http://schemas.microsoft.com/office/powerpoint/2010/main" val="237388162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2CCB04-8A1E-44C9-890A-402A06E5E2A0}"/>
              </a:ext>
            </a:extLst>
          </p:cNvPr>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2B5620-8EEF-4EAF-B4BD-9DA6E86F4045}"/>
              </a:ext>
            </a:extLst>
          </p:cNvPr>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A8656-B764-47E3-A0A3-1DEB8854B32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9B286D5-9423-46BD-9C91-C59044550FB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C32A2A2-8A63-416B-9722-556F653B608F}"/>
              </a:ext>
            </a:extLst>
          </p:cNvPr>
          <p:cNvSpPr>
            <a:spLocks noGrp="1"/>
          </p:cNvSpPr>
          <p:nvPr>
            <p:ph type="sldNum" sz="quarter" idx="12"/>
          </p:nvPr>
        </p:nvSpPr>
        <p:spPr/>
        <p:txBody>
          <a:bodyPr/>
          <a:lstStyle>
            <a:lvl1pPr>
              <a:defRPr/>
            </a:lvl1pPr>
          </a:lstStyle>
          <a:p>
            <a:fld id="{56F89B76-2544-402D-8231-C864BC3605F2}" type="slidenum">
              <a:rPr lang="en-US" altLang="en-US"/>
              <a:pPr/>
              <a:t>‹#›</a:t>
            </a:fld>
            <a:endParaRPr lang="en-US" altLang="en-US"/>
          </a:p>
        </p:txBody>
      </p:sp>
    </p:spTree>
    <p:extLst>
      <p:ext uri="{BB962C8B-B14F-4D97-AF65-F5344CB8AC3E}">
        <p14:creationId xmlns:p14="http://schemas.microsoft.com/office/powerpoint/2010/main" val="4808954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Rounded Rectangle 3"/>
          <p:cNvSpPr/>
          <p:nvPr userDrawn="1"/>
        </p:nvSpPr>
        <p:spPr>
          <a:xfrm>
            <a:off x="711200" y="533400"/>
            <a:ext cx="10769600" cy="5791200"/>
          </a:xfrm>
          <a:prstGeom prst="roundRect">
            <a:avLst>
              <a:gd name="adj" fmla="val 4477"/>
            </a:avLst>
          </a:prstGeom>
          <a:solidFill>
            <a:schemeClr val="bg1"/>
          </a:solidFill>
          <a:ln w="5715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76736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18206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1"/>
            <a:ext cx="5384800" cy="4754563"/>
          </a:xfrm>
          <a:prstGeom prst="roundRect">
            <a:avLst>
              <a:gd name="adj" fmla="val 4884"/>
            </a:avLst>
          </a:prstGeom>
          <a:solidFill>
            <a:schemeClr val="bg1"/>
          </a:solidFill>
          <a:ln w="76200">
            <a:solidFill>
              <a:srgbClr val="3399FF"/>
            </a:solidFill>
          </a:ln>
        </p:spPr>
        <p:txBody>
          <a:bodyPr tIns="182880"/>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71601"/>
            <a:ext cx="5384800" cy="4754563"/>
          </a:xfrm>
          <a:prstGeom prst="roundRect">
            <a:avLst>
              <a:gd name="adj" fmla="val 4653"/>
            </a:avLst>
          </a:prstGeom>
          <a:solidFill>
            <a:schemeClr val="bg1"/>
          </a:solidFill>
          <a:ln w="76200">
            <a:solidFill>
              <a:srgbClr val="3399FF"/>
            </a:solidFill>
          </a:ln>
        </p:spPr>
        <p:txBody>
          <a:bodyPr tIns="182880"/>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28600"/>
            <a:ext cx="12090400" cy="1295400"/>
          </a:xfrm>
          <a:prstGeom prst="roundRect">
            <a:avLst>
              <a:gd name="adj" fmla="val 14506"/>
            </a:avLst>
          </a:prstGeom>
          <a:solidFill>
            <a:srgbClr val="C3FF57"/>
          </a:solidFill>
          <a:ln w="76200">
            <a:solidFill>
              <a:srgbClr val="FF9900"/>
            </a:solidFill>
          </a:ln>
        </p:spPr>
        <p:txBody>
          <a:bodyPr/>
          <a:lstStyle>
            <a:lvl1pPr marL="233357" indent="0">
              <a:defRPr b="1"/>
            </a:lvl1pPr>
          </a:lstStyle>
          <a:p>
            <a:r>
              <a:rPr lang="en-US" dirty="0"/>
              <a:t>Click to edit Master title style</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814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 calcmode="lin" valueType="num">
                                      <p:cBhvr>
                                        <p:cTn id="15" dur="500" fill="hold"/>
                                        <p:tgtEl>
                                          <p:spTgt spid="3">
                                            <p:bg/>
                                          </p:spTgt>
                                        </p:tgtEl>
                                        <p:attrNameLst>
                                          <p:attrName>ppt_x</p:attrName>
                                        </p:attrNameLst>
                                      </p:cBhvr>
                                      <p:tavLst>
                                        <p:tav tm="0">
                                          <p:val>
                                            <p:strVal val="#ppt_x"/>
                                          </p:val>
                                        </p:tav>
                                        <p:tav tm="100000">
                                          <p:val>
                                            <p:strVal val="#ppt_x"/>
                                          </p:val>
                                        </p:tav>
                                      </p:tavLst>
                                    </p:anim>
                                    <p:anim calcmode="lin" valueType="num">
                                      <p:cBhvr>
                                        <p:cTn id="16" dur="500" fill="hold"/>
                                        <p:tgtEl>
                                          <p:spTgt spid="3">
                                            <p:bg/>
                                          </p:spTgt>
                                        </p:tgtEl>
                                        <p:attrNameLst>
                                          <p:attrName>ppt_y</p:attrName>
                                        </p:attrNameLst>
                                      </p:cBhvr>
                                      <p:tavLst>
                                        <p:tav tm="0">
                                          <p:val>
                                            <p:strVal val="#ppt_y-#ppt_h/2"/>
                                          </p:val>
                                        </p:tav>
                                        <p:tav tm="100000">
                                          <p:val>
                                            <p:strVal val="#ppt_y"/>
                                          </p:val>
                                        </p:tav>
                                      </p:tavLst>
                                    </p:anim>
                                    <p:anim calcmode="lin" valueType="num">
                                      <p:cBhvr>
                                        <p:cTn id="17" dur="500" fill="hold"/>
                                        <p:tgtEl>
                                          <p:spTgt spid="3">
                                            <p:bg/>
                                          </p:spTgt>
                                        </p:tgtEl>
                                        <p:attrNameLst>
                                          <p:attrName>ppt_w</p:attrName>
                                        </p:attrNameLst>
                                      </p:cBhvr>
                                      <p:tavLst>
                                        <p:tav tm="0">
                                          <p:val>
                                            <p:strVal val="#ppt_w"/>
                                          </p:val>
                                        </p:tav>
                                        <p:tav tm="100000">
                                          <p:val>
                                            <p:strVal val="#ppt_w"/>
                                          </p:val>
                                        </p:tav>
                                      </p:tavLst>
                                    </p:anim>
                                    <p:anim calcmode="lin" valueType="num">
                                      <p:cBhvr>
                                        <p:cTn id="18" dur="500" fill="hold"/>
                                        <p:tgtEl>
                                          <p:spTgt spid="3">
                                            <p:bg/>
                                          </p:spTgt>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1" fill="hold" grpId="0" nodeType="clickEffect">
                                  <p:stCondLst>
                                    <p:cond delay="0"/>
                                  </p:stCondLst>
                                  <p:childTnLst>
                                    <p:set>
                                      <p:cBhvr>
                                        <p:cTn id="46" dur="1" fill="hold">
                                          <p:stCondLst>
                                            <p:cond delay="0"/>
                                          </p:stCondLst>
                                        </p:cTn>
                                        <p:tgtEl>
                                          <p:spTgt spid="4">
                                            <p:bg/>
                                          </p:spTgt>
                                        </p:tgtEl>
                                        <p:attrNameLst>
                                          <p:attrName>style.visibility</p:attrName>
                                        </p:attrNameLst>
                                      </p:cBhvr>
                                      <p:to>
                                        <p:strVal val="visible"/>
                                      </p:to>
                                    </p:set>
                                    <p:anim calcmode="lin" valueType="num">
                                      <p:cBhvr>
                                        <p:cTn id="47" dur="500" fill="hold"/>
                                        <p:tgtEl>
                                          <p:spTgt spid="4">
                                            <p:bg/>
                                          </p:spTgt>
                                        </p:tgtEl>
                                        <p:attrNameLst>
                                          <p:attrName>ppt_x</p:attrName>
                                        </p:attrNameLst>
                                      </p:cBhvr>
                                      <p:tavLst>
                                        <p:tav tm="0">
                                          <p:val>
                                            <p:strVal val="#ppt_x"/>
                                          </p:val>
                                        </p:tav>
                                        <p:tav tm="100000">
                                          <p:val>
                                            <p:strVal val="#ppt_x"/>
                                          </p:val>
                                        </p:tav>
                                      </p:tavLst>
                                    </p:anim>
                                    <p:anim calcmode="lin" valueType="num">
                                      <p:cBhvr>
                                        <p:cTn id="48" dur="500" fill="hold"/>
                                        <p:tgtEl>
                                          <p:spTgt spid="4">
                                            <p:bg/>
                                          </p:spTgt>
                                        </p:tgtEl>
                                        <p:attrNameLst>
                                          <p:attrName>ppt_y</p:attrName>
                                        </p:attrNameLst>
                                      </p:cBhvr>
                                      <p:tavLst>
                                        <p:tav tm="0">
                                          <p:val>
                                            <p:strVal val="#ppt_y-#ppt_h/2"/>
                                          </p:val>
                                        </p:tav>
                                        <p:tav tm="100000">
                                          <p:val>
                                            <p:strVal val="#ppt_y"/>
                                          </p:val>
                                        </p:tav>
                                      </p:tavLst>
                                    </p:anim>
                                    <p:anim calcmode="lin" valueType="num">
                                      <p:cBhvr>
                                        <p:cTn id="49" dur="500" fill="hold"/>
                                        <p:tgtEl>
                                          <p:spTgt spid="4">
                                            <p:bg/>
                                          </p:spTgt>
                                        </p:tgtEl>
                                        <p:attrNameLst>
                                          <p:attrName>ppt_w</p:attrName>
                                        </p:attrNameLst>
                                      </p:cBhvr>
                                      <p:tavLst>
                                        <p:tav tm="0">
                                          <p:val>
                                            <p:strVal val="#ppt_w"/>
                                          </p:val>
                                        </p:tav>
                                        <p:tav tm="100000">
                                          <p:val>
                                            <p:strVal val="#ppt_w"/>
                                          </p:val>
                                        </p:tav>
                                      </p:tavLst>
                                    </p:anim>
                                    <p:anim calcmode="lin" valueType="num">
                                      <p:cBhvr>
                                        <p:cTn id="50" dur="500" fill="hold"/>
                                        <p:tgtEl>
                                          <p:spTgt spid="4">
                                            <p:bg/>
                                          </p:spTgt>
                                        </p:tgtEl>
                                        <p:attrNameLst>
                                          <p:attrName>ppt_h</p:attrName>
                                        </p:attrNameLst>
                                      </p:cBhvr>
                                      <p:tavLst>
                                        <p:tav tm="0">
                                          <p:val>
                                            <p:fltVal val="0"/>
                                          </p:val>
                                        </p:tav>
                                        <p:tav tm="100000">
                                          <p:val>
                                            <p:strVal val="#ppt_h"/>
                                          </p:val>
                                        </p:tav>
                                      </p:tavLst>
                                    </p:anim>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Effect transition="in" filter="fade">
                                      <p:cBhvr>
                                        <p:cTn id="54" dur="500"/>
                                        <p:tgtEl>
                                          <p:spTgt spid="4">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
                                            <p:txEl>
                                              <p:pRg st="1" end="1"/>
                                            </p:txEl>
                                          </p:spTgt>
                                        </p:tgtEl>
                                        <p:attrNameLst>
                                          <p:attrName>style.visibility</p:attrName>
                                        </p:attrNameLst>
                                      </p:cBhvr>
                                      <p:to>
                                        <p:strVal val="visible"/>
                                      </p:to>
                                    </p:set>
                                    <p:animEffect transition="in" filter="fade">
                                      <p:cBhvr>
                                        <p:cTn id="59" dur="500"/>
                                        <p:tgtEl>
                                          <p:spTgt spid="4">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
                                            <p:txEl>
                                              <p:pRg st="2" end="2"/>
                                            </p:txEl>
                                          </p:spTgt>
                                        </p:tgtEl>
                                        <p:attrNameLst>
                                          <p:attrName>style.visibility</p:attrName>
                                        </p:attrNameLst>
                                      </p:cBhvr>
                                      <p:to>
                                        <p:strVal val="visible"/>
                                      </p:to>
                                    </p:set>
                                    <p:animEffect transition="in" filter="fade">
                                      <p:cBhvr>
                                        <p:cTn id="64" dur="500"/>
                                        <p:tgtEl>
                                          <p:spTgt spid="4">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
                                            <p:txEl>
                                              <p:pRg st="3" end="3"/>
                                            </p:txEl>
                                          </p:spTgt>
                                        </p:tgtEl>
                                        <p:attrNameLst>
                                          <p:attrName>style.visibility</p:attrName>
                                        </p:attrNameLst>
                                      </p:cBhvr>
                                      <p:to>
                                        <p:strVal val="visible"/>
                                      </p:to>
                                    </p:set>
                                    <p:animEffect transition="in" filter="fade">
                                      <p:cBhvr>
                                        <p:cTn id="69" dur="500"/>
                                        <p:tgtEl>
                                          <p:spTgt spid="4">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
                                            <p:txEl>
                                              <p:pRg st="4" end="4"/>
                                            </p:txEl>
                                          </p:spTgt>
                                        </p:tgtEl>
                                        <p:attrNameLst>
                                          <p:attrName>style.visibility</p:attrName>
                                        </p:attrNameLst>
                                      </p:cBhvr>
                                      <p:to>
                                        <p:strVal val="visible"/>
                                      </p:to>
                                    </p:set>
                                    <p:animEffect transition="in" filter="fade">
                                      <p:cBhvr>
                                        <p:cTn id="7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p:tnLst>
              <p:par>
                <p:cTn presetID="17" presetClass="entr" presetSubtype="1"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Lst>
      </p:bldP>
      <p:bldP spid="4" grpId="0" uiExpand="1" build="p" animBg="1">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p:tnLst>
              <p:par>
                <p:cTn presetID="17" presetClass="entr" presetSubtype="1"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ppt_h/2"/>
                          </p:val>
                        </p:tav>
                        <p:tav tm="100000">
                          <p:val>
                            <p:strVal val="#ppt_y"/>
                          </p:val>
                        </p:tav>
                      </p:tavLst>
                    </p:anim>
                    <p:anim calcmode="lin" valueType="num">
                      <p:cBhvr>
                        <p:cTn dur="500" fill="hold"/>
                        <p:tgtEl>
                          <p:spTgt spid="4"/>
                        </p:tgtEl>
                        <p:attrNameLst>
                          <p:attrName>ppt_w</p:attrName>
                        </p:attrNameLst>
                      </p:cBhvr>
                      <p:tavLst>
                        <p:tav tm="0">
                          <p:val>
                            <p:strVal val="#ppt_w"/>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childTnLst>
                </p:cTn>
              </p:par>
            </p:tnLst>
          </p:tmpl>
        </p:tmplLst>
      </p:bldP>
      <p:bldP spid="2"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2380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2806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06082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267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3668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98712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4622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34800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6346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02431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11457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7" y="3544776"/>
            <a:ext cx="6458325" cy="1955229"/>
          </a:xfrm>
        </p:spPr>
        <p:txBody>
          <a:bodyPr anchor="ctr">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Title of Lesson</a:t>
            </a:r>
            <a:endParaRPr lang="en-US" dirty="0"/>
          </a:p>
        </p:txBody>
      </p:sp>
      <p:sp>
        <p:nvSpPr>
          <p:cNvPr id="13" name="TextBox 12"/>
          <p:cNvSpPr txBox="1"/>
          <p:nvPr userDrawn="1"/>
        </p:nvSpPr>
        <p:spPr>
          <a:xfrm>
            <a:off x="5058543" y="2921012"/>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6" y="1865538"/>
            <a:ext cx="4542161" cy="4485217"/>
          </a:xfrm>
        </p:spPr>
        <p:txBody>
          <a:bodyPr anchor="b">
            <a:normAutofit/>
          </a:bodyPr>
          <a:lstStyle>
            <a:lvl1pPr marL="0" indent="0" algn="ctr">
              <a:buNone/>
              <a:defRPr sz="26533">
                <a:latin typeface="Lato Black"/>
                <a:cs typeface="Lato Black"/>
              </a:defRPr>
            </a:lvl1pPr>
          </a:lstStyle>
          <a:p>
            <a:pPr lvl="0"/>
            <a:r>
              <a:rPr lang="en-US" dirty="0"/>
              <a:t>1</a:t>
            </a:r>
          </a:p>
        </p:txBody>
      </p:sp>
      <p:pic>
        <p:nvPicPr>
          <p:cNvPr id="6" name="Picture 5"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47200" y="11938000"/>
            <a:ext cx="4978400" cy="707653"/>
          </a:xfrm>
          <a:prstGeom prst="rect">
            <a:avLst/>
          </a:prstGeom>
        </p:spPr>
      </p:pic>
      <p:pic>
        <p:nvPicPr>
          <p:cNvPr id="7" name="Picture 6" descr="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3983" y="6004856"/>
            <a:ext cx="2433421" cy="345899"/>
          </a:xfrm>
          <a:prstGeom prst="rect">
            <a:avLst/>
          </a:prstGeom>
        </p:spPr>
      </p:pic>
      <p:pic>
        <p:nvPicPr>
          <p:cNvPr id="8" name="Picture 7"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0400" y="12141200"/>
            <a:ext cx="4978400" cy="707653"/>
          </a:xfrm>
          <a:prstGeom prst="rect">
            <a:avLst/>
          </a:prstGeom>
        </p:spPr>
      </p:pic>
      <p:cxnSp>
        <p:nvCxnSpPr>
          <p:cNvPr id="4" name="Straight Connector 3"/>
          <p:cNvCxnSpPr/>
          <p:nvPr userDrawn="1"/>
        </p:nvCxnSpPr>
        <p:spPr>
          <a:xfrm>
            <a:off x="5705691" y="2825459"/>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1645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6"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3764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4" y="572799"/>
            <a:ext cx="9964113" cy="4906719"/>
          </a:xfrm>
        </p:spPr>
        <p:txBody>
          <a:bodyPr anchor="ctr"/>
          <a:lstStyle>
            <a:lvl1pPr marL="0" marR="0" indent="0" algn="l" defTabSz="609570"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70" indent="0">
              <a:buNone/>
              <a:defRPr/>
            </a:lvl2pPr>
            <a:lvl3pPr marL="1219140" indent="0">
              <a:buNone/>
              <a:defRPr/>
            </a:lvl3pPr>
            <a:lvl4pPr marL="1828709" indent="0">
              <a:buNone/>
              <a:defRPr/>
            </a:lvl4pPr>
            <a:lvl5pPr marL="2438278" indent="0">
              <a:buNone/>
              <a:defRPr/>
            </a:lvl5pPr>
          </a:lstStyle>
          <a:p>
            <a:pPr lvl="0"/>
            <a:r>
              <a:rPr lang="mr-IN" dirty="0"/>
              <a:t>…</a:t>
            </a:r>
            <a:endParaRPr lang="en-US" dirty="0"/>
          </a:p>
        </p:txBody>
      </p:sp>
      <p:sp>
        <p:nvSpPr>
          <p:cNvPr id="3" name="Text Placeholder 2"/>
          <p:cNvSpPr>
            <a:spLocks noGrp="1"/>
          </p:cNvSpPr>
          <p:nvPr>
            <p:ph type="body" sz="quarter" idx="11" hasCustomPrompt="1"/>
          </p:nvPr>
        </p:nvSpPr>
        <p:spPr>
          <a:xfrm>
            <a:off x="950963" y="5479516"/>
            <a:ext cx="5541389" cy="697317"/>
          </a:xfrm>
        </p:spPr>
        <p:txBody>
          <a:bodyPr>
            <a:normAutofit/>
          </a:bodyPr>
          <a:lstStyle>
            <a:lvl1pPr marL="0" indent="0" algn="l">
              <a:buNone/>
              <a:defRPr sz="3733" b="1" baseline="0">
                <a:latin typeface="Lato Regular"/>
                <a:cs typeface="Lato Regular"/>
              </a:defRPr>
            </a:lvl1pPr>
            <a:lvl2pPr marL="609570" indent="0">
              <a:buNone/>
              <a:defRPr/>
            </a:lvl2pPr>
            <a:lvl3pPr marL="1219140" indent="0">
              <a:buNone/>
              <a:defRPr/>
            </a:lvl3pPr>
            <a:lvl4pPr marL="1828709" indent="0">
              <a:buNone/>
              <a:defRPr/>
            </a:lvl4pPr>
            <a:lvl5pPr marL="2438278" indent="0">
              <a:buNone/>
              <a:defRPr/>
            </a:lvl5pPr>
          </a:lstStyle>
          <a:p>
            <a:pPr lvl="0"/>
            <a:r>
              <a:rPr lang="en-US" dirty="0"/>
              <a:t>- John 3:16</a:t>
            </a:r>
          </a:p>
        </p:txBody>
      </p:sp>
    </p:spTree>
    <p:extLst>
      <p:ext uri="{BB962C8B-B14F-4D97-AF65-F5344CB8AC3E}">
        <p14:creationId xmlns:p14="http://schemas.microsoft.com/office/powerpoint/2010/main" val="25579183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5" y="941084"/>
            <a:ext cx="10523253" cy="4975832"/>
          </a:xfrm>
        </p:spPr>
        <p:txBody>
          <a:bodyPr anchor="t"/>
          <a:lstStyle>
            <a:lvl1pPr marL="609570" indent="-609570">
              <a:buFont typeface="Arial"/>
              <a:buChar char="•"/>
              <a:defRPr sz="4267"/>
            </a:lvl1pPr>
            <a:lvl2pPr marL="1219140" indent="-609570">
              <a:buFont typeface="Arial"/>
              <a:buChar char="•"/>
              <a:defRPr/>
            </a:lvl2pPr>
            <a:lvl3pPr marL="1676317" indent="-457178">
              <a:buFont typeface="Arial"/>
              <a:buChar char="•"/>
              <a:defRPr/>
            </a:lvl3pPr>
            <a:lvl4pPr marL="2285886" indent="-457178">
              <a:buFont typeface="Arial"/>
              <a:buChar char="•"/>
              <a:defRPr/>
            </a:lvl4pPr>
            <a:lvl5pPr marL="2895456" indent="-457178">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41573607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Full 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620585"/>
            <a:ext cx="10551240" cy="564838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11889076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7" y="3769312"/>
            <a:ext cx="6492735" cy="2140704"/>
          </a:xfrm>
        </p:spPr>
        <p:txBody>
          <a:bodyPr anchor="b">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dirty="0"/>
              <a:t>Why Study Doctrine?</a:t>
            </a:r>
          </a:p>
        </p:txBody>
      </p:sp>
      <p:sp>
        <p:nvSpPr>
          <p:cNvPr id="13" name="TextBox 12"/>
          <p:cNvSpPr txBox="1"/>
          <p:nvPr userDrawn="1"/>
        </p:nvSpPr>
        <p:spPr>
          <a:xfrm>
            <a:off x="5058543" y="2921012"/>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6" y="2597058"/>
            <a:ext cx="4542161" cy="4485217"/>
          </a:xfrm>
        </p:spPr>
        <p:txBody>
          <a:bodyPr anchor="b">
            <a:normAutofit/>
          </a:bodyPr>
          <a:lstStyle>
            <a:lvl1pPr marL="0" indent="0" algn="ctr">
              <a:buNone/>
              <a:defRPr sz="26533">
                <a:latin typeface="Lato Black"/>
                <a:cs typeface="Lato Black"/>
              </a:defRPr>
            </a:lvl1pPr>
          </a:lstStyle>
          <a:p>
            <a:pPr lvl="0"/>
            <a:r>
              <a:rPr lang="en-US" dirty="0"/>
              <a:t>10</a:t>
            </a:r>
          </a:p>
        </p:txBody>
      </p:sp>
      <p:pic>
        <p:nvPicPr>
          <p:cNvPr id="6" name="Picture 5"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47200" y="11938000"/>
            <a:ext cx="4978400" cy="707653"/>
          </a:xfrm>
          <a:prstGeom prst="rect">
            <a:avLst/>
          </a:prstGeom>
        </p:spPr>
      </p:pic>
      <p:pic>
        <p:nvPicPr>
          <p:cNvPr id="8" name="Picture 7"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0400" y="12141200"/>
            <a:ext cx="4978400" cy="707653"/>
          </a:xfrm>
          <a:prstGeom prst="rect">
            <a:avLst/>
          </a:prstGeom>
        </p:spPr>
      </p:pic>
      <p:cxnSp>
        <p:nvCxnSpPr>
          <p:cNvPr id="4" name="Straight Connector 3"/>
          <p:cNvCxnSpPr/>
          <p:nvPr userDrawn="1"/>
        </p:nvCxnSpPr>
        <p:spPr>
          <a:xfrm>
            <a:off x="5705691" y="2825459"/>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63795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ble Verse Blank">
    <p:bg>
      <p:bgPr>
        <a:solidFill>
          <a:srgbClr val="333F2A"/>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4" y="572799"/>
            <a:ext cx="9964113" cy="4906719"/>
          </a:xfrm>
        </p:spPr>
        <p:txBody>
          <a:bodyPr anchor="ctr"/>
          <a:lstStyle>
            <a:lvl1pPr marL="0" marR="0" indent="0" algn="l" defTabSz="609570"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70" indent="0">
              <a:buNone/>
              <a:defRPr/>
            </a:lvl2pPr>
            <a:lvl3pPr marL="1219140" indent="0">
              <a:buNone/>
              <a:defRPr/>
            </a:lvl3pPr>
            <a:lvl4pPr marL="1828709" indent="0">
              <a:buNone/>
              <a:defRPr/>
            </a:lvl4pPr>
            <a:lvl5pPr marL="2438278"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950963" y="5479516"/>
            <a:ext cx="5541389" cy="697317"/>
          </a:xfrm>
        </p:spPr>
        <p:txBody>
          <a:bodyPr>
            <a:normAutofit/>
          </a:bodyPr>
          <a:lstStyle>
            <a:lvl1pPr marL="0" indent="0" algn="l">
              <a:buNone/>
              <a:defRPr sz="3733" b="1" baseline="0">
                <a:latin typeface="Lato Regular"/>
                <a:cs typeface="Lato Regular"/>
              </a:defRPr>
            </a:lvl1pPr>
            <a:lvl2pPr marL="609570" indent="0">
              <a:buNone/>
              <a:defRPr/>
            </a:lvl2pPr>
            <a:lvl3pPr marL="1219140" indent="0">
              <a:buNone/>
              <a:defRPr/>
            </a:lvl3pPr>
            <a:lvl4pPr marL="1828709" indent="0">
              <a:buNone/>
              <a:defRPr/>
            </a:lvl4pPr>
            <a:lvl5pPr marL="2438278" indent="0">
              <a:buNone/>
              <a:defRPr/>
            </a:lvl5pPr>
          </a:lstStyle>
          <a:p>
            <a:pPr lvl="0"/>
            <a:r>
              <a:rPr lang="en-US" dirty="0"/>
              <a:t>- John 3:16</a:t>
            </a:r>
          </a:p>
        </p:txBody>
      </p:sp>
    </p:spTree>
    <p:extLst>
      <p:ext uri="{BB962C8B-B14F-4D97-AF65-F5344CB8AC3E}">
        <p14:creationId xmlns:p14="http://schemas.microsoft.com/office/powerpoint/2010/main" val="70049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With Title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6"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89106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List">
    <p:bg>
      <p:bgPr>
        <a:solidFill>
          <a:srgbClr val="333F2A"/>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5" y="941084"/>
            <a:ext cx="10523253" cy="4975832"/>
          </a:xfrm>
        </p:spPr>
        <p:txBody>
          <a:bodyPr anchor="t"/>
          <a:lstStyle>
            <a:lvl1pPr marL="609570" indent="-609570">
              <a:buFont typeface="Arial"/>
              <a:buChar char="•"/>
              <a:defRPr sz="4267"/>
            </a:lvl1pPr>
            <a:lvl2pPr marL="1219140" indent="-609570">
              <a:buFont typeface="Arial"/>
              <a:buChar char="•"/>
              <a:defRPr/>
            </a:lvl2pPr>
            <a:lvl3pPr marL="1676317" indent="-457178">
              <a:buFont typeface="Arial"/>
              <a:buChar char="•"/>
              <a:defRPr/>
            </a:lvl3pPr>
            <a:lvl4pPr marL="2285886" indent="-457178">
              <a:buFont typeface="Arial"/>
              <a:buChar char="•"/>
              <a:defRPr/>
            </a:lvl4pPr>
            <a:lvl5pPr marL="2895456" indent="-457178">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4242361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4034366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ingle Statment Blank">
    <p:bg>
      <p:bgPr>
        <a:solidFill>
          <a:srgbClr val="333F2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819188"/>
            <a:ext cx="10551240" cy="521962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30963929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4137736-0D3C-4218-A812-F30B9CF4A829}"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35500108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137736-0D3C-4218-A812-F30B9CF4A829}"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31535860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4137736-0D3C-4218-A812-F30B9CF4A829}"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5012598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137736-0D3C-4218-A812-F30B9CF4A829}"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27616307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137736-0D3C-4218-A812-F30B9CF4A829}" type="datetimeFigureOut">
              <a:rPr lang="en-US" smtClean="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1774046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137736-0D3C-4218-A812-F30B9CF4A829}" type="datetimeFigureOut">
              <a:rPr lang="en-US" smtClean="0"/>
              <a:t>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23275889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137736-0D3C-4218-A812-F30B9CF4A829}"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36727988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137736-0D3C-4218-A812-F30B9CF4A829}"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25463537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137736-0D3C-4218-A812-F30B9CF4A829}"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2512236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2775245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137736-0D3C-4218-A812-F30B9CF4A829}"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11049972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137736-0D3C-4218-A812-F30B9CF4A829}"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28800061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1710BEA-C9C7-416E-8535-5DD2B00D80A2}"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32CA3D-0D23-429E-8378-8BDB6C42A378}" type="slidenum">
              <a:rPr lang="en-US" smtClean="0"/>
              <a:t>‹#›</a:t>
            </a:fld>
            <a:endParaRPr lang="en-US"/>
          </a:p>
        </p:txBody>
      </p:sp>
    </p:spTree>
    <p:extLst>
      <p:ext uri="{BB962C8B-B14F-4D97-AF65-F5344CB8AC3E}">
        <p14:creationId xmlns:p14="http://schemas.microsoft.com/office/powerpoint/2010/main" val="27007440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710BEA-C9C7-416E-8535-5DD2B00D80A2}"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32CA3D-0D23-429E-8378-8BDB6C42A378}" type="slidenum">
              <a:rPr lang="en-US" smtClean="0"/>
              <a:t>‹#›</a:t>
            </a:fld>
            <a:endParaRPr lang="en-US"/>
          </a:p>
        </p:txBody>
      </p:sp>
    </p:spTree>
    <p:extLst>
      <p:ext uri="{BB962C8B-B14F-4D97-AF65-F5344CB8AC3E}">
        <p14:creationId xmlns:p14="http://schemas.microsoft.com/office/powerpoint/2010/main" val="29875636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1710BEA-C9C7-416E-8535-5DD2B00D80A2}"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32CA3D-0D23-429E-8378-8BDB6C42A378}" type="slidenum">
              <a:rPr lang="en-US" smtClean="0"/>
              <a:t>‹#›</a:t>
            </a:fld>
            <a:endParaRPr lang="en-US"/>
          </a:p>
        </p:txBody>
      </p:sp>
    </p:spTree>
    <p:extLst>
      <p:ext uri="{BB962C8B-B14F-4D97-AF65-F5344CB8AC3E}">
        <p14:creationId xmlns:p14="http://schemas.microsoft.com/office/powerpoint/2010/main" val="10251027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710BEA-C9C7-416E-8535-5DD2B00D80A2}"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32CA3D-0D23-429E-8378-8BDB6C42A378}" type="slidenum">
              <a:rPr lang="en-US" smtClean="0"/>
              <a:t>‹#›</a:t>
            </a:fld>
            <a:endParaRPr lang="en-US"/>
          </a:p>
        </p:txBody>
      </p:sp>
    </p:spTree>
    <p:extLst>
      <p:ext uri="{BB962C8B-B14F-4D97-AF65-F5344CB8AC3E}">
        <p14:creationId xmlns:p14="http://schemas.microsoft.com/office/powerpoint/2010/main" val="17261696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710BEA-C9C7-416E-8535-5DD2B00D80A2}" type="datetimeFigureOut">
              <a:rPr lang="en-US" smtClean="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32CA3D-0D23-429E-8378-8BDB6C42A378}" type="slidenum">
              <a:rPr lang="en-US" smtClean="0"/>
              <a:t>‹#›</a:t>
            </a:fld>
            <a:endParaRPr lang="en-US"/>
          </a:p>
        </p:txBody>
      </p:sp>
    </p:spTree>
    <p:extLst>
      <p:ext uri="{BB962C8B-B14F-4D97-AF65-F5344CB8AC3E}">
        <p14:creationId xmlns:p14="http://schemas.microsoft.com/office/powerpoint/2010/main" val="21376546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710BEA-C9C7-416E-8535-5DD2B00D80A2}" type="datetimeFigureOut">
              <a:rPr lang="en-US" smtClean="0"/>
              <a:t>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32CA3D-0D23-429E-8378-8BDB6C42A378}" type="slidenum">
              <a:rPr lang="en-US" smtClean="0"/>
              <a:t>‹#›</a:t>
            </a:fld>
            <a:endParaRPr lang="en-US"/>
          </a:p>
        </p:txBody>
      </p:sp>
    </p:spTree>
    <p:extLst>
      <p:ext uri="{BB962C8B-B14F-4D97-AF65-F5344CB8AC3E}">
        <p14:creationId xmlns:p14="http://schemas.microsoft.com/office/powerpoint/2010/main" val="33563563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710BEA-C9C7-416E-8535-5DD2B00D80A2}"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32CA3D-0D23-429E-8378-8BDB6C42A378}" type="slidenum">
              <a:rPr lang="en-US" smtClean="0"/>
              <a:t>‹#›</a:t>
            </a:fld>
            <a:endParaRPr lang="en-US"/>
          </a:p>
        </p:txBody>
      </p:sp>
    </p:spTree>
    <p:extLst>
      <p:ext uri="{BB962C8B-B14F-4D97-AF65-F5344CB8AC3E}">
        <p14:creationId xmlns:p14="http://schemas.microsoft.com/office/powerpoint/2010/main" val="3658824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710BEA-C9C7-416E-8535-5DD2B00D80A2}"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32CA3D-0D23-429E-8378-8BDB6C42A378}" type="slidenum">
              <a:rPr lang="en-US" smtClean="0"/>
              <a:t>‹#›</a:t>
            </a:fld>
            <a:endParaRPr lang="en-US"/>
          </a:p>
        </p:txBody>
      </p:sp>
    </p:spTree>
    <p:extLst>
      <p:ext uri="{BB962C8B-B14F-4D97-AF65-F5344CB8AC3E}">
        <p14:creationId xmlns:p14="http://schemas.microsoft.com/office/powerpoint/2010/main" val="3787074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1363418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710BEA-C9C7-416E-8535-5DD2B00D80A2}"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32CA3D-0D23-429E-8378-8BDB6C42A378}" type="slidenum">
              <a:rPr lang="en-US" smtClean="0"/>
              <a:t>‹#›</a:t>
            </a:fld>
            <a:endParaRPr lang="en-US"/>
          </a:p>
        </p:txBody>
      </p:sp>
    </p:spTree>
    <p:extLst>
      <p:ext uri="{BB962C8B-B14F-4D97-AF65-F5344CB8AC3E}">
        <p14:creationId xmlns:p14="http://schemas.microsoft.com/office/powerpoint/2010/main" val="13455516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710BEA-C9C7-416E-8535-5DD2B00D80A2}"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32CA3D-0D23-429E-8378-8BDB6C42A378}" type="slidenum">
              <a:rPr lang="en-US" smtClean="0"/>
              <a:t>‹#›</a:t>
            </a:fld>
            <a:endParaRPr lang="en-US"/>
          </a:p>
        </p:txBody>
      </p:sp>
    </p:spTree>
    <p:extLst>
      <p:ext uri="{BB962C8B-B14F-4D97-AF65-F5344CB8AC3E}">
        <p14:creationId xmlns:p14="http://schemas.microsoft.com/office/powerpoint/2010/main" val="17217649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710BEA-C9C7-416E-8535-5DD2B00D80A2}"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32CA3D-0D23-429E-8378-8BDB6C42A378}" type="slidenum">
              <a:rPr lang="en-US" smtClean="0"/>
              <a:t>‹#›</a:t>
            </a:fld>
            <a:endParaRPr lang="en-US"/>
          </a:p>
        </p:txBody>
      </p:sp>
    </p:spTree>
    <p:extLst>
      <p:ext uri="{BB962C8B-B14F-4D97-AF65-F5344CB8AC3E}">
        <p14:creationId xmlns:p14="http://schemas.microsoft.com/office/powerpoint/2010/main" val="22405066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1"/>
          <p:cNvSpPr>
            <a:spLocks noGrp="1"/>
          </p:cNvSpPr>
          <p:nvPr>
            <p:ph type="ctrTitle"/>
          </p:nvPr>
        </p:nvSpPr>
        <p:spPr>
          <a:xfrm>
            <a:off x="914400" y="1600202"/>
            <a:ext cx="10363200" cy="1780108"/>
          </a:xfrm>
        </p:spPr>
        <p:txBody>
          <a:bodyPr anchor="b">
            <a:normAutofit/>
          </a:bodyPr>
          <a:lstStyle>
            <a:lvl1pPr>
              <a:defRPr sz="5867">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667">
                <a:solidFill>
                  <a:srgbClr val="FFFFFF"/>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B821E3-4268-4B50-8324-783EC1287AD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3204175280"/>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821E3-4268-4B50-8324-783EC1287AD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28010810"/>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Freeform 14"/>
          <p:cNvSpPr>
            <a:spLocks/>
          </p:cNvSpPr>
          <p:nvPr/>
        </p:nvSpPr>
        <p:spPr bwMode="hidden">
          <a:xfrm>
            <a:off x="8063254" y="4203593"/>
            <a:ext cx="3835239" cy="714027"/>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0" name="Freeform 18"/>
          <p:cNvSpPr>
            <a:spLocks/>
          </p:cNvSpPr>
          <p:nvPr/>
        </p:nvSpPr>
        <p:spPr bwMode="hidden">
          <a:xfrm>
            <a:off x="3492429" y="4075289"/>
            <a:ext cx="7392687" cy="850139"/>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 name="Freeform 22"/>
          <p:cNvSpPr>
            <a:spLocks/>
          </p:cNvSpPr>
          <p:nvPr/>
        </p:nvSpPr>
        <p:spPr bwMode="hidden">
          <a:xfrm>
            <a:off x="3771637" y="4087563"/>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 name="Freeform 26"/>
          <p:cNvSpPr>
            <a:spLocks/>
          </p:cNvSpPr>
          <p:nvPr/>
        </p:nvSpPr>
        <p:spPr bwMode="hidden">
          <a:xfrm>
            <a:off x="7479320" y="4074176"/>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useBgFill="1">
        <p:nvSpPr>
          <p:cNvPr id="13" name="Freeform 10"/>
          <p:cNvSpPr>
            <a:spLocks/>
          </p:cNvSpPr>
          <p:nvPr/>
        </p:nvSpPr>
        <p:spPr bwMode="hidden">
          <a:xfrm>
            <a:off x="282220" y="4058556"/>
            <a:ext cx="11631168" cy="1329875"/>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 name="Title 1"/>
          <p:cNvSpPr>
            <a:spLocks noGrp="1"/>
          </p:cNvSpPr>
          <p:nvPr>
            <p:ph type="title"/>
          </p:nvPr>
        </p:nvSpPr>
        <p:spPr>
          <a:xfrm>
            <a:off x="920043" y="2463560"/>
            <a:ext cx="10363200" cy="1524000"/>
          </a:xfrm>
        </p:spPr>
        <p:txBody>
          <a:bodyPr anchor="t">
            <a:normAutofit/>
          </a:bodyPr>
          <a:lstStyle>
            <a:lvl1pPr algn="ctr">
              <a:defRPr sz="5867" b="0" cap="none"/>
            </a:lvl1pPr>
          </a:lstStyle>
          <a:p>
            <a:r>
              <a:rPr lang="en-US"/>
              <a:t>Click to edit Master title style</a:t>
            </a:r>
            <a:endParaRPr lang="en-US" dirty="0"/>
          </a:p>
        </p:txBody>
      </p:sp>
      <p:sp>
        <p:nvSpPr>
          <p:cNvPr id="3" name="Text Placeholder 2"/>
          <p:cNvSpPr>
            <a:spLocks noGrp="1"/>
          </p:cNvSpPr>
          <p:nvPr>
            <p:ph type="body" idx="1"/>
          </p:nvPr>
        </p:nvSpPr>
        <p:spPr>
          <a:xfrm>
            <a:off x="1823153" y="1437450"/>
            <a:ext cx="8556979" cy="939801"/>
          </a:xfrm>
        </p:spPr>
        <p:txBody>
          <a:bodyPr anchor="b">
            <a:normAutofit/>
          </a:bodyPr>
          <a:lstStyle>
            <a:lvl1pPr marL="0" indent="0" algn="ctr">
              <a:buNone/>
              <a:defRPr sz="2667">
                <a:solidFill>
                  <a:srgbClr val="FFFFFF"/>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B821E3-4268-4B50-8324-783EC1287AD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1817174998"/>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7DB821E3-4268-4B50-8324-783EC1287ADE}"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F674C-557E-4F3E-8422-07FCDC82C344}" type="slidenum">
              <a:rPr lang="en-US" smtClean="0"/>
              <a:t>‹#›</a:t>
            </a:fld>
            <a:endParaRPr lang="en-US"/>
          </a:p>
        </p:txBody>
      </p:sp>
      <p:sp>
        <p:nvSpPr>
          <p:cNvPr id="9" name="Content Placeholder 8"/>
          <p:cNvSpPr>
            <a:spLocks noGrp="1"/>
          </p:cNvSpPr>
          <p:nvPr>
            <p:ph sz="quarter" idx="13"/>
          </p:nvPr>
        </p:nvSpPr>
        <p:spPr>
          <a:xfrm>
            <a:off x="902207"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4183488"/>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02208" y="2678113"/>
            <a:ext cx="5096256" cy="639763"/>
          </a:xfrm>
        </p:spPr>
        <p:txBody>
          <a:bodyPr anchor="ctr"/>
          <a:lstStyle>
            <a:lvl1pPr marL="0" indent="0" algn="ctr">
              <a:buNone/>
              <a:defRPr sz="3200" b="0">
                <a:solidFill>
                  <a:schemeClr val="tx2"/>
                </a:solidFill>
                <a:latin typeface="+mj-lt"/>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903113" y="3429001"/>
            <a:ext cx="5093407" cy="2697163"/>
          </a:xfrm>
        </p:spPr>
        <p:txBody>
          <a:bodyPr/>
          <a:lstStyle>
            <a:lvl1pPr>
              <a:defRPr sz="2667"/>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7600" y="2678113"/>
            <a:ext cx="5096256" cy="639763"/>
          </a:xfrm>
        </p:spPr>
        <p:txBody>
          <a:bodyPr anchor="ctr"/>
          <a:lstStyle>
            <a:lvl1pPr marL="0" indent="0" algn="ctr">
              <a:buNone/>
              <a:defRPr sz="3200" b="0" i="0">
                <a:solidFill>
                  <a:schemeClr val="tx2"/>
                </a:solidFill>
                <a:latin typeface="+mj-lt"/>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7" y="3429001"/>
            <a:ext cx="5096256" cy="2697163"/>
          </a:xfrm>
        </p:spPr>
        <p:txBody>
          <a:bodyPr/>
          <a:lstStyle>
            <a:lvl1pPr>
              <a:defRPr sz="2667"/>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B821E3-4268-4B50-8324-783EC1287ADE}" type="datetimeFigureOut">
              <a:rPr lang="en-US" smtClean="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818962712"/>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B821E3-4268-4B50-8324-783EC1287ADE}" type="datetimeFigureOut">
              <a:rPr lang="en-US" smtClean="0"/>
              <a:t>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4066089782"/>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6" name="Group 5"/>
          <p:cNvGrpSpPr>
            <a:grpSpLocks noChangeAspect="1"/>
          </p:cNvGrpSpPr>
          <p:nvPr/>
        </p:nvGrpSpPr>
        <p:grpSpPr bwMode="hidden">
          <a:xfrm>
            <a:off x="282220" y="714192"/>
            <a:ext cx="11631168" cy="1329875"/>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Date Placeholder 1"/>
          <p:cNvSpPr>
            <a:spLocks noGrp="1"/>
          </p:cNvSpPr>
          <p:nvPr>
            <p:ph type="dt" sz="half" idx="10"/>
          </p:nvPr>
        </p:nvSpPr>
        <p:spPr/>
        <p:txBody>
          <a:bodyPr/>
          <a:lstStyle/>
          <a:p>
            <a:fld id="{7DB821E3-4268-4B50-8324-783EC1287ADE}"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3373312749"/>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9771233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Date Placeholder 4"/>
          <p:cNvSpPr>
            <a:spLocks noGrp="1"/>
          </p:cNvSpPr>
          <p:nvPr>
            <p:ph type="dt" sz="half" idx="10"/>
          </p:nvPr>
        </p:nvSpPr>
        <p:spPr/>
        <p:txBody>
          <a:bodyPr/>
          <a:lstStyle/>
          <a:p>
            <a:fld id="{7DB821E3-4268-4B50-8324-783EC1287ADE}"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F674C-557E-4F3E-8422-07FCDC82C344}" type="slidenum">
              <a:rPr lang="en-US" smtClean="0"/>
              <a:t>‹#›</a:t>
            </a:fld>
            <a:endParaRPr lang="en-US"/>
          </a:p>
        </p:txBody>
      </p:sp>
      <p:sp>
        <p:nvSpPr>
          <p:cNvPr id="4" name="Text Placeholder 3"/>
          <p:cNvSpPr>
            <a:spLocks noGrp="1"/>
          </p:cNvSpPr>
          <p:nvPr>
            <p:ph type="body" sz="half" idx="2"/>
          </p:nvPr>
        </p:nvSpPr>
        <p:spPr>
          <a:xfrm>
            <a:off x="1219200" y="3581402"/>
            <a:ext cx="4470400" cy="1905001"/>
          </a:xfrm>
        </p:spPr>
        <p:txBody>
          <a:bodyPr anchor="t">
            <a:normAutofit/>
          </a:bodyPr>
          <a:lstStyle>
            <a:lvl1pPr marL="0" indent="0">
              <a:spcBef>
                <a:spcPts val="0"/>
              </a:spcBef>
              <a:spcAft>
                <a:spcPts val="800"/>
              </a:spcAft>
              <a:buNone/>
              <a:defRPr sz="2400">
                <a:solidFill>
                  <a:schemeClr val="tx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2" name="Title 21"/>
          <p:cNvSpPr>
            <a:spLocks noGrp="1"/>
          </p:cNvSpPr>
          <p:nvPr>
            <p:ph type="title"/>
          </p:nvPr>
        </p:nvSpPr>
        <p:spPr>
          <a:xfrm>
            <a:off x="1219200" y="2286000"/>
            <a:ext cx="4470400" cy="1252728"/>
          </a:xfrm>
        </p:spPr>
        <p:txBody>
          <a:bodyPr anchor="b">
            <a:noAutofit/>
          </a:bodyPr>
          <a:lstStyle>
            <a:lvl1pPr algn="l">
              <a:defRPr sz="4267">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02617" y="1828800"/>
            <a:ext cx="5205435" cy="3810000"/>
          </a:xfrm>
        </p:spPr>
        <p:txBody>
          <a:bodyPr anchor="ctr"/>
          <a:lstStyle>
            <a:lvl1pPr>
              <a:buClr>
                <a:schemeClr val="bg1"/>
              </a:buClr>
              <a:defRPr sz="2933">
                <a:solidFill>
                  <a:schemeClr val="tx2"/>
                </a:solidFill>
              </a:defRPr>
            </a:lvl1pPr>
            <a:lvl2pPr>
              <a:buClr>
                <a:schemeClr val="bg1"/>
              </a:buClr>
              <a:defRPr sz="2667">
                <a:solidFill>
                  <a:schemeClr val="tx2"/>
                </a:solidFill>
              </a:defRPr>
            </a:lvl2pPr>
            <a:lvl3pPr>
              <a:buClr>
                <a:schemeClr val="bg1"/>
              </a:buClr>
              <a:defRPr sz="2400">
                <a:solidFill>
                  <a:schemeClr val="tx2"/>
                </a:solidFill>
              </a:defRPr>
            </a:lvl3pPr>
            <a:lvl4pPr>
              <a:buClr>
                <a:schemeClr val="bg1"/>
              </a:buClr>
              <a:defRPr sz="2133">
                <a:solidFill>
                  <a:schemeClr val="tx2"/>
                </a:solidFill>
              </a:defRPr>
            </a:lvl4pPr>
            <a:lvl5pPr>
              <a:buClr>
                <a:schemeClr val="bg1"/>
              </a:buClr>
              <a:defRPr sz="2133">
                <a:solidFill>
                  <a:schemeClr val="tx2"/>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86811032"/>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1"/>
          <p:cNvSpPr>
            <a:spLocks noGrp="1"/>
          </p:cNvSpPr>
          <p:nvPr>
            <p:ph type="title"/>
          </p:nvPr>
        </p:nvSpPr>
        <p:spPr>
          <a:xfrm>
            <a:off x="6498877" y="338669"/>
            <a:ext cx="5083527" cy="2429935"/>
          </a:xfrm>
        </p:spPr>
        <p:txBody>
          <a:bodyPr anchor="b">
            <a:normAutofit/>
          </a:bodyPr>
          <a:lstStyle>
            <a:lvl1pPr algn="l">
              <a:defRPr sz="3733"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491114" y="2785533"/>
            <a:ext cx="5091289" cy="2421467"/>
          </a:xfrm>
        </p:spPr>
        <p:txBody>
          <a:bodyPr>
            <a:normAutofit/>
          </a:bodyPr>
          <a:lstStyle>
            <a:lvl1pPr marL="0" indent="0">
              <a:buNone/>
              <a:defRPr sz="2400">
                <a:solidFill>
                  <a:srgbClr val="FFFFFF"/>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DB821E3-4268-4B50-8324-783EC1287ADE}"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F674C-557E-4F3E-8422-07FCDC82C344}" type="slidenum">
              <a:rPr lang="en-US" smtClean="0"/>
              <a:t>‹#›</a:t>
            </a:fld>
            <a:endParaRPr lang="en-US"/>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4267">
                <a:solidFill>
                  <a:schemeClr val="bg1"/>
                </a:solidFill>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Click icon to add picture</a:t>
            </a:r>
            <a:endParaRPr lang="en-US" dirty="0"/>
          </a:p>
        </p:txBody>
      </p:sp>
    </p:spTree>
    <p:extLst>
      <p:ext uri="{BB962C8B-B14F-4D97-AF65-F5344CB8AC3E}">
        <p14:creationId xmlns:p14="http://schemas.microsoft.com/office/powerpoint/2010/main" val="426196737"/>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821E3-4268-4B50-8324-783EC1287AD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1053659663"/>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Date Placeholder 3"/>
          <p:cNvSpPr>
            <a:spLocks noGrp="1"/>
          </p:cNvSpPr>
          <p:nvPr>
            <p:ph type="dt" sz="half" idx="10"/>
          </p:nvPr>
        </p:nvSpPr>
        <p:spPr/>
        <p:txBody>
          <a:bodyPr/>
          <a:lstStyle/>
          <a:p>
            <a:fld id="{7DB821E3-4268-4B50-8324-783EC1287AD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Vertical Title 1"/>
          <p:cNvSpPr>
            <a:spLocks noGrp="1"/>
          </p:cNvSpPr>
          <p:nvPr>
            <p:ph type="title" orient="vert"/>
          </p:nvPr>
        </p:nvSpPr>
        <p:spPr>
          <a:xfrm>
            <a:off x="8839200" y="1447800"/>
            <a:ext cx="27432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1447802"/>
            <a:ext cx="8026400" cy="4487335"/>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8618261"/>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metal2"/>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11040533" y="2889250"/>
            <a:ext cx="95251" cy="39687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metal2"/>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7776633" y="4941888"/>
            <a:ext cx="95251" cy="1916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metal2"/>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8688920" y="3968749"/>
            <a:ext cx="95249" cy="28892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space2"/>
          <p:cNvPicPr>
            <a:picLocks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22225"/>
            <a:ext cx="7535333"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space2"/>
          <p:cNvPicPr>
            <a:picLocks noChangeArrowheads="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6047317" y="7938"/>
            <a:ext cx="6144683" cy="342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metal2"/>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10560053" y="2168527"/>
            <a:ext cx="97367" cy="4689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metal2"/>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9359902" y="1700215"/>
            <a:ext cx="97367" cy="5157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box_line_small"/>
          <p:cNvPicPr>
            <a:picLocks noChangeAspect="1" noChangeArrowheads="1"/>
          </p:cNvPicPr>
          <p:nvPr/>
        </p:nvPicPr>
        <p:blipFill>
          <a:blip r:embed="rId5">
            <a:lum contrast="66000"/>
            <a:extLst>
              <a:ext uri="{28A0092B-C50C-407E-A947-70E740481C1C}">
                <a14:useLocalDpi xmlns:a14="http://schemas.microsoft.com/office/drawing/2010/main" val="0"/>
              </a:ext>
            </a:extLst>
          </a:blip>
          <a:srcRect/>
          <a:stretch>
            <a:fillRect/>
          </a:stretch>
        </p:blipFill>
        <p:spPr bwMode="auto">
          <a:xfrm>
            <a:off x="9984320" y="836613"/>
            <a:ext cx="95249"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box_reflex"/>
          <p:cNvPicPr>
            <a:picLocks noChangeAspect="1" noChangeArrowheads="1"/>
          </p:cNvPicPr>
          <p:nvPr/>
        </p:nvPicPr>
        <p:blipFill>
          <a:blip r:embed="rId6">
            <a:lum contrast="42000"/>
            <a:extLst>
              <a:ext uri="{28A0092B-C50C-407E-A947-70E740481C1C}">
                <a14:useLocalDpi xmlns:a14="http://schemas.microsoft.com/office/drawing/2010/main" val="0"/>
              </a:ext>
            </a:extLst>
          </a:blip>
          <a:srcRect/>
          <a:stretch>
            <a:fillRect/>
          </a:stretch>
        </p:blipFill>
        <p:spPr bwMode="auto">
          <a:xfrm>
            <a:off x="10464800" y="2025651"/>
            <a:ext cx="279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3"/>
          <p:cNvSpPr>
            <a:spLocks noChangeArrowheads="1"/>
          </p:cNvSpPr>
          <p:nvPr/>
        </p:nvSpPr>
        <p:spPr bwMode="auto">
          <a:xfrm>
            <a:off x="0" y="5373688"/>
            <a:ext cx="12192000" cy="1484312"/>
          </a:xfrm>
          <a:prstGeom prst="rect">
            <a:avLst/>
          </a:prstGeom>
          <a:gradFill rotWithShape="1">
            <a:gsLst>
              <a:gs pos="0">
                <a:schemeClr val="tx2">
                  <a:gamma/>
                  <a:tint val="0"/>
                  <a:invGamma/>
                  <a:alpha val="0"/>
                </a:schemeClr>
              </a:gs>
              <a:gs pos="100000">
                <a:schemeClr val="tx2"/>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pPr algn="ctr" eaLnBrk="0" fontAlgn="base" hangingPunct="0">
              <a:spcBef>
                <a:spcPct val="0"/>
              </a:spcBef>
              <a:spcAft>
                <a:spcPct val="0"/>
              </a:spcAft>
              <a:defRPr/>
            </a:pPr>
            <a:endParaRPr lang="en-US" sz="1800">
              <a:solidFill>
                <a:srgbClr val="000000"/>
              </a:solidFill>
            </a:endParaRPr>
          </a:p>
        </p:txBody>
      </p:sp>
      <p:pic>
        <p:nvPicPr>
          <p:cNvPr id="14" name="Picture 14" descr="box_reflex"/>
          <p:cNvPicPr>
            <a:picLocks noChangeAspect="1" noChangeArrowheads="1"/>
          </p:cNvPicPr>
          <p:nvPr/>
        </p:nvPicPr>
        <p:blipFill>
          <a:blip r:embed="rId7" cstate="print">
            <a:lum contrast="36000"/>
            <a:extLst>
              <a:ext uri="{28A0092B-C50C-407E-A947-70E740481C1C}">
                <a14:useLocalDpi xmlns:a14="http://schemas.microsoft.com/office/drawing/2010/main" val="0"/>
              </a:ext>
            </a:extLst>
          </a:blip>
          <a:srcRect/>
          <a:stretch>
            <a:fillRect/>
          </a:stretch>
        </p:blipFill>
        <p:spPr bwMode="auto">
          <a:xfrm>
            <a:off x="7683502" y="4837115"/>
            <a:ext cx="27516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descr="box_reflex"/>
          <p:cNvPicPr>
            <a:picLocks noChangeAspect="1" noChangeArrowheads="1"/>
          </p:cNvPicPr>
          <p:nvPr/>
        </p:nvPicPr>
        <p:blipFill>
          <a:blip r:embed="rId8">
            <a:lum contrast="36000"/>
            <a:extLst>
              <a:ext uri="{28A0092B-C50C-407E-A947-70E740481C1C}">
                <a14:useLocalDpi xmlns:a14="http://schemas.microsoft.com/office/drawing/2010/main" val="0"/>
              </a:ext>
            </a:extLst>
          </a:blip>
          <a:srcRect/>
          <a:stretch>
            <a:fillRect/>
          </a:stretch>
        </p:blipFill>
        <p:spPr bwMode="auto">
          <a:xfrm>
            <a:off x="9218086" y="1558926"/>
            <a:ext cx="368300" cy="28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descr="box_refle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45284" y="2781301"/>
            <a:ext cx="279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7" descr="box_reflex"/>
          <p:cNvPicPr>
            <a:picLocks noChangeAspect="1" noChangeArrowheads="1"/>
          </p:cNvPicPr>
          <p:nvPr/>
        </p:nvPicPr>
        <p:blipFill>
          <a:blip r:embed="rId6">
            <a:lum contrast="42000"/>
            <a:extLst>
              <a:ext uri="{28A0092B-C50C-407E-A947-70E740481C1C}">
                <a14:useLocalDpi xmlns:a14="http://schemas.microsoft.com/office/drawing/2010/main" val="0"/>
              </a:ext>
            </a:extLst>
          </a:blip>
          <a:srcRect/>
          <a:stretch>
            <a:fillRect/>
          </a:stretch>
        </p:blipFill>
        <p:spPr bwMode="auto">
          <a:xfrm>
            <a:off x="8591551" y="3824289"/>
            <a:ext cx="279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8" descr="box_reflex"/>
          <p:cNvPicPr>
            <a:picLocks noChangeAspect="1" noChangeArrowheads="1"/>
          </p:cNvPicPr>
          <p:nvPr/>
        </p:nvPicPr>
        <p:blipFill>
          <a:blip r:embed="rId9" cstate="print">
            <a:lum contrast="42000"/>
            <a:extLst>
              <a:ext uri="{28A0092B-C50C-407E-A947-70E740481C1C}">
                <a14:useLocalDpi xmlns:a14="http://schemas.microsoft.com/office/drawing/2010/main" val="0"/>
              </a:ext>
            </a:extLst>
          </a:blip>
          <a:srcRect/>
          <a:stretch>
            <a:fillRect/>
          </a:stretch>
        </p:blipFill>
        <p:spPr bwMode="auto">
          <a:xfrm>
            <a:off x="9840386" y="692152"/>
            <a:ext cx="376767"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Rectangle 10"/>
          <p:cNvSpPr>
            <a:spLocks noGrp="1" noChangeArrowheads="1"/>
          </p:cNvSpPr>
          <p:nvPr>
            <p:ph type="ctrTitle" sz="quarter"/>
          </p:nvPr>
        </p:nvSpPr>
        <p:spPr>
          <a:xfrm>
            <a:off x="670984" y="1887539"/>
            <a:ext cx="8449733" cy="1143000"/>
          </a:xfrm>
        </p:spPr>
        <p:txBody>
          <a:bodyPr/>
          <a:lstStyle>
            <a:lvl1pPr>
              <a:defRPr sz="3600">
                <a:effectLst>
                  <a:outerShdw blurRad="38100" dist="38100" dir="2700000" algn="tl">
                    <a:srgbClr val="000000"/>
                  </a:outerShdw>
                </a:effectLst>
              </a:defRPr>
            </a:lvl1pPr>
          </a:lstStyle>
          <a:p>
            <a:pPr lvl="0"/>
            <a:r>
              <a:rPr lang="en-US" noProof="0"/>
              <a:t>Click to edit Master title style</a:t>
            </a:r>
          </a:p>
        </p:txBody>
      </p:sp>
      <p:sp>
        <p:nvSpPr>
          <p:cNvPr id="2059" name="Rectangle 11"/>
          <p:cNvSpPr>
            <a:spLocks noGrp="1" noChangeArrowheads="1"/>
          </p:cNvSpPr>
          <p:nvPr>
            <p:ph type="subTitle" sz="quarter" idx="1"/>
          </p:nvPr>
        </p:nvSpPr>
        <p:spPr>
          <a:xfrm>
            <a:off x="1775884" y="3068639"/>
            <a:ext cx="6096000" cy="533400"/>
          </a:xfrm>
        </p:spPr>
        <p:txBody>
          <a:bodyPr/>
          <a:lstStyle>
            <a:lvl1pPr marL="0" indent="0" algn="ctr">
              <a:buFont typeface="Wingdings" pitchFamily="2" charset="2"/>
              <a:buNone/>
              <a:defRPr sz="1800" b="0"/>
            </a:lvl1pPr>
          </a:lstStyle>
          <a:p>
            <a:pPr lvl="0"/>
            <a:r>
              <a:rPr lang="en-US" noProof="0"/>
              <a:t>Click to edit Master subtitle style</a:t>
            </a:r>
          </a:p>
        </p:txBody>
      </p:sp>
    </p:spTree>
    <p:extLst>
      <p:ext uri="{BB962C8B-B14F-4D97-AF65-F5344CB8AC3E}">
        <p14:creationId xmlns:p14="http://schemas.microsoft.com/office/powerpoint/2010/main" val="26276076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16131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Tree>
    <p:extLst>
      <p:ext uri="{BB962C8B-B14F-4D97-AF65-F5344CB8AC3E}">
        <p14:creationId xmlns:p14="http://schemas.microsoft.com/office/powerpoint/2010/main" val="16629285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7035" y="1608137"/>
            <a:ext cx="5441951"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62184" y="1608137"/>
            <a:ext cx="5441949"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79454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08629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80910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5737707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554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34677851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33195718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42324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33419" y="0"/>
            <a:ext cx="2770716" cy="61293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7033" y="0"/>
            <a:ext cx="8113184" cy="61293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24894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07684" y="1"/>
            <a:ext cx="9601200" cy="692151"/>
          </a:xfrm>
        </p:spPr>
        <p:txBody>
          <a:bodyPr/>
          <a:lstStyle/>
          <a:p>
            <a:r>
              <a:rPr lang="en-US"/>
              <a:t>Click to edit Master title style</a:t>
            </a:r>
          </a:p>
        </p:txBody>
      </p:sp>
      <p:sp>
        <p:nvSpPr>
          <p:cNvPr id="3" name="Content Placeholder 2"/>
          <p:cNvSpPr>
            <a:spLocks noGrp="1"/>
          </p:cNvSpPr>
          <p:nvPr>
            <p:ph sz="half" idx="1"/>
          </p:nvPr>
        </p:nvSpPr>
        <p:spPr>
          <a:xfrm>
            <a:off x="817035" y="1608137"/>
            <a:ext cx="5441951"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462184" y="1608139"/>
            <a:ext cx="5441949"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462184" y="3944939"/>
            <a:ext cx="5441949"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89944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0E8893F-243F-4D7A-AC9C-4AC41DAE3B2D}"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83BFC3-F580-425A-9601-EDC707B8C6C4}" type="slidenum">
              <a:rPr lang="en-US" smtClean="0"/>
              <a:t>‹#›</a:t>
            </a:fld>
            <a:endParaRPr lang="en-US"/>
          </a:p>
        </p:txBody>
      </p:sp>
    </p:spTree>
    <p:extLst>
      <p:ext uri="{BB962C8B-B14F-4D97-AF65-F5344CB8AC3E}">
        <p14:creationId xmlns:p14="http://schemas.microsoft.com/office/powerpoint/2010/main" val="28517256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E8893F-243F-4D7A-AC9C-4AC41DAE3B2D}"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83BFC3-F580-425A-9601-EDC707B8C6C4}" type="slidenum">
              <a:rPr lang="en-US" smtClean="0"/>
              <a:t>‹#›</a:t>
            </a:fld>
            <a:endParaRPr lang="en-US"/>
          </a:p>
        </p:txBody>
      </p:sp>
    </p:spTree>
    <p:extLst>
      <p:ext uri="{BB962C8B-B14F-4D97-AF65-F5344CB8AC3E}">
        <p14:creationId xmlns:p14="http://schemas.microsoft.com/office/powerpoint/2010/main" val="18897196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E8893F-243F-4D7A-AC9C-4AC41DAE3B2D}"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83BFC3-F580-425A-9601-EDC707B8C6C4}" type="slidenum">
              <a:rPr lang="en-US" smtClean="0"/>
              <a:t>‹#›</a:t>
            </a:fld>
            <a:endParaRPr lang="en-US"/>
          </a:p>
        </p:txBody>
      </p:sp>
    </p:spTree>
    <p:extLst>
      <p:ext uri="{BB962C8B-B14F-4D97-AF65-F5344CB8AC3E}">
        <p14:creationId xmlns:p14="http://schemas.microsoft.com/office/powerpoint/2010/main" val="36919455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E8893F-243F-4D7A-AC9C-4AC41DAE3B2D}"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83BFC3-F580-425A-9601-EDC707B8C6C4}" type="slidenum">
              <a:rPr lang="en-US" smtClean="0"/>
              <a:t>‹#›</a:t>
            </a:fld>
            <a:endParaRPr lang="en-US"/>
          </a:p>
        </p:txBody>
      </p:sp>
    </p:spTree>
    <p:extLst>
      <p:ext uri="{BB962C8B-B14F-4D97-AF65-F5344CB8AC3E}">
        <p14:creationId xmlns:p14="http://schemas.microsoft.com/office/powerpoint/2010/main" val="2682422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2247482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8893F-243F-4D7A-AC9C-4AC41DAE3B2D}" type="datetimeFigureOut">
              <a:rPr lang="en-US" smtClean="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83BFC3-F580-425A-9601-EDC707B8C6C4}" type="slidenum">
              <a:rPr lang="en-US" smtClean="0"/>
              <a:t>‹#›</a:t>
            </a:fld>
            <a:endParaRPr lang="en-US"/>
          </a:p>
        </p:txBody>
      </p:sp>
    </p:spTree>
    <p:extLst>
      <p:ext uri="{BB962C8B-B14F-4D97-AF65-F5344CB8AC3E}">
        <p14:creationId xmlns:p14="http://schemas.microsoft.com/office/powerpoint/2010/main" val="34355476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0E8893F-243F-4D7A-AC9C-4AC41DAE3B2D}" type="datetimeFigureOut">
              <a:rPr lang="en-US" smtClean="0"/>
              <a:t>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83BFC3-F580-425A-9601-EDC707B8C6C4}" type="slidenum">
              <a:rPr lang="en-US" smtClean="0"/>
              <a:t>‹#›</a:t>
            </a:fld>
            <a:endParaRPr lang="en-US"/>
          </a:p>
        </p:txBody>
      </p:sp>
    </p:spTree>
    <p:extLst>
      <p:ext uri="{BB962C8B-B14F-4D97-AF65-F5344CB8AC3E}">
        <p14:creationId xmlns:p14="http://schemas.microsoft.com/office/powerpoint/2010/main" val="20163441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E8893F-243F-4D7A-AC9C-4AC41DAE3B2D}"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83BFC3-F580-425A-9601-EDC707B8C6C4}" type="slidenum">
              <a:rPr lang="en-US" smtClean="0"/>
              <a:t>‹#›</a:t>
            </a:fld>
            <a:endParaRPr lang="en-US"/>
          </a:p>
        </p:txBody>
      </p:sp>
    </p:spTree>
    <p:extLst>
      <p:ext uri="{BB962C8B-B14F-4D97-AF65-F5344CB8AC3E}">
        <p14:creationId xmlns:p14="http://schemas.microsoft.com/office/powerpoint/2010/main" val="33552088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0E8893F-243F-4D7A-AC9C-4AC41DAE3B2D}"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83BFC3-F580-425A-9601-EDC707B8C6C4}" type="slidenum">
              <a:rPr lang="en-US" smtClean="0"/>
              <a:t>‹#›</a:t>
            </a:fld>
            <a:endParaRPr lang="en-US"/>
          </a:p>
        </p:txBody>
      </p:sp>
    </p:spTree>
    <p:extLst>
      <p:ext uri="{BB962C8B-B14F-4D97-AF65-F5344CB8AC3E}">
        <p14:creationId xmlns:p14="http://schemas.microsoft.com/office/powerpoint/2010/main" val="37773575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0E8893F-243F-4D7A-AC9C-4AC41DAE3B2D}"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83BFC3-F580-425A-9601-EDC707B8C6C4}" type="slidenum">
              <a:rPr lang="en-US" smtClean="0"/>
              <a:t>‹#›</a:t>
            </a:fld>
            <a:endParaRPr lang="en-US"/>
          </a:p>
        </p:txBody>
      </p:sp>
    </p:spTree>
    <p:extLst>
      <p:ext uri="{BB962C8B-B14F-4D97-AF65-F5344CB8AC3E}">
        <p14:creationId xmlns:p14="http://schemas.microsoft.com/office/powerpoint/2010/main" val="28568538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E8893F-243F-4D7A-AC9C-4AC41DAE3B2D}"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83BFC3-F580-425A-9601-EDC707B8C6C4}" type="slidenum">
              <a:rPr lang="en-US" smtClean="0"/>
              <a:t>‹#›</a:t>
            </a:fld>
            <a:endParaRPr lang="en-US"/>
          </a:p>
        </p:txBody>
      </p:sp>
    </p:spTree>
    <p:extLst>
      <p:ext uri="{BB962C8B-B14F-4D97-AF65-F5344CB8AC3E}">
        <p14:creationId xmlns:p14="http://schemas.microsoft.com/office/powerpoint/2010/main" val="13943022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E8893F-243F-4D7A-AC9C-4AC41DAE3B2D}"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83BFC3-F580-425A-9601-EDC707B8C6C4}" type="slidenum">
              <a:rPr lang="en-US" smtClean="0"/>
              <a:t>‹#›</a:t>
            </a:fld>
            <a:endParaRPr lang="en-US"/>
          </a:p>
        </p:txBody>
      </p:sp>
    </p:spTree>
    <p:extLst>
      <p:ext uri="{BB962C8B-B14F-4D97-AF65-F5344CB8AC3E}">
        <p14:creationId xmlns:p14="http://schemas.microsoft.com/office/powerpoint/2010/main" val="13020243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0DC1BD9-7F3B-4B57-A8FE-9A1D45AFB63F}"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03A7E-9942-4174-B840-0EC08E8CDF55}" type="slidenum">
              <a:rPr lang="en-US" smtClean="0"/>
              <a:t>‹#›</a:t>
            </a:fld>
            <a:endParaRPr lang="en-US"/>
          </a:p>
        </p:txBody>
      </p:sp>
    </p:spTree>
    <p:extLst>
      <p:ext uri="{BB962C8B-B14F-4D97-AF65-F5344CB8AC3E}">
        <p14:creationId xmlns:p14="http://schemas.microsoft.com/office/powerpoint/2010/main" val="327108893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DC1BD9-7F3B-4B57-A8FE-9A1D45AFB63F}"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03A7E-9942-4174-B840-0EC08E8CDF55}" type="slidenum">
              <a:rPr lang="en-US" smtClean="0"/>
              <a:t>‹#›</a:t>
            </a:fld>
            <a:endParaRPr lang="en-US"/>
          </a:p>
        </p:txBody>
      </p:sp>
    </p:spTree>
    <p:extLst>
      <p:ext uri="{BB962C8B-B14F-4D97-AF65-F5344CB8AC3E}">
        <p14:creationId xmlns:p14="http://schemas.microsoft.com/office/powerpoint/2010/main" val="8806004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DC1BD9-7F3B-4B57-A8FE-9A1D45AFB63F}"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03A7E-9942-4174-B840-0EC08E8CDF55}" type="slidenum">
              <a:rPr lang="en-US" smtClean="0"/>
              <a:t>‹#›</a:t>
            </a:fld>
            <a:endParaRPr lang="en-US"/>
          </a:p>
        </p:txBody>
      </p:sp>
    </p:spTree>
    <p:extLst>
      <p:ext uri="{BB962C8B-B14F-4D97-AF65-F5344CB8AC3E}">
        <p14:creationId xmlns:p14="http://schemas.microsoft.com/office/powerpoint/2010/main" val="314147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theme" Target="../theme/theme10.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1.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5" Type="http://schemas.openxmlformats.org/officeDocument/2006/relationships/slideLayout" Target="../slideLayouts/slideLayout139.xml"/><Relationship Id="rId10" Type="http://schemas.openxmlformats.org/officeDocument/2006/relationships/theme" Target="../theme/theme12.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3.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32.pn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4.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33.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5.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34.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6.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image" Target="../media/image2.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3.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7.xml"/><Relationship Id="rId18" Type="http://schemas.openxmlformats.org/officeDocument/2006/relationships/image" Target="../media/image15.pn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image" Target="../media/image14.png"/><Relationship Id="rId2" Type="http://schemas.openxmlformats.org/officeDocument/2006/relationships/slideLayout" Target="../slideLayouts/slideLayout75.xml"/><Relationship Id="rId16" Type="http://schemas.openxmlformats.org/officeDocument/2006/relationships/image" Target="../media/image13.png"/><Relationship Id="rId20" Type="http://schemas.openxmlformats.org/officeDocument/2006/relationships/image" Target="../media/image17.png"/><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image" Target="../media/image12.png"/><Relationship Id="rId10" Type="http://schemas.openxmlformats.org/officeDocument/2006/relationships/slideLayout" Target="../slideLayouts/slideLayout83.xml"/><Relationship Id="rId19" Type="http://schemas.openxmlformats.org/officeDocument/2006/relationships/image" Target="../media/image16.png"/><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image" Target="../media/image1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fld id="{64F0E216-BA48-4F04-AC4F-645AA0DD6AC6}" type="datetimeFigureOut">
              <a:rPr lang="en-US" smtClean="0"/>
              <a:pPr/>
              <a:t>11/5/2021</a:t>
            </a:fld>
            <a:endParaRPr lang="en-US" dirty="0"/>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3330062766"/>
      </p:ext>
    </p:extLst>
  </p:cSld>
  <p:clrMap bg1="dk1" tx1="lt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06" r:id="rId6"/>
    <p:sldLayoutId id="2147483702" r:id="rId7"/>
    <p:sldLayoutId id="2147483703" r:id="rId8"/>
    <p:sldLayoutId id="2147483704" r:id="rId9"/>
    <p:sldLayoutId id="2147483705" r:id="rId10"/>
    <p:sldLayoutId id="2147483707" r:id="rId11"/>
  </p:sldLayoutIdLst>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8" name="Group 15"/>
          <p:cNvGrpSpPr>
            <a:grpSpLocks noChangeAspect="1"/>
          </p:cNvGrpSpPr>
          <p:nvPr/>
        </p:nvGrpSpPr>
        <p:grpSpPr bwMode="hidden">
          <a:xfrm>
            <a:off x="282220" y="1679429"/>
            <a:ext cx="11631168" cy="1329875"/>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6884896" y="6250164"/>
            <a:ext cx="5048920" cy="365125"/>
          </a:xfrm>
          <a:prstGeom prst="rect">
            <a:avLst/>
          </a:prstGeom>
        </p:spPr>
        <p:txBody>
          <a:bodyPr vert="horz" lIns="91440" tIns="45720" rIns="91440" bIns="45720" rtlCol="0" anchor="ctr"/>
          <a:lstStyle>
            <a:lvl1pPr algn="r">
              <a:defRPr sz="1333">
                <a:solidFill>
                  <a:schemeClr val="tx2"/>
                </a:solidFill>
              </a:defRPr>
            </a:lvl1pPr>
          </a:lstStyle>
          <a:p>
            <a:fld id="{7DB821E3-4268-4B50-8324-783EC1287ADE}" type="datetimeFigureOut">
              <a:rPr lang="en-US" smtClean="0"/>
              <a:t>11/5/2021</a:t>
            </a:fld>
            <a:endParaRPr lang="en-US"/>
          </a:p>
        </p:txBody>
      </p:sp>
      <p:sp>
        <p:nvSpPr>
          <p:cNvPr id="5" name="Footer Placeholder 4"/>
          <p:cNvSpPr>
            <a:spLocks noGrp="1"/>
          </p:cNvSpPr>
          <p:nvPr>
            <p:ph type="ftr" sz="quarter" idx="3"/>
          </p:nvPr>
        </p:nvSpPr>
        <p:spPr>
          <a:xfrm>
            <a:off x="258186" y="6250164"/>
            <a:ext cx="5048921" cy="365125"/>
          </a:xfrm>
          <a:prstGeom prst="rect">
            <a:avLst/>
          </a:prstGeom>
        </p:spPr>
        <p:txBody>
          <a:bodyPr vert="horz" lIns="91440" tIns="45720" rIns="91440" bIns="45720" rtlCol="0" anchor="ctr"/>
          <a:lstStyle>
            <a:lvl1pPr algn="l">
              <a:defRPr sz="1333">
                <a:solidFill>
                  <a:schemeClr val="tx2"/>
                </a:solidFill>
              </a:defRPr>
            </a:lvl1pPr>
          </a:lstStyle>
          <a:p>
            <a:endParaRPr lang="en-US"/>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333">
                <a:solidFill>
                  <a:schemeClr val="tx2"/>
                </a:solidFill>
              </a:defRPr>
            </a:lvl1pPr>
          </a:lstStyle>
          <a:p>
            <a:fld id="{C5FF674C-557E-4F3E-8422-07FCDC82C344}" type="slidenum">
              <a:rPr lang="en-US" smtClean="0"/>
              <a:t>‹#›</a:t>
            </a:fld>
            <a:endParaRPr lang="en-US"/>
          </a:p>
        </p:txBody>
      </p:sp>
      <p:sp>
        <p:nvSpPr>
          <p:cNvPr id="3" name="Text Placeholder 2"/>
          <p:cNvSpPr>
            <a:spLocks noGrp="1"/>
          </p:cNvSpPr>
          <p:nvPr>
            <p:ph type="body" idx="1"/>
          </p:nvPr>
        </p:nvSpPr>
        <p:spPr>
          <a:xfrm>
            <a:off x="1162758" y="2675467"/>
            <a:ext cx="9877777"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7617730"/>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Lst>
  <p:transition spd="med">
    <p:fade/>
  </p:transition>
  <p:txStyles>
    <p:titleStyle>
      <a:lvl1pPr algn="ctr" defTabSz="1219170" rtl="0" eaLnBrk="1" latinLnBrk="0" hangingPunct="1">
        <a:spcBef>
          <a:spcPct val="0"/>
        </a:spcBef>
        <a:buNone/>
        <a:defRPr sz="5867"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51" indent="-365751" algn="l" defTabSz="1219170" rtl="0" eaLnBrk="1" latinLnBrk="0" hangingPunct="1">
        <a:spcBef>
          <a:spcPct val="20000"/>
        </a:spcBef>
        <a:buClr>
          <a:schemeClr val="accent1"/>
        </a:buClr>
        <a:buSzPct val="100000"/>
        <a:buFont typeface="Symbol" pitchFamily="18" charset="2"/>
        <a:buChar char=""/>
        <a:defRPr sz="3200" kern="1200">
          <a:solidFill>
            <a:schemeClr val="tx2"/>
          </a:solidFill>
          <a:latin typeface="+mn-lt"/>
          <a:ea typeface="+mn-ea"/>
          <a:cs typeface="+mn-cs"/>
        </a:defRPr>
      </a:lvl1pPr>
      <a:lvl2pPr marL="768331" indent="-365751" algn="l" defTabSz="1219170" rtl="0" eaLnBrk="1" latinLnBrk="0" hangingPunct="1">
        <a:spcBef>
          <a:spcPct val="20000"/>
        </a:spcBef>
        <a:buClr>
          <a:schemeClr val="accent1"/>
        </a:buClr>
        <a:buSzPct val="100000"/>
        <a:buFont typeface="Symbol" pitchFamily="18" charset="2"/>
        <a:buChar char=""/>
        <a:defRPr sz="2933" kern="1200">
          <a:solidFill>
            <a:schemeClr val="tx2"/>
          </a:solidFill>
          <a:latin typeface="+mn-lt"/>
          <a:ea typeface="+mn-ea"/>
          <a:cs typeface="+mn-cs"/>
        </a:defRPr>
      </a:lvl2pPr>
      <a:lvl3pPr marL="1140855" indent="-304792" algn="l" defTabSz="1219170" rtl="0" eaLnBrk="1" latinLnBrk="0" hangingPunct="1">
        <a:spcBef>
          <a:spcPct val="20000"/>
        </a:spcBef>
        <a:buClr>
          <a:schemeClr val="accent1"/>
        </a:buClr>
        <a:buSzPct val="100000"/>
        <a:buFont typeface="Symbol" pitchFamily="18" charset="2"/>
        <a:buChar char=""/>
        <a:defRPr sz="2667" kern="1200">
          <a:solidFill>
            <a:schemeClr val="tx2"/>
          </a:solidFill>
          <a:latin typeface="+mn-lt"/>
          <a:ea typeface="+mn-ea"/>
          <a:cs typeface="+mn-cs"/>
        </a:defRPr>
      </a:lvl3pPr>
      <a:lvl4pPr marL="1523962" indent="-304792" algn="l" defTabSz="121917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4pPr>
      <a:lvl5pPr marL="1950671" indent="-304792" algn="l" defTabSz="1219170" rtl="0" eaLnBrk="1" latinLnBrk="0" hangingPunct="1">
        <a:spcBef>
          <a:spcPct val="20000"/>
        </a:spcBef>
        <a:buClr>
          <a:schemeClr val="accent1"/>
        </a:buClr>
        <a:buSzPct val="100000"/>
        <a:buFont typeface="Symbol" pitchFamily="18" charset="2"/>
        <a:buChar char=""/>
        <a:defRPr sz="2133" kern="1200">
          <a:solidFill>
            <a:schemeClr val="tx2"/>
          </a:solidFill>
          <a:latin typeface="+mn-lt"/>
          <a:ea typeface="+mn-ea"/>
          <a:cs typeface="+mn-cs"/>
        </a:defRPr>
      </a:lvl5pPr>
      <a:lvl6pPr marL="2377381"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6pPr>
      <a:lvl7pPr marL="2804090"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7pPr>
      <a:lvl8pPr marL="3230799"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8pPr>
      <a:lvl9pPr marL="3657509"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72F54">
                  <a:tint val="75000"/>
                </a:srgb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389211069"/>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11/5/2021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799730353"/>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EF3451-23F3-4A87-9B88-3A7A780B8EA6}" type="datetimeFigureOut">
              <a:rPr lang="en-US" smtClean="0"/>
              <a:t>11/5/2021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F34E6-4013-45EE-9B6A-89EDB6DF95F4}" type="slidenum">
              <a:rPr lang="en-US" smtClean="0"/>
              <a:t>‹#›</a:t>
            </a:fld>
            <a:endParaRPr lang="en-US"/>
          </a:p>
        </p:txBody>
      </p:sp>
    </p:spTree>
    <p:extLst>
      <p:ext uri="{BB962C8B-B14F-4D97-AF65-F5344CB8AC3E}">
        <p14:creationId xmlns:p14="http://schemas.microsoft.com/office/powerpoint/2010/main" val="2080002160"/>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4098" name="Group 1026">
            <a:extLst>
              <a:ext uri="{FF2B5EF4-FFF2-40B4-BE49-F238E27FC236}">
                <a16:creationId xmlns:a16="http://schemas.microsoft.com/office/drawing/2014/main" id="{0A4E708F-6ACC-474E-BC77-C745618316D2}"/>
              </a:ext>
            </a:extLst>
          </p:cNvPr>
          <p:cNvGrpSpPr>
            <a:grpSpLocks/>
          </p:cNvGrpSpPr>
          <p:nvPr/>
        </p:nvGrpSpPr>
        <p:grpSpPr bwMode="auto">
          <a:xfrm>
            <a:off x="0" y="0"/>
            <a:ext cx="12192000" cy="6858000"/>
            <a:chOff x="0" y="0"/>
            <a:chExt cx="5760" cy="4320"/>
          </a:xfrm>
        </p:grpSpPr>
        <p:grpSp>
          <p:nvGrpSpPr>
            <p:cNvPr id="4099" name="Group 1027">
              <a:extLst>
                <a:ext uri="{FF2B5EF4-FFF2-40B4-BE49-F238E27FC236}">
                  <a16:creationId xmlns:a16="http://schemas.microsoft.com/office/drawing/2014/main" id="{6DF34F72-A6F8-4C76-BA1C-B6468F77D6F8}"/>
                </a:ext>
              </a:extLst>
            </p:cNvPr>
            <p:cNvGrpSpPr>
              <a:grpSpLocks/>
            </p:cNvGrpSpPr>
            <p:nvPr/>
          </p:nvGrpSpPr>
          <p:grpSpPr bwMode="auto">
            <a:xfrm>
              <a:off x="0" y="0"/>
              <a:ext cx="5760" cy="4320"/>
              <a:chOff x="0" y="0"/>
              <a:chExt cx="5760" cy="4320"/>
            </a:xfrm>
          </p:grpSpPr>
          <p:sp>
            <p:nvSpPr>
              <p:cNvPr id="4100" name="Rectangle 1028">
                <a:extLst>
                  <a:ext uri="{FF2B5EF4-FFF2-40B4-BE49-F238E27FC236}">
                    <a16:creationId xmlns:a16="http://schemas.microsoft.com/office/drawing/2014/main" id="{388A5F03-C9DB-4A37-AAD3-C5C1778744A8}"/>
                  </a:ext>
                </a:extLst>
              </p:cNvPr>
              <p:cNvSpPr>
                <a:spLocks noChangeArrowheads="1"/>
              </p:cNvSpPr>
              <p:nvPr/>
            </p:nvSpPr>
            <p:spPr bwMode="white">
              <a:xfrm>
                <a:off x="0" y="0"/>
                <a:ext cx="5760" cy="384"/>
              </a:xfrm>
              <a:prstGeom prst="rect">
                <a:avLst/>
              </a:prstGeom>
              <a:gradFill rotWithShape="0">
                <a:gsLst>
                  <a:gs pos="0">
                    <a:schemeClr val="hlink"/>
                  </a:gs>
                  <a:gs pos="100000">
                    <a:schemeClr val="bg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4101" name="Rectangle 1029">
                <a:extLst>
                  <a:ext uri="{FF2B5EF4-FFF2-40B4-BE49-F238E27FC236}">
                    <a16:creationId xmlns:a16="http://schemas.microsoft.com/office/drawing/2014/main" id="{5A32DE80-CA56-427C-8F44-6099F69E11F6}"/>
                  </a:ext>
                </a:extLst>
              </p:cNvPr>
              <p:cNvSpPr>
                <a:spLocks noChangeArrowheads="1"/>
              </p:cNvSpPr>
              <p:nvPr/>
            </p:nvSpPr>
            <p:spPr bwMode="white">
              <a:xfrm>
                <a:off x="0" y="384"/>
                <a:ext cx="5760" cy="3936"/>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grpSp>
        <p:grpSp>
          <p:nvGrpSpPr>
            <p:cNvPr id="4102" name="Group 1030">
              <a:extLst>
                <a:ext uri="{FF2B5EF4-FFF2-40B4-BE49-F238E27FC236}">
                  <a16:creationId xmlns:a16="http://schemas.microsoft.com/office/drawing/2014/main" id="{81EB3253-0303-4602-9DF5-BA24A6430CA9}"/>
                </a:ext>
              </a:extLst>
            </p:cNvPr>
            <p:cNvGrpSpPr>
              <a:grpSpLocks/>
            </p:cNvGrpSpPr>
            <p:nvPr/>
          </p:nvGrpSpPr>
          <p:grpSpPr bwMode="auto">
            <a:xfrm>
              <a:off x="0" y="0"/>
              <a:ext cx="1667" cy="3613"/>
              <a:chOff x="0" y="0"/>
              <a:chExt cx="1667" cy="3613"/>
            </a:xfrm>
          </p:grpSpPr>
          <p:pic>
            <p:nvPicPr>
              <p:cNvPr id="4103" name="Picture 1031">
                <a:extLst>
                  <a:ext uri="{FF2B5EF4-FFF2-40B4-BE49-F238E27FC236}">
                    <a16:creationId xmlns:a16="http://schemas.microsoft.com/office/drawing/2014/main" id="{5971E9A8-4B53-4C20-BA5E-75A41AAC30C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ltGray">
              <a:xfrm>
                <a:off x="163" y="0"/>
                <a:ext cx="534" cy="3152"/>
              </a:xfrm>
              <a:prstGeom prst="rect">
                <a:avLst/>
              </a:prstGeom>
              <a:noFill/>
              <a:extLst>
                <a:ext uri="{909E8E84-426E-40DD-AFC4-6F175D3DCCD1}">
                  <a14:hiddenFill xmlns:a14="http://schemas.microsoft.com/office/drawing/2010/main">
                    <a:solidFill>
                      <a:srgbClr val="FFFFFF"/>
                    </a:solidFill>
                  </a14:hiddenFill>
                </a:ext>
              </a:extLst>
            </p:spPr>
          </p:pic>
          <p:grpSp>
            <p:nvGrpSpPr>
              <p:cNvPr id="4104" name="Group 1032">
                <a:extLst>
                  <a:ext uri="{FF2B5EF4-FFF2-40B4-BE49-F238E27FC236}">
                    <a16:creationId xmlns:a16="http://schemas.microsoft.com/office/drawing/2014/main" id="{7A14214F-F1DC-4158-B64C-2694D566338A}"/>
                  </a:ext>
                </a:extLst>
              </p:cNvPr>
              <p:cNvGrpSpPr>
                <a:grpSpLocks/>
              </p:cNvGrpSpPr>
              <p:nvPr/>
            </p:nvGrpSpPr>
            <p:grpSpPr bwMode="auto">
              <a:xfrm>
                <a:off x="226" y="0"/>
                <a:ext cx="80" cy="3613"/>
                <a:chOff x="226" y="0"/>
                <a:chExt cx="80" cy="3613"/>
              </a:xfrm>
            </p:grpSpPr>
            <p:sp>
              <p:nvSpPr>
                <p:cNvPr id="4105" name="Rectangle 1033">
                  <a:extLst>
                    <a:ext uri="{FF2B5EF4-FFF2-40B4-BE49-F238E27FC236}">
                      <a16:creationId xmlns:a16="http://schemas.microsoft.com/office/drawing/2014/main" id="{F15006B0-F4B2-4FE8-BC0C-4A05BE5477A7}"/>
                    </a:ext>
                  </a:extLst>
                </p:cNvPr>
                <p:cNvSpPr>
                  <a:spLocks noChangeArrowheads="1"/>
                </p:cNvSpPr>
                <p:nvPr/>
              </p:nvSpPr>
              <p:spPr bwMode="ltGray">
                <a:xfrm>
                  <a:off x="226" y="0"/>
                  <a:ext cx="80" cy="853"/>
                </a:xfrm>
                <a:prstGeom prst="rect">
                  <a:avLst/>
                </a:prstGeom>
                <a:gradFill rotWithShape="0">
                  <a:gsLst>
                    <a:gs pos="0">
                      <a:schemeClr val="folHlink"/>
                    </a:gs>
                    <a:gs pos="100000">
                      <a:schemeClr val="accent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4106" name="Rectangle 1034">
                  <a:extLst>
                    <a:ext uri="{FF2B5EF4-FFF2-40B4-BE49-F238E27FC236}">
                      <a16:creationId xmlns:a16="http://schemas.microsoft.com/office/drawing/2014/main" id="{2C3CC380-8F52-4A21-95FF-0001894F6155}"/>
                    </a:ext>
                  </a:extLst>
                </p:cNvPr>
                <p:cNvSpPr>
                  <a:spLocks noChangeArrowheads="1"/>
                </p:cNvSpPr>
                <p:nvPr/>
              </p:nvSpPr>
              <p:spPr bwMode="ltGray">
                <a:xfrm>
                  <a:off x="226" y="840"/>
                  <a:ext cx="80" cy="2773"/>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sp>
            <p:nvSpPr>
              <p:cNvPr id="4107" name="Rectangle 1035">
                <a:extLst>
                  <a:ext uri="{FF2B5EF4-FFF2-40B4-BE49-F238E27FC236}">
                    <a16:creationId xmlns:a16="http://schemas.microsoft.com/office/drawing/2014/main" id="{3F92B938-09B0-4D4A-8413-8C9E78F61082}"/>
                  </a:ext>
                </a:extLst>
              </p:cNvPr>
              <p:cNvSpPr>
                <a:spLocks noChangeArrowheads="1"/>
              </p:cNvSpPr>
              <p:nvPr/>
            </p:nvSpPr>
            <p:spPr bwMode="ltGray">
              <a:xfrm>
                <a:off x="0" y="347"/>
                <a:ext cx="1667" cy="80"/>
              </a:xfrm>
              <a:prstGeom prst="rect">
                <a:avLst/>
              </a:prstGeom>
              <a:gradFill rotWithShape="0">
                <a:gsLst>
                  <a:gs pos="0">
                    <a:schemeClr va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grpSp>
      <p:sp>
        <p:nvSpPr>
          <p:cNvPr id="4108" name="Rectangle 1036">
            <a:extLst>
              <a:ext uri="{FF2B5EF4-FFF2-40B4-BE49-F238E27FC236}">
                <a16:creationId xmlns:a16="http://schemas.microsoft.com/office/drawing/2014/main" id="{6627B764-6755-4142-9AAB-7966CD37E323}"/>
              </a:ext>
            </a:extLst>
          </p:cNvPr>
          <p:cNvSpPr>
            <a:spLocks noGrp="1" noChangeArrowheads="1"/>
          </p:cNvSpPr>
          <p:nvPr>
            <p:ph type="title"/>
          </p:nvPr>
        </p:nvSpPr>
        <p:spPr bwMode="auto">
          <a:xfrm>
            <a:off x="1727200" y="6096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9" name="Rectangle 1037">
            <a:extLst>
              <a:ext uri="{FF2B5EF4-FFF2-40B4-BE49-F238E27FC236}">
                <a16:creationId xmlns:a16="http://schemas.microsoft.com/office/drawing/2014/main" id="{1C0261EC-E3D5-4551-BBAD-7745821D79D0}"/>
              </a:ext>
            </a:extLst>
          </p:cNvPr>
          <p:cNvSpPr>
            <a:spLocks noGrp="1" noChangeArrowheads="1"/>
          </p:cNvSpPr>
          <p:nvPr>
            <p:ph type="body" idx="1"/>
          </p:nvPr>
        </p:nvSpPr>
        <p:spPr bwMode="auto">
          <a:xfrm>
            <a:off x="1727200" y="1981200"/>
            <a:ext cx="10363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10" name="Rectangle 1038">
            <a:extLst>
              <a:ext uri="{FF2B5EF4-FFF2-40B4-BE49-F238E27FC236}">
                <a16:creationId xmlns:a16="http://schemas.microsoft.com/office/drawing/2014/main" id="{DDD76A17-6275-4137-84BF-13E0092C3A02}"/>
              </a:ext>
            </a:extLst>
          </p:cNvPr>
          <p:cNvSpPr>
            <a:spLocks noGrp="1" noChangeArrowheads="1"/>
          </p:cNvSpPr>
          <p:nvPr>
            <p:ph type="dt" sz="half" idx="2"/>
          </p:nvPr>
        </p:nvSpPr>
        <p:spPr bwMode="auto">
          <a:xfrm>
            <a:off x="17272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endParaRPr lang="en-US" altLang="en-US"/>
          </a:p>
        </p:txBody>
      </p:sp>
      <p:sp>
        <p:nvSpPr>
          <p:cNvPr id="4111" name="Rectangle 1039">
            <a:extLst>
              <a:ext uri="{FF2B5EF4-FFF2-40B4-BE49-F238E27FC236}">
                <a16:creationId xmlns:a16="http://schemas.microsoft.com/office/drawing/2014/main" id="{877919F3-1629-4036-94FF-CE4615A01F85}"/>
              </a:ext>
            </a:extLst>
          </p:cNvPr>
          <p:cNvSpPr>
            <a:spLocks noGrp="1" noChangeArrowheads="1"/>
          </p:cNvSpPr>
          <p:nvPr>
            <p:ph type="ftr" sz="quarter" idx="3"/>
          </p:nvPr>
        </p:nvSpPr>
        <p:spPr bwMode="auto">
          <a:xfrm>
            <a:off x="4978400" y="624840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endParaRPr lang="en-US" altLang="en-US"/>
          </a:p>
        </p:txBody>
      </p:sp>
      <p:sp>
        <p:nvSpPr>
          <p:cNvPr id="4112" name="Rectangle 1040">
            <a:extLst>
              <a:ext uri="{FF2B5EF4-FFF2-40B4-BE49-F238E27FC236}">
                <a16:creationId xmlns:a16="http://schemas.microsoft.com/office/drawing/2014/main" id="{FFDB9DB7-D47B-4AD3-B1DA-0E657F5E650A}"/>
              </a:ext>
            </a:extLst>
          </p:cNvPr>
          <p:cNvSpPr>
            <a:spLocks noGrp="1" noChangeArrowheads="1"/>
          </p:cNvSpPr>
          <p:nvPr>
            <p:ph type="sldNum" sz="quarter" idx="4"/>
          </p:nvPr>
        </p:nvSpPr>
        <p:spPr bwMode="auto">
          <a:xfrm>
            <a:off x="95504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fld id="{994814E1-9913-45CB-AF1D-AB335347D94B}" type="slidenum">
              <a:rPr lang="en-US" altLang="en-US"/>
              <a:pPr/>
              <a:t>‹#›</a:t>
            </a:fld>
            <a:endParaRPr lang="en-US" altLang="en-US"/>
          </a:p>
        </p:txBody>
      </p:sp>
    </p:spTree>
    <p:extLst>
      <p:ext uri="{BB962C8B-B14F-4D97-AF65-F5344CB8AC3E}">
        <p14:creationId xmlns:p14="http://schemas.microsoft.com/office/powerpoint/2010/main" val="2849479646"/>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hf hdr="0" ftr="0" dt="0"/>
  <p:txStyles>
    <p:titleStyle>
      <a:lvl1pPr algn="l" rtl="0" eaLnBrk="0" fontAlgn="base" hangingPunct="0">
        <a:spcBef>
          <a:spcPct val="0"/>
        </a:spcBef>
        <a:spcAft>
          <a:spcPct val="0"/>
        </a:spcAft>
        <a:defRPr kumimoji="1" sz="4400" kern="12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Impact" panose="020B0806030902050204" pitchFamily="34" charset="0"/>
        </a:defRPr>
      </a:lvl2pPr>
      <a:lvl3pPr algn="l" rtl="0" eaLnBrk="0" fontAlgn="base" hangingPunct="0">
        <a:spcBef>
          <a:spcPct val="0"/>
        </a:spcBef>
        <a:spcAft>
          <a:spcPct val="0"/>
        </a:spcAft>
        <a:defRPr kumimoji="1" sz="4400">
          <a:solidFill>
            <a:schemeClr val="tx2"/>
          </a:solidFill>
          <a:latin typeface="Impact" panose="020B0806030902050204" pitchFamily="34" charset="0"/>
        </a:defRPr>
      </a:lvl3pPr>
      <a:lvl4pPr algn="l" rtl="0" eaLnBrk="0" fontAlgn="base" hangingPunct="0">
        <a:spcBef>
          <a:spcPct val="0"/>
        </a:spcBef>
        <a:spcAft>
          <a:spcPct val="0"/>
        </a:spcAft>
        <a:defRPr kumimoji="1" sz="4400">
          <a:solidFill>
            <a:schemeClr val="tx2"/>
          </a:solidFill>
          <a:latin typeface="Impact" panose="020B0806030902050204" pitchFamily="34" charset="0"/>
        </a:defRPr>
      </a:lvl4pPr>
      <a:lvl5pPr algn="l" rtl="0" eaLnBrk="0" fontAlgn="base" hangingPunct="0">
        <a:spcBef>
          <a:spcPct val="0"/>
        </a:spcBef>
        <a:spcAft>
          <a:spcPct val="0"/>
        </a:spcAft>
        <a:defRPr kumimoji="1" sz="4400">
          <a:solidFill>
            <a:schemeClr val="tx2"/>
          </a:solidFill>
          <a:latin typeface="Impact" panose="020B0806030902050204" pitchFamily="34" charset="0"/>
        </a:defRPr>
      </a:lvl5pPr>
      <a:lvl6pPr marL="457200" algn="l" rtl="0" eaLnBrk="0" fontAlgn="base" hangingPunct="0">
        <a:spcBef>
          <a:spcPct val="0"/>
        </a:spcBef>
        <a:spcAft>
          <a:spcPct val="0"/>
        </a:spcAft>
        <a:defRPr kumimoji="1" sz="4400">
          <a:solidFill>
            <a:schemeClr val="tx2"/>
          </a:solidFill>
          <a:latin typeface="Impact" panose="020B0806030902050204" pitchFamily="34" charset="0"/>
        </a:defRPr>
      </a:lvl6pPr>
      <a:lvl7pPr marL="914400" algn="l" rtl="0" eaLnBrk="0" fontAlgn="base" hangingPunct="0">
        <a:spcBef>
          <a:spcPct val="0"/>
        </a:spcBef>
        <a:spcAft>
          <a:spcPct val="0"/>
        </a:spcAft>
        <a:defRPr kumimoji="1" sz="4400">
          <a:solidFill>
            <a:schemeClr val="tx2"/>
          </a:solidFill>
          <a:latin typeface="Impact" panose="020B0806030902050204" pitchFamily="34" charset="0"/>
        </a:defRPr>
      </a:lvl7pPr>
      <a:lvl8pPr marL="1371600" algn="l" rtl="0" eaLnBrk="0" fontAlgn="base" hangingPunct="0">
        <a:spcBef>
          <a:spcPct val="0"/>
        </a:spcBef>
        <a:spcAft>
          <a:spcPct val="0"/>
        </a:spcAft>
        <a:defRPr kumimoji="1" sz="4400">
          <a:solidFill>
            <a:schemeClr val="tx2"/>
          </a:solidFill>
          <a:latin typeface="Impact" panose="020B0806030902050204" pitchFamily="34" charset="0"/>
        </a:defRPr>
      </a:lvl8pPr>
      <a:lvl9pPr marL="1828800" algn="l" rtl="0" eaLnBrk="0" fontAlgn="base" hangingPunct="0">
        <a:spcBef>
          <a:spcPct val="0"/>
        </a:spcBef>
        <a:spcAft>
          <a:spcPct val="0"/>
        </a:spcAft>
        <a:defRPr kumimoji="1" sz="4400">
          <a:solidFill>
            <a:schemeClr val="tx2"/>
          </a:solidFill>
          <a:latin typeface="Impact" panose="020B0806030902050204" pitchFamily="34" charset="0"/>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49466A5B-2A03-48A1-98F3-61A45B0AC06F}"/>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5F11F0B6-094F-49FE-B7E7-BC3C214297C9}"/>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a:extLst>
              <a:ext uri="{FF2B5EF4-FFF2-40B4-BE49-F238E27FC236}">
                <a16:creationId xmlns:a16="http://schemas.microsoft.com/office/drawing/2014/main" id="{7F7C815D-546B-4B8C-964C-33E8D458B94F}"/>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3077" name="Rectangle 5">
            <a:extLst>
              <a:ext uri="{FF2B5EF4-FFF2-40B4-BE49-F238E27FC236}">
                <a16:creationId xmlns:a16="http://schemas.microsoft.com/office/drawing/2014/main" id="{4B555812-400E-4399-9A32-CDA99343E572}"/>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3078" name="Rectangle 6">
            <a:extLst>
              <a:ext uri="{FF2B5EF4-FFF2-40B4-BE49-F238E27FC236}">
                <a16:creationId xmlns:a16="http://schemas.microsoft.com/office/drawing/2014/main" id="{7C5F89E6-98F1-4978-A8D7-C0C7E9C939BC}"/>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3CF36D7-7176-4DD8-B601-3A57ACEAFB30}" type="slidenum">
              <a:rPr lang="en-US" altLang="en-US"/>
              <a:pPr/>
              <a:t>‹#›</a:t>
            </a:fld>
            <a:endParaRPr lang="en-US" altLang="en-US"/>
          </a:p>
        </p:txBody>
      </p:sp>
    </p:spTree>
    <p:extLst>
      <p:ext uri="{BB962C8B-B14F-4D97-AF65-F5344CB8AC3E}">
        <p14:creationId xmlns:p14="http://schemas.microsoft.com/office/powerpoint/2010/main" val="3126249152"/>
      </p:ext>
    </p:extLst>
  </p:cSld>
  <p:clrMap bg1="dk2" tx1="lt1" bg2="dk1" tx2="lt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anose="02020603050405020304" pitchFamily="18" charset="0"/>
        </a:defRPr>
      </a:lvl2pPr>
      <a:lvl3pPr algn="ctr" rtl="0" eaLnBrk="0" fontAlgn="base" hangingPunct="0">
        <a:spcBef>
          <a:spcPct val="0"/>
        </a:spcBef>
        <a:spcAft>
          <a:spcPct val="0"/>
        </a:spcAft>
        <a:defRPr sz="4400">
          <a:solidFill>
            <a:schemeClr val="tx2"/>
          </a:solidFill>
          <a:latin typeface="Times" panose="02020603050405020304" pitchFamily="18" charset="0"/>
        </a:defRPr>
      </a:lvl3pPr>
      <a:lvl4pPr algn="ctr" rtl="0" eaLnBrk="0" fontAlgn="base" hangingPunct="0">
        <a:spcBef>
          <a:spcPct val="0"/>
        </a:spcBef>
        <a:spcAft>
          <a:spcPct val="0"/>
        </a:spcAft>
        <a:defRPr sz="4400">
          <a:solidFill>
            <a:schemeClr val="tx2"/>
          </a:solidFill>
          <a:latin typeface="Times" panose="02020603050405020304" pitchFamily="18" charset="0"/>
        </a:defRPr>
      </a:lvl4pPr>
      <a:lvl5pPr algn="ctr" rtl="0" eaLnBrk="0" fontAlgn="base" hangingPunct="0">
        <a:spcBef>
          <a:spcPct val="0"/>
        </a:spcBef>
        <a:spcAft>
          <a:spcPct val="0"/>
        </a:spcAft>
        <a:defRPr sz="4400">
          <a:solidFill>
            <a:schemeClr val="tx2"/>
          </a:solidFill>
          <a:latin typeface="Times" panose="02020603050405020304" pitchFamily="18" charset="0"/>
        </a:defRPr>
      </a:lvl5pPr>
      <a:lvl6pPr marL="457200" algn="ctr" rtl="0" eaLnBrk="0" fontAlgn="base" hangingPunct="0">
        <a:spcBef>
          <a:spcPct val="0"/>
        </a:spcBef>
        <a:spcAft>
          <a:spcPct val="0"/>
        </a:spcAft>
        <a:defRPr sz="4400">
          <a:solidFill>
            <a:schemeClr val="tx2"/>
          </a:solidFill>
          <a:latin typeface="Times" panose="02020603050405020304" pitchFamily="18" charset="0"/>
        </a:defRPr>
      </a:lvl6pPr>
      <a:lvl7pPr marL="914400" algn="ctr" rtl="0" eaLnBrk="0" fontAlgn="base" hangingPunct="0">
        <a:spcBef>
          <a:spcPct val="0"/>
        </a:spcBef>
        <a:spcAft>
          <a:spcPct val="0"/>
        </a:spcAft>
        <a:defRPr sz="4400">
          <a:solidFill>
            <a:schemeClr val="tx2"/>
          </a:solidFill>
          <a:latin typeface="Times" panose="02020603050405020304" pitchFamily="18" charset="0"/>
        </a:defRPr>
      </a:lvl7pPr>
      <a:lvl8pPr marL="1371600" algn="ctr" rtl="0" eaLnBrk="0" fontAlgn="base" hangingPunct="0">
        <a:spcBef>
          <a:spcPct val="0"/>
        </a:spcBef>
        <a:spcAft>
          <a:spcPct val="0"/>
        </a:spcAft>
        <a:defRPr sz="4400">
          <a:solidFill>
            <a:schemeClr val="tx2"/>
          </a:solidFill>
          <a:latin typeface="Times" panose="02020603050405020304" pitchFamily="18" charset="0"/>
        </a:defRPr>
      </a:lvl8pPr>
      <a:lvl9pPr marL="1828800" algn="ctr" rtl="0" eaLnBrk="0" fontAlgn="base" hangingPunct="0">
        <a:spcBef>
          <a:spcPct val="0"/>
        </a:spcBef>
        <a:spcAft>
          <a:spcPct val="0"/>
        </a:spcAft>
        <a:defRPr sz="4400">
          <a:solidFill>
            <a:schemeClr val="tx2"/>
          </a:solidFill>
          <a:latin typeface="Times"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1C3CF86-DABA-4CCC-92C6-5E1B4F52F913}"/>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BB0F85E-3ABE-4C38-A9FC-343A4FB2B13E}"/>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8B97FBD-6F81-427F-B33E-6D40959574FB}"/>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8D64CF7A-4812-4171-89C0-5EDFFFEA1F0D}"/>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0AA2A023-CE97-46EF-A358-F5E556392634}"/>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2800"/>
            </a:lvl1pPr>
          </a:lstStyle>
          <a:p>
            <a:fld id="{1A800C25-DDCF-4EF6-B9BE-90148684AD71}" type="slidenum">
              <a:rPr lang="en-US" altLang="en-US"/>
              <a:pPr/>
              <a:t>‹#›</a:t>
            </a:fld>
            <a:endParaRPr lang="en-US" altLang="en-US"/>
          </a:p>
        </p:txBody>
      </p:sp>
    </p:spTree>
    <p:extLst>
      <p:ext uri="{BB962C8B-B14F-4D97-AF65-F5344CB8AC3E}">
        <p14:creationId xmlns:p14="http://schemas.microsoft.com/office/powerpoint/2010/main" val="122618048"/>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hf hdr="0" ftr="0" dt="0"/>
  <p:txStyles>
    <p:titleStyle>
      <a:lvl1pPr algn="ctr" rtl="0" eaLnBrk="0" fontAlgn="base" hangingPunct="0">
        <a:spcBef>
          <a:spcPct val="0"/>
        </a:spcBef>
        <a:spcAft>
          <a:spcPct val="0"/>
        </a:spcAft>
        <a:defRPr sz="4400" b="1" kern="1200">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imes" panose="02020603050405020304" pitchFamily="18" charset="0"/>
        </a:defRPr>
      </a:lvl2pPr>
      <a:lvl3pPr algn="ctr" rtl="0" eaLnBrk="0" fontAlgn="base" hangingPunct="0">
        <a:spcBef>
          <a:spcPct val="0"/>
        </a:spcBef>
        <a:spcAft>
          <a:spcPct val="0"/>
        </a:spcAft>
        <a:defRPr sz="4400" b="1">
          <a:solidFill>
            <a:schemeClr val="tx2"/>
          </a:solidFill>
          <a:latin typeface="Times" panose="02020603050405020304" pitchFamily="18" charset="0"/>
        </a:defRPr>
      </a:lvl3pPr>
      <a:lvl4pPr algn="ctr" rtl="0" eaLnBrk="0" fontAlgn="base" hangingPunct="0">
        <a:spcBef>
          <a:spcPct val="0"/>
        </a:spcBef>
        <a:spcAft>
          <a:spcPct val="0"/>
        </a:spcAft>
        <a:defRPr sz="4400" b="1">
          <a:solidFill>
            <a:schemeClr val="tx2"/>
          </a:solidFill>
          <a:latin typeface="Times" panose="02020603050405020304" pitchFamily="18" charset="0"/>
        </a:defRPr>
      </a:lvl4pPr>
      <a:lvl5pPr algn="ctr" rtl="0" eaLnBrk="0" fontAlgn="base" hangingPunct="0">
        <a:spcBef>
          <a:spcPct val="0"/>
        </a:spcBef>
        <a:spcAft>
          <a:spcPct val="0"/>
        </a:spcAft>
        <a:defRPr sz="4400" b="1">
          <a:solidFill>
            <a:schemeClr val="tx2"/>
          </a:solidFill>
          <a:latin typeface="Times" panose="02020603050405020304" pitchFamily="18" charset="0"/>
        </a:defRPr>
      </a:lvl5pPr>
      <a:lvl6pPr marL="457200" algn="ctr" rtl="0" eaLnBrk="0" fontAlgn="base" hangingPunct="0">
        <a:spcBef>
          <a:spcPct val="0"/>
        </a:spcBef>
        <a:spcAft>
          <a:spcPct val="0"/>
        </a:spcAft>
        <a:defRPr sz="4400" b="1">
          <a:solidFill>
            <a:schemeClr val="tx2"/>
          </a:solidFill>
          <a:latin typeface="Times" panose="02020603050405020304" pitchFamily="18" charset="0"/>
        </a:defRPr>
      </a:lvl6pPr>
      <a:lvl7pPr marL="914400" algn="ctr" rtl="0" eaLnBrk="0" fontAlgn="base" hangingPunct="0">
        <a:spcBef>
          <a:spcPct val="0"/>
        </a:spcBef>
        <a:spcAft>
          <a:spcPct val="0"/>
        </a:spcAft>
        <a:defRPr sz="4400" b="1">
          <a:solidFill>
            <a:schemeClr val="tx2"/>
          </a:solidFill>
          <a:latin typeface="Times" panose="02020603050405020304" pitchFamily="18" charset="0"/>
        </a:defRPr>
      </a:lvl7pPr>
      <a:lvl8pPr marL="1371600" algn="ctr" rtl="0" eaLnBrk="0" fontAlgn="base" hangingPunct="0">
        <a:spcBef>
          <a:spcPct val="0"/>
        </a:spcBef>
        <a:spcAft>
          <a:spcPct val="0"/>
        </a:spcAft>
        <a:defRPr sz="4400" b="1">
          <a:solidFill>
            <a:schemeClr val="tx2"/>
          </a:solidFill>
          <a:latin typeface="Times" panose="02020603050405020304" pitchFamily="18" charset="0"/>
        </a:defRPr>
      </a:lvl8pPr>
      <a:lvl9pPr marL="1828800" algn="ctr" rtl="0" eaLnBrk="0" fontAlgn="base" hangingPunct="0">
        <a:spcBef>
          <a:spcPct val="0"/>
        </a:spcBef>
        <a:spcAft>
          <a:spcPct val="0"/>
        </a:spcAft>
        <a:defRPr sz="4400" b="1">
          <a:solidFill>
            <a:schemeClr val="tx2"/>
          </a:solidFill>
          <a:latin typeface="Times" panose="02020603050405020304" pitchFamily="18" charset="0"/>
        </a:defRPr>
      </a:lvl9pPr>
    </p:titleStyle>
    <p:bodyStyle>
      <a:lvl1pPr marL="342900" indent="-342900" algn="l" rtl="0" eaLnBrk="0" fontAlgn="base" hangingPunct="0">
        <a:spcBef>
          <a:spcPct val="20000"/>
        </a:spcBef>
        <a:spcAft>
          <a:spcPct val="0"/>
        </a:spcAft>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017891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Lst>
  <p:transition>
    <p:fade/>
  </p:transition>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7640" y="274639"/>
            <a:ext cx="1055124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97640" y="1757977"/>
            <a:ext cx="1055124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989896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Lst>
  <p:txStyles>
    <p:titleStyle>
      <a:lvl1pPr algn="l" defTabSz="609570" rtl="0" eaLnBrk="1" latinLnBrk="0" hangingPunct="1">
        <a:spcBef>
          <a:spcPct val="0"/>
        </a:spcBef>
        <a:buNone/>
        <a:defRPr sz="4800" b="1" kern="1200" spc="-200">
          <a:solidFill>
            <a:schemeClr val="tx1"/>
          </a:solidFill>
          <a:latin typeface="Lato Regular"/>
          <a:ea typeface="+mj-ea"/>
          <a:cs typeface="Lato Regular"/>
        </a:defRPr>
      </a:lvl1pPr>
    </p:titleStyle>
    <p:bodyStyle>
      <a:lvl1pPr marL="457178" indent="-457178" algn="l" defTabSz="609570" rtl="0" eaLnBrk="1" latinLnBrk="0" hangingPunct="1">
        <a:spcBef>
          <a:spcPct val="20000"/>
        </a:spcBef>
        <a:buFont typeface="Arial"/>
        <a:buChar char="•"/>
        <a:defRPr sz="4267" kern="1200">
          <a:solidFill>
            <a:schemeClr val="tx1"/>
          </a:solidFill>
          <a:latin typeface="Lato Regular"/>
          <a:ea typeface="+mn-ea"/>
          <a:cs typeface="Lato Regular"/>
        </a:defRPr>
      </a:lvl1pPr>
      <a:lvl2pPr marL="990550" indent="-380981" algn="l" defTabSz="609570" rtl="0" eaLnBrk="1" latinLnBrk="0" hangingPunct="1">
        <a:spcBef>
          <a:spcPct val="20000"/>
        </a:spcBef>
        <a:buFont typeface="Arial"/>
        <a:buChar char="–"/>
        <a:defRPr sz="3733" kern="1200">
          <a:solidFill>
            <a:schemeClr val="tx1"/>
          </a:solidFill>
          <a:latin typeface="Lato Regular"/>
          <a:ea typeface="+mn-ea"/>
          <a:cs typeface="Lato Regular"/>
        </a:defRPr>
      </a:lvl2pPr>
      <a:lvl3pPr marL="1523925" indent="-304784" algn="l" defTabSz="609570" rtl="0" eaLnBrk="1" latinLnBrk="0" hangingPunct="1">
        <a:spcBef>
          <a:spcPct val="20000"/>
        </a:spcBef>
        <a:buFont typeface="Arial"/>
        <a:buChar char="•"/>
        <a:defRPr sz="3200" kern="1200">
          <a:solidFill>
            <a:schemeClr val="tx1"/>
          </a:solidFill>
          <a:latin typeface="Lato Regular"/>
          <a:ea typeface="+mn-ea"/>
          <a:cs typeface="Lato Regular"/>
        </a:defRPr>
      </a:lvl3pPr>
      <a:lvl4pPr marL="2133493" indent="-304784" algn="l" defTabSz="609570" rtl="0" eaLnBrk="1" latinLnBrk="0" hangingPunct="1">
        <a:spcBef>
          <a:spcPct val="20000"/>
        </a:spcBef>
        <a:buFont typeface="Arial"/>
        <a:buChar char="–"/>
        <a:defRPr sz="2667" kern="1200">
          <a:solidFill>
            <a:schemeClr val="tx1"/>
          </a:solidFill>
          <a:latin typeface="Lato Regular"/>
          <a:ea typeface="+mn-ea"/>
          <a:cs typeface="Lato Regular"/>
        </a:defRPr>
      </a:lvl4pPr>
      <a:lvl5pPr marL="2743062" indent="-304784" algn="l" defTabSz="609570" rtl="0" eaLnBrk="1" latinLnBrk="0" hangingPunct="1">
        <a:spcBef>
          <a:spcPct val="20000"/>
        </a:spcBef>
        <a:buFont typeface="Arial"/>
        <a:buChar char="»"/>
        <a:defRPr sz="2667" kern="1200">
          <a:solidFill>
            <a:schemeClr val="tx1"/>
          </a:solidFill>
          <a:latin typeface="Lato Regular"/>
          <a:ea typeface="+mn-ea"/>
          <a:cs typeface="Lato Regular"/>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137736-0D3C-4218-A812-F30B9CF4A829}" type="datetimeFigureOut">
              <a:rPr lang="en-US" smtClean="0"/>
              <a:t>11/5/2021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6B71D3-28A6-4D5C-A7BD-DEA230CFEFCC}" type="slidenum">
              <a:rPr lang="en-US" smtClean="0"/>
              <a:t>‹#›</a:t>
            </a:fld>
            <a:endParaRPr lang="en-US"/>
          </a:p>
        </p:txBody>
      </p:sp>
    </p:spTree>
    <p:extLst>
      <p:ext uri="{BB962C8B-B14F-4D97-AF65-F5344CB8AC3E}">
        <p14:creationId xmlns:p14="http://schemas.microsoft.com/office/powerpoint/2010/main" val="1193089092"/>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710BEA-C9C7-416E-8535-5DD2B00D80A2}" type="datetimeFigureOut">
              <a:rPr lang="en-US" smtClean="0"/>
              <a:t>11/5/2021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32CA3D-0D23-429E-8378-8BDB6C42A378}" type="slidenum">
              <a:rPr lang="en-US" smtClean="0"/>
              <a:t>‹#›</a:t>
            </a:fld>
            <a:endParaRPr lang="en-US"/>
          </a:p>
        </p:txBody>
      </p:sp>
    </p:spTree>
    <p:extLst>
      <p:ext uri="{BB962C8B-B14F-4D97-AF65-F5344CB8AC3E}">
        <p14:creationId xmlns:p14="http://schemas.microsoft.com/office/powerpoint/2010/main" val="1222944574"/>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8" name="Group 15"/>
          <p:cNvGrpSpPr>
            <a:grpSpLocks noChangeAspect="1"/>
          </p:cNvGrpSpPr>
          <p:nvPr/>
        </p:nvGrpSpPr>
        <p:grpSpPr bwMode="hidden">
          <a:xfrm>
            <a:off x="282220" y="1679429"/>
            <a:ext cx="11631168" cy="1329875"/>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6884896" y="6250164"/>
            <a:ext cx="5048920" cy="365125"/>
          </a:xfrm>
          <a:prstGeom prst="rect">
            <a:avLst/>
          </a:prstGeom>
        </p:spPr>
        <p:txBody>
          <a:bodyPr vert="horz" lIns="91440" tIns="45720" rIns="91440" bIns="45720" rtlCol="0" anchor="ctr"/>
          <a:lstStyle>
            <a:lvl1pPr algn="r">
              <a:defRPr sz="1333">
                <a:solidFill>
                  <a:schemeClr val="tx2"/>
                </a:solidFill>
              </a:defRPr>
            </a:lvl1pPr>
          </a:lstStyle>
          <a:p>
            <a:fld id="{7DB821E3-4268-4B50-8324-783EC1287ADE}" type="datetimeFigureOut">
              <a:rPr lang="en-US" smtClean="0"/>
              <a:t>11/5/2021</a:t>
            </a:fld>
            <a:endParaRPr lang="en-US"/>
          </a:p>
        </p:txBody>
      </p:sp>
      <p:sp>
        <p:nvSpPr>
          <p:cNvPr id="5" name="Footer Placeholder 4"/>
          <p:cNvSpPr>
            <a:spLocks noGrp="1"/>
          </p:cNvSpPr>
          <p:nvPr>
            <p:ph type="ftr" sz="quarter" idx="3"/>
          </p:nvPr>
        </p:nvSpPr>
        <p:spPr>
          <a:xfrm>
            <a:off x="258188" y="6250164"/>
            <a:ext cx="5048921" cy="365125"/>
          </a:xfrm>
          <a:prstGeom prst="rect">
            <a:avLst/>
          </a:prstGeom>
        </p:spPr>
        <p:txBody>
          <a:bodyPr vert="horz" lIns="91440" tIns="45720" rIns="91440" bIns="45720" rtlCol="0" anchor="ctr"/>
          <a:lstStyle>
            <a:lvl1pPr algn="l">
              <a:defRPr sz="1333">
                <a:solidFill>
                  <a:schemeClr val="tx2"/>
                </a:solidFill>
              </a:defRPr>
            </a:lvl1pPr>
          </a:lstStyle>
          <a:p>
            <a:endParaRPr lang="en-US"/>
          </a:p>
        </p:txBody>
      </p:sp>
      <p:sp>
        <p:nvSpPr>
          <p:cNvPr id="6" name="Slide Number Placeholder 5"/>
          <p:cNvSpPr>
            <a:spLocks noGrp="1"/>
          </p:cNvSpPr>
          <p:nvPr>
            <p:ph type="sldNum" sz="quarter" idx="4"/>
          </p:nvPr>
        </p:nvSpPr>
        <p:spPr>
          <a:xfrm>
            <a:off x="5321452" y="6250164"/>
            <a:ext cx="1549101" cy="365125"/>
          </a:xfrm>
          <a:prstGeom prst="rect">
            <a:avLst/>
          </a:prstGeom>
        </p:spPr>
        <p:txBody>
          <a:bodyPr vert="horz" lIns="91440" tIns="45720" rIns="91440" bIns="45720" rtlCol="0" anchor="ctr"/>
          <a:lstStyle>
            <a:lvl1pPr algn="ctr">
              <a:defRPr sz="1333">
                <a:solidFill>
                  <a:schemeClr val="tx2"/>
                </a:solidFill>
              </a:defRPr>
            </a:lvl1pPr>
          </a:lstStyle>
          <a:p>
            <a:fld id="{C5FF674C-557E-4F3E-8422-07FCDC82C344}" type="slidenum">
              <a:rPr lang="en-US" smtClean="0"/>
              <a:t>‹#›</a:t>
            </a:fld>
            <a:endParaRPr lang="en-US"/>
          </a:p>
        </p:txBody>
      </p:sp>
      <p:sp>
        <p:nvSpPr>
          <p:cNvPr id="3" name="Text Placeholder 2"/>
          <p:cNvSpPr>
            <a:spLocks noGrp="1"/>
          </p:cNvSpPr>
          <p:nvPr>
            <p:ph type="body" idx="1"/>
          </p:nvPr>
        </p:nvSpPr>
        <p:spPr>
          <a:xfrm>
            <a:off x="1162760" y="2675467"/>
            <a:ext cx="9877777"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95041246"/>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ransition spd="med">
    <p:fade/>
  </p:transition>
  <p:txStyles>
    <p:titleStyle>
      <a:lvl1pPr algn="ctr" defTabSz="1219140" rtl="0" eaLnBrk="1" latinLnBrk="0" hangingPunct="1">
        <a:spcBef>
          <a:spcPct val="0"/>
        </a:spcBef>
        <a:buNone/>
        <a:defRPr sz="5867"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42" indent="-365742" algn="l" defTabSz="1219140" rtl="0" eaLnBrk="1" latinLnBrk="0" hangingPunct="1">
        <a:spcBef>
          <a:spcPct val="20000"/>
        </a:spcBef>
        <a:buClr>
          <a:schemeClr val="accent1"/>
        </a:buClr>
        <a:buSzPct val="100000"/>
        <a:buFont typeface="Symbol" pitchFamily="18" charset="2"/>
        <a:buChar char=""/>
        <a:defRPr sz="3200" kern="1200">
          <a:solidFill>
            <a:schemeClr val="tx2"/>
          </a:solidFill>
          <a:latin typeface="+mn-lt"/>
          <a:ea typeface="+mn-ea"/>
          <a:cs typeface="+mn-cs"/>
        </a:defRPr>
      </a:lvl1pPr>
      <a:lvl2pPr marL="768311" indent="-365742" algn="l" defTabSz="1219140" rtl="0" eaLnBrk="1" latinLnBrk="0" hangingPunct="1">
        <a:spcBef>
          <a:spcPct val="20000"/>
        </a:spcBef>
        <a:buClr>
          <a:schemeClr val="accent1"/>
        </a:buClr>
        <a:buSzPct val="100000"/>
        <a:buFont typeface="Symbol" pitchFamily="18" charset="2"/>
        <a:buChar char=""/>
        <a:defRPr sz="2933" kern="1200">
          <a:solidFill>
            <a:schemeClr val="tx2"/>
          </a:solidFill>
          <a:latin typeface="+mn-lt"/>
          <a:ea typeface="+mn-ea"/>
          <a:cs typeface="+mn-cs"/>
        </a:defRPr>
      </a:lvl2pPr>
      <a:lvl3pPr marL="1140826" indent="-304784" algn="l" defTabSz="1219140" rtl="0" eaLnBrk="1" latinLnBrk="0" hangingPunct="1">
        <a:spcBef>
          <a:spcPct val="20000"/>
        </a:spcBef>
        <a:buClr>
          <a:schemeClr val="accent1"/>
        </a:buClr>
        <a:buSzPct val="100000"/>
        <a:buFont typeface="Symbol" pitchFamily="18" charset="2"/>
        <a:buChar char=""/>
        <a:defRPr sz="2667" kern="1200">
          <a:solidFill>
            <a:schemeClr val="tx2"/>
          </a:solidFill>
          <a:latin typeface="+mn-lt"/>
          <a:ea typeface="+mn-ea"/>
          <a:cs typeface="+mn-cs"/>
        </a:defRPr>
      </a:lvl3pPr>
      <a:lvl4pPr marL="1523925" indent="-304784" algn="l" defTabSz="121914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4pPr>
      <a:lvl5pPr marL="1950622" indent="-304784" algn="l" defTabSz="1219140" rtl="0" eaLnBrk="1" latinLnBrk="0" hangingPunct="1">
        <a:spcBef>
          <a:spcPct val="20000"/>
        </a:spcBef>
        <a:buClr>
          <a:schemeClr val="accent1"/>
        </a:buClr>
        <a:buSzPct val="100000"/>
        <a:buFont typeface="Symbol" pitchFamily="18" charset="2"/>
        <a:buChar char=""/>
        <a:defRPr sz="2133" kern="1200">
          <a:solidFill>
            <a:schemeClr val="tx2"/>
          </a:solidFill>
          <a:latin typeface="+mn-lt"/>
          <a:ea typeface="+mn-ea"/>
          <a:cs typeface="+mn-cs"/>
        </a:defRPr>
      </a:lvl5pPr>
      <a:lvl6pPr marL="2377322" indent="-304784" algn="l" defTabSz="121914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6pPr>
      <a:lvl7pPr marL="2804021" indent="-304784" algn="l" defTabSz="121914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7pPr>
      <a:lvl8pPr marL="3230718" indent="-304784" algn="l" defTabSz="121914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8pPr>
      <a:lvl9pPr marL="3657418" indent="-304784" algn="l" defTabSz="121914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gradFill rotWithShape="0">
          <a:gsLst>
            <a:gs pos="0">
              <a:schemeClr val="accent1">
                <a:gamma/>
                <a:shade val="0"/>
                <a:invGamma/>
              </a:schemeClr>
            </a:gs>
            <a:gs pos="100000">
              <a:schemeClr val="accent1"/>
            </a:gs>
          </a:gsLst>
          <a:lin ang="5400000" scaled="1"/>
        </a:gradFill>
        <a:effectLst/>
      </p:bgPr>
    </p:bg>
    <p:spTree>
      <p:nvGrpSpPr>
        <p:cNvPr id="1" name=""/>
        <p:cNvGrpSpPr/>
        <p:nvPr/>
      </p:nvGrpSpPr>
      <p:grpSpPr>
        <a:xfrm>
          <a:off x="0" y="0"/>
          <a:ext cx="0" cy="0"/>
          <a:chOff x="0" y="0"/>
          <a:chExt cx="0" cy="0"/>
        </a:xfrm>
      </p:grpSpPr>
      <p:pic>
        <p:nvPicPr>
          <p:cNvPr id="1026" name="Picture 2" descr="Untitled-25"/>
          <p:cNvPicPr>
            <a:picLocks noChangeAspect="1" noChangeArrowheads="1"/>
          </p:cNvPicPr>
          <p:nvPr/>
        </p:nvPicPr>
        <p:blipFill>
          <a:blip r:embed="rId14" cstate="print">
            <a:lum contrast="24000"/>
            <a:extLst>
              <a:ext uri="{28A0092B-C50C-407E-A947-70E740481C1C}">
                <a14:useLocalDpi xmlns:a14="http://schemas.microsoft.com/office/drawing/2010/main" val="0"/>
              </a:ext>
            </a:extLst>
          </a:blip>
          <a:srcRect/>
          <a:stretch>
            <a:fillRect/>
          </a:stretch>
        </p:blipFill>
        <p:spPr bwMode="auto">
          <a:xfrm>
            <a:off x="8496302" y="6381749"/>
            <a:ext cx="3695700"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box_reflex_transparen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631084" y="6453190"/>
            <a:ext cx="370416"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space2"/>
          <p:cNvPicPr>
            <a:picLocks noChangeArrowheads="1"/>
          </p:cNvPicPr>
          <p:nvPr/>
        </p:nvPicPr>
        <p:blipFill>
          <a:blip r:embed="rId16">
            <a:lum bright="100000" contrast="100000"/>
            <a:extLst>
              <a:ext uri="{28A0092B-C50C-407E-A947-70E740481C1C}">
                <a14:useLocalDpi xmlns:a14="http://schemas.microsoft.com/office/drawing/2010/main" val="0"/>
              </a:ext>
            </a:extLst>
          </a:blip>
          <a:srcRect/>
          <a:stretch>
            <a:fillRect/>
          </a:stretch>
        </p:blipFill>
        <p:spPr bwMode="auto">
          <a:xfrm>
            <a:off x="719668" y="-22224"/>
            <a:ext cx="6815667"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5"/>
          <p:cNvSpPr>
            <a:spLocks noGrp="1" noChangeArrowheads="1"/>
          </p:cNvSpPr>
          <p:nvPr>
            <p:ph type="body" idx="1"/>
          </p:nvPr>
        </p:nvSpPr>
        <p:spPr bwMode="auto">
          <a:xfrm>
            <a:off x="817035" y="1608137"/>
            <a:ext cx="11087100" cy="452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title"/>
          </p:nvPr>
        </p:nvSpPr>
        <p:spPr bwMode="auto">
          <a:xfrm>
            <a:off x="2207684" y="1"/>
            <a:ext cx="9601200" cy="692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031" name="Picture 7"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336802" y="800101"/>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041653" y="800101"/>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748619" y="800101"/>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453469" y="800101"/>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160435" y="800101"/>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865286" y="800101"/>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3"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572253" y="800101"/>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277102" y="800101"/>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5"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984069" y="800101"/>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6"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688919" y="800101"/>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7"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395886" y="800101"/>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8"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100735" y="800101"/>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19"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807702" y="800101"/>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20"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514669" y="800101"/>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21" descr="space2"/>
          <p:cNvPicPr>
            <a:picLocks noChangeArrowheads="1"/>
          </p:cNvPicPr>
          <p:nvPr/>
        </p:nvPicPr>
        <p:blipFill>
          <a:blip r:embed="rId18">
            <a:lum bright="100000"/>
            <a:extLst>
              <a:ext uri="{28A0092B-C50C-407E-A947-70E740481C1C}">
                <a14:useLocalDpi xmlns:a14="http://schemas.microsoft.com/office/drawing/2010/main" val="0"/>
              </a:ext>
            </a:extLst>
          </a:blip>
          <a:srcRect/>
          <a:stretch>
            <a:fillRect/>
          </a:stretch>
        </p:blipFill>
        <p:spPr bwMode="auto">
          <a:xfrm>
            <a:off x="6047317" y="7938"/>
            <a:ext cx="6144683" cy="342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6" name="Rectangle 22"/>
          <p:cNvSpPr>
            <a:spLocks noChangeArrowheads="1"/>
          </p:cNvSpPr>
          <p:nvPr/>
        </p:nvSpPr>
        <p:spPr bwMode="auto">
          <a:xfrm>
            <a:off x="8544984" y="6500815"/>
            <a:ext cx="3647016"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defRPr/>
            </a:pPr>
            <a:r>
              <a:rPr lang="en-US" sz="1200">
                <a:solidFill>
                  <a:srgbClr val="FFFFFF"/>
                </a:solidFill>
                <a:effectLst>
                  <a:outerShdw blurRad="38100" dist="38100" dir="2700000" algn="tl">
                    <a:srgbClr val="000000"/>
                  </a:outerShdw>
                </a:effectLst>
                <a:ea typeface="Gulim" pitchFamily="34" charset="-127"/>
              </a:rPr>
              <a:t>Your company slogan</a:t>
            </a:r>
          </a:p>
        </p:txBody>
      </p:sp>
      <p:pic>
        <p:nvPicPr>
          <p:cNvPr id="1047" name="Picture 23" descr="box_reflex_transparent"/>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28086" y="69852"/>
            <a:ext cx="1452033"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7437109"/>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Lst>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Verdana" pitchFamily="34" charset="0"/>
          <a:ea typeface="HY견고딕" pitchFamily="2" charset="-127"/>
        </a:defRPr>
      </a:lvl2pPr>
      <a:lvl3pPr algn="l" rtl="0" eaLnBrk="0" fontAlgn="base" hangingPunct="0">
        <a:spcBef>
          <a:spcPct val="0"/>
        </a:spcBef>
        <a:spcAft>
          <a:spcPct val="0"/>
        </a:spcAft>
        <a:defRPr sz="3200" b="1">
          <a:solidFill>
            <a:schemeClr val="tx2"/>
          </a:solidFill>
          <a:latin typeface="Verdana" pitchFamily="34" charset="0"/>
          <a:ea typeface="HY견고딕" pitchFamily="2" charset="-127"/>
        </a:defRPr>
      </a:lvl3pPr>
      <a:lvl4pPr algn="l" rtl="0" eaLnBrk="0" fontAlgn="base" hangingPunct="0">
        <a:spcBef>
          <a:spcPct val="0"/>
        </a:spcBef>
        <a:spcAft>
          <a:spcPct val="0"/>
        </a:spcAft>
        <a:defRPr sz="3200" b="1">
          <a:solidFill>
            <a:schemeClr val="tx2"/>
          </a:solidFill>
          <a:latin typeface="Verdana" pitchFamily="34" charset="0"/>
          <a:ea typeface="HY견고딕" pitchFamily="2" charset="-127"/>
        </a:defRPr>
      </a:lvl4pPr>
      <a:lvl5pPr algn="l" rtl="0" eaLnBrk="0" fontAlgn="base" hangingPunct="0">
        <a:spcBef>
          <a:spcPct val="0"/>
        </a:spcBef>
        <a:spcAft>
          <a:spcPct val="0"/>
        </a:spcAft>
        <a:defRPr sz="3200" b="1">
          <a:solidFill>
            <a:schemeClr val="tx2"/>
          </a:solidFill>
          <a:latin typeface="Verdana" pitchFamily="34" charset="0"/>
          <a:ea typeface="HY견고딕" pitchFamily="2" charset="-127"/>
        </a:defRPr>
      </a:lvl5pPr>
      <a:lvl6pPr marL="457189" algn="l" rtl="0" fontAlgn="base">
        <a:spcBef>
          <a:spcPct val="0"/>
        </a:spcBef>
        <a:spcAft>
          <a:spcPct val="0"/>
        </a:spcAft>
        <a:defRPr sz="3200" b="1">
          <a:solidFill>
            <a:schemeClr val="tx2"/>
          </a:solidFill>
          <a:latin typeface="Verdana" pitchFamily="34" charset="0"/>
          <a:ea typeface="HY견고딕" pitchFamily="2" charset="-127"/>
        </a:defRPr>
      </a:lvl6pPr>
      <a:lvl7pPr marL="914377" algn="l" rtl="0" fontAlgn="base">
        <a:spcBef>
          <a:spcPct val="0"/>
        </a:spcBef>
        <a:spcAft>
          <a:spcPct val="0"/>
        </a:spcAft>
        <a:defRPr sz="3200" b="1">
          <a:solidFill>
            <a:schemeClr val="tx2"/>
          </a:solidFill>
          <a:latin typeface="Verdana" pitchFamily="34" charset="0"/>
          <a:ea typeface="HY견고딕" pitchFamily="2" charset="-127"/>
        </a:defRPr>
      </a:lvl7pPr>
      <a:lvl8pPr marL="1371566" algn="l" rtl="0" fontAlgn="base">
        <a:spcBef>
          <a:spcPct val="0"/>
        </a:spcBef>
        <a:spcAft>
          <a:spcPct val="0"/>
        </a:spcAft>
        <a:defRPr sz="3200" b="1">
          <a:solidFill>
            <a:schemeClr val="tx2"/>
          </a:solidFill>
          <a:latin typeface="Verdana" pitchFamily="34" charset="0"/>
          <a:ea typeface="HY견고딕" pitchFamily="2" charset="-127"/>
        </a:defRPr>
      </a:lvl8pPr>
      <a:lvl9pPr marL="1828754" algn="l" rtl="0" fontAlgn="base">
        <a:spcBef>
          <a:spcPct val="0"/>
        </a:spcBef>
        <a:spcAft>
          <a:spcPct val="0"/>
        </a:spcAft>
        <a:defRPr sz="3200" b="1">
          <a:solidFill>
            <a:schemeClr val="tx2"/>
          </a:solidFill>
          <a:latin typeface="Verdana" pitchFamily="34" charset="0"/>
          <a:ea typeface="HY견고딕" pitchFamily="2" charset="-127"/>
        </a:defRPr>
      </a:lvl9pPr>
    </p:titleStyle>
    <p:bodyStyle>
      <a:lvl1pPr marL="342891" indent="-342891" algn="l" rtl="0" eaLnBrk="0" fontAlgn="base" hangingPunct="0">
        <a:spcBef>
          <a:spcPct val="20000"/>
        </a:spcBef>
        <a:spcAft>
          <a:spcPct val="0"/>
        </a:spcAft>
        <a:buFont typeface="Wingdings" pitchFamily="2" charset="2"/>
        <a:buBlip>
          <a:blip r:embed="rId20"/>
        </a:buBlip>
        <a:defRPr sz="2000" b="1">
          <a:solidFill>
            <a:schemeClr val="bg1"/>
          </a:solidFill>
          <a:effectLst>
            <a:outerShdw blurRad="38100" dist="38100" dir="2700000" algn="tl">
              <a:srgbClr val="000000"/>
            </a:outerShdw>
          </a:effectLst>
          <a:latin typeface="+mn-lt"/>
          <a:ea typeface="+mn-ea"/>
          <a:cs typeface="+mn-cs"/>
        </a:defRPr>
      </a:lvl1pPr>
      <a:lvl2pPr marL="742932" indent="-285744" algn="l" rtl="0" eaLnBrk="0" fontAlgn="base" hangingPunct="0">
        <a:spcBef>
          <a:spcPct val="20000"/>
        </a:spcBef>
        <a:spcAft>
          <a:spcPct val="0"/>
        </a:spcAft>
        <a:buFont typeface="Wingdings" pitchFamily="2" charset="2"/>
        <a:buChar char="§"/>
        <a:defRPr>
          <a:solidFill>
            <a:schemeClr val="bg1"/>
          </a:solidFill>
          <a:latin typeface="+mn-lt"/>
          <a:ea typeface="+mj-ea"/>
        </a:defRPr>
      </a:lvl2pPr>
      <a:lvl3pPr marL="1142971" indent="-228594" algn="l" rtl="0" eaLnBrk="0" fontAlgn="base" hangingPunct="0">
        <a:spcBef>
          <a:spcPct val="20000"/>
        </a:spcBef>
        <a:spcAft>
          <a:spcPct val="0"/>
        </a:spcAft>
        <a:buFont typeface="Wingdings" pitchFamily="2" charset="2"/>
        <a:buChar char="§"/>
        <a:defRPr>
          <a:solidFill>
            <a:schemeClr val="bg1"/>
          </a:solidFill>
          <a:latin typeface="+mn-lt"/>
          <a:ea typeface="+mj-ea"/>
        </a:defRPr>
      </a:lvl3pPr>
      <a:lvl4pPr marL="1600160" indent="-228594" algn="l" rtl="0" eaLnBrk="0" fontAlgn="base" hangingPunct="0">
        <a:spcBef>
          <a:spcPct val="20000"/>
        </a:spcBef>
        <a:spcAft>
          <a:spcPct val="0"/>
        </a:spcAft>
        <a:buFont typeface="Wingdings" pitchFamily="2" charset="2"/>
        <a:buChar char="ü"/>
        <a:defRPr>
          <a:solidFill>
            <a:schemeClr val="bg1"/>
          </a:solidFill>
          <a:latin typeface="+mn-lt"/>
          <a:ea typeface="+mj-ea"/>
        </a:defRPr>
      </a:lvl4pPr>
      <a:lvl5pPr marL="2057349" indent="-228594" algn="l" rtl="0" eaLnBrk="0" fontAlgn="base" hangingPunct="0">
        <a:spcBef>
          <a:spcPct val="20000"/>
        </a:spcBef>
        <a:spcAft>
          <a:spcPct val="0"/>
        </a:spcAft>
        <a:buFont typeface="Wingdings" pitchFamily="2" charset="2"/>
        <a:buChar char="ü"/>
        <a:defRPr>
          <a:solidFill>
            <a:schemeClr val="bg1"/>
          </a:solidFill>
          <a:latin typeface="+mn-lt"/>
          <a:ea typeface="+mj-ea"/>
        </a:defRPr>
      </a:lvl5pPr>
      <a:lvl6pPr marL="2514537" indent="-228594" algn="l" rtl="0" fontAlgn="base">
        <a:spcBef>
          <a:spcPct val="20000"/>
        </a:spcBef>
        <a:spcAft>
          <a:spcPct val="0"/>
        </a:spcAft>
        <a:buFont typeface="Wingdings" pitchFamily="2" charset="2"/>
        <a:buChar char="ü"/>
        <a:defRPr>
          <a:solidFill>
            <a:schemeClr val="bg1"/>
          </a:solidFill>
          <a:latin typeface="+mn-lt"/>
          <a:ea typeface="+mj-ea"/>
        </a:defRPr>
      </a:lvl6pPr>
      <a:lvl7pPr marL="2971726" indent="-228594" algn="l" rtl="0" fontAlgn="base">
        <a:spcBef>
          <a:spcPct val="20000"/>
        </a:spcBef>
        <a:spcAft>
          <a:spcPct val="0"/>
        </a:spcAft>
        <a:buFont typeface="Wingdings" pitchFamily="2" charset="2"/>
        <a:buChar char="ü"/>
        <a:defRPr>
          <a:solidFill>
            <a:schemeClr val="bg1"/>
          </a:solidFill>
          <a:latin typeface="+mn-lt"/>
          <a:ea typeface="+mj-ea"/>
        </a:defRPr>
      </a:lvl7pPr>
      <a:lvl8pPr marL="3428914" indent="-228594" algn="l" rtl="0" fontAlgn="base">
        <a:spcBef>
          <a:spcPct val="20000"/>
        </a:spcBef>
        <a:spcAft>
          <a:spcPct val="0"/>
        </a:spcAft>
        <a:buFont typeface="Wingdings" pitchFamily="2" charset="2"/>
        <a:buChar char="ü"/>
        <a:defRPr>
          <a:solidFill>
            <a:schemeClr val="bg1"/>
          </a:solidFill>
          <a:latin typeface="+mn-lt"/>
          <a:ea typeface="+mj-ea"/>
        </a:defRPr>
      </a:lvl8pPr>
      <a:lvl9pPr marL="3886103" indent="-228594" algn="l" rtl="0" fontAlgn="base">
        <a:spcBef>
          <a:spcPct val="20000"/>
        </a:spcBef>
        <a:spcAft>
          <a:spcPct val="0"/>
        </a:spcAft>
        <a:buFont typeface="Wingdings" pitchFamily="2" charset="2"/>
        <a:buChar char="ü"/>
        <a:defRPr>
          <a:solidFill>
            <a:schemeClr val="bg1"/>
          </a:solidFill>
          <a:latin typeface="+mn-lt"/>
          <a:ea typeface="+mj-ea"/>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E8893F-243F-4D7A-AC9C-4AC41DAE3B2D}" type="datetimeFigureOut">
              <a:rPr lang="en-US" smtClean="0"/>
              <a:t>11/5/2021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83BFC3-F580-425A-9601-EDC707B8C6C4}" type="slidenum">
              <a:rPr lang="en-US" smtClean="0"/>
              <a:t>‹#›</a:t>
            </a:fld>
            <a:endParaRPr lang="en-US"/>
          </a:p>
        </p:txBody>
      </p:sp>
    </p:spTree>
    <p:extLst>
      <p:ext uri="{BB962C8B-B14F-4D97-AF65-F5344CB8AC3E}">
        <p14:creationId xmlns:p14="http://schemas.microsoft.com/office/powerpoint/2010/main" val="377551679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DC1BD9-7F3B-4B57-A8FE-9A1D45AFB63F}" type="datetimeFigureOut">
              <a:rPr lang="en-US" smtClean="0"/>
              <a:t>11/5/2021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203A7E-9942-4174-B840-0EC08E8CDF55}" type="slidenum">
              <a:rPr lang="en-US" smtClean="0"/>
              <a:t>‹#›</a:t>
            </a:fld>
            <a:endParaRPr lang="en-US"/>
          </a:p>
        </p:txBody>
      </p:sp>
    </p:spTree>
    <p:extLst>
      <p:ext uri="{BB962C8B-B14F-4D97-AF65-F5344CB8AC3E}">
        <p14:creationId xmlns:p14="http://schemas.microsoft.com/office/powerpoint/2010/main" val="331070860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image" Target="../media/image35.jpe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slide" Target="slide183.xml"/><Relationship Id="rId4" Type="http://schemas.openxmlformats.org/officeDocument/2006/relationships/slide" Target="slide16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0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28.jpg"/><Relationship Id="rId1" Type="http://schemas.openxmlformats.org/officeDocument/2006/relationships/slideLayout" Target="../slideLayouts/slideLayout69.xml"/></Relationships>
</file>

<file path=ppt/slides/_rels/slide10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s://ref.ly/logosres/mcgaroca?ref=Bible.Ac5.4&amp;off=7&amp;ctx=e+possession.%0a3%2c+4.+~%E2%80%9C%EF%BB%BFBut+Peter+said%2c+An" TargetMode="External"/><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s://ref.ly/logosres/mcgaroca?ref=Bible.Ac5.5&amp;off=4&amp;ctx=ter%E2%80%99s+own+words.%0a5.+~The+exposure+of+Anan" TargetMode="External"/><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s://ref.ly/logosres/mcgaroca?ref=Bible.Ac5.7&amp;off=4&amp;ctx=nd+buried+him.%E2%80%9C%EF%BB%BF%0a7.+~Sapphira+was+not+pre" TargetMode="Externa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s://ref.ly/logosres/mcgaroca?ref=Bible.Ac5.11&amp;off=5&amp;ctx=+could+be+made.%0a11.+~The+failure+of+the+p" TargetMode="External"/><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3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2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33.xml"/></Relationships>
</file>

<file path=ppt/slides/_rels/slide12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30.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3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3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s://ref.ly/logosres/mcgaroca?ref=Bible.Ac5.14&amp;off=5&amp;ctx=l+the+Church.%EF%BB%BF%E2%80%9D%0a14.+~The+statement+just+m" TargetMode="External"/><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3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slideLayout" Target="../slideLayouts/slideLayout33.xml"/><Relationship Id="rId1" Type="http://schemas.openxmlformats.org/officeDocument/2006/relationships/video" Target="https://www.youtube.com/embed/bE8O7Qfbw_I?feature=oembed" TargetMode="Externa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4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s://ref.ly/logosres/mcgaroca?ref=Bible.Ac5.32&amp;off=8&amp;ctx=od+of+Jesus.%0a29%E2%80%9332.+~To+these+charges+the" TargetMode="External"/><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s://ref.ly/logosres/mcgaroca?ref=Page.p+72&amp;off=676" TargetMode="External"/><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4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s://ref.ly/logosres/mcgaroca?ref=Bible.Ac5.39&amp;off=1569&amp;ctx=ight+against+God.%EF%BB%BF%E2%80%9D%0a~A+question+has+been+" TargetMode="Externa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5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s://ref.ly/logosres/mcgaroca?ref=Bible.Ac5.39&amp;off=2529&amp;ctx=ce+to+the+apostles.+~The+moral+merits+of+" TargetMode="External"/><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5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s://ref.ly/logosres/mcgaroca?ref=Bible.Ac5.40&amp;off=5&amp;ctx=opposite+party.%0a40.+~There+was+no+opposit" TargetMode="External"/><Relationship Id="rId1" Type="http://schemas.openxmlformats.org/officeDocument/2006/relationships/slideLayout" Target="../slideLayouts/slideLayout1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54.xml.rels><?xml version="1.0" encoding="UTF-8" standalone="yes"?>
<Relationships xmlns="http://schemas.openxmlformats.org/package/2006/relationships"><Relationship Id="rId3" Type="http://schemas.openxmlformats.org/officeDocument/2006/relationships/hyperlink" Target="https://ref.ly/logosres/mcgaroca?ref=Bible.Ac5.42&amp;off=394&amp;ctx=ach+Jesus+Christ.%EF%BB%BF%E2%80%9D+~The+Sanhedrim+had+no" TargetMode="External"/><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94.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3.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144.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69.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26.jpg"/><Relationship Id="rId1" Type="http://schemas.openxmlformats.org/officeDocument/2006/relationships/slideLayout" Target="../slideLayouts/slideLayout69.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1.xml"/></Relationships>
</file>

<file path=ppt/slides/_rels/slide17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9.xml"/></Relationships>
</file>

<file path=ppt/slides/_rels/slide17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9.xml"/></Relationships>
</file>

<file path=ppt/slides/_rels/slide172.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26.jpg"/><Relationship Id="rId1" Type="http://schemas.openxmlformats.org/officeDocument/2006/relationships/slideLayout" Target="../slideLayouts/slideLayout69.xml"/></Relationships>
</file>

<file path=ppt/slides/_rels/slide17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26.jpg"/><Relationship Id="rId1" Type="http://schemas.openxmlformats.org/officeDocument/2006/relationships/slideLayout" Target="../slideLayouts/slideLayout69.xml"/></Relationships>
</file>

<file path=ppt/slides/_rels/slide17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72.jpg"/><Relationship Id="rId1" Type="http://schemas.openxmlformats.org/officeDocument/2006/relationships/slideLayout" Target="../slideLayouts/slideLayout69.xml"/><Relationship Id="rId5" Type="http://schemas.openxmlformats.org/officeDocument/2006/relationships/image" Target="../media/image106.png"/><Relationship Id="rId4" Type="http://schemas.openxmlformats.org/officeDocument/2006/relationships/image" Target="../media/image105.png"/></Relationships>
</file>

<file path=ppt/slides/_rels/slide175.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69.xml"/></Relationships>
</file>

<file path=ppt/slides/_rels/slide176.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26.jpg"/><Relationship Id="rId1" Type="http://schemas.openxmlformats.org/officeDocument/2006/relationships/slideLayout" Target="../slideLayouts/slideLayout69.xml"/></Relationships>
</file>

<file path=ppt/slides/_rels/slide177.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26.jpg"/><Relationship Id="rId1" Type="http://schemas.openxmlformats.org/officeDocument/2006/relationships/slideLayout" Target="../slideLayouts/slideLayout69.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6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86.xml.rels><?xml version="1.0" encoding="UTF-8" standalone="yes"?>
<Relationships xmlns="http://schemas.openxmlformats.org/package/2006/relationships"><Relationship Id="rId3" Type="http://schemas.openxmlformats.org/officeDocument/2006/relationships/slide" Target="slide198.xml"/><Relationship Id="rId2" Type="http://schemas.openxmlformats.org/officeDocument/2006/relationships/image" Target="../media/image110.png"/><Relationship Id="rId1" Type="http://schemas.openxmlformats.org/officeDocument/2006/relationships/slideLayout" Target="../slideLayouts/slideLayout103.xml"/><Relationship Id="rId4" Type="http://schemas.openxmlformats.org/officeDocument/2006/relationships/image" Target="../media/image110.png"/></Relationships>
</file>

<file path=ppt/slides/_rels/slide18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3.xml"/><Relationship Id="rId1" Type="http://schemas.openxmlformats.org/officeDocument/2006/relationships/slideLayout" Target="../slideLayouts/slideLayout103.xml"/><Relationship Id="rId5" Type="http://schemas.openxmlformats.org/officeDocument/2006/relationships/image" Target="../media/image111.png"/><Relationship Id="rId4" Type="http://schemas.openxmlformats.org/officeDocument/2006/relationships/slide" Target="slide199.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3.xml"/></Relationships>
</file>

<file path=ppt/slides/_rels/slide189.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2.jpg"/><Relationship Id="rId7" Type="http://schemas.openxmlformats.org/officeDocument/2006/relationships/image" Target="../media/image116.jpeg"/><Relationship Id="rId12" Type="http://schemas.openxmlformats.org/officeDocument/2006/relationships/image" Target="../media/image121.jpg"/><Relationship Id="rId2" Type="http://schemas.openxmlformats.org/officeDocument/2006/relationships/notesSlide" Target="../notesSlides/notesSlide15.xml"/><Relationship Id="rId1" Type="http://schemas.openxmlformats.org/officeDocument/2006/relationships/slideLayout" Target="../slideLayouts/slideLayout103.xml"/><Relationship Id="rId6" Type="http://schemas.openxmlformats.org/officeDocument/2006/relationships/image" Target="../media/image115.jpeg"/><Relationship Id="rId11" Type="http://schemas.openxmlformats.org/officeDocument/2006/relationships/image" Target="../media/image120.jpeg"/><Relationship Id="rId5" Type="http://schemas.openxmlformats.org/officeDocument/2006/relationships/image" Target="../media/image114.jpeg"/><Relationship Id="rId10" Type="http://schemas.openxmlformats.org/officeDocument/2006/relationships/image" Target="../media/image119.jpeg"/><Relationship Id="rId4" Type="http://schemas.openxmlformats.org/officeDocument/2006/relationships/image" Target="../media/image113.jpg"/><Relationship Id="rId9" Type="http://schemas.openxmlformats.org/officeDocument/2006/relationships/image" Target="../media/image1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9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103.xml"/><Relationship Id="rId5" Type="http://schemas.openxmlformats.org/officeDocument/2006/relationships/image" Target="../media/image125.jpeg"/><Relationship Id="rId4" Type="http://schemas.openxmlformats.org/officeDocument/2006/relationships/image" Target="../media/image124.jpeg"/></Relationships>
</file>

<file path=ppt/slides/_rels/slide19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6.xml"/><Relationship Id="rId1" Type="http://schemas.openxmlformats.org/officeDocument/2006/relationships/slideLayout" Target="../slideLayouts/slideLayout103.xml"/><Relationship Id="rId5" Type="http://schemas.openxmlformats.org/officeDocument/2006/relationships/image" Target="../media/image128.jpeg"/><Relationship Id="rId4" Type="http://schemas.openxmlformats.org/officeDocument/2006/relationships/image" Target="../media/image127.jpeg"/></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3.xml"/></Relationships>
</file>

<file path=ppt/slides/_rels/slide19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8.xml"/><Relationship Id="rId1" Type="http://schemas.openxmlformats.org/officeDocument/2006/relationships/slideLayout" Target="../slideLayouts/slideLayout103.xml"/><Relationship Id="rId4" Type="http://schemas.openxmlformats.org/officeDocument/2006/relationships/image" Target="../media/image130.jpeg"/></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3.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3.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3.xml"/></Relationships>
</file>

<file path=ppt/slides/_rels/slide19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03.xml"/></Relationships>
</file>

<file path=ppt/slides/_rels/slide198.xml.rels><?xml version="1.0" encoding="UTF-8" standalone="yes"?>
<Relationships xmlns="http://schemas.openxmlformats.org/package/2006/relationships"><Relationship Id="rId3" Type="http://schemas.openxmlformats.org/officeDocument/2006/relationships/slide" Target="slide186.xml"/><Relationship Id="rId2" Type="http://schemas.openxmlformats.org/officeDocument/2006/relationships/image" Target="../media/image132.jpeg"/><Relationship Id="rId1" Type="http://schemas.openxmlformats.org/officeDocument/2006/relationships/slideLayout" Target="../slideLayouts/slideLayout103.xml"/></Relationships>
</file>

<file path=ppt/slides/_rels/slide199.xml.rels><?xml version="1.0" encoding="UTF-8" standalone="yes"?>
<Relationships xmlns="http://schemas.openxmlformats.org/package/2006/relationships"><Relationship Id="rId3" Type="http://schemas.openxmlformats.org/officeDocument/2006/relationships/slide" Target="slide189.xml"/><Relationship Id="rId2" Type="http://schemas.openxmlformats.org/officeDocument/2006/relationships/notesSlide" Target="../notesSlides/notesSlide22.xml"/><Relationship Id="rId1" Type="http://schemas.openxmlformats.org/officeDocument/2006/relationships/slideLayout" Target="../slideLayouts/slideLayout10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9.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03.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20.xml"/></Relationships>
</file>

<file path=ppt/slides/_rels/slide204.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16.xml"/></Relationships>
</file>

<file path=ppt/slides/_rels/slide20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22.xml"/></Relationships>
</file>

<file path=ppt/slides/_rels/slide206.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122.xml"/></Relationships>
</file>

<file path=ppt/slides/_rels/slide207.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16.xml"/></Relationships>
</file>

<file path=ppt/slides/_rels/slide20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22.xml"/></Relationships>
</file>

<file path=ppt/slides/_rels/slide209.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21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22.xml"/></Relationships>
</file>

<file path=ppt/slides/_rels/slide211.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22.xml"/></Relationships>
</file>

<file path=ppt/slides/_rels/slide212.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12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21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18.xml"/></Relationships>
</file>

<file path=ppt/slides/_rels/slide215.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18.xml"/></Relationships>
</file>

<file path=ppt/slides/_rels/slide21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18.xml"/></Relationships>
</file>

<file path=ppt/slides/_rels/slide217.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18.xml"/></Relationships>
</file>

<file path=ppt/slides/_rels/slide218.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122.xml"/></Relationships>
</file>

<file path=ppt/slides/_rels/slide219.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118.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1.xml"/></Relationships>
</file>

<file path=ppt/slides/_rels/slide220.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122.xml"/></Relationships>
</file>

<file path=ppt/slides/_rels/slide221.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22.xml"/></Relationships>
</file>

<file path=ppt/slides/_rels/slide22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22.xml"/></Relationships>
</file>

<file path=ppt/slides/_rels/slide223.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22.xml"/></Relationships>
</file>

<file path=ppt/slides/_rels/slide224.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122.xml"/></Relationships>
</file>

<file path=ppt/slides/_rels/slide225.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122.xml"/></Relationships>
</file>

<file path=ppt/slides/_rels/slide226.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23.xml"/></Relationships>
</file>

<file path=ppt/slides/_rels/slide227.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122.xml"/></Relationships>
</file>

<file path=ppt/slides/_rels/slide228.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21.xml"/></Relationships>
</file>

<file path=ppt/slides/_rels/slide229.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230.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22.xml"/></Relationships>
</file>

<file path=ppt/slides/_rels/slide231.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22.xml"/></Relationships>
</file>

<file path=ppt/slides/_rels/slide232.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120.xml"/></Relationships>
</file>

<file path=ppt/slides/_rels/slide233.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120.xml"/></Relationships>
</file>

<file path=ppt/slides/_rels/slide234.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120.xml"/></Relationships>
</file>

<file path=ppt/slides/_rels/slide235.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20.xml"/></Relationships>
</file>

<file path=ppt/slides/_rels/slide236.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120.xml"/></Relationships>
</file>

<file path=ppt/slides/_rels/slide237.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21.xml"/></Relationships>
</file>

<file path=ppt/slides/_rels/slide238.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21.xml"/></Relationships>
</file>

<file path=ppt/slides/_rels/slide239.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116.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1.xml"/></Relationships>
</file>

<file path=ppt/slides/_rels/slide240.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120.xml"/></Relationships>
</file>

<file path=ppt/slides/_rels/slide241.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21.xml"/></Relationships>
</file>

<file path=ppt/slides/_rels/slide242.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122.xml"/></Relationships>
</file>

<file path=ppt/slides/_rels/slide243.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120.xml"/></Relationships>
</file>

<file path=ppt/slides/_rels/slide244.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121.xml"/></Relationships>
</file>

<file path=ppt/slides/_rels/slide245.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119.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48.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121.xml"/></Relationships>
</file>

<file path=ppt/slides/_rels/slide249.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1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250.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121.xml"/></Relationships>
</file>

<file path=ppt/slides/_rels/slide251.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121.xml"/></Relationships>
</file>

<file path=ppt/slides/_rels/slide252.xml.rels><?xml version="1.0" encoding="UTF-8" standalone="yes"?>
<Relationships xmlns="http://schemas.openxmlformats.org/package/2006/relationships"><Relationship Id="rId2" Type="http://schemas.openxmlformats.org/officeDocument/2006/relationships/image" Target="../media/image169.jpg"/><Relationship Id="rId1" Type="http://schemas.openxmlformats.org/officeDocument/2006/relationships/slideLayout" Target="../slideLayouts/slideLayout121.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1.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6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s://ref.ly/logosres/mcgaroca?ref=Bible.Ac6.4&amp;off=2768&amp;ctx=among+the+brethren.%0a~They+must+also+be+me" TargetMode="External"/><Relationship Id="rId1" Type="http://schemas.openxmlformats.org/officeDocument/2006/relationships/slideLayout" Target="../slideLayouts/slideLayout14.xml"/></Relationships>
</file>

<file path=ppt/slides/_rels/slide267.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6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s://ref.ly/logosres/mcgaroca?ref=Bible.Ac6.6&amp;off=460&amp;ctx=ir+hands+on+them.%EF%BB%BF%E2%80%9D+~It+is+a+remarkable+p" TargetMode="Externa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7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s://ref.ly/logosres/mcgaroca?ref=Bible.Ac6.7&amp;off=4&amp;ctx=+early+Churches.%0a7.+~The+appointment+of+t" TargetMode="External"/><Relationship Id="rId1" Type="http://schemas.openxmlformats.org/officeDocument/2006/relationships/slideLayout" Target="../slideLayouts/slideLayout14.xml"/></Relationships>
</file>

<file path=ppt/slides/_rels/slide27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s://ref.ly/logosres/mcgaroca?ref=Bible.Ac6.7&amp;off=1077&amp;ctx=+mind+in+Jerusalem.%0a~The+expression+used+" TargetMode="External"/><Relationship Id="rId1" Type="http://schemas.openxmlformats.org/officeDocument/2006/relationships/slideLayout" Target="../slideLayouts/slideLayout14.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7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s://ref.ly/logosres/mcgaroca?ref=Page.p+79" TargetMode="External"/><Relationship Id="rId1" Type="http://schemas.openxmlformats.org/officeDocument/2006/relationships/slideLayout" Target="../slideLayouts/slideLayout14.xml"/></Relationships>
</file>

<file path=ppt/slides/_rels/slide27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s://ref.ly/logosres/mcgaroca?ref=Page.p+79&amp;off=2804&amp;ctx=lict+with+them+all.%0a~This+is+the+first+ti" TargetMode="External"/><Relationship Id="rId1" Type="http://schemas.openxmlformats.org/officeDocument/2006/relationships/slideLayout" Target="../slideLayouts/slideLayout14.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61.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8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s://ref.ly/logosres/mcgaroca?ref=Bible.Ac6.14&amp;off=943&amp;ctx=+delivered+to+us.%EF%BB%BF%E2%80%9D%0a~This+is+the+first+ti" TargetMode="External"/><Relationship Id="rId1" Type="http://schemas.openxmlformats.org/officeDocument/2006/relationships/slideLayout" Target="../slideLayouts/slideLayout14.xml"/></Relationships>
</file>

<file path=ppt/slides/_rels/slide28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s://ref.ly/logosres/mcgaroca?ref=Bible.Ac6.14&amp;off=1736&amp;ctx=in+their+own+favor.%0a~The+general+charge+a" TargetMode="External"/><Relationship Id="rId1" Type="http://schemas.openxmlformats.org/officeDocument/2006/relationships/slideLayout" Target="../slideLayouts/slideLayout14.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8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s://ref.ly/logosres/mcgaroca?ref=Bible.Ac7.1&amp;off=133&amp;ctx=powerful+discourse.%0a~There+is+great+diver" TargetMode="External"/><Relationship Id="rId1" Type="http://schemas.openxmlformats.org/officeDocument/2006/relationships/slideLayout" Target="../slideLayouts/slideLayout14.xml"/></Relationships>
</file>

<file path=ppt/slides/_rels/slide28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s://ref.ly/logosres/mcgaroca?ref=Bible.Ac7.1&amp;off=1458&amp;ctx=arious+individuals.%0a~The+best+statement+o" TargetMode="External"/><Relationship Id="rId1" Type="http://schemas.openxmlformats.org/officeDocument/2006/relationships/slideLayout" Target="../slideLayouts/slideLayout14.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8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s://ref.ly/logosres/mcgaroca?ref=Bible.Ac7.29&amp;off=1687&amp;ctx=e+begot+two+sons.%EF%BB%BF%E2%80%9D%0a~In+the+rejection+of+" TargetMode="External"/><Relationship Id="rId1" Type="http://schemas.openxmlformats.org/officeDocument/2006/relationships/slideLayout" Target="../slideLayouts/slideLayout14.xml"/></Relationships>
</file>

<file path=ppt/slides/_rels/slide289.xml.rels><?xml version="1.0" encoding="UTF-8" standalone="yes"?>
<Relationships xmlns="http://schemas.openxmlformats.org/package/2006/relationships"><Relationship Id="rId3" Type="http://schemas.openxmlformats.org/officeDocument/2006/relationships/hyperlink" Target="https://biblehub.com/commentaries/gill/acts/7.htm" TargetMode="External"/><Relationship Id="rId2" Type="http://schemas.openxmlformats.org/officeDocument/2006/relationships/hyperlink" Target="https://biblehub.com/commentaries/poole/acts/7.htm"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61.xml"/></Relationships>
</file>

<file path=ppt/slides/_rels/slide29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s://ref.ly/logosres/mcgaroca?ref=Bible.Ac7.37&amp;off=1338&amp;ctx=im+shall+ye+hear.%EF%BB%BF%E2%80%9D+~In+this+passage%2c+the" TargetMode="External"/><Relationship Id="rId1" Type="http://schemas.openxmlformats.org/officeDocument/2006/relationships/slideLayout" Target="../slideLayouts/slideLayout14.xml"/></Relationships>
</file>

<file path=ppt/slides/_rels/slide29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s://ref.ly/logosres/mcgaroca?ref=Bible.Ac7.40&amp;off=602&amp;ctx=is+become+of+him.%EF%BB%BF%E2%80%9D+~This+instance+of+the" TargetMode="External"/><Relationship Id="rId1" Type="http://schemas.openxmlformats.org/officeDocument/2006/relationships/slideLayout" Target="../slideLayouts/slideLayout14.xml"/></Relationships>
</file>

<file path=ppt/slides/_rels/slide29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s://ref.ly/logosres/mcgaroca?ref=Bible.Ac7.43&amp;off=641&amp;ctx=y+beyond+Babylon.%EF%BB%BF%E2%80%9D+~With+this+brief+glan" TargetMode="External"/><Relationship Id="rId1" Type="http://schemas.openxmlformats.org/officeDocument/2006/relationships/slideLayout" Target="../slideLayouts/slideLayout14.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4.xml.rels><?xml version="1.0" encoding="UTF-8" standalone="yes"?>
<Relationships xmlns="http://schemas.openxmlformats.org/package/2006/relationships"><Relationship Id="rId3" Type="http://schemas.openxmlformats.org/officeDocument/2006/relationships/hyperlink" Target="https://ref.ly/logosres/brazos65ac?ref=Bible.Ac7.47-48&amp;off=5199" TargetMode="External"/><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9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61.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0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3.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1.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3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6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61.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6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6.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0.xml"/></Relationships>
</file>

<file path=ppt/slides/_rels/slide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ref.ly/logosres/gng65ac?ref=Page.p+5&amp;off=1602&amp;ctx=OUTLINE+OF+THE+BOOK%0a~PART+ONE%E2%80%94The+infancy" TargetMode="Externa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58.xml"/><Relationship Id="rId5" Type="http://schemas.openxmlformats.org/officeDocument/2006/relationships/image" Target="../media/image56.png"/><Relationship Id="rId4" Type="http://schemas.openxmlformats.org/officeDocument/2006/relationships/slide" Target="slide6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2" Type="http://schemas.openxmlformats.org/officeDocument/2006/relationships/hyperlink" Target="https://ref.ly/logosres/gng65ac?ref=Page.p+3&amp;off=60&amp;ctx=DUCTION+TO+THE+BOOK%0a~I.+THE+AUTHOR+OF+THE" TargetMode="Externa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6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14.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28.jpg"/><Relationship Id="rId1" Type="http://schemas.openxmlformats.org/officeDocument/2006/relationships/slideLayout" Target="../slideLayouts/slideLayout114.xml"/></Relationships>
</file>

<file path=ppt/slides/_rels/slide6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28.jpg"/><Relationship Id="rId1" Type="http://schemas.openxmlformats.org/officeDocument/2006/relationships/slideLayout" Target="../slideLayouts/slideLayout114.xml"/></Relationships>
</file>

<file path=ppt/slides/_rels/slide6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14.xml"/></Relationships>
</file>

<file path=ppt/slides/_rels/slide6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28.jpg"/><Relationship Id="rId1" Type="http://schemas.openxmlformats.org/officeDocument/2006/relationships/slideLayout" Target="../slideLayouts/slideLayout114.xml"/></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28.jpg"/><Relationship Id="rId1" Type="http://schemas.openxmlformats.org/officeDocument/2006/relationships/slideLayout" Target="../slideLayouts/slideLayout69.xml"/></Relationships>
</file>

<file path=ppt/slides/_rels/slide7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6.jpg"/><Relationship Id="rId1" Type="http://schemas.openxmlformats.org/officeDocument/2006/relationships/slideLayout" Target="../slideLayouts/slideLayout69.xml"/></Relationships>
</file>

<file path=ppt/slides/_rels/slide7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6.jpg"/><Relationship Id="rId1" Type="http://schemas.openxmlformats.org/officeDocument/2006/relationships/slideLayout" Target="../slideLayouts/slideLayout69.xml"/></Relationships>
</file>

<file path=ppt/slides/_rels/slide7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slideLayout" Target="../slideLayouts/slideLayout69.xml"/></Relationships>
</file>

<file path=ppt/slides/_rels/slide7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7.jpg"/><Relationship Id="rId1" Type="http://schemas.openxmlformats.org/officeDocument/2006/relationships/slideLayout" Target="../slideLayouts/slideLayout69.xml"/></Relationships>
</file>

<file path=ppt/slides/_rels/slide7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7.jpg"/><Relationship Id="rId1" Type="http://schemas.openxmlformats.org/officeDocument/2006/relationships/slideLayout" Target="../slideLayouts/slideLayout69.xml"/></Relationships>
</file>

<file path=ppt/slides/_rels/slide7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67.jpg"/><Relationship Id="rId1" Type="http://schemas.openxmlformats.org/officeDocument/2006/relationships/slideLayout" Target="../slideLayouts/slideLayout69.xml"/></Relationships>
</file>

<file path=ppt/slides/_rels/slide7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69.xml"/></Relationships>
</file>

<file path=ppt/slides/_rels/slide7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2.jpg"/><Relationship Id="rId1" Type="http://schemas.openxmlformats.org/officeDocument/2006/relationships/slideLayout" Target="../slideLayouts/slideLayout69.xml"/></Relationships>
</file>

<file path=ppt/slides/_rels/slide7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8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2.jpg"/><Relationship Id="rId1" Type="http://schemas.openxmlformats.org/officeDocument/2006/relationships/slideLayout" Target="../slideLayouts/slideLayout69.xml"/></Relationships>
</file>

<file path=ppt/slides/_rels/slide8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2.jpg"/><Relationship Id="rId1" Type="http://schemas.openxmlformats.org/officeDocument/2006/relationships/slideLayout" Target="../slideLayouts/slideLayout69.xml"/></Relationships>
</file>

<file path=ppt/slides/_rels/slide8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2.jpg"/><Relationship Id="rId1" Type="http://schemas.openxmlformats.org/officeDocument/2006/relationships/slideLayout" Target="../slideLayouts/slideLayout69.xml"/></Relationships>
</file>

<file path=ppt/slides/_rels/slide8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2.jpg"/><Relationship Id="rId1" Type="http://schemas.openxmlformats.org/officeDocument/2006/relationships/slideLayout" Target="../slideLayouts/slideLayout69.xml"/></Relationships>
</file>

<file path=ppt/slides/_rels/slide8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72.jpg"/><Relationship Id="rId1" Type="http://schemas.openxmlformats.org/officeDocument/2006/relationships/slideLayout" Target="../slideLayouts/slideLayout69.xml"/></Relationships>
</file>

<file path=ppt/slides/_rels/slide8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72.jpg"/><Relationship Id="rId1" Type="http://schemas.openxmlformats.org/officeDocument/2006/relationships/slideLayout" Target="../slideLayouts/slideLayout69.xml"/></Relationships>
</file>

<file path=ppt/slides/_rels/slide8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72.jpg"/><Relationship Id="rId1" Type="http://schemas.openxmlformats.org/officeDocument/2006/relationships/slideLayout" Target="../slideLayouts/slideLayout69.xml"/></Relationships>
</file>

<file path=ppt/slides/_rels/slide8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72.jpg"/><Relationship Id="rId1" Type="http://schemas.openxmlformats.org/officeDocument/2006/relationships/slideLayout" Target="../slideLayouts/slideLayout69.xml"/></Relationships>
</file>

<file path=ppt/slides/_rels/slide8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72.jpg"/><Relationship Id="rId1" Type="http://schemas.openxmlformats.org/officeDocument/2006/relationships/slideLayout" Target="../slideLayouts/slideLayout69.xml"/><Relationship Id="rId4" Type="http://schemas.openxmlformats.org/officeDocument/2006/relationships/image" Target="../media/image86.jpg"/></Relationships>
</file>

<file path=ppt/slides/_rels/slide8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72.jpg"/><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72.jpg"/><Relationship Id="rId1" Type="http://schemas.openxmlformats.org/officeDocument/2006/relationships/slideLayout" Target="../slideLayouts/slideLayout6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9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28.jpg"/><Relationship Id="rId1" Type="http://schemas.openxmlformats.org/officeDocument/2006/relationships/slideLayout" Target="../slideLayouts/slideLayout69.xml"/></Relationships>
</file>

<file path=ppt/slides/_rels/slide9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9.xml"/></Relationships>
</file>

<file path=ppt/slides/_rels/slide9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69.xml"/></Relationships>
</file>

<file path=ppt/slides/_rels/slide9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26.jpg"/><Relationship Id="rId1" Type="http://schemas.openxmlformats.org/officeDocument/2006/relationships/slideLayout" Target="../slideLayouts/slideLayout69.xml"/></Relationships>
</file>

<file path=ppt/slides/_rels/slide9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9.xml"/></Relationships>
</file>

<file path=ppt/slides/_rels/slide9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9.xml"/></Relationships>
</file>

<file path=ppt/slides/_rels/slide98.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28.jpg"/><Relationship Id="rId1" Type="http://schemas.openxmlformats.org/officeDocument/2006/relationships/slideLayout" Target="../slideLayouts/slideLayout69.xml"/></Relationships>
</file>

<file path=ppt/slides/_rels/slide99.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28.jpg"/><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4" name="Picture 3">
            <a:extLst>
              <a:ext uri="{FF2B5EF4-FFF2-40B4-BE49-F238E27FC236}">
                <a16:creationId xmlns:a16="http://schemas.microsoft.com/office/drawing/2014/main" id="{278A1CCB-54F7-4968-85CB-3F99F4182267}"/>
              </a:ext>
            </a:extLst>
          </p:cNvPr>
          <p:cNvPicPr>
            <a:picLocks noChangeAspect="1"/>
          </p:cNvPicPr>
          <p:nvPr/>
        </p:nvPicPr>
        <p:blipFill rotWithShape="1">
          <a:blip r:embed="rId2"/>
          <a:srcRect t="14877" b="10123"/>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C2E86F6D-198D-45C3-AC93-8D31B8A4D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429000"/>
          </a:xfrm>
          <a:prstGeom prst="rect">
            <a:avLst/>
          </a:prstGeom>
          <a:gradFill flip="none" rotWithShape="1">
            <a:gsLst>
              <a:gs pos="0">
                <a:srgbClr val="000000">
                  <a:alpha val="35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A2A0D5DD-0326-45F5-88E5-1B53FD4BAFF5}"/>
              </a:ext>
            </a:extLst>
          </p:cNvPr>
          <p:cNvSpPr>
            <a:spLocks noGrp="1"/>
          </p:cNvSpPr>
          <p:nvPr>
            <p:ph type="ctrTitle"/>
          </p:nvPr>
        </p:nvSpPr>
        <p:spPr>
          <a:xfrm>
            <a:off x="-1" y="939567"/>
            <a:ext cx="4893545" cy="2489433"/>
          </a:xfrm>
        </p:spPr>
        <p:txBody>
          <a:bodyPr anchor="ctr">
            <a:noAutofit/>
          </a:bodyPr>
          <a:lstStyle/>
          <a:p>
            <a:r>
              <a:rPr lang="en-US" sz="5400" dirty="0">
                <a:solidFill>
                  <a:srgbClr val="FFFF00"/>
                </a:solidFill>
                <a:effectLst>
                  <a:outerShdw blurRad="38100" dist="38100" dir="2700000" algn="tl">
                    <a:srgbClr val="000000">
                      <a:alpha val="43137"/>
                    </a:srgbClr>
                  </a:outerShdw>
                </a:effectLst>
                <a:latin typeface="Broadway" panose="04040905080B02020502" pitchFamily="82" charset="0"/>
              </a:rPr>
              <a:t>The NEW TESTAMENT </a:t>
            </a:r>
            <a:r>
              <a:rPr lang="en-US" sz="7200" dirty="0">
                <a:solidFill>
                  <a:srgbClr val="FFFF00"/>
                </a:solidFill>
                <a:effectLst>
                  <a:outerShdw blurRad="38100" dist="38100" dir="2700000" algn="tl">
                    <a:srgbClr val="000000">
                      <a:alpha val="43137"/>
                    </a:srgbClr>
                  </a:outerShdw>
                </a:effectLst>
                <a:latin typeface="Broadway" panose="04040905080B02020502" pitchFamily="82" charset="0"/>
              </a:rPr>
              <a:t>BOOK OF </a:t>
            </a:r>
            <a:r>
              <a:rPr lang="en-US" sz="9600" b="1" dirty="0">
                <a:solidFill>
                  <a:srgbClr val="FFFF00"/>
                </a:solidFill>
                <a:effectLst>
                  <a:outerShdw blurRad="38100" dist="38100" dir="2700000" algn="tl">
                    <a:srgbClr val="000000">
                      <a:alpha val="43137"/>
                    </a:srgbClr>
                  </a:outerShdw>
                </a:effectLst>
                <a:latin typeface="Broadway" panose="04040905080B02020502" pitchFamily="82" charset="0"/>
              </a:rPr>
              <a:t>ACTS</a:t>
            </a:r>
          </a:p>
        </p:txBody>
      </p:sp>
      <p:sp>
        <p:nvSpPr>
          <p:cNvPr id="3" name="Subtitle 2">
            <a:extLst>
              <a:ext uri="{FF2B5EF4-FFF2-40B4-BE49-F238E27FC236}">
                <a16:creationId xmlns:a16="http://schemas.microsoft.com/office/drawing/2014/main" id="{FB93CEDD-9B49-41BD-9DC4-84993992A3DF}"/>
              </a:ext>
            </a:extLst>
          </p:cNvPr>
          <p:cNvSpPr>
            <a:spLocks noGrp="1"/>
          </p:cNvSpPr>
          <p:nvPr>
            <p:ph type="subTitle" idx="1"/>
          </p:nvPr>
        </p:nvSpPr>
        <p:spPr>
          <a:xfrm>
            <a:off x="8221211" y="310393"/>
            <a:ext cx="3970765" cy="1006679"/>
          </a:xfrm>
        </p:spPr>
        <p:txBody>
          <a:bodyPr anchor="ctr">
            <a:noAutofit/>
          </a:bodyPr>
          <a:lstStyle/>
          <a:p>
            <a:r>
              <a:rPr lang="en-US" sz="2800" b="1" dirty="0">
                <a:solidFill>
                  <a:srgbClr val="00B0F0"/>
                </a:solidFill>
                <a:effectLst>
                  <a:outerShdw blurRad="38100" dist="38100" dir="2700000" algn="tl">
                    <a:srgbClr val="000000">
                      <a:alpha val="43137"/>
                    </a:srgbClr>
                  </a:outerShdw>
                </a:effectLst>
                <a:latin typeface="Script MT Bold" panose="03040602040607080904" pitchFamily="66" charset="0"/>
              </a:rPr>
              <a:t>By David Lee Burris</a:t>
            </a:r>
          </a:p>
        </p:txBody>
      </p:sp>
      <p:cxnSp>
        <p:nvCxnSpPr>
          <p:cNvPr id="13" name="Straight Connector 12">
            <a:extLst>
              <a:ext uri="{FF2B5EF4-FFF2-40B4-BE49-F238E27FC236}">
                <a16:creationId xmlns:a16="http://schemas.microsoft.com/office/drawing/2014/main" id="{6C14D892-36B8-4065-9158-50C22E1E69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1437846"/>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AE82D7E-377C-40CD-82FC-80E03C74A588}"/>
              </a:ext>
            </a:extLst>
          </p:cNvPr>
          <p:cNvSpPr/>
          <p:nvPr/>
        </p:nvSpPr>
        <p:spPr>
          <a:xfrm>
            <a:off x="6501284" y="5669281"/>
            <a:ext cx="5231905"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rPr>
              <a:t>Chapters </a:t>
            </a:r>
            <a:r>
              <a:rPr kumimoji="0" lang="en-US" sz="44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hlinkClick r:id="rId3" action="ppaction://hlinksldjump"/>
              </a:rPr>
              <a:t>5</a:t>
            </a:r>
            <a:r>
              <a:rPr kumimoji="0" lang="en-US" sz="44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rPr>
              <a:t> </a:t>
            </a:r>
            <a:r>
              <a:rPr lang="en-US" sz="4400" b="1"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latin typeface="Stencil" panose="040409050D0802020404" pitchFamily="82" charset="0"/>
              </a:rPr>
              <a:t>-</a:t>
            </a:r>
            <a:r>
              <a:rPr lang="en-US" sz="4400" b="1"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latin typeface="Stencil" panose="040409050D0802020404" pitchFamily="82" charset="0"/>
              </a:rPr>
              <a:t> </a:t>
            </a:r>
            <a:r>
              <a:rPr lang="en-US" sz="4400" b="1"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latin typeface="Stencil" panose="040409050D0802020404" pitchFamily="82" charset="0"/>
                <a:hlinkClick r:id="rId4" action="ppaction://hlinksldjump"/>
              </a:rPr>
              <a:t>6</a:t>
            </a:r>
            <a:r>
              <a:rPr lang="en-US" sz="4400" b="1"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latin typeface="Stencil" panose="040409050D0802020404" pitchFamily="82" charset="0"/>
              </a:rPr>
              <a:t> -</a:t>
            </a:r>
            <a:r>
              <a:rPr kumimoji="0" lang="en-US" sz="44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rPr>
              <a:t> </a:t>
            </a:r>
            <a:r>
              <a:rPr lang="en-US" sz="4400" b="1"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latin typeface="Stencil" panose="040409050D0802020404" pitchFamily="82" charset="0"/>
                <a:hlinkClick r:id="rId5" action="ppaction://hlinksldjump"/>
              </a:rPr>
              <a:t>7</a:t>
            </a:r>
            <a:endParaRPr kumimoji="0" lang="en-US" sz="44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endParaRPr>
          </a:p>
        </p:txBody>
      </p:sp>
      <p:pic>
        <p:nvPicPr>
          <p:cNvPr id="10" name="Picture 9">
            <a:extLst>
              <a:ext uri="{FF2B5EF4-FFF2-40B4-BE49-F238E27FC236}">
                <a16:creationId xmlns:a16="http://schemas.microsoft.com/office/drawing/2014/main" id="{42CC9699-5C11-47D1-95C9-982D28C51310}"/>
              </a:ext>
            </a:extLst>
          </p:cNvPr>
          <p:cNvPicPr>
            <a:picLocks noChangeAspect="1"/>
          </p:cNvPicPr>
          <p:nvPr/>
        </p:nvPicPr>
        <p:blipFill>
          <a:blip r:embed="rId6"/>
          <a:stretch>
            <a:fillRect/>
          </a:stretch>
        </p:blipFill>
        <p:spPr>
          <a:xfrm>
            <a:off x="796970" y="4368557"/>
            <a:ext cx="3072385" cy="2326193"/>
          </a:xfrm>
          <a:prstGeom prst="rect">
            <a:avLst/>
          </a:prstGeom>
        </p:spPr>
      </p:pic>
    </p:spTree>
    <p:extLst>
      <p:ext uri="{BB962C8B-B14F-4D97-AF65-F5344CB8AC3E}">
        <p14:creationId xmlns:p14="http://schemas.microsoft.com/office/powerpoint/2010/main" val="182131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path" presetSubtype="0" accel="50000" decel="50000" fill="hold" grpId="0" nodeType="click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6" dur="2000" fill="hold"/>
                                        <p:tgtEl>
                                          <p:spTgt spid="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down)">
                                      <p:cBhvr>
                                        <p:cTn id="11" dur="580">
                                          <p:stCondLst>
                                            <p:cond delay="0"/>
                                          </p:stCondLst>
                                        </p:cTn>
                                        <p:tgtEl>
                                          <p:spTgt spid="5">
                                            <p:txEl>
                                              <p:pRg st="0" end="0"/>
                                            </p:txEl>
                                          </p:spTgt>
                                        </p:tgtEl>
                                      </p:cBhvr>
                                    </p:animEffect>
                                    <p:anim calcmode="lin" valueType="num">
                                      <p:cBhvr>
                                        <p:cTn id="12"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xEl>
                                              <p:pRg st="0" end="0"/>
                                            </p:txEl>
                                          </p:spTgt>
                                        </p:tgtEl>
                                      </p:cBhvr>
                                      <p:to x="100000" y="60000"/>
                                    </p:animScale>
                                    <p:animScale>
                                      <p:cBhvr>
                                        <p:cTn id="18" dur="166" decel="50000">
                                          <p:stCondLst>
                                            <p:cond delay="676"/>
                                          </p:stCondLst>
                                        </p:cTn>
                                        <p:tgtEl>
                                          <p:spTgt spid="5">
                                            <p:txEl>
                                              <p:pRg st="0" end="0"/>
                                            </p:txEl>
                                          </p:spTgt>
                                        </p:tgtEl>
                                      </p:cBhvr>
                                      <p:to x="100000" y="100000"/>
                                    </p:animScale>
                                    <p:animScale>
                                      <p:cBhvr>
                                        <p:cTn id="19" dur="26">
                                          <p:stCondLst>
                                            <p:cond delay="1312"/>
                                          </p:stCondLst>
                                        </p:cTn>
                                        <p:tgtEl>
                                          <p:spTgt spid="5">
                                            <p:txEl>
                                              <p:pRg st="0" end="0"/>
                                            </p:txEl>
                                          </p:spTgt>
                                        </p:tgtEl>
                                      </p:cBhvr>
                                      <p:to x="100000" y="80000"/>
                                    </p:animScale>
                                    <p:animScale>
                                      <p:cBhvr>
                                        <p:cTn id="20" dur="166" decel="50000">
                                          <p:stCondLst>
                                            <p:cond delay="1338"/>
                                          </p:stCondLst>
                                        </p:cTn>
                                        <p:tgtEl>
                                          <p:spTgt spid="5">
                                            <p:txEl>
                                              <p:pRg st="0" end="0"/>
                                            </p:txEl>
                                          </p:spTgt>
                                        </p:tgtEl>
                                      </p:cBhvr>
                                      <p:to x="100000" y="100000"/>
                                    </p:animScale>
                                    <p:animScale>
                                      <p:cBhvr>
                                        <p:cTn id="21" dur="26">
                                          <p:stCondLst>
                                            <p:cond delay="1642"/>
                                          </p:stCondLst>
                                        </p:cTn>
                                        <p:tgtEl>
                                          <p:spTgt spid="5">
                                            <p:txEl>
                                              <p:pRg st="0" end="0"/>
                                            </p:txEl>
                                          </p:spTgt>
                                        </p:tgtEl>
                                      </p:cBhvr>
                                      <p:to x="100000" y="90000"/>
                                    </p:animScale>
                                    <p:animScale>
                                      <p:cBhvr>
                                        <p:cTn id="22" dur="166" decel="50000">
                                          <p:stCondLst>
                                            <p:cond delay="1668"/>
                                          </p:stCondLst>
                                        </p:cTn>
                                        <p:tgtEl>
                                          <p:spTgt spid="5">
                                            <p:txEl>
                                              <p:pRg st="0" end="0"/>
                                            </p:txEl>
                                          </p:spTgt>
                                        </p:tgtEl>
                                      </p:cBhvr>
                                      <p:to x="100000" y="100000"/>
                                    </p:animScale>
                                    <p:animScale>
                                      <p:cBhvr>
                                        <p:cTn id="23" dur="26">
                                          <p:stCondLst>
                                            <p:cond delay="1808"/>
                                          </p:stCondLst>
                                        </p:cTn>
                                        <p:tgtEl>
                                          <p:spTgt spid="5">
                                            <p:txEl>
                                              <p:pRg st="0" end="0"/>
                                            </p:txEl>
                                          </p:spTgt>
                                        </p:tgtEl>
                                      </p:cBhvr>
                                      <p:to x="100000" y="95000"/>
                                    </p:animScale>
                                    <p:animScale>
                                      <p:cBhvr>
                                        <p:cTn id="24"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F41F5C-6FAE-4FE5-9DB3-27317079383D}"/>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51F42D1-0F9B-49CD-ACBD-29D955D6B305}"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10</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2530" name="Text Box 2">
            <a:extLst>
              <a:ext uri="{FF2B5EF4-FFF2-40B4-BE49-F238E27FC236}">
                <a16:creationId xmlns:a16="http://schemas.microsoft.com/office/drawing/2014/main" id="{0AC79E3A-B5DC-4C3C-9FEF-EBCA9E9F98DF}"/>
              </a:ext>
            </a:extLst>
          </p:cNvPr>
          <p:cNvSpPr txBox="1">
            <a:spLocks noChangeArrowheads="1"/>
          </p:cNvSpPr>
          <p:nvPr/>
        </p:nvSpPr>
        <p:spPr bwMode="auto">
          <a:xfrm>
            <a:off x="2743200" y="762000"/>
            <a:ext cx="7620000"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Prologue and Ascension (1:1-11)</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Post-resurrection appearances …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 ... visible ascension into heaven;</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Matthias chosen to replace Judas Iscariot (1.12-26);</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Luke’s understanding of an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Apostle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1.21-22;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0" i="1"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Note: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Saul (later Paul) meets those qualifications Acts 9 when Christ appeared to him while on the Damascus Road.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2530">
                                            <p:txEl>
                                              <p:pRg st="0" end="0"/>
                                            </p:txEl>
                                          </p:spTgt>
                                        </p:tgtEl>
                                        <p:attrNameLst>
                                          <p:attrName>style.visibility</p:attrName>
                                        </p:attrNameLst>
                                      </p:cBhvr>
                                      <p:to>
                                        <p:strVal val="visible"/>
                                      </p:to>
                                    </p:set>
                                    <p:anim calcmode="lin" valueType="num">
                                      <p:cBhvr additive="base">
                                        <p:cTn id="7" dur="300" fill="hold"/>
                                        <p:tgtEl>
                                          <p:spTgt spid="22530">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253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2530">
                                            <p:txEl>
                                              <p:pRg st="1" end="1"/>
                                            </p:txEl>
                                          </p:spTgt>
                                        </p:tgtEl>
                                        <p:attrNameLst>
                                          <p:attrName>style.visibility</p:attrName>
                                        </p:attrNameLst>
                                      </p:cBhvr>
                                      <p:to>
                                        <p:strVal val="visible"/>
                                      </p:to>
                                    </p:set>
                                    <p:anim calcmode="lin" valueType="num">
                                      <p:cBhvr additive="base">
                                        <p:cTn id="13" dur="300" fill="hold"/>
                                        <p:tgtEl>
                                          <p:spTgt spid="22530">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253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2530">
                                            <p:txEl>
                                              <p:pRg st="2" end="2"/>
                                            </p:txEl>
                                          </p:spTgt>
                                        </p:tgtEl>
                                        <p:attrNameLst>
                                          <p:attrName>style.visibility</p:attrName>
                                        </p:attrNameLst>
                                      </p:cBhvr>
                                      <p:to>
                                        <p:strVal val="visible"/>
                                      </p:to>
                                    </p:set>
                                    <p:anim calcmode="lin" valueType="num">
                                      <p:cBhvr additive="base">
                                        <p:cTn id="19" dur="300" fill="hold"/>
                                        <p:tgtEl>
                                          <p:spTgt spid="22530">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253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2530">
                                            <p:txEl>
                                              <p:pRg st="3" end="3"/>
                                            </p:txEl>
                                          </p:spTgt>
                                        </p:tgtEl>
                                        <p:attrNameLst>
                                          <p:attrName>style.visibility</p:attrName>
                                        </p:attrNameLst>
                                      </p:cBhvr>
                                      <p:to>
                                        <p:strVal val="visible"/>
                                      </p:to>
                                    </p:set>
                                    <p:anim calcmode="lin" valueType="num">
                                      <p:cBhvr additive="base">
                                        <p:cTn id="25" dur="300" fill="hold"/>
                                        <p:tgtEl>
                                          <p:spTgt spid="22530">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253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2530">
                                            <p:txEl>
                                              <p:pRg st="4" end="4"/>
                                            </p:txEl>
                                          </p:spTgt>
                                        </p:tgtEl>
                                        <p:attrNameLst>
                                          <p:attrName>style.visibility</p:attrName>
                                        </p:attrNameLst>
                                      </p:cBhvr>
                                      <p:to>
                                        <p:strVal val="visible"/>
                                      </p:to>
                                    </p:set>
                                    <p:anim calcmode="lin" valueType="num">
                                      <p:cBhvr additive="base">
                                        <p:cTn id="31" dur="300" fill="hold"/>
                                        <p:tgtEl>
                                          <p:spTgt spid="22530">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253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22530">
                                            <p:txEl>
                                              <p:pRg st="5" end="5"/>
                                            </p:txEl>
                                          </p:spTgt>
                                        </p:tgtEl>
                                        <p:attrNameLst>
                                          <p:attrName>style.visibility</p:attrName>
                                        </p:attrNameLst>
                                      </p:cBhvr>
                                      <p:to>
                                        <p:strVal val="visible"/>
                                      </p:to>
                                    </p:set>
                                    <p:anim calcmode="lin" valueType="num">
                                      <p:cBhvr additive="base">
                                        <p:cTn id="37" dur="300" fill="hold"/>
                                        <p:tgtEl>
                                          <p:spTgt spid="22530">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2253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87680"/>
            <a:ext cx="10972800" cy="6096000"/>
          </a:xfrm>
          <a:prstGeom prst="rect">
            <a:avLst/>
          </a:prstGeom>
        </p:spPr>
      </p:pic>
      <p:sp>
        <p:nvSpPr>
          <p:cNvPr id="4" name="TextBox 3"/>
          <p:cNvSpPr txBox="1"/>
          <p:nvPr/>
        </p:nvSpPr>
        <p:spPr>
          <a:xfrm>
            <a:off x="1097280" y="1950721"/>
            <a:ext cx="4592320" cy="2492542"/>
          </a:xfrm>
          <a:prstGeom prst="rect">
            <a:avLst/>
          </a:prstGeom>
          <a:noFill/>
        </p:spPr>
        <p:txBody>
          <a:bodyPr wrap="square" rtlCol="0">
            <a:spAutoFit/>
          </a:bodyPr>
          <a:lstStyle/>
          <a:p>
            <a:pPr defTabSz="1219140"/>
            <a:r>
              <a:rPr lang="en-US" sz="2133" baseline="30000" dirty="0">
                <a:solidFill>
                  <a:prstClr val="black"/>
                </a:solidFill>
                <a:latin typeface="Candara"/>
              </a:rPr>
              <a:t>38</a:t>
            </a:r>
            <a:r>
              <a:rPr lang="en-US" sz="2133" dirty="0">
                <a:solidFill>
                  <a:prstClr val="black"/>
                </a:solidFill>
                <a:latin typeface="Candara"/>
              </a:rPr>
              <a:t> And now I say unto you, Refrain from these men, and let them alone: for if this counsel or this work be of men, it will come to </a:t>
            </a:r>
            <a:r>
              <a:rPr lang="en-US" sz="2133" dirty="0" err="1">
                <a:solidFill>
                  <a:prstClr val="black"/>
                </a:solidFill>
                <a:latin typeface="Candara"/>
              </a:rPr>
              <a:t>nought</a:t>
            </a:r>
            <a:r>
              <a:rPr lang="en-US" sz="2133" dirty="0">
                <a:solidFill>
                  <a:prstClr val="black"/>
                </a:solidFill>
                <a:latin typeface="Candara"/>
              </a:rPr>
              <a:t>:  </a:t>
            </a:r>
          </a:p>
          <a:p>
            <a:pPr defTabSz="1219140">
              <a:spcBef>
                <a:spcPts val="800"/>
              </a:spcBef>
            </a:pPr>
            <a:r>
              <a:rPr lang="en-US" sz="2133" baseline="30000" dirty="0">
                <a:solidFill>
                  <a:prstClr val="black"/>
                </a:solidFill>
                <a:latin typeface="Candara"/>
              </a:rPr>
              <a:t>39</a:t>
            </a:r>
            <a:r>
              <a:rPr lang="en-US" sz="2133" dirty="0">
                <a:solidFill>
                  <a:prstClr val="black"/>
                </a:solidFill>
                <a:latin typeface="Candara"/>
              </a:rPr>
              <a:t> But if it be of God, ye cannot overthrow it; lest haply ye be found even to fight against God.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2400" y="744222"/>
            <a:ext cx="4662781" cy="5529580"/>
          </a:xfrm>
          <a:prstGeom prst="rect">
            <a:avLst/>
          </a:prstGeom>
        </p:spPr>
      </p:pic>
    </p:spTree>
    <p:extLst>
      <p:ext uri="{BB962C8B-B14F-4D97-AF65-F5344CB8AC3E}">
        <p14:creationId xmlns:p14="http://schemas.microsoft.com/office/powerpoint/2010/main" val="20208233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87680"/>
            <a:ext cx="10972800" cy="6096000"/>
          </a:xfrm>
          <a:prstGeom prst="rect">
            <a:avLst/>
          </a:prstGeom>
        </p:spPr>
      </p:pic>
      <p:sp>
        <p:nvSpPr>
          <p:cNvPr id="4" name="TextBox 3"/>
          <p:cNvSpPr txBox="1"/>
          <p:nvPr/>
        </p:nvSpPr>
        <p:spPr>
          <a:xfrm>
            <a:off x="1097280" y="975362"/>
            <a:ext cx="4592320" cy="4133696"/>
          </a:xfrm>
          <a:prstGeom prst="rect">
            <a:avLst/>
          </a:prstGeom>
          <a:noFill/>
        </p:spPr>
        <p:txBody>
          <a:bodyPr wrap="square" rtlCol="0">
            <a:spAutoFit/>
          </a:bodyPr>
          <a:lstStyle/>
          <a:p>
            <a:pPr defTabSz="1219140"/>
            <a:r>
              <a:rPr lang="en-US" sz="2133" baseline="30000" dirty="0">
                <a:solidFill>
                  <a:prstClr val="black"/>
                </a:solidFill>
                <a:latin typeface="Candara"/>
              </a:rPr>
              <a:t>40</a:t>
            </a:r>
            <a:r>
              <a:rPr lang="en-US" sz="2133" dirty="0">
                <a:solidFill>
                  <a:prstClr val="black"/>
                </a:solidFill>
                <a:latin typeface="Candara"/>
              </a:rPr>
              <a:t> And to him they agreed: and when they had called the apostles, and beaten </a:t>
            </a:r>
            <a:r>
              <a:rPr lang="en-US" sz="2133" i="1" dirty="0">
                <a:solidFill>
                  <a:prstClr val="black"/>
                </a:solidFill>
                <a:latin typeface="Candara"/>
              </a:rPr>
              <a:t>them</a:t>
            </a:r>
            <a:r>
              <a:rPr lang="en-US" sz="2133" dirty="0">
                <a:solidFill>
                  <a:prstClr val="black"/>
                </a:solidFill>
                <a:latin typeface="Candara"/>
              </a:rPr>
              <a:t>, they commanded that they should not speak in the name of Jesus, and let them go.  </a:t>
            </a:r>
          </a:p>
          <a:p>
            <a:pPr defTabSz="1219140">
              <a:spcBef>
                <a:spcPts val="400"/>
              </a:spcBef>
            </a:pPr>
            <a:r>
              <a:rPr lang="en-US" sz="2133" baseline="30000" dirty="0">
                <a:solidFill>
                  <a:prstClr val="black"/>
                </a:solidFill>
                <a:latin typeface="Candara"/>
              </a:rPr>
              <a:t>41</a:t>
            </a:r>
            <a:r>
              <a:rPr lang="en-US" sz="2133" dirty="0">
                <a:solidFill>
                  <a:prstClr val="black"/>
                </a:solidFill>
                <a:latin typeface="Candara"/>
              </a:rPr>
              <a:t> And they departed from the presence of the council, rejoicing that they were counted worthy to suffer shame for his name.  </a:t>
            </a:r>
          </a:p>
          <a:p>
            <a:pPr defTabSz="1219140">
              <a:spcBef>
                <a:spcPts val="400"/>
              </a:spcBef>
            </a:pPr>
            <a:r>
              <a:rPr lang="en-US" sz="2133" baseline="30000" dirty="0">
                <a:solidFill>
                  <a:prstClr val="black"/>
                </a:solidFill>
                <a:latin typeface="Candara"/>
              </a:rPr>
              <a:t>42</a:t>
            </a:r>
            <a:r>
              <a:rPr lang="en-US" sz="2133" dirty="0">
                <a:solidFill>
                  <a:prstClr val="black"/>
                </a:solidFill>
                <a:latin typeface="Candara"/>
              </a:rPr>
              <a:t> And daily in the temple, and in every house, they ceased not to teach and preach Jesus Christ.</a:t>
            </a:r>
          </a:p>
        </p:txBody>
      </p:sp>
      <p:sp>
        <p:nvSpPr>
          <p:cNvPr id="3" name="TextBox 2"/>
          <p:cNvSpPr txBox="1"/>
          <p:nvPr/>
        </p:nvSpPr>
        <p:spPr>
          <a:xfrm>
            <a:off x="6604000" y="1498600"/>
            <a:ext cx="4572000" cy="3333733"/>
          </a:xfrm>
          <a:prstGeom prst="rect">
            <a:avLst/>
          </a:prstGeom>
          <a:noFill/>
        </p:spPr>
        <p:txBody>
          <a:bodyPr wrap="square" rtlCol="0">
            <a:spAutoFit/>
          </a:bodyPr>
          <a:lstStyle/>
          <a:p>
            <a:pPr defTabSz="1219140"/>
            <a:r>
              <a:rPr lang="en-US" sz="2133" b="1" dirty="0">
                <a:solidFill>
                  <a:prstClr val="white"/>
                </a:solidFill>
                <a:latin typeface="Candara"/>
              </a:rPr>
              <a:t>Philippians 3:10:</a:t>
            </a:r>
          </a:p>
          <a:p>
            <a:pPr defTabSz="1219140"/>
            <a:r>
              <a:rPr lang="en-US" sz="2133" dirty="0">
                <a:solidFill>
                  <a:prstClr val="white"/>
                </a:solidFill>
                <a:latin typeface="Candara"/>
              </a:rPr>
              <a:t>That I may know him, and the power of his resurrection, and the fellowship of his sufferings, being made conformable unto his death; </a:t>
            </a:r>
          </a:p>
          <a:p>
            <a:pPr defTabSz="1219140">
              <a:spcBef>
                <a:spcPts val="4800"/>
              </a:spcBef>
            </a:pPr>
            <a:r>
              <a:rPr lang="en-US" sz="2133" dirty="0">
                <a:solidFill>
                  <a:prstClr val="white"/>
                </a:solidFill>
                <a:latin typeface="Candara"/>
              </a:rPr>
              <a:t>“There are no crown bearers in heaven that were not cross bearers on earth” – C H Spurgeon</a:t>
            </a:r>
            <a:endParaRPr lang="en-US" sz="1600" dirty="0">
              <a:solidFill>
                <a:prstClr val="white"/>
              </a:solidFill>
              <a:latin typeface="Candara"/>
            </a:endParaRPr>
          </a:p>
        </p:txBody>
      </p:sp>
    </p:spTree>
    <p:extLst>
      <p:ext uri="{BB962C8B-B14F-4D97-AF65-F5344CB8AC3E}">
        <p14:creationId xmlns:p14="http://schemas.microsoft.com/office/powerpoint/2010/main" val="2593827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sz="quarter"/>
          </p:nvPr>
        </p:nvSpPr>
        <p:spPr>
          <a:xfrm>
            <a:off x="2044701" y="1447800"/>
            <a:ext cx="6337300" cy="1143000"/>
          </a:xfrm>
        </p:spPr>
        <p:txBody>
          <a:bodyPr/>
          <a:lstStyle/>
          <a:p>
            <a:pPr algn="ctr" eaLnBrk="1" hangingPunct="1">
              <a:defRPr/>
            </a:pPr>
            <a:r>
              <a:rPr lang="en-US" altLang="en-US" sz="4800" dirty="0">
                <a:ea typeface="Gulim" pitchFamily="34" charset="-127"/>
              </a:rPr>
              <a:t>The Acts </a:t>
            </a:r>
            <a:br>
              <a:rPr lang="en-US" altLang="en-US" sz="4800" dirty="0">
                <a:ea typeface="Gulim" pitchFamily="34" charset="-127"/>
              </a:rPr>
            </a:br>
            <a:r>
              <a:rPr lang="en-US" altLang="en-US" sz="4800" dirty="0">
                <a:ea typeface="Gulim" pitchFamily="34" charset="-127"/>
              </a:rPr>
              <a:t>of the Apostles</a:t>
            </a:r>
            <a:br>
              <a:rPr lang="en-US" altLang="en-US" sz="4800" dirty="0">
                <a:ea typeface="Gulim" pitchFamily="34" charset="-127"/>
              </a:rPr>
            </a:br>
            <a:r>
              <a:rPr lang="en-US" altLang="en-US" dirty="0">
                <a:ea typeface="Gulim" pitchFamily="34" charset="-127"/>
              </a:rPr>
              <a:t>Chapter 5</a:t>
            </a:r>
            <a:r>
              <a:rPr lang="en-US" altLang="en-US" sz="4800" dirty="0">
                <a:ea typeface="Gulim" pitchFamily="34" charset="-127"/>
              </a:rPr>
              <a:t> </a:t>
            </a:r>
            <a:endParaRPr lang="ko-KR" altLang="en-US" sz="4800" dirty="0">
              <a:solidFill>
                <a:schemeClr val="accent1"/>
              </a:solidFill>
              <a:ea typeface="Gulim" pitchFamily="34" charset="-127"/>
            </a:endParaRPr>
          </a:p>
        </p:txBody>
      </p:sp>
    </p:spTree>
    <p:extLst>
      <p:ext uri="{BB962C8B-B14F-4D97-AF65-F5344CB8AC3E}">
        <p14:creationId xmlns:p14="http://schemas.microsoft.com/office/powerpoint/2010/main" val="308312900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2027241" y="36514"/>
            <a:ext cx="8207375" cy="692151"/>
          </a:xfrm>
        </p:spPr>
        <p:txBody>
          <a:bodyPr/>
          <a:lstStyle/>
          <a:p>
            <a:pPr algn="ctr" eaLnBrk="1" hangingPunct="1"/>
            <a:r>
              <a:rPr lang="en-US"/>
              <a:t>Acts 5:1-11  A&amp;S</a:t>
            </a:r>
            <a:endParaRPr lang="en-US" sz="3600"/>
          </a:p>
        </p:txBody>
      </p:sp>
      <p:sp>
        <p:nvSpPr>
          <p:cNvPr id="7171" name="Rectangle 3"/>
          <p:cNvSpPr>
            <a:spLocks noGrp="1" noChangeArrowheads="1"/>
          </p:cNvSpPr>
          <p:nvPr>
            <p:ph idx="1"/>
          </p:nvPr>
        </p:nvSpPr>
        <p:spPr>
          <a:xfrm>
            <a:off x="1703390" y="1031875"/>
            <a:ext cx="8785225" cy="4521200"/>
          </a:xfrm>
        </p:spPr>
        <p:txBody>
          <a:bodyPr/>
          <a:lstStyle/>
          <a:p>
            <a:pPr eaLnBrk="1" hangingPunct="1">
              <a:buFont typeface="Arial" pitchFamily="34" charset="0"/>
              <a:buChar char="•"/>
              <a:defRPr/>
            </a:pPr>
            <a:r>
              <a:rPr lang="en-US" sz="2800" dirty="0">
                <a:ea typeface="Gulim" pitchFamily="34" charset="-127"/>
              </a:rPr>
              <a:t>BUT – what is the contrast here? (1)</a:t>
            </a:r>
          </a:p>
          <a:p>
            <a:pPr eaLnBrk="1" hangingPunct="1">
              <a:buFont typeface="Arial" pitchFamily="34" charset="0"/>
              <a:buChar char="•"/>
              <a:defRPr/>
            </a:pPr>
            <a:r>
              <a:rPr lang="en-US" sz="2800" dirty="0">
                <a:ea typeface="Gulim" pitchFamily="34" charset="-127"/>
              </a:rPr>
              <a:t>Did </a:t>
            </a:r>
            <a:r>
              <a:rPr lang="en-US" sz="2800" dirty="0" err="1">
                <a:ea typeface="Gulim" pitchFamily="34" charset="-127"/>
              </a:rPr>
              <a:t>A&amp;S</a:t>
            </a:r>
            <a:r>
              <a:rPr lang="en-US" sz="2800" dirty="0">
                <a:ea typeface="Gulim" pitchFamily="34" charset="-127"/>
              </a:rPr>
              <a:t> make a large contribution? (2)</a:t>
            </a:r>
          </a:p>
          <a:p>
            <a:pPr eaLnBrk="1" hangingPunct="1">
              <a:buFont typeface="Arial" pitchFamily="34" charset="0"/>
              <a:buChar char="•"/>
              <a:defRPr/>
            </a:pPr>
            <a:r>
              <a:rPr lang="en-US" sz="2800" dirty="0">
                <a:ea typeface="Gulim" pitchFamily="34" charset="-127"/>
              </a:rPr>
              <a:t>What was their sin? (3)</a:t>
            </a:r>
          </a:p>
          <a:p>
            <a:pPr eaLnBrk="1" hangingPunct="1">
              <a:buFont typeface="Arial" pitchFamily="34" charset="0"/>
              <a:buChar char="•"/>
              <a:defRPr/>
            </a:pPr>
            <a:r>
              <a:rPr lang="en-US" sz="2800" dirty="0">
                <a:ea typeface="Gulim" pitchFamily="34" charset="-127"/>
              </a:rPr>
              <a:t>Did they have to give it all? (4)</a:t>
            </a:r>
          </a:p>
          <a:p>
            <a:pPr eaLnBrk="1" hangingPunct="1">
              <a:buFont typeface="Arial" pitchFamily="34" charset="0"/>
              <a:buChar char="•"/>
              <a:defRPr/>
            </a:pPr>
            <a:r>
              <a:rPr lang="en-US" sz="2800" dirty="0">
                <a:ea typeface="Gulim" pitchFamily="34" charset="-127"/>
              </a:rPr>
              <a:t>What was the punishment? (5)</a:t>
            </a:r>
          </a:p>
          <a:p>
            <a:pPr lvl="1" eaLnBrk="1" hangingPunct="1">
              <a:buFont typeface="Arial" pitchFamily="34" charset="0"/>
              <a:buChar char="•"/>
              <a:defRPr/>
            </a:pPr>
            <a:r>
              <a:rPr lang="en-US" sz="2600" dirty="0">
                <a:ea typeface="Gulim" pitchFamily="34" charset="-127"/>
              </a:rPr>
              <a:t>Was it miraculous, or did Peter cause it?</a:t>
            </a:r>
          </a:p>
          <a:p>
            <a:pPr lvl="1" eaLnBrk="1" hangingPunct="1">
              <a:buFont typeface="Arial" pitchFamily="34" charset="0"/>
              <a:buChar char="•"/>
              <a:defRPr/>
            </a:pPr>
            <a:r>
              <a:rPr lang="en-US" sz="2600" dirty="0">
                <a:ea typeface="Gulim" pitchFamily="34" charset="-127"/>
              </a:rPr>
              <a:t>Why was the punishment so harsh?</a:t>
            </a:r>
          </a:p>
          <a:p>
            <a:pPr lvl="1" eaLnBrk="1" hangingPunct="1">
              <a:buFont typeface="Arial" pitchFamily="34" charset="0"/>
              <a:buChar char="•"/>
              <a:defRPr/>
            </a:pPr>
            <a:r>
              <a:rPr lang="en-US" sz="2600" dirty="0">
                <a:ea typeface="Gulim" pitchFamily="34" charset="-127"/>
              </a:rPr>
              <a:t>It has to do with motive; not action …</a:t>
            </a:r>
          </a:p>
          <a:p>
            <a:pPr lvl="1" eaLnBrk="1" hangingPunct="1">
              <a:buFont typeface="Arial" pitchFamily="34" charset="0"/>
              <a:buChar char="•"/>
              <a:defRPr/>
            </a:pPr>
            <a:r>
              <a:rPr lang="en-US" sz="2600" dirty="0">
                <a:ea typeface="Gulim" pitchFamily="34" charset="-127"/>
              </a:rPr>
              <a:t>Using the church for their self aggrandizement</a:t>
            </a:r>
          </a:p>
          <a:p>
            <a:pPr eaLnBrk="1" hangingPunct="1">
              <a:buFont typeface="Arial" pitchFamily="34" charset="0"/>
              <a:buChar char="•"/>
              <a:defRPr/>
            </a:pPr>
            <a:r>
              <a:rPr lang="en-US" sz="2800" dirty="0">
                <a:ea typeface="Gulim" pitchFamily="34" charset="-127"/>
              </a:rPr>
              <a:t>Was </a:t>
            </a:r>
            <a:r>
              <a:rPr lang="en-US" sz="2800" dirty="0" err="1">
                <a:ea typeface="Gulim" pitchFamily="34" charset="-127"/>
              </a:rPr>
              <a:t>Sapphira</a:t>
            </a:r>
            <a:r>
              <a:rPr lang="en-US" sz="2800" dirty="0">
                <a:ea typeface="Gulim" pitchFamily="34" charset="-127"/>
              </a:rPr>
              <a:t> any less guilty? (6-10)</a:t>
            </a:r>
          </a:p>
          <a:p>
            <a:pPr eaLnBrk="1" hangingPunct="1">
              <a:buFont typeface="Arial" pitchFamily="34" charset="0"/>
              <a:buChar char="•"/>
              <a:defRPr/>
            </a:pPr>
            <a:r>
              <a:rPr lang="en-US" sz="2800" dirty="0">
                <a:ea typeface="Gulim" pitchFamily="34" charset="-127"/>
              </a:rPr>
              <a:t>What was the effect of this? (11)</a:t>
            </a:r>
            <a:endParaRPr lang="en-US" sz="2600" dirty="0">
              <a:ea typeface="Gulim" pitchFamily="34" charset="-127"/>
            </a:endParaRPr>
          </a:p>
          <a:p>
            <a:pPr marL="0" indent="0" eaLnBrk="1" hangingPunct="1">
              <a:buNone/>
              <a:defRPr/>
            </a:pPr>
            <a:r>
              <a:rPr lang="en-US" sz="2600" dirty="0">
                <a:ea typeface="Gulim" pitchFamily="34" charset="-127"/>
              </a:rPr>
              <a:t> </a:t>
            </a:r>
          </a:p>
          <a:p>
            <a:pPr marL="457189" lvl="1" indent="0" eaLnBrk="1" hangingPunct="1">
              <a:buNone/>
              <a:defRPr/>
            </a:pPr>
            <a:endParaRPr lang="en-US" sz="2600" dirty="0">
              <a:ea typeface="Gulim" pitchFamily="34" charset="-127"/>
            </a:endParaRPr>
          </a:p>
          <a:p>
            <a:pPr marL="457189" lvl="1" indent="0" eaLnBrk="1" hangingPunct="1">
              <a:buNone/>
              <a:defRPr/>
            </a:pPr>
            <a:endParaRPr lang="en-US" sz="3600" dirty="0">
              <a:ea typeface="Gulim" pitchFamily="34" charset="-127"/>
            </a:endParaRPr>
          </a:p>
          <a:p>
            <a:pPr marL="0" indent="0" eaLnBrk="1" hangingPunct="1">
              <a:buNone/>
              <a:defRPr/>
            </a:pPr>
            <a:r>
              <a:rPr lang="en-US" sz="2800" b="0" dirty="0"/>
              <a:t> </a:t>
            </a:r>
          </a:p>
        </p:txBody>
      </p:sp>
    </p:spTree>
    <p:extLst>
      <p:ext uri="{BB962C8B-B14F-4D97-AF65-F5344CB8AC3E}">
        <p14:creationId xmlns:p14="http://schemas.microsoft.com/office/powerpoint/2010/main" val="36937951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fade">
                                      <p:cBhvr>
                                        <p:cTn id="57" dur="500"/>
                                        <p:tgtEl>
                                          <p:spTgt spid="717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2027241" y="36514"/>
            <a:ext cx="8207375" cy="692151"/>
          </a:xfrm>
        </p:spPr>
        <p:txBody>
          <a:bodyPr/>
          <a:lstStyle/>
          <a:p>
            <a:pPr algn="ctr" eaLnBrk="1" hangingPunct="1"/>
            <a:r>
              <a:rPr lang="en-US" dirty="0"/>
              <a:t>Acts 5:12-16  Miracles</a:t>
            </a:r>
            <a:endParaRPr lang="en-US" sz="3600" dirty="0"/>
          </a:p>
        </p:txBody>
      </p:sp>
      <p:sp>
        <p:nvSpPr>
          <p:cNvPr id="7171" name="Rectangle 3"/>
          <p:cNvSpPr>
            <a:spLocks noGrp="1" noChangeArrowheads="1"/>
          </p:cNvSpPr>
          <p:nvPr>
            <p:ph idx="1"/>
          </p:nvPr>
        </p:nvSpPr>
        <p:spPr>
          <a:xfrm>
            <a:off x="1703390" y="1031875"/>
            <a:ext cx="8785225" cy="4521200"/>
          </a:xfrm>
        </p:spPr>
        <p:txBody>
          <a:bodyPr/>
          <a:lstStyle/>
          <a:p>
            <a:pPr eaLnBrk="1" hangingPunct="1">
              <a:buFont typeface="Arial" pitchFamily="34" charset="0"/>
              <a:buChar char="•"/>
              <a:defRPr/>
            </a:pPr>
            <a:r>
              <a:rPr lang="en-US" sz="2800" dirty="0">
                <a:ea typeface="Gulim" pitchFamily="34" charset="-127"/>
              </a:rPr>
              <a:t>Who performed miracles? (12)</a:t>
            </a:r>
          </a:p>
          <a:p>
            <a:pPr lvl="1" eaLnBrk="1" hangingPunct="1">
              <a:buFont typeface="Arial" pitchFamily="34" charset="0"/>
              <a:buChar char="•"/>
              <a:defRPr/>
            </a:pPr>
            <a:r>
              <a:rPr lang="en-US" sz="2600" dirty="0">
                <a:ea typeface="Gulim" pitchFamily="34" charset="-127"/>
              </a:rPr>
              <a:t>Did anyone else at this point?</a:t>
            </a:r>
          </a:p>
          <a:p>
            <a:pPr lvl="1" eaLnBrk="1" hangingPunct="1">
              <a:buFont typeface="Arial" pitchFamily="34" charset="0"/>
              <a:buChar char="•"/>
              <a:defRPr/>
            </a:pPr>
            <a:r>
              <a:rPr lang="en-US" sz="2600" dirty="0">
                <a:ea typeface="Gulim" pitchFamily="34" charset="-127"/>
              </a:rPr>
              <a:t>Where did they meet?  (upper room?)</a:t>
            </a:r>
          </a:p>
          <a:p>
            <a:pPr eaLnBrk="1" hangingPunct="1">
              <a:buFont typeface="Arial" pitchFamily="34" charset="0"/>
              <a:buChar char="•"/>
              <a:defRPr/>
            </a:pPr>
            <a:r>
              <a:rPr lang="en-US" sz="2800" dirty="0">
                <a:ea typeface="Gulim" pitchFamily="34" charset="-127"/>
              </a:rPr>
              <a:t>Who are the “rest?” (13)</a:t>
            </a:r>
          </a:p>
          <a:p>
            <a:pPr lvl="1" eaLnBrk="1" hangingPunct="1">
              <a:buFont typeface="Arial" pitchFamily="34" charset="0"/>
              <a:buChar char="•"/>
              <a:defRPr/>
            </a:pPr>
            <a:r>
              <a:rPr lang="en-US" sz="2600" dirty="0">
                <a:ea typeface="Gulim" pitchFamily="34" charset="-127"/>
              </a:rPr>
              <a:t>Contrasting them with “the people” vs. 13</a:t>
            </a:r>
          </a:p>
          <a:p>
            <a:pPr lvl="1" eaLnBrk="1" hangingPunct="1">
              <a:buFont typeface="Arial" pitchFamily="34" charset="0"/>
              <a:buChar char="•"/>
              <a:defRPr/>
            </a:pPr>
            <a:r>
              <a:rPr lang="en-US" sz="2600" dirty="0">
                <a:ea typeface="Gulim" pitchFamily="34" charset="-127"/>
              </a:rPr>
              <a:t>Why would they not join to them?</a:t>
            </a:r>
          </a:p>
          <a:p>
            <a:pPr lvl="1" eaLnBrk="1" hangingPunct="1">
              <a:buFont typeface="Arial" pitchFamily="34" charset="0"/>
              <a:buChar char="•"/>
              <a:defRPr/>
            </a:pPr>
            <a:r>
              <a:rPr lang="en-US" sz="2600" dirty="0">
                <a:ea typeface="Gulim" pitchFamily="34" charset="-127"/>
              </a:rPr>
              <a:t>Would self-serving people be inclined …?</a:t>
            </a:r>
          </a:p>
          <a:p>
            <a:pPr lvl="1" eaLnBrk="1" hangingPunct="1">
              <a:buFont typeface="Arial" pitchFamily="34" charset="0"/>
              <a:buChar char="•"/>
              <a:defRPr/>
            </a:pPr>
            <a:r>
              <a:rPr lang="en-US" sz="2600" dirty="0">
                <a:ea typeface="Gulim" pitchFamily="34" charset="-127"/>
              </a:rPr>
              <a:t>In general, were the believers well regarded?</a:t>
            </a:r>
          </a:p>
          <a:p>
            <a:pPr eaLnBrk="1" hangingPunct="1">
              <a:buFont typeface="Arial" pitchFamily="34" charset="0"/>
              <a:buChar char="•"/>
              <a:defRPr/>
            </a:pPr>
            <a:r>
              <a:rPr lang="en-US" sz="2800" dirty="0">
                <a:ea typeface="Gulim" pitchFamily="34" charset="-127"/>
              </a:rPr>
              <a:t>Did this fear hurt their numbers? (14)</a:t>
            </a:r>
          </a:p>
          <a:p>
            <a:pPr eaLnBrk="1" hangingPunct="1">
              <a:buFont typeface="Arial" pitchFamily="34" charset="0"/>
              <a:buChar char="•"/>
              <a:defRPr/>
            </a:pPr>
            <a:r>
              <a:rPr lang="en-US" sz="2800" dirty="0">
                <a:ea typeface="Gulim" pitchFamily="34" charset="-127"/>
              </a:rPr>
              <a:t>What helped the effort? (15)</a:t>
            </a:r>
          </a:p>
          <a:p>
            <a:pPr eaLnBrk="1" hangingPunct="1">
              <a:buFont typeface="Arial" pitchFamily="34" charset="0"/>
              <a:buChar char="•"/>
              <a:defRPr/>
            </a:pPr>
            <a:r>
              <a:rPr lang="en-US" sz="2800" dirty="0">
                <a:ea typeface="Gulim" pitchFamily="34" charset="-127"/>
              </a:rPr>
              <a:t>Were any in need not healed? (16)</a:t>
            </a:r>
            <a:endParaRPr lang="en-US" sz="2600" dirty="0">
              <a:ea typeface="Gulim" pitchFamily="34" charset="-127"/>
            </a:endParaRPr>
          </a:p>
          <a:p>
            <a:pPr marL="0" indent="0" eaLnBrk="1" hangingPunct="1">
              <a:buNone/>
              <a:defRPr/>
            </a:pPr>
            <a:r>
              <a:rPr lang="en-US" sz="2600" dirty="0">
                <a:ea typeface="Gulim" pitchFamily="34" charset="-127"/>
              </a:rPr>
              <a:t> </a:t>
            </a:r>
          </a:p>
          <a:p>
            <a:pPr marL="457189" lvl="1" indent="0" eaLnBrk="1" hangingPunct="1">
              <a:buNone/>
              <a:defRPr/>
            </a:pPr>
            <a:endParaRPr lang="en-US" sz="2600" dirty="0">
              <a:ea typeface="Gulim" pitchFamily="34" charset="-127"/>
            </a:endParaRPr>
          </a:p>
          <a:p>
            <a:pPr marL="457189" lvl="1" indent="0" eaLnBrk="1" hangingPunct="1">
              <a:buNone/>
              <a:defRPr/>
            </a:pPr>
            <a:endParaRPr lang="en-US" sz="3600" dirty="0">
              <a:ea typeface="Gulim" pitchFamily="34" charset="-127"/>
            </a:endParaRPr>
          </a:p>
          <a:p>
            <a:pPr marL="0" indent="0" eaLnBrk="1" hangingPunct="1">
              <a:buNone/>
              <a:defRPr/>
            </a:pPr>
            <a:r>
              <a:rPr lang="en-US" sz="2800" b="0" dirty="0"/>
              <a:t> </a:t>
            </a:r>
          </a:p>
        </p:txBody>
      </p:sp>
    </p:spTree>
    <p:extLst>
      <p:ext uri="{BB962C8B-B14F-4D97-AF65-F5344CB8AC3E}">
        <p14:creationId xmlns:p14="http://schemas.microsoft.com/office/powerpoint/2010/main" val="36464570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fade">
                                      <p:cBhvr>
                                        <p:cTn id="57" dur="500"/>
                                        <p:tgtEl>
                                          <p:spTgt spid="717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027241" y="36514"/>
            <a:ext cx="8207375" cy="692151"/>
          </a:xfrm>
        </p:spPr>
        <p:txBody>
          <a:bodyPr/>
          <a:lstStyle/>
          <a:p>
            <a:pPr algn="ctr" eaLnBrk="1" hangingPunct="1"/>
            <a:r>
              <a:rPr lang="en-US"/>
              <a:t>Acts 5:17-21  Persecution</a:t>
            </a:r>
            <a:endParaRPr lang="en-US" sz="3600"/>
          </a:p>
        </p:txBody>
      </p:sp>
      <p:sp>
        <p:nvSpPr>
          <p:cNvPr id="7171" name="Rectangle 3"/>
          <p:cNvSpPr>
            <a:spLocks noGrp="1" noChangeArrowheads="1"/>
          </p:cNvSpPr>
          <p:nvPr>
            <p:ph idx="1"/>
          </p:nvPr>
        </p:nvSpPr>
        <p:spPr>
          <a:xfrm>
            <a:off x="1703390" y="1031875"/>
            <a:ext cx="8785225" cy="4521200"/>
          </a:xfrm>
        </p:spPr>
        <p:txBody>
          <a:bodyPr/>
          <a:lstStyle/>
          <a:p>
            <a:pPr eaLnBrk="1" hangingPunct="1">
              <a:buFont typeface="Arial" pitchFamily="34" charset="0"/>
              <a:buChar char="•"/>
              <a:defRPr/>
            </a:pPr>
            <a:r>
              <a:rPr lang="en-US" sz="2800" dirty="0">
                <a:ea typeface="Gulim" pitchFamily="34" charset="-127"/>
              </a:rPr>
              <a:t>What was their motivation? (17)</a:t>
            </a:r>
          </a:p>
          <a:p>
            <a:pPr eaLnBrk="1" hangingPunct="1">
              <a:buFont typeface="Arial" pitchFamily="34" charset="0"/>
              <a:buChar char="•"/>
              <a:defRPr/>
            </a:pPr>
            <a:r>
              <a:rPr lang="en-US" sz="2800" dirty="0">
                <a:ea typeface="Gulim" pitchFamily="34" charset="-127"/>
              </a:rPr>
              <a:t>What did they do? (18)</a:t>
            </a:r>
          </a:p>
          <a:p>
            <a:pPr eaLnBrk="1" hangingPunct="1">
              <a:buFont typeface="Arial" pitchFamily="34" charset="0"/>
              <a:buChar char="•"/>
              <a:defRPr/>
            </a:pPr>
            <a:r>
              <a:rPr lang="en-US" sz="2800" dirty="0">
                <a:ea typeface="Gulim" pitchFamily="34" charset="-127"/>
              </a:rPr>
              <a:t>“But” – what is the contrast? (19)</a:t>
            </a:r>
          </a:p>
          <a:p>
            <a:pPr eaLnBrk="1" hangingPunct="1">
              <a:buFont typeface="Arial" pitchFamily="34" charset="0"/>
              <a:buChar char="•"/>
              <a:defRPr/>
            </a:pPr>
            <a:r>
              <a:rPr lang="en-US" sz="2800" dirty="0">
                <a:ea typeface="Gulim" pitchFamily="34" charset="-127"/>
              </a:rPr>
              <a:t>What did the angel command? (20)</a:t>
            </a:r>
          </a:p>
          <a:p>
            <a:pPr lvl="1" eaLnBrk="1" hangingPunct="1">
              <a:buFont typeface="Arial" pitchFamily="34" charset="0"/>
              <a:buChar char="•"/>
              <a:defRPr/>
            </a:pPr>
            <a:r>
              <a:rPr lang="en-US" sz="2600" dirty="0">
                <a:ea typeface="Gulim" pitchFamily="34" charset="-127"/>
              </a:rPr>
              <a:t>In what was the power unto salvation?</a:t>
            </a:r>
          </a:p>
          <a:p>
            <a:pPr lvl="1" eaLnBrk="1" hangingPunct="1">
              <a:buFont typeface="Arial" pitchFamily="34" charset="0"/>
              <a:buChar char="•"/>
              <a:defRPr/>
            </a:pPr>
            <a:r>
              <a:rPr lang="en-US" sz="2600" dirty="0">
                <a:ea typeface="Gulim" pitchFamily="34" charset="-127"/>
              </a:rPr>
              <a:t>Were they commanded to perform miracles?</a:t>
            </a:r>
          </a:p>
          <a:p>
            <a:pPr eaLnBrk="1" hangingPunct="1">
              <a:buFont typeface="Arial" pitchFamily="34" charset="0"/>
              <a:buChar char="•"/>
              <a:defRPr/>
            </a:pPr>
            <a:r>
              <a:rPr lang="en-US" sz="2800" dirty="0">
                <a:ea typeface="Gulim" pitchFamily="34" charset="-127"/>
              </a:rPr>
              <a:t>Did the apostles obey immediately? (21)</a:t>
            </a:r>
            <a:endParaRPr lang="en-US" sz="2600" dirty="0">
              <a:ea typeface="Gulim" pitchFamily="34" charset="-127"/>
            </a:endParaRPr>
          </a:p>
          <a:p>
            <a:pPr marL="0" indent="0" eaLnBrk="1" hangingPunct="1">
              <a:buNone/>
              <a:defRPr/>
            </a:pPr>
            <a:r>
              <a:rPr lang="en-US" sz="2600" dirty="0">
                <a:ea typeface="Gulim" pitchFamily="34" charset="-127"/>
              </a:rPr>
              <a:t> </a:t>
            </a:r>
          </a:p>
          <a:p>
            <a:pPr marL="457189" lvl="1" indent="0" eaLnBrk="1" hangingPunct="1">
              <a:buNone/>
              <a:defRPr/>
            </a:pPr>
            <a:endParaRPr lang="en-US" sz="2600" dirty="0">
              <a:ea typeface="Gulim" pitchFamily="34" charset="-127"/>
            </a:endParaRPr>
          </a:p>
          <a:p>
            <a:pPr marL="457189" lvl="1" indent="0" eaLnBrk="1" hangingPunct="1">
              <a:buNone/>
              <a:defRPr/>
            </a:pPr>
            <a:endParaRPr lang="en-US" sz="3600" dirty="0">
              <a:ea typeface="Gulim" pitchFamily="34" charset="-127"/>
            </a:endParaRPr>
          </a:p>
          <a:p>
            <a:pPr marL="0" indent="0" eaLnBrk="1" hangingPunct="1">
              <a:buNone/>
              <a:defRPr/>
            </a:pPr>
            <a:r>
              <a:rPr lang="en-US" sz="2800" b="0" dirty="0"/>
              <a:t> </a:t>
            </a:r>
          </a:p>
        </p:txBody>
      </p:sp>
    </p:spTree>
    <p:extLst>
      <p:ext uri="{BB962C8B-B14F-4D97-AF65-F5344CB8AC3E}">
        <p14:creationId xmlns:p14="http://schemas.microsoft.com/office/powerpoint/2010/main" val="315907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027241" y="36514"/>
            <a:ext cx="8207375" cy="692151"/>
          </a:xfrm>
        </p:spPr>
        <p:txBody>
          <a:bodyPr/>
          <a:lstStyle/>
          <a:p>
            <a:pPr algn="ctr" eaLnBrk="1" hangingPunct="1"/>
            <a:r>
              <a:rPr lang="en-US"/>
              <a:t>Acts 5:21-29  Accusation </a:t>
            </a:r>
            <a:endParaRPr lang="en-US" sz="3600"/>
          </a:p>
        </p:txBody>
      </p:sp>
      <p:sp>
        <p:nvSpPr>
          <p:cNvPr id="7171" name="Rectangle 3"/>
          <p:cNvSpPr>
            <a:spLocks noGrp="1" noChangeArrowheads="1"/>
          </p:cNvSpPr>
          <p:nvPr>
            <p:ph idx="1"/>
          </p:nvPr>
        </p:nvSpPr>
        <p:spPr>
          <a:xfrm>
            <a:off x="1703390" y="1031875"/>
            <a:ext cx="8785225" cy="4521200"/>
          </a:xfrm>
        </p:spPr>
        <p:txBody>
          <a:bodyPr/>
          <a:lstStyle/>
          <a:p>
            <a:pPr eaLnBrk="1" hangingPunct="1">
              <a:buFont typeface="Arial" pitchFamily="34" charset="0"/>
              <a:buChar char="•"/>
              <a:defRPr/>
            </a:pPr>
            <a:r>
              <a:rPr lang="en-US" sz="2800" dirty="0">
                <a:ea typeface="Gulim" pitchFamily="34" charset="-127"/>
              </a:rPr>
              <a:t>What did the Jewish leaders do? (21)</a:t>
            </a:r>
          </a:p>
          <a:p>
            <a:pPr lvl="1" eaLnBrk="1" hangingPunct="1">
              <a:buFont typeface="Arial" pitchFamily="34" charset="0"/>
              <a:buChar char="•"/>
              <a:defRPr/>
            </a:pPr>
            <a:r>
              <a:rPr lang="en-US" sz="2600" dirty="0">
                <a:ea typeface="Gulim" pitchFamily="34" charset="-127"/>
              </a:rPr>
              <a:t>What did the officers find? (22-23)</a:t>
            </a:r>
          </a:p>
          <a:p>
            <a:pPr lvl="1" eaLnBrk="1" hangingPunct="1">
              <a:buFont typeface="Arial" pitchFamily="34" charset="0"/>
              <a:buChar char="•"/>
              <a:defRPr/>
            </a:pPr>
            <a:r>
              <a:rPr lang="en-US" sz="2600" dirty="0">
                <a:ea typeface="Gulim" pitchFamily="34" charset="-127"/>
              </a:rPr>
              <a:t>Note the nature of this miracle.</a:t>
            </a:r>
          </a:p>
          <a:p>
            <a:pPr lvl="1" eaLnBrk="1" hangingPunct="1">
              <a:buFont typeface="Arial" pitchFamily="34" charset="0"/>
              <a:buChar char="•"/>
              <a:defRPr/>
            </a:pPr>
            <a:r>
              <a:rPr lang="en-US" sz="2600" dirty="0">
                <a:ea typeface="Gulim" pitchFamily="34" charset="-127"/>
              </a:rPr>
              <a:t>What were the leaders perplexed at? (24)</a:t>
            </a:r>
          </a:p>
          <a:p>
            <a:pPr lvl="1" eaLnBrk="1" hangingPunct="1">
              <a:buFont typeface="Arial" pitchFamily="34" charset="0"/>
              <a:buChar char="•"/>
              <a:defRPr/>
            </a:pPr>
            <a:r>
              <a:rPr lang="en-US" sz="2600" dirty="0">
                <a:ea typeface="Gulim" pitchFamily="34" charset="-127"/>
              </a:rPr>
              <a:t>What were the apostles reported doing? (25)</a:t>
            </a:r>
          </a:p>
          <a:p>
            <a:pPr eaLnBrk="1" hangingPunct="1">
              <a:buFont typeface="Arial" pitchFamily="34" charset="0"/>
              <a:buChar char="•"/>
              <a:defRPr/>
            </a:pPr>
            <a:r>
              <a:rPr lang="en-US" sz="2800" dirty="0">
                <a:ea typeface="Gulim" pitchFamily="34" charset="-127"/>
              </a:rPr>
              <a:t>What did the persecutors do then? (26)</a:t>
            </a:r>
          </a:p>
          <a:p>
            <a:pPr lvl="1" eaLnBrk="1" hangingPunct="1">
              <a:buFont typeface="Arial" pitchFamily="34" charset="0"/>
              <a:buChar char="•"/>
              <a:defRPr/>
            </a:pPr>
            <a:r>
              <a:rPr lang="en-US" sz="2600" dirty="0">
                <a:ea typeface="Gulim" pitchFamily="34" charset="-127"/>
              </a:rPr>
              <a:t>Why no violence? (26)</a:t>
            </a:r>
          </a:p>
          <a:p>
            <a:pPr lvl="1" eaLnBrk="1" hangingPunct="1">
              <a:buFont typeface="Arial" pitchFamily="34" charset="0"/>
              <a:buChar char="•"/>
              <a:defRPr/>
            </a:pPr>
            <a:r>
              <a:rPr lang="en-US" sz="2600" dirty="0">
                <a:ea typeface="Gulim" pitchFamily="34" charset="-127"/>
              </a:rPr>
              <a:t>Was their accusation true? (27-28)</a:t>
            </a:r>
          </a:p>
          <a:p>
            <a:pPr eaLnBrk="1" hangingPunct="1">
              <a:buFont typeface="Arial" pitchFamily="34" charset="0"/>
              <a:buChar char="•"/>
              <a:defRPr/>
            </a:pPr>
            <a:r>
              <a:rPr lang="en-US" sz="2800" dirty="0">
                <a:ea typeface="Gulim" pitchFamily="34" charset="-127"/>
              </a:rPr>
              <a:t>What major principle in verse 29?</a:t>
            </a:r>
            <a:endParaRPr lang="en-US" sz="2400" dirty="0">
              <a:ea typeface="Gulim" pitchFamily="34" charset="-127"/>
            </a:endParaRPr>
          </a:p>
          <a:p>
            <a:pPr lvl="1" eaLnBrk="1" hangingPunct="1">
              <a:buFont typeface="Arial" pitchFamily="34" charset="0"/>
              <a:buChar char="•"/>
              <a:defRPr/>
            </a:pPr>
            <a:r>
              <a:rPr lang="en-US" dirty="0">
                <a:ea typeface="Gulim" pitchFamily="34" charset="-127"/>
              </a:rPr>
              <a:t>When must we obey our authorities? (Rom. 13)</a:t>
            </a:r>
          </a:p>
          <a:p>
            <a:pPr lvl="1" eaLnBrk="1" hangingPunct="1">
              <a:buFont typeface="Arial" pitchFamily="34" charset="0"/>
              <a:buChar char="•"/>
              <a:defRPr/>
            </a:pPr>
            <a:r>
              <a:rPr lang="en-US" dirty="0">
                <a:ea typeface="Gulim" pitchFamily="34" charset="-127"/>
              </a:rPr>
              <a:t>What is the only exception</a:t>
            </a:r>
            <a:endParaRPr lang="en-US" sz="2600" dirty="0">
              <a:ea typeface="Gulim" pitchFamily="34" charset="-127"/>
            </a:endParaRPr>
          </a:p>
          <a:p>
            <a:pPr marL="0" indent="0" eaLnBrk="1" hangingPunct="1">
              <a:buNone/>
              <a:defRPr/>
            </a:pPr>
            <a:r>
              <a:rPr lang="en-US" sz="2600" dirty="0">
                <a:ea typeface="Gulim" pitchFamily="34" charset="-127"/>
              </a:rPr>
              <a:t> </a:t>
            </a:r>
          </a:p>
          <a:p>
            <a:pPr marL="457189" lvl="1" indent="0" eaLnBrk="1" hangingPunct="1">
              <a:buNone/>
              <a:defRPr/>
            </a:pPr>
            <a:endParaRPr lang="en-US" sz="2600" dirty="0">
              <a:ea typeface="Gulim" pitchFamily="34" charset="-127"/>
            </a:endParaRPr>
          </a:p>
          <a:p>
            <a:pPr marL="457189" lvl="1" indent="0" eaLnBrk="1" hangingPunct="1">
              <a:buNone/>
              <a:defRPr/>
            </a:pPr>
            <a:endParaRPr lang="en-US" sz="3600" dirty="0">
              <a:ea typeface="Gulim" pitchFamily="34" charset="-127"/>
            </a:endParaRPr>
          </a:p>
          <a:p>
            <a:pPr marL="0" indent="0" eaLnBrk="1" hangingPunct="1">
              <a:buNone/>
              <a:defRPr/>
            </a:pPr>
            <a:r>
              <a:rPr lang="en-US" sz="2800" b="0" dirty="0"/>
              <a:t> </a:t>
            </a:r>
          </a:p>
        </p:txBody>
      </p:sp>
    </p:spTree>
    <p:extLst>
      <p:ext uri="{BB962C8B-B14F-4D97-AF65-F5344CB8AC3E}">
        <p14:creationId xmlns:p14="http://schemas.microsoft.com/office/powerpoint/2010/main" val="39083777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717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027241" y="36514"/>
            <a:ext cx="8207375" cy="692151"/>
          </a:xfrm>
        </p:spPr>
        <p:txBody>
          <a:bodyPr/>
          <a:lstStyle/>
          <a:p>
            <a:pPr algn="ctr" eaLnBrk="1" hangingPunct="1"/>
            <a:r>
              <a:rPr lang="en-US" dirty="0"/>
              <a:t>Acts 5:30-32  Brief Defense </a:t>
            </a:r>
            <a:endParaRPr lang="en-US" sz="3600" dirty="0"/>
          </a:p>
        </p:txBody>
      </p:sp>
      <p:sp>
        <p:nvSpPr>
          <p:cNvPr id="7171" name="Rectangle 3"/>
          <p:cNvSpPr>
            <a:spLocks noGrp="1" noChangeArrowheads="1"/>
          </p:cNvSpPr>
          <p:nvPr>
            <p:ph idx="1"/>
          </p:nvPr>
        </p:nvSpPr>
        <p:spPr>
          <a:xfrm>
            <a:off x="1703390" y="1031875"/>
            <a:ext cx="8785225" cy="4521200"/>
          </a:xfrm>
        </p:spPr>
        <p:txBody>
          <a:bodyPr/>
          <a:lstStyle/>
          <a:p>
            <a:pPr eaLnBrk="1" hangingPunct="1">
              <a:buFont typeface="Arial" pitchFamily="34" charset="0"/>
              <a:buChar char="•"/>
              <a:defRPr/>
            </a:pPr>
            <a:r>
              <a:rPr lang="en-US" sz="2800" dirty="0">
                <a:ea typeface="Gulim" pitchFamily="34" charset="-127"/>
              </a:rPr>
              <a:t>Who was Peter accusing here? (30)</a:t>
            </a:r>
          </a:p>
          <a:p>
            <a:pPr lvl="1" eaLnBrk="1" hangingPunct="1">
              <a:buFont typeface="Arial" pitchFamily="34" charset="0"/>
              <a:buChar char="•"/>
              <a:defRPr/>
            </a:pPr>
            <a:r>
              <a:rPr lang="en-US" sz="2600" dirty="0">
                <a:ea typeface="Gulim" pitchFamily="34" charset="-127"/>
              </a:rPr>
              <a:t>Are we not all guilty?</a:t>
            </a:r>
          </a:p>
          <a:p>
            <a:pPr lvl="1" eaLnBrk="1" hangingPunct="1">
              <a:buFont typeface="Arial" pitchFamily="34" charset="0"/>
              <a:buChar char="•"/>
              <a:defRPr/>
            </a:pPr>
            <a:r>
              <a:rPr lang="en-US" sz="2600" dirty="0">
                <a:ea typeface="Gulim" pitchFamily="34" charset="-127"/>
              </a:rPr>
              <a:t>What special guilt did they have at this point?</a:t>
            </a:r>
          </a:p>
          <a:p>
            <a:pPr lvl="1" eaLnBrk="1" hangingPunct="1">
              <a:buFont typeface="Arial" pitchFamily="34" charset="0"/>
              <a:buChar char="•"/>
              <a:defRPr/>
            </a:pPr>
            <a:r>
              <a:rPr lang="en-US" sz="2600" dirty="0">
                <a:ea typeface="Gulim" pitchFamily="34" charset="-127"/>
              </a:rPr>
              <a:t>How does this contrast with Acts 3:17?</a:t>
            </a:r>
          </a:p>
          <a:p>
            <a:pPr eaLnBrk="1" hangingPunct="1">
              <a:buFont typeface="Arial" pitchFamily="34" charset="0"/>
              <a:buChar char="•"/>
              <a:defRPr/>
            </a:pPr>
            <a:r>
              <a:rPr lang="en-US" sz="2800" dirty="0">
                <a:ea typeface="Gulim" pitchFamily="34" charset="-127"/>
              </a:rPr>
              <a:t>What is summarized in vs. 31?</a:t>
            </a:r>
          </a:p>
          <a:p>
            <a:pPr lvl="1" eaLnBrk="1" hangingPunct="1">
              <a:buFont typeface="Arial" pitchFamily="34" charset="0"/>
              <a:buChar char="•"/>
              <a:defRPr/>
            </a:pPr>
            <a:r>
              <a:rPr lang="en-US" sz="2600" dirty="0">
                <a:ea typeface="Gulim" pitchFamily="34" charset="-127"/>
              </a:rPr>
              <a:t>Resurrection and coronation of Christ</a:t>
            </a:r>
          </a:p>
          <a:p>
            <a:pPr lvl="1" eaLnBrk="1" hangingPunct="1">
              <a:buFont typeface="Arial" pitchFamily="34" charset="0"/>
              <a:buChar char="•"/>
              <a:defRPr/>
            </a:pPr>
            <a:r>
              <a:rPr lang="en-US" sz="2600" dirty="0">
                <a:ea typeface="Gulim" pitchFamily="34" charset="-127"/>
              </a:rPr>
              <a:t>Repentance, forgiveness – plan of salvation</a:t>
            </a:r>
          </a:p>
          <a:p>
            <a:pPr eaLnBrk="1" hangingPunct="1">
              <a:buFont typeface="Arial" pitchFamily="34" charset="0"/>
              <a:buChar char="•"/>
              <a:defRPr/>
            </a:pPr>
            <a:r>
              <a:rPr lang="en-US" sz="2800" dirty="0">
                <a:ea typeface="Gulim" pitchFamily="34" charset="-127"/>
              </a:rPr>
              <a:t>Who has God given the obedient? (32)</a:t>
            </a:r>
          </a:p>
          <a:p>
            <a:pPr lvl="1" eaLnBrk="1" hangingPunct="1">
              <a:buFont typeface="Arial" pitchFamily="34" charset="0"/>
              <a:buChar char="•"/>
              <a:defRPr/>
            </a:pPr>
            <a:r>
              <a:rPr lang="en-US" sz="2600" dirty="0">
                <a:ea typeface="Gulim" pitchFamily="34" charset="-127"/>
              </a:rPr>
              <a:t>Does this imply miraculous spiritual gifts?</a:t>
            </a:r>
          </a:p>
          <a:p>
            <a:pPr lvl="1" eaLnBrk="1" hangingPunct="1">
              <a:buFont typeface="Arial" pitchFamily="34" charset="0"/>
              <a:buChar char="•"/>
              <a:defRPr/>
            </a:pPr>
            <a:r>
              <a:rPr lang="en-US" sz="2600" dirty="0">
                <a:ea typeface="Gulim" pitchFamily="34" charset="-127"/>
              </a:rPr>
              <a:t>What blessing does He bestow?  (Witness)</a:t>
            </a:r>
          </a:p>
          <a:p>
            <a:pPr lvl="1" eaLnBrk="1" hangingPunct="1">
              <a:buFont typeface="Arial" pitchFamily="34" charset="0"/>
              <a:buChar char="•"/>
              <a:defRPr/>
            </a:pPr>
            <a:r>
              <a:rPr lang="en-US" sz="2600" dirty="0">
                <a:ea typeface="Gulim" pitchFamily="34" charset="-127"/>
              </a:rPr>
              <a:t>Is this not more important</a:t>
            </a:r>
            <a:r>
              <a:rPr lang="en-US" dirty="0">
                <a:ea typeface="Gulim" pitchFamily="34" charset="-127"/>
              </a:rPr>
              <a:t> than miracles?</a:t>
            </a:r>
          </a:p>
          <a:p>
            <a:pPr marL="457189" lvl="1" indent="0" eaLnBrk="1" hangingPunct="1">
              <a:buNone/>
              <a:defRPr/>
            </a:pPr>
            <a:endParaRPr lang="en-US" dirty="0">
              <a:ea typeface="Gulim" pitchFamily="34" charset="-127"/>
            </a:endParaRPr>
          </a:p>
          <a:p>
            <a:pPr eaLnBrk="1" hangingPunct="1">
              <a:buFont typeface="Arial" pitchFamily="34" charset="0"/>
              <a:buChar char="•"/>
              <a:defRPr/>
            </a:pPr>
            <a:endParaRPr lang="en-US" sz="2600" dirty="0">
              <a:ea typeface="Gulim" pitchFamily="34" charset="-127"/>
            </a:endParaRPr>
          </a:p>
          <a:p>
            <a:pPr marL="0" indent="0" eaLnBrk="1" hangingPunct="1">
              <a:buNone/>
              <a:defRPr/>
            </a:pPr>
            <a:r>
              <a:rPr lang="en-US" sz="2600" dirty="0">
                <a:ea typeface="Gulim" pitchFamily="34" charset="-127"/>
              </a:rPr>
              <a:t> </a:t>
            </a:r>
          </a:p>
          <a:p>
            <a:pPr marL="457189" lvl="1" indent="0" eaLnBrk="1" hangingPunct="1">
              <a:buNone/>
              <a:defRPr/>
            </a:pPr>
            <a:endParaRPr lang="en-US" sz="2600" dirty="0">
              <a:ea typeface="Gulim" pitchFamily="34" charset="-127"/>
            </a:endParaRPr>
          </a:p>
          <a:p>
            <a:pPr marL="457189" lvl="1" indent="0" eaLnBrk="1" hangingPunct="1">
              <a:buNone/>
              <a:defRPr/>
            </a:pPr>
            <a:endParaRPr lang="en-US" sz="3600" dirty="0">
              <a:ea typeface="Gulim" pitchFamily="34" charset="-127"/>
            </a:endParaRPr>
          </a:p>
          <a:p>
            <a:pPr marL="0" indent="0" eaLnBrk="1" hangingPunct="1">
              <a:buNone/>
              <a:defRPr/>
            </a:pPr>
            <a:r>
              <a:rPr lang="en-US" sz="2800" b="0" dirty="0"/>
              <a:t> </a:t>
            </a:r>
          </a:p>
        </p:txBody>
      </p:sp>
    </p:spTree>
    <p:extLst>
      <p:ext uri="{BB962C8B-B14F-4D97-AF65-F5344CB8AC3E}">
        <p14:creationId xmlns:p14="http://schemas.microsoft.com/office/powerpoint/2010/main" val="2960771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fade">
                                      <p:cBhvr>
                                        <p:cTn id="57" dur="500"/>
                                        <p:tgtEl>
                                          <p:spTgt spid="717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027241" y="36514"/>
            <a:ext cx="8207375" cy="692151"/>
          </a:xfrm>
        </p:spPr>
        <p:txBody>
          <a:bodyPr/>
          <a:lstStyle/>
          <a:p>
            <a:pPr algn="ctr" eaLnBrk="1" hangingPunct="1"/>
            <a:r>
              <a:rPr lang="en-US"/>
              <a:t>Acts 5:33-42  Their Responses </a:t>
            </a:r>
            <a:endParaRPr lang="en-US" sz="3600"/>
          </a:p>
        </p:txBody>
      </p:sp>
      <p:sp>
        <p:nvSpPr>
          <p:cNvPr id="7171" name="Rectangle 3"/>
          <p:cNvSpPr>
            <a:spLocks noGrp="1" noChangeArrowheads="1"/>
          </p:cNvSpPr>
          <p:nvPr>
            <p:ph idx="1"/>
          </p:nvPr>
        </p:nvSpPr>
        <p:spPr>
          <a:xfrm>
            <a:off x="1703390" y="1031875"/>
            <a:ext cx="8785225" cy="4521200"/>
          </a:xfrm>
        </p:spPr>
        <p:txBody>
          <a:bodyPr/>
          <a:lstStyle/>
          <a:p>
            <a:pPr eaLnBrk="1" hangingPunct="1">
              <a:buFont typeface="Arial" pitchFamily="34" charset="0"/>
              <a:buChar char="•"/>
              <a:defRPr/>
            </a:pPr>
            <a:r>
              <a:rPr lang="en-US" sz="2800" dirty="0">
                <a:ea typeface="Gulim" pitchFamily="34" charset="-127"/>
              </a:rPr>
              <a:t> How did the accusers respond? (33)</a:t>
            </a:r>
          </a:p>
          <a:p>
            <a:pPr lvl="1" eaLnBrk="1" hangingPunct="1">
              <a:buFont typeface="Arial" pitchFamily="34" charset="0"/>
              <a:buChar char="•"/>
              <a:defRPr/>
            </a:pPr>
            <a:r>
              <a:rPr lang="en-US" sz="2600" dirty="0">
                <a:ea typeface="Gulim" pitchFamily="34" charset="-127"/>
              </a:rPr>
              <a:t>Why was this different from Acts 2:37?</a:t>
            </a:r>
          </a:p>
          <a:p>
            <a:pPr lvl="1" eaLnBrk="1" hangingPunct="1">
              <a:buFont typeface="Arial" pitchFamily="34" charset="0"/>
              <a:buChar char="•"/>
              <a:defRPr/>
            </a:pPr>
            <a:r>
              <a:rPr lang="en-US" sz="2600" dirty="0">
                <a:ea typeface="Gulim" pitchFamily="34" charset="-127"/>
              </a:rPr>
              <a:t>Were the words any different?</a:t>
            </a:r>
          </a:p>
          <a:p>
            <a:pPr eaLnBrk="1" hangingPunct="1">
              <a:buFont typeface="Arial" pitchFamily="34" charset="0"/>
              <a:buChar char="•"/>
              <a:defRPr/>
            </a:pPr>
            <a:r>
              <a:rPr lang="en-US" sz="2800" dirty="0">
                <a:ea typeface="Gulim" pitchFamily="34" charset="-127"/>
              </a:rPr>
              <a:t>Who was the voice of reason? (34)</a:t>
            </a:r>
          </a:p>
          <a:p>
            <a:pPr lvl="1" eaLnBrk="1" hangingPunct="1">
              <a:buFont typeface="Arial" pitchFamily="34" charset="0"/>
              <a:buChar char="•"/>
              <a:defRPr/>
            </a:pPr>
            <a:r>
              <a:rPr lang="en-US" sz="2600" dirty="0">
                <a:ea typeface="Gulim" pitchFamily="34" charset="-127"/>
              </a:rPr>
              <a:t>How did he reason? (35-37)</a:t>
            </a:r>
          </a:p>
          <a:p>
            <a:pPr lvl="1" eaLnBrk="1" hangingPunct="1">
              <a:buFont typeface="Arial" pitchFamily="34" charset="0"/>
              <a:buChar char="•"/>
              <a:defRPr/>
            </a:pPr>
            <a:r>
              <a:rPr lang="en-US" sz="2600" dirty="0">
                <a:ea typeface="Gulim" pitchFamily="34" charset="-127"/>
              </a:rPr>
              <a:t>What was his advice? (38-39)</a:t>
            </a:r>
          </a:p>
          <a:p>
            <a:pPr lvl="1" eaLnBrk="1" hangingPunct="1">
              <a:buFont typeface="Arial" pitchFamily="34" charset="0"/>
              <a:buChar char="•"/>
              <a:defRPr/>
            </a:pPr>
            <a:r>
              <a:rPr lang="en-US" sz="2600" dirty="0">
                <a:ea typeface="Gulim" pitchFamily="34" charset="-127"/>
              </a:rPr>
              <a:t>Was it taken? (40)   … God’s providence?</a:t>
            </a:r>
          </a:p>
          <a:p>
            <a:pPr eaLnBrk="1" hangingPunct="1">
              <a:buFont typeface="Arial" pitchFamily="34" charset="0"/>
              <a:buChar char="•"/>
              <a:defRPr/>
            </a:pPr>
            <a:r>
              <a:rPr lang="en-US" sz="2800" dirty="0">
                <a:ea typeface="Gulim" pitchFamily="34" charset="-127"/>
              </a:rPr>
              <a:t>Did the apostles resent the dishonor?</a:t>
            </a:r>
            <a:r>
              <a:rPr lang="en-US" dirty="0">
                <a:ea typeface="Gulim" pitchFamily="34" charset="-127"/>
              </a:rPr>
              <a:t> (41)</a:t>
            </a:r>
            <a:endParaRPr lang="en-US" sz="2800" dirty="0">
              <a:ea typeface="Gulim" pitchFamily="34" charset="-127"/>
            </a:endParaRPr>
          </a:p>
          <a:p>
            <a:pPr lvl="1" eaLnBrk="1" hangingPunct="1">
              <a:buFont typeface="Arial" pitchFamily="34" charset="0"/>
              <a:buChar char="•"/>
              <a:defRPr/>
            </a:pPr>
            <a:r>
              <a:rPr lang="en-US" sz="2600" dirty="0">
                <a:ea typeface="Gulim" pitchFamily="34" charset="-127"/>
              </a:rPr>
              <a:t>Where did they preach? (42)</a:t>
            </a:r>
          </a:p>
          <a:p>
            <a:pPr lvl="1" eaLnBrk="1" hangingPunct="1">
              <a:buFont typeface="Arial" pitchFamily="34" charset="0"/>
              <a:buChar char="•"/>
              <a:defRPr/>
            </a:pPr>
            <a:r>
              <a:rPr lang="en-US" sz="2600" dirty="0">
                <a:ea typeface="Gulim" pitchFamily="34" charset="-127"/>
              </a:rPr>
              <a:t>What was a major tenet of their teaching? </a:t>
            </a:r>
            <a:r>
              <a:rPr lang="en-US" dirty="0">
                <a:ea typeface="Gulim" pitchFamily="34" charset="-127"/>
              </a:rPr>
              <a:t>(42)</a:t>
            </a:r>
            <a:endParaRPr lang="en-US" sz="2600" dirty="0">
              <a:ea typeface="Gulim" pitchFamily="34" charset="-127"/>
            </a:endParaRPr>
          </a:p>
          <a:p>
            <a:pPr lvl="1" eaLnBrk="1" hangingPunct="1">
              <a:buFont typeface="Arial" pitchFamily="34" charset="0"/>
              <a:buChar char="•"/>
              <a:defRPr/>
            </a:pPr>
            <a:r>
              <a:rPr lang="en-US" sz="2600" dirty="0">
                <a:ea typeface="Gulim" pitchFamily="34" charset="-127"/>
              </a:rPr>
              <a:t>Why was this so significant?</a:t>
            </a:r>
            <a:r>
              <a:rPr lang="en-US" dirty="0">
                <a:ea typeface="Gulim" pitchFamily="34" charset="-127"/>
              </a:rPr>
              <a:t>  (… ceased not …)</a:t>
            </a:r>
          </a:p>
          <a:p>
            <a:pPr marL="457189" lvl="1" indent="0" eaLnBrk="1" hangingPunct="1">
              <a:buNone/>
              <a:defRPr/>
            </a:pPr>
            <a:endParaRPr lang="en-US" dirty="0">
              <a:ea typeface="Gulim" pitchFamily="34" charset="-127"/>
            </a:endParaRPr>
          </a:p>
          <a:p>
            <a:pPr eaLnBrk="1" hangingPunct="1">
              <a:buFont typeface="Arial" pitchFamily="34" charset="0"/>
              <a:buChar char="•"/>
              <a:defRPr/>
            </a:pPr>
            <a:endParaRPr lang="en-US" sz="2600" dirty="0">
              <a:ea typeface="Gulim" pitchFamily="34" charset="-127"/>
            </a:endParaRPr>
          </a:p>
          <a:p>
            <a:pPr marL="0" indent="0" eaLnBrk="1" hangingPunct="1">
              <a:buNone/>
              <a:defRPr/>
            </a:pPr>
            <a:r>
              <a:rPr lang="en-US" sz="2600" dirty="0">
                <a:ea typeface="Gulim" pitchFamily="34" charset="-127"/>
              </a:rPr>
              <a:t> </a:t>
            </a:r>
          </a:p>
          <a:p>
            <a:pPr marL="457189" lvl="1" indent="0" eaLnBrk="1" hangingPunct="1">
              <a:buNone/>
              <a:defRPr/>
            </a:pPr>
            <a:endParaRPr lang="en-US" sz="2600" dirty="0">
              <a:ea typeface="Gulim" pitchFamily="34" charset="-127"/>
            </a:endParaRPr>
          </a:p>
          <a:p>
            <a:pPr marL="457189" lvl="1" indent="0" eaLnBrk="1" hangingPunct="1">
              <a:buNone/>
              <a:defRPr/>
            </a:pPr>
            <a:endParaRPr lang="en-US" sz="3600" dirty="0">
              <a:ea typeface="Gulim" pitchFamily="34" charset="-127"/>
            </a:endParaRPr>
          </a:p>
          <a:p>
            <a:pPr marL="0" indent="0" eaLnBrk="1" hangingPunct="1">
              <a:buNone/>
              <a:defRPr/>
            </a:pPr>
            <a:r>
              <a:rPr lang="en-US" sz="2800" b="0" dirty="0"/>
              <a:t> </a:t>
            </a:r>
          </a:p>
        </p:txBody>
      </p:sp>
    </p:spTree>
    <p:extLst>
      <p:ext uri="{BB962C8B-B14F-4D97-AF65-F5344CB8AC3E}">
        <p14:creationId xmlns:p14="http://schemas.microsoft.com/office/powerpoint/2010/main" val="6070069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fade">
                                      <p:cBhvr>
                                        <p:cTn id="57" dur="500"/>
                                        <p:tgtEl>
                                          <p:spTgt spid="717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a:extLst>
              <a:ext uri="{FF2B5EF4-FFF2-40B4-BE49-F238E27FC236}">
                <a16:creationId xmlns:a16="http://schemas.microsoft.com/office/drawing/2014/main" id="{734AD0D1-E0E5-4F8A-A72E-E7842B1C49DA}"/>
              </a:ext>
            </a:extLst>
          </p:cNvPr>
          <p:cNvSpPr>
            <a:spLocks noGrp="1"/>
          </p:cNvSpPr>
          <p:nvPr>
            <p:ph type="body" sz="quarter" idx="10"/>
          </p:nvPr>
        </p:nvSpPr>
        <p:spPr>
          <a:xfrm>
            <a:off x="1115367" y="1095270"/>
            <a:ext cx="9800284" cy="4384779"/>
          </a:xfrm>
        </p:spPr>
        <p:txBody>
          <a:bodyPr/>
          <a:lstStyle/>
          <a:p>
            <a:r>
              <a:rPr lang="en-US" sz="8000" dirty="0"/>
              <a:t>Persecution of Peter</a:t>
            </a:r>
            <a:br>
              <a:rPr lang="en-US" sz="8000" dirty="0"/>
            </a:br>
            <a:r>
              <a:rPr lang="en-US" sz="8000" dirty="0"/>
              <a:t>and the Apostles</a:t>
            </a:r>
          </a:p>
          <a:p>
            <a:r>
              <a:rPr lang="en-US" sz="4000" dirty="0"/>
              <a:t>Acts 5:1-42</a:t>
            </a:r>
          </a:p>
        </p:txBody>
      </p:sp>
    </p:spTree>
    <p:extLst>
      <p:ext uri="{BB962C8B-B14F-4D97-AF65-F5344CB8AC3E}">
        <p14:creationId xmlns:p14="http://schemas.microsoft.com/office/powerpoint/2010/main" val="1326277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1E5E0E-8BEF-4B7F-954C-F4D42433454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0F40C27B-4D56-4B2D-8B2A-F54DEEF4F452}"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11</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5602" name="Text Box 2">
            <a:extLst>
              <a:ext uri="{FF2B5EF4-FFF2-40B4-BE49-F238E27FC236}">
                <a16:creationId xmlns:a16="http://schemas.microsoft.com/office/drawing/2014/main" id="{DFD2E256-4698-4F73-8459-52FFDD7C5102}"/>
              </a:ext>
            </a:extLst>
          </p:cNvPr>
          <p:cNvSpPr txBox="1">
            <a:spLocks noChangeArrowheads="1"/>
          </p:cNvSpPr>
          <p:nvPr/>
        </p:nvSpPr>
        <p:spPr bwMode="auto">
          <a:xfrm>
            <a:off x="2743200" y="685800"/>
            <a:ext cx="76962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2.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Founding of the Jerusalem Church - the role of the Holy Spirit</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(2.12-2.47):</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The Jerusalem Church increases in numbers by means of divine power;</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The work of the Holy Spirit, e.g.,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Glossolalia</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(2.1-24; see Joel 2.28-32);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Peter’s speech interprets the meaning of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Pentecost</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The character of the Jerusalem Church (2.43-45; 4.32-35);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5602">
                                            <p:txEl>
                                              <p:pRg st="0" end="0"/>
                                            </p:txEl>
                                          </p:spTgt>
                                        </p:tgtEl>
                                        <p:attrNameLst>
                                          <p:attrName>style.visibility</p:attrName>
                                        </p:attrNameLst>
                                      </p:cBhvr>
                                      <p:to>
                                        <p:strVal val="visible"/>
                                      </p:to>
                                    </p:set>
                                    <p:anim calcmode="lin" valueType="num">
                                      <p:cBhvr additive="base">
                                        <p:cTn id="7" dur="300" fill="hold"/>
                                        <p:tgtEl>
                                          <p:spTgt spid="25602">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560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5602">
                                            <p:txEl>
                                              <p:pRg st="1" end="1"/>
                                            </p:txEl>
                                          </p:spTgt>
                                        </p:tgtEl>
                                        <p:attrNameLst>
                                          <p:attrName>style.visibility</p:attrName>
                                        </p:attrNameLst>
                                      </p:cBhvr>
                                      <p:to>
                                        <p:strVal val="visible"/>
                                      </p:to>
                                    </p:set>
                                    <p:anim calcmode="lin" valueType="num">
                                      <p:cBhvr additive="base">
                                        <p:cTn id="13" dur="300" fill="hold"/>
                                        <p:tgtEl>
                                          <p:spTgt spid="25602">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560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5602">
                                            <p:txEl>
                                              <p:pRg st="2" end="2"/>
                                            </p:txEl>
                                          </p:spTgt>
                                        </p:tgtEl>
                                        <p:attrNameLst>
                                          <p:attrName>style.visibility</p:attrName>
                                        </p:attrNameLst>
                                      </p:cBhvr>
                                      <p:to>
                                        <p:strVal val="visible"/>
                                      </p:to>
                                    </p:set>
                                    <p:anim calcmode="lin" valueType="num">
                                      <p:cBhvr additive="base">
                                        <p:cTn id="19" dur="300" fill="hold"/>
                                        <p:tgtEl>
                                          <p:spTgt spid="25602">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560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5602">
                                            <p:txEl>
                                              <p:pRg st="3" end="3"/>
                                            </p:txEl>
                                          </p:spTgt>
                                        </p:tgtEl>
                                        <p:attrNameLst>
                                          <p:attrName>style.visibility</p:attrName>
                                        </p:attrNameLst>
                                      </p:cBhvr>
                                      <p:to>
                                        <p:strVal val="visible"/>
                                      </p:to>
                                    </p:set>
                                    <p:anim calcmode="lin" valueType="num">
                                      <p:cBhvr additive="base">
                                        <p:cTn id="25" dur="300" fill="hold"/>
                                        <p:tgtEl>
                                          <p:spTgt spid="25602">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560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5602">
                                            <p:txEl>
                                              <p:pRg st="4" end="4"/>
                                            </p:txEl>
                                          </p:spTgt>
                                        </p:tgtEl>
                                        <p:attrNameLst>
                                          <p:attrName>style.visibility</p:attrName>
                                        </p:attrNameLst>
                                      </p:cBhvr>
                                      <p:to>
                                        <p:strVal val="visible"/>
                                      </p:to>
                                    </p:set>
                                    <p:anim calcmode="lin" valueType="num">
                                      <p:cBhvr additive="base">
                                        <p:cTn id="31" dur="300" fill="hold"/>
                                        <p:tgtEl>
                                          <p:spTgt spid="25602">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560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build="p"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0755" y="3674075"/>
            <a:ext cx="11090516" cy="61380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FFFFFF"/>
              </a:solidFill>
              <a:latin typeface="Arial"/>
            </a:endParaRPr>
          </a:p>
        </p:txBody>
      </p:sp>
      <p:sp>
        <p:nvSpPr>
          <p:cNvPr id="2" name="Title 1"/>
          <p:cNvSpPr>
            <a:spLocks noGrp="1"/>
          </p:cNvSpPr>
          <p:nvPr>
            <p:ph type="title"/>
          </p:nvPr>
        </p:nvSpPr>
        <p:spPr/>
        <p:txBody>
          <a:bodyPr/>
          <a:lstStyle/>
          <a:p>
            <a:r>
              <a:rPr lang="en-US" dirty="0"/>
              <a:t>Outline - Acts</a:t>
            </a:r>
          </a:p>
        </p:txBody>
      </p:sp>
      <p:sp>
        <p:nvSpPr>
          <p:cNvPr id="3" name="Text Placeholder 2"/>
          <p:cNvSpPr>
            <a:spLocks noGrp="1"/>
          </p:cNvSpPr>
          <p:nvPr>
            <p:ph type="body" sz="quarter" idx="10"/>
          </p:nvPr>
        </p:nvSpPr>
        <p:spPr/>
        <p:txBody>
          <a:bodyPr>
            <a:normAutofit fontScale="92500"/>
          </a:bodyPr>
          <a:lstStyle/>
          <a:p>
            <a:pPr marL="0" indent="0">
              <a:buNone/>
            </a:pPr>
            <a:r>
              <a:rPr lang="en-US" b="1" dirty="0"/>
              <a:t>I. The Ministry of Peter </a:t>
            </a:r>
            <a:r>
              <a:rPr lang="mr-IN" b="1" dirty="0"/>
              <a:t>–</a:t>
            </a:r>
            <a:r>
              <a:rPr lang="en-US" b="1" dirty="0"/>
              <a:t> Acts 1:1-12:19</a:t>
            </a:r>
          </a:p>
          <a:p>
            <a:pPr marL="685766" indent="-685766">
              <a:buFont typeface="+mj-lt"/>
              <a:buAutoNum type="arabicPeriod"/>
            </a:pPr>
            <a:r>
              <a:rPr lang="en-US" sz="3733" dirty="0">
                <a:solidFill>
                  <a:schemeClr val="bg1"/>
                </a:solidFill>
              </a:rPr>
              <a:t>Peter’s 1</a:t>
            </a:r>
            <a:r>
              <a:rPr lang="en-US" sz="3733" baseline="30000" dirty="0">
                <a:solidFill>
                  <a:schemeClr val="bg1"/>
                </a:solidFill>
              </a:rPr>
              <a:t>st</a:t>
            </a:r>
            <a:r>
              <a:rPr lang="en-US" sz="3733" dirty="0">
                <a:solidFill>
                  <a:schemeClr val="bg1"/>
                </a:solidFill>
              </a:rPr>
              <a:t> Sermon – Acts 1:1-2:47</a:t>
            </a:r>
            <a:endParaRPr lang="en-US" sz="4400" dirty="0">
              <a:solidFill>
                <a:schemeClr val="bg1"/>
              </a:solidFill>
            </a:endParaRPr>
          </a:p>
          <a:p>
            <a:pPr marL="685766" indent="-685766">
              <a:buFont typeface="+mj-lt"/>
              <a:buAutoNum type="arabicPeriod"/>
            </a:pPr>
            <a:r>
              <a:rPr lang="en-US" sz="3733" dirty="0">
                <a:solidFill>
                  <a:schemeClr val="bg1"/>
                </a:solidFill>
              </a:rPr>
              <a:t>Peter’s Post Pentecost Ministry – Acts 3:1-4:37</a:t>
            </a:r>
            <a:endParaRPr lang="en-US" sz="4400" dirty="0">
              <a:solidFill>
                <a:schemeClr val="bg1"/>
              </a:solidFill>
            </a:endParaRPr>
          </a:p>
          <a:p>
            <a:pPr marL="685766" indent="-685766">
              <a:buFont typeface="+mj-lt"/>
              <a:buAutoNum type="arabicPeriod"/>
            </a:pPr>
            <a:r>
              <a:rPr lang="en-US" sz="3733" b="1" dirty="0">
                <a:solidFill>
                  <a:srgbClr val="333F2A"/>
                </a:solidFill>
              </a:rPr>
              <a:t>Persecution of Peter &amp; Apostles – Acts 5:1-42</a:t>
            </a:r>
            <a:endParaRPr lang="en-US" sz="4400" b="1" dirty="0">
              <a:solidFill>
                <a:srgbClr val="333F2A"/>
              </a:solidFill>
            </a:endParaRPr>
          </a:p>
          <a:p>
            <a:pPr marL="685766" indent="-685766">
              <a:buFont typeface="+mj-lt"/>
              <a:buAutoNum type="arabicPeriod"/>
            </a:pPr>
            <a:r>
              <a:rPr lang="en-US" sz="3733" dirty="0"/>
              <a:t>Persecution of the Church - 1 – Acts 6:1-7:60</a:t>
            </a:r>
            <a:endParaRPr lang="en-US" sz="4400" dirty="0"/>
          </a:p>
          <a:p>
            <a:pPr marL="685766" indent="-685766">
              <a:buFont typeface="+mj-lt"/>
              <a:buAutoNum type="arabicPeriod"/>
            </a:pPr>
            <a:r>
              <a:rPr lang="en-US" sz="3733" dirty="0"/>
              <a:t>Persecution of the Church - 2 – Acts 8:1-9:43</a:t>
            </a:r>
            <a:endParaRPr lang="en-US" sz="4400" dirty="0"/>
          </a:p>
          <a:p>
            <a:pPr marL="685766" indent="-685766">
              <a:buFont typeface="+mj-lt"/>
              <a:buAutoNum type="arabicPeriod"/>
            </a:pPr>
            <a:r>
              <a:rPr lang="en-US" sz="3733" dirty="0"/>
              <a:t>Peter Preaches to the Gentiles – Acts 10:1-12:25 </a:t>
            </a:r>
            <a:endParaRPr lang="en-US" dirty="0"/>
          </a:p>
        </p:txBody>
      </p:sp>
    </p:spTree>
    <p:extLst>
      <p:ext uri="{BB962C8B-B14F-4D97-AF65-F5344CB8AC3E}">
        <p14:creationId xmlns:p14="http://schemas.microsoft.com/office/powerpoint/2010/main" val="298095488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36</a:t>
            </a:r>
            <a:r>
              <a:rPr lang="en-US" dirty="0"/>
              <a:t> Now Joseph, a Levite of Cyprian birth, who was also called Barnabas by the apostles (which translated means Son of Encouragement), </a:t>
            </a:r>
            <a:r>
              <a:rPr lang="en-US" baseline="30000" dirty="0"/>
              <a:t>37</a:t>
            </a:r>
            <a:r>
              <a:rPr lang="en-US" dirty="0"/>
              <a:t> and who owned a tract of land, sold it and brought the money and laid it at the apostles’ feet.</a:t>
            </a:r>
          </a:p>
        </p:txBody>
      </p:sp>
      <p:sp>
        <p:nvSpPr>
          <p:cNvPr id="3" name="Text Placeholder 2"/>
          <p:cNvSpPr>
            <a:spLocks noGrp="1"/>
          </p:cNvSpPr>
          <p:nvPr>
            <p:ph type="body" sz="quarter" idx="11"/>
          </p:nvPr>
        </p:nvSpPr>
        <p:spPr/>
        <p:txBody>
          <a:bodyPr/>
          <a:lstStyle/>
          <a:p>
            <a:r>
              <a:rPr lang="en-US" dirty="0"/>
              <a:t>- Acts 4:36-37</a:t>
            </a:r>
          </a:p>
        </p:txBody>
      </p:sp>
    </p:spTree>
    <p:extLst>
      <p:ext uri="{BB962C8B-B14F-4D97-AF65-F5344CB8AC3E}">
        <p14:creationId xmlns:p14="http://schemas.microsoft.com/office/powerpoint/2010/main" val="156583573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baseline="30000" dirty="0"/>
              <a:t>1</a:t>
            </a:r>
            <a:r>
              <a:rPr lang="en-US" dirty="0"/>
              <a:t> But a man named Ananias, with his wife </a:t>
            </a:r>
            <a:r>
              <a:rPr lang="en-US" dirty="0" err="1"/>
              <a:t>Sapphira</a:t>
            </a:r>
            <a:r>
              <a:rPr lang="en-US" dirty="0"/>
              <a:t>, sold a piece of property, </a:t>
            </a:r>
            <a:r>
              <a:rPr lang="en-US" baseline="30000" dirty="0"/>
              <a:t>2</a:t>
            </a:r>
            <a:r>
              <a:rPr lang="en-US" dirty="0"/>
              <a:t> and kept back some of the price for himself, with his wife’s full knowledge, and bringing a portion of it, he laid it at the apostles’ feet. </a:t>
            </a:r>
            <a:r>
              <a:rPr lang="en-US" baseline="30000" dirty="0"/>
              <a:t>3</a:t>
            </a:r>
            <a:r>
              <a:rPr lang="en-US" dirty="0"/>
              <a:t> But Peter said, “Ananias, why has Satan filled your heart to lie to the Holy Spirit and to keep back some of the price of the land?</a:t>
            </a:r>
          </a:p>
        </p:txBody>
      </p:sp>
      <p:sp>
        <p:nvSpPr>
          <p:cNvPr id="3" name="Text Placeholder 2"/>
          <p:cNvSpPr>
            <a:spLocks noGrp="1"/>
          </p:cNvSpPr>
          <p:nvPr>
            <p:ph type="body" sz="quarter" idx="11"/>
          </p:nvPr>
        </p:nvSpPr>
        <p:spPr/>
        <p:txBody>
          <a:bodyPr/>
          <a:lstStyle/>
          <a:p>
            <a:r>
              <a:rPr lang="en-US" dirty="0"/>
              <a:t>- Acts 5:1-3</a:t>
            </a:r>
          </a:p>
        </p:txBody>
      </p:sp>
    </p:spTree>
    <p:extLst>
      <p:ext uri="{BB962C8B-B14F-4D97-AF65-F5344CB8AC3E}">
        <p14:creationId xmlns:p14="http://schemas.microsoft.com/office/powerpoint/2010/main" val="1376513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3300" dirty="0">
                <a:solidFill>
                  <a:schemeClr val="accent6">
                    <a:lumMod val="75000"/>
                  </a:schemeClr>
                </a:solidFill>
                <a:effectLst>
                  <a:outerShdw blurRad="38100" dist="38100" dir="2700000" algn="tl">
                    <a:srgbClr val="000000">
                      <a:alpha val="43137"/>
                    </a:srgbClr>
                  </a:outerShdw>
                </a:effectLst>
              </a:rPr>
              <a:t>VERSES 3 &amp; 4</a:t>
            </a:r>
          </a:p>
          <a:p>
            <a:r>
              <a:rPr lang="en-US" dirty="0"/>
              <a:t>“</a:t>
            </a:r>
            <a:r>
              <a:rPr lang="en-US" i="1" dirty="0"/>
              <a:t>But Peter said, Ananias, why has Satan filled thy heart, to lie to the Holy Spirit, and to keep back part of the price of the land? (4)  While it remained, was it not your own? And after it was sold, was it not in your own control? Why hast thou put this thing in thy heart? Thou hast not lied to men, but to God. Here Peter brings together the influence of Satan, and the free agency of the tempted, just as he had, in former discourses, the free agency of men, and the purposes  of God. He demands of Ananias, “Why has Satan filled thy heart to lie to the Holy Spirit,” and,   in the same breath, “Why hast thou put this thing in thy heart?” The existence and agency of  the tempter are distinctly recognized, yet it is not Satan, but Ananias who is rebuked; and he      is rebuked for doing the very thing that Satan had done, showing that he is as guilty as though Satan had no existence. Indeed, he is rebuked for what Satan had done. The justice of this is manifest from the fact that Satan had no power to fill his heart with evil, without his co-operation. That he had rendered this co-operation, threw the responsibility upon himself.</a:t>
            </a:r>
          </a:p>
          <a:p>
            <a:r>
              <a:rPr lang="en-US" dirty="0"/>
              <a:t>Peter’s knowledge of the deception was the result not of human information, but of the insight imparted to him by the Holy Spirit. This is necessary to the significance of the entire incident, as well as to the purport of Peter’s own words.</a:t>
            </a:r>
          </a:p>
          <a:p>
            <a:r>
              <a:rPr lang="en-US" b="0" dirty="0"/>
              <a:t> McGarvey, J. W. (1872). </a:t>
            </a:r>
            <a:r>
              <a:rPr lang="en-US" b="0" i="1" u="sng" dirty="0">
                <a:hlinkClick r:id="rId2"/>
              </a:rPr>
              <a:t>A commentary on Acts of Apostles</a:t>
            </a:r>
            <a:r>
              <a:rPr lang="en-US" b="0" dirty="0">
                <a:hlinkClick r:id="rId2"/>
              </a:rPr>
              <a:t> (Ac 5:4).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29581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20000"/>
          </a:bodyPr>
          <a:lstStyle/>
          <a:p>
            <a:r>
              <a:rPr lang="en-US" baseline="30000" dirty="0"/>
              <a:t>4</a:t>
            </a:r>
            <a:r>
              <a:rPr lang="en-US" dirty="0"/>
              <a:t> While it remained unsold, did it not remain your own? And after it was sold, was it not under your control? Why is it that you have conceived this deed in your heart? You have not lied to men but to God.” </a:t>
            </a:r>
            <a:r>
              <a:rPr lang="en-US" baseline="30000" dirty="0"/>
              <a:t>5</a:t>
            </a:r>
            <a:r>
              <a:rPr lang="en-US" dirty="0"/>
              <a:t> And as he heard these words, Ananias fell down and breathed his last; and great fear came over all who heard of it. </a:t>
            </a:r>
            <a:br>
              <a:rPr lang="en-US" dirty="0"/>
            </a:br>
            <a:r>
              <a:rPr lang="en-US" baseline="30000" dirty="0"/>
              <a:t>6</a:t>
            </a:r>
            <a:r>
              <a:rPr lang="en-US" dirty="0"/>
              <a:t> The young men got up and covered him up, and after carrying him out, they buried him.</a:t>
            </a:r>
          </a:p>
        </p:txBody>
      </p:sp>
      <p:sp>
        <p:nvSpPr>
          <p:cNvPr id="3" name="Text Placeholder 2"/>
          <p:cNvSpPr>
            <a:spLocks noGrp="1"/>
          </p:cNvSpPr>
          <p:nvPr>
            <p:ph type="body" sz="quarter" idx="11"/>
          </p:nvPr>
        </p:nvSpPr>
        <p:spPr/>
        <p:txBody>
          <a:bodyPr/>
          <a:lstStyle/>
          <a:p>
            <a:r>
              <a:rPr lang="en-US" dirty="0"/>
              <a:t>- Acts 5:4-6</a:t>
            </a:r>
          </a:p>
        </p:txBody>
      </p:sp>
    </p:spTree>
    <p:extLst>
      <p:ext uri="{BB962C8B-B14F-4D97-AF65-F5344CB8AC3E}">
        <p14:creationId xmlns:p14="http://schemas.microsoft.com/office/powerpoint/2010/main" val="12639788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5</a:t>
            </a:r>
          </a:p>
          <a:p>
            <a:r>
              <a:rPr lang="en-US" dirty="0"/>
              <a:t>The exposure of Ananias was very surprising, but neither the audience, nor perhaps Peter,     was prepared by it for the event which immediately followed. (5) “</a:t>
            </a:r>
            <a:r>
              <a:rPr lang="en-US" i="1" dirty="0"/>
              <a:t>And Ananias, hearing these words, fell down and expired. And great fear came upon all who heard these things.” There is  no evidence that Peter had any will of his own in this matter; but it was an act of divine power exerted independent of the apostolic agency. The responsibility, therefore, attached not to Peter as an officer of the Church, but to God as the moral governor of the world. The propriety of the deed may be appreciated best by supposing that Ananias had succeeded in his undertaking. His success would not only have turned the most praiseworthy feature of the new Church into a source of corruption and hypocrisy, but it would have brought discredit upon the inspiration of the apostles, by showing that the Spirit within them could be deceived. Thus the whole fabric of apostolic authority, which was based upon their inspiration, would have fallen, and precipitated the entire cause into hopeless ruin. The attempt, therefore, presented a crisis of vital importance, and demanded some such vindication of their inspiration as could neither be mistaken nor forgotten. The immediate effect of the event was just the effect desired: “great fear came upon all who heard these things.”</a:t>
            </a:r>
            <a:endParaRPr lang="en-US" dirty="0"/>
          </a:p>
          <a:p>
            <a:r>
              <a:rPr lang="en-US" b="0" dirty="0"/>
              <a:t> McGarvey, J. W. (1872). </a:t>
            </a:r>
            <a:r>
              <a:rPr lang="en-US" b="0" i="1" u="sng" dirty="0">
                <a:hlinkClick r:id="rId2"/>
              </a:rPr>
              <a:t>A commentary on Acts of Apostles</a:t>
            </a:r>
            <a:r>
              <a:rPr lang="en-US" b="0" dirty="0">
                <a:hlinkClick r:id="rId2"/>
              </a:rPr>
              <a:t> (p. 69).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77115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867" dirty="0"/>
              <a:t>There sin was creating a lie</a:t>
            </a:r>
            <a:br>
              <a:rPr lang="en-US" sz="5867" dirty="0"/>
            </a:br>
            <a:r>
              <a:rPr lang="en-US" sz="5867" dirty="0"/>
              <a:t>to inflate their generosity.</a:t>
            </a:r>
          </a:p>
        </p:txBody>
      </p:sp>
    </p:spTree>
    <p:extLst>
      <p:ext uri="{BB962C8B-B14F-4D97-AF65-F5344CB8AC3E}">
        <p14:creationId xmlns:p14="http://schemas.microsoft.com/office/powerpoint/2010/main" val="200099750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867" dirty="0"/>
              <a:t>The seriousness of their sin was</a:t>
            </a:r>
            <a:br>
              <a:rPr lang="en-US" sz="5867" dirty="0"/>
            </a:br>
            <a:r>
              <a:rPr lang="en-US" sz="5867" dirty="0"/>
              <a:t>that the lie was directed at God.</a:t>
            </a:r>
          </a:p>
        </p:txBody>
      </p:sp>
    </p:spTree>
    <p:extLst>
      <p:ext uri="{BB962C8B-B14F-4D97-AF65-F5344CB8AC3E}">
        <p14:creationId xmlns:p14="http://schemas.microsoft.com/office/powerpoint/2010/main" val="145472752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7</a:t>
            </a:r>
            <a:r>
              <a:rPr lang="en-US" dirty="0"/>
              <a:t> Now there elapsed an interval of about three hours, and his wife came in, not knowing what had happened. </a:t>
            </a:r>
            <a:r>
              <a:rPr lang="en-US" baseline="30000" dirty="0"/>
              <a:t>8</a:t>
            </a:r>
            <a:r>
              <a:rPr lang="en-US" dirty="0"/>
              <a:t> And Peter responded to her, “Tell me whether you sold the land for such and such a price?” And she said, “Yes, that was the price.”</a:t>
            </a:r>
          </a:p>
        </p:txBody>
      </p:sp>
      <p:sp>
        <p:nvSpPr>
          <p:cNvPr id="3" name="Text Placeholder 2"/>
          <p:cNvSpPr>
            <a:spLocks noGrp="1"/>
          </p:cNvSpPr>
          <p:nvPr>
            <p:ph type="body" sz="quarter" idx="11"/>
          </p:nvPr>
        </p:nvSpPr>
        <p:spPr/>
        <p:txBody>
          <a:bodyPr/>
          <a:lstStyle/>
          <a:p>
            <a:r>
              <a:rPr lang="en-US" dirty="0"/>
              <a:t>- Acts 5:7-8</a:t>
            </a:r>
          </a:p>
        </p:txBody>
      </p:sp>
    </p:spTree>
    <p:extLst>
      <p:ext uri="{BB962C8B-B14F-4D97-AF65-F5344CB8AC3E}">
        <p14:creationId xmlns:p14="http://schemas.microsoft.com/office/powerpoint/2010/main" val="123553185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192505"/>
            <a:ext cx="10770670" cy="5293895"/>
          </a:xfrm>
        </p:spPr>
        <p:txBody>
          <a:bodyPr>
            <a:normAutofit fontScale="70000" lnSpcReduction="20000"/>
          </a:bodyPr>
          <a:lstStyle/>
          <a:p>
            <a:r>
              <a:rPr lang="en-US" sz="3300" dirty="0">
                <a:solidFill>
                  <a:schemeClr val="accent6">
                    <a:lumMod val="75000"/>
                  </a:schemeClr>
                </a:solidFill>
                <a:effectLst>
                  <a:outerShdw blurRad="38100" dist="38100" dir="2700000" algn="tl">
                    <a:srgbClr val="000000">
                      <a:alpha val="43137"/>
                    </a:srgbClr>
                  </a:outerShdw>
                </a:effectLst>
              </a:rPr>
              <a:t>VERSE 7</a:t>
            </a:r>
          </a:p>
          <a:p>
            <a:r>
              <a:rPr lang="en-US" sz="3400" dirty="0"/>
              <a:t>Sapphira was not present. (7) “</a:t>
            </a:r>
            <a:r>
              <a:rPr lang="en-US" sz="3400" i="1" dirty="0"/>
              <a:t>And it was about the space of three hours after, when his wife, not knowing what was done, came in.” How she remained so long ignorant of the fate of her husband, we are not informed, though it is a most extraordinary circumstance. He had died suddenly, in a manner which had excited everybody; had been buried; and three hours had passed; yet his wife, who must have been in the vicinity, has no intimation of it, but comes into the very assembly where it had occurred, without a word reaching her ear upon the subject. There is no way to account for this, but by the supposition that there was a concerted determination on the part of the whole multitude to conceal the facts from her. This was a most unnatural determination, and one difficult  of execution, except on the further supposition that Peter commanded the multitude to restrain their natural impulses, and let her know nothing until he himself was ready to reveal it to her. This course was necessary in order to effectually expose her.</a:t>
            </a:r>
          </a:p>
          <a:p>
            <a:endParaRPr lang="en-US" sz="1300" i="1" dirty="0"/>
          </a:p>
          <a:p>
            <a:pPr lvl="1"/>
            <a:r>
              <a:rPr lang="en-US" sz="2600" b="0" dirty="0"/>
              <a:t>McGarvey, J. W. (1872). </a:t>
            </a:r>
            <a:r>
              <a:rPr lang="en-US" sz="2600" b="0" i="1" u="sng" dirty="0">
                <a:hlinkClick r:id="rId2"/>
              </a:rPr>
              <a:t>A commentary on Acts of Apostles</a:t>
            </a:r>
            <a:r>
              <a:rPr lang="en-US" sz="2600" b="0" dirty="0">
                <a:hlinkClick r:id="rId2"/>
              </a:rPr>
              <a:t> (p. 69). Lexington, KY: Transylvania Printing </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5103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764BC5-D7B9-4FCA-A733-B6482AB8B3AE}"/>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8DE2D0E5-A71D-4400-9D80-A4C0034F540E}"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12</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6626" name="Text Box 2">
            <a:extLst>
              <a:ext uri="{FF2B5EF4-FFF2-40B4-BE49-F238E27FC236}">
                <a16:creationId xmlns:a16="http://schemas.microsoft.com/office/drawing/2014/main" id="{FD30077C-9604-4168-B119-2471991F065C}"/>
              </a:ext>
            </a:extLst>
          </p:cNvPr>
          <p:cNvSpPr txBox="1">
            <a:spLocks noChangeArrowheads="1"/>
          </p:cNvSpPr>
          <p:nvPr/>
        </p:nvSpPr>
        <p:spPr bwMode="auto">
          <a:xfrm>
            <a:off x="2743200" y="685800"/>
            <a:ext cx="76962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3.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The Work of Peter and the other Apostles</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(3.1-5.42):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Confrontation between the Apostles and the Jerusalem authorities (4.1-22);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Luke’s attitude towards both the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Sadducees</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and the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Pharisees </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(4.8-11);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6626">
                                            <p:txEl>
                                              <p:pRg st="0" end="0"/>
                                            </p:txEl>
                                          </p:spTgt>
                                        </p:tgtEl>
                                        <p:attrNameLst>
                                          <p:attrName>style.visibility</p:attrName>
                                        </p:attrNameLst>
                                      </p:cBhvr>
                                      <p:to>
                                        <p:strVal val="visible"/>
                                      </p:to>
                                    </p:set>
                                    <p:anim calcmode="lin" valueType="num">
                                      <p:cBhvr additive="base">
                                        <p:cTn id="7" dur="300" fill="hold"/>
                                        <p:tgtEl>
                                          <p:spTgt spid="26626">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662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6626">
                                            <p:txEl>
                                              <p:pRg st="1" end="1"/>
                                            </p:txEl>
                                          </p:spTgt>
                                        </p:tgtEl>
                                        <p:attrNameLst>
                                          <p:attrName>style.visibility</p:attrName>
                                        </p:attrNameLst>
                                      </p:cBhvr>
                                      <p:to>
                                        <p:strVal val="visible"/>
                                      </p:to>
                                    </p:set>
                                    <p:anim calcmode="lin" valueType="num">
                                      <p:cBhvr additive="base">
                                        <p:cTn id="13" dur="300" fill="hold"/>
                                        <p:tgtEl>
                                          <p:spTgt spid="26626">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662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6626">
                                            <p:txEl>
                                              <p:pRg st="2" end="2"/>
                                            </p:txEl>
                                          </p:spTgt>
                                        </p:tgtEl>
                                        <p:attrNameLst>
                                          <p:attrName>style.visibility</p:attrName>
                                        </p:attrNameLst>
                                      </p:cBhvr>
                                      <p:to>
                                        <p:strVal val="visible"/>
                                      </p:to>
                                    </p:set>
                                    <p:anim calcmode="lin" valueType="num">
                                      <p:cBhvr additive="base">
                                        <p:cTn id="19" dur="300" fill="hold"/>
                                        <p:tgtEl>
                                          <p:spTgt spid="26626">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662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uild="p"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Then Peter said to her, “Why is it that you have agreed together to put the Spirit of the Lord to the test? Behold, the feet of those who have buried your husband are at the door, and they will carry you out as well.”</a:t>
            </a:r>
          </a:p>
        </p:txBody>
      </p:sp>
      <p:sp>
        <p:nvSpPr>
          <p:cNvPr id="3" name="Text Placeholder 2"/>
          <p:cNvSpPr>
            <a:spLocks noGrp="1"/>
          </p:cNvSpPr>
          <p:nvPr>
            <p:ph type="body" sz="quarter" idx="11"/>
          </p:nvPr>
        </p:nvSpPr>
        <p:spPr/>
        <p:txBody>
          <a:bodyPr/>
          <a:lstStyle/>
          <a:p>
            <a:r>
              <a:rPr lang="en-US" dirty="0"/>
              <a:t>- Acts 5:9</a:t>
            </a:r>
          </a:p>
        </p:txBody>
      </p:sp>
    </p:spTree>
    <p:extLst>
      <p:ext uri="{BB962C8B-B14F-4D97-AF65-F5344CB8AC3E}">
        <p14:creationId xmlns:p14="http://schemas.microsoft.com/office/powerpoint/2010/main" val="17478320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10</a:t>
            </a:r>
            <a:r>
              <a:rPr lang="en-US" dirty="0"/>
              <a:t> And immediately she fell at his feet and breathed her last, and the young men came in and found her dead, and they carried her out and buried her beside her husband. </a:t>
            </a:r>
            <a:r>
              <a:rPr lang="en-US" baseline="30000" dirty="0"/>
              <a:t>11</a:t>
            </a:r>
            <a:r>
              <a:rPr lang="en-US" dirty="0"/>
              <a:t> And great fear came over the whole church, and over all who heard of these things.</a:t>
            </a:r>
          </a:p>
        </p:txBody>
      </p:sp>
      <p:sp>
        <p:nvSpPr>
          <p:cNvPr id="3" name="Text Placeholder 2"/>
          <p:cNvSpPr>
            <a:spLocks noGrp="1"/>
          </p:cNvSpPr>
          <p:nvPr>
            <p:ph type="body" sz="quarter" idx="11"/>
          </p:nvPr>
        </p:nvSpPr>
        <p:spPr/>
        <p:txBody>
          <a:bodyPr/>
          <a:lstStyle/>
          <a:p>
            <a:r>
              <a:rPr lang="en-US" dirty="0"/>
              <a:t>- Acts 5:10-11</a:t>
            </a:r>
          </a:p>
        </p:txBody>
      </p:sp>
    </p:spTree>
    <p:extLst>
      <p:ext uri="{BB962C8B-B14F-4D97-AF65-F5344CB8AC3E}">
        <p14:creationId xmlns:p14="http://schemas.microsoft.com/office/powerpoint/2010/main" val="178200725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35267" y="381000"/>
            <a:ext cx="10770670" cy="5105400"/>
          </a:xfrm>
        </p:spPr>
        <p:txBody>
          <a:bodyPr>
            <a:normAutofit fontScale="92500" lnSpcReduction="20000"/>
          </a:bodyPr>
          <a:lstStyle/>
          <a:p>
            <a:r>
              <a:rPr lang="en-US" sz="3300" dirty="0">
                <a:solidFill>
                  <a:schemeClr val="accent6">
                    <a:lumMod val="75000"/>
                  </a:schemeClr>
                </a:solidFill>
                <a:effectLst>
                  <a:outerShdw blurRad="38100" dist="38100" dir="2700000" algn="tl">
                    <a:srgbClr val="000000">
                      <a:alpha val="43137"/>
                    </a:srgbClr>
                  </a:outerShdw>
                </a:effectLst>
              </a:rPr>
              <a:t>VERSE 11</a:t>
            </a:r>
          </a:p>
          <a:p>
            <a:r>
              <a:rPr lang="en-US" dirty="0"/>
              <a:t>The failure of the plot proved as propitious to the cause of truth as its success would have been disastrous. (11) “</a:t>
            </a:r>
            <a:r>
              <a:rPr lang="en-US" i="1" dirty="0"/>
              <a:t>And great fear came upon all the Church, and upon all who had heard these things.” This fear was excited, not only by the sudden and awful fate of the guilty pair, but also by the fearful nature of that spirit-searching knowledge imparted to the apostles. The disciples were now filled with more just conceptions than before of the nature of inspiration, and the unbelieving masses who heard of the event were awed into respect and reverence.</a:t>
            </a:r>
          </a:p>
          <a:p>
            <a:pPr lvl="1"/>
            <a:r>
              <a:rPr lang="en-US" b="0" dirty="0"/>
              <a:t>McGarvey, J. W. (1872). </a:t>
            </a:r>
            <a:r>
              <a:rPr lang="en-US" b="0" i="1" u="sng" dirty="0">
                <a:hlinkClick r:id="rId2"/>
              </a:rPr>
              <a:t>A commentary on Acts of Apostles</a:t>
            </a:r>
            <a:r>
              <a:rPr lang="en-US" b="0" dirty="0">
                <a:hlinkClick r:id="rId2"/>
              </a:rPr>
              <a:t> (p. 70).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51503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54798B-A08F-402F-AD47-6B2AAA6B02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52660"/>
            <a:ext cx="12191999" cy="5767754"/>
          </a:xfrm>
          <a:prstGeom prst="rect">
            <a:avLst/>
          </a:prstGeom>
          <a:noFill/>
          <a:ln>
            <a:noFill/>
          </a:ln>
        </p:spPr>
      </p:pic>
    </p:spTree>
    <p:extLst>
      <p:ext uri="{BB962C8B-B14F-4D97-AF65-F5344CB8AC3E}">
        <p14:creationId xmlns:p14="http://schemas.microsoft.com/office/powerpoint/2010/main" val="152394839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WordArt 2">
            <a:extLst>
              <a:ext uri="{FF2B5EF4-FFF2-40B4-BE49-F238E27FC236}">
                <a16:creationId xmlns:a16="http://schemas.microsoft.com/office/drawing/2014/main" id="{2208AF71-92C4-4C33-9F56-8EAC5CA057E8}"/>
              </a:ext>
            </a:extLst>
          </p:cNvPr>
          <p:cNvSpPr>
            <a:spLocks noChangeArrowheads="1" noChangeShapeType="1" noTextEdit="1"/>
          </p:cNvSpPr>
          <p:nvPr/>
        </p:nvSpPr>
        <p:spPr bwMode="auto">
          <a:xfrm>
            <a:off x="2209800" y="609600"/>
            <a:ext cx="3048000" cy="1295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000000"/>
                  </a:solidFill>
                  <a:round/>
                  <a:headEnd/>
                  <a:tailEnd/>
                </a:ln>
                <a:solidFill>
                  <a:srgbClr val="9966FF"/>
                </a:solidFill>
                <a:latin typeface="Monotype Corsiva" panose="03010101010201010101" pitchFamily="66" charset="0"/>
              </a:rPr>
              <a:t>Definition</a:t>
            </a:r>
          </a:p>
        </p:txBody>
      </p:sp>
      <p:sp>
        <p:nvSpPr>
          <p:cNvPr id="1027" name="WordArt 3">
            <a:extLst>
              <a:ext uri="{FF2B5EF4-FFF2-40B4-BE49-F238E27FC236}">
                <a16:creationId xmlns:a16="http://schemas.microsoft.com/office/drawing/2014/main" id="{C1FD1742-148D-416C-84EC-A65E43C7548A}"/>
              </a:ext>
            </a:extLst>
          </p:cNvPr>
          <p:cNvSpPr>
            <a:spLocks noChangeArrowheads="1" noChangeShapeType="1" noTextEdit="1"/>
          </p:cNvSpPr>
          <p:nvPr/>
        </p:nvSpPr>
        <p:spPr bwMode="auto">
          <a:xfrm>
            <a:off x="3733800" y="1981200"/>
            <a:ext cx="4800600" cy="6477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000000"/>
                  </a:solidFill>
                  <a:round/>
                  <a:headEnd/>
                  <a:tailEnd/>
                </a:ln>
                <a:solidFill>
                  <a:srgbClr val="FF9900"/>
                </a:solidFill>
                <a:latin typeface="Arial Black" panose="020B0A04020102020204" pitchFamily="34" charset="0"/>
              </a:rPr>
              <a:t>"Blapto" &amp; "Phemi"</a:t>
            </a:r>
          </a:p>
        </p:txBody>
      </p:sp>
      <p:sp>
        <p:nvSpPr>
          <p:cNvPr id="1028" name="WordArt 4">
            <a:extLst>
              <a:ext uri="{FF2B5EF4-FFF2-40B4-BE49-F238E27FC236}">
                <a16:creationId xmlns:a16="http://schemas.microsoft.com/office/drawing/2014/main" id="{F7DA9E62-94F4-4802-B604-5AD68D1FA0ED}"/>
              </a:ext>
            </a:extLst>
          </p:cNvPr>
          <p:cNvSpPr>
            <a:spLocks noChangeArrowheads="1" noChangeShapeType="1" noTextEdit="1"/>
          </p:cNvSpPr>
          <p:nvPr/>
        </p:nvSpPr>
        <p:spPr bwMode="auto">
          <a:xfrm>
            <a:off x="3886200" y="2743201"/>
            <a:ext cx="4419600" cy="63817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i="1" kern="10">
                <a:ln w="9525">
                  <a:solidFill>
                    <a:srgbClr val="000000"/>
                  </a:solidFill>
                  <a:round/>
                  <a:headEnd/>
                  <a:tailEnd/>
                </a:ln>
                <a:solidFill>
                  <a:srgbClr val="009900"/>
                </a:solidFill>
                <a:effectLst>
                  <a:outerShdw dist="35921" dir="2700000" algn="ctr" rotWithShape="0">
                    <a:srgbClr val="808080"/>
                  </a:outerShdw>
                </a:effectLst>
                <a:latin typeface="Arial Black" panose="020B0A04020102020204" pitchFamily="34" charset="0"/>
              </a:rPr>
              <a:t>Hurt     &amp;    Speak</a:t>
            </a:r>
          </a:p>
        </p:txBody>
      </p:sp>
      <p:sp>
        <p:nvSpPr>
          <p:cNvPr id="1029" name="WordArt 5">
            <a:extLst>
              <a:ext uri="{FF2B5EF4-FFF2-40B4-BE49-F238E27FC236}">
                <a16:creationId xmlns:a16="http://schemas.microsoft.com/office/drawing/2014/main" id="{C7AEA55B-682E-40F6-9759-7C179F573D08}"/>
              </a:ext>
            </a:extLst>
          </p:cNvPr>
          <p:cNvSpPr>
            <a:spLocks noChangeArrowheads="1" noChangeShapeType="1" noTextEdit="1"/>
          </p:cNvSpPr>
          <p:nvPr/>
        </p:nvSpPr>
        <p:spPr bwMode="auto">
          <a:xfrm>
            <a:off x="2362200" y="3581400"/>
            <a:ext cx="7543800" cy="10668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i="1" kern="10">
                <a:ln w="9525">
                  <a:solidFill>
                    <a:srgbClr val="000000"/>
                  </a:solidFill>
                  <a:round/>
                  <a:headEnd/>
                  <a:tailEnd/>
                </a:ln>
                <a:solidFill>
                  <a:srgbClr val="9966FF"/>
                </a:solidFill>
                <a:effectLst>
                  <a:outerShdw dist="35921" dir="2700000" algn="ctr" rotWithShape="0">
                    <a:srgbClr val="808080"/>
                  </a:outerShdw>
                </a:effectLst>
                <a:latin typeface="Arial Black" panose="020B0A04020102020204" pitchFamily="34" charset="0"/>
              </a:rPr>
              <a:t>Hence to "speak to hurt"</a:t>
            </a:r>
          </a:p>
        </p:txBody>
      </p:sp>
      <p:sp>
        <p:nvSpPr>
          <p:cNvPr id="1030" name="WordArt 6">
            <a:extLst>
              <a:ext uri="{FF2B5EF4-FFF2-40B4-BE49-F238E27FC236}">
                <a16:creationId xmlns:a16="http://schemas.microsoft.com/office/drawing/2014/main" id="{B21E1B90-9CA7-464F-B18D-EE80A1A8EAAC}"/>
              </a:ext>
            </a:extLst>
          </p:cNvPr>
          <p:cNvSpPr>
            <a:spLocks noChangeArrowheads="1" noChangeShapeType="1" noTextEdit="1"/>
          </p:cNvSpPr>
          <p:nvPr/>
        </p:nvSpPr>
        <p:spPr bwMode="auto">
          <a:xfrm>
            <a:off x="2362200" y="4800600"/>
            <a:ext cx="7620000" cy="158115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4400" i="1" kern="10">
                <a:ln w="9525">
                  <a:solidFill>
                    <a:srgbClr val="000000"/>
                  </a:solidFill>
                  <a:round/>
                  <a:headEnd/>
                  <a:tailEnd/>
                </a:ln>
                <a:solidFill>
                  <a:srgbClr val="CC0000"/>
                </a:solidFill>
                <a:effectLst>
                  <a:outerShdw dist="35921" dir="2700000" algn="ctr" rotWithShape="0">
                    <a:srgbClr val="808080"/>
                  </a:outerShdw>
                </a:effectLst>
                <a:latin typeface="Arial Black" panose="020B0A04020102020204" pitchFamily="34" charset="0"/>
              </a:rPr>
              <a:t>This sin is committed </a:t>
            </a:r>
          </a:p>
          <a:p>
            <a:pPr algn="ctr" eaLnBrk="0" fontAlgn="base" hangingPunct="0">
              <a:spcBef>
                <a:spcPct val="0"/>
              </a:spcBef>
              <a:spcAft>
                <a:spcPct val="0"/>
              </a:spcAft>
            </a:pPr>
            <a:r>
              <a:rPr lang="en-US" sz="4400" i="1" kern="10">
                <a:ln w="9525">
                  <a:solidFill>
                    <a:srgbClr val="000000"/>
                  </a:solidFill>
                  <a:round/>
                  <a:headEnd/>
                  <a:tailEnd/>
                </a:ln>
                <a:solidFill>
                  <a:srgbClr val="CC0000"/>
                </a:solidFill>
                <a:effectLst>
                  <a:outerShdw dist="35921" dir="2700000" algn="ctr" rotWithShape="0">
                    <a:srgbClr val="808080"/>
                  </a:outerShdw>
                </a:effectLst>
                <a:latin typeface="Arial Black" panose="020B0A04020102020204" pitchFamily="34" charset="0"/>
              </a:rPr>
              <a:t>with the"Tongue"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ox(out)">
                                      <p:cBhvr>
                                        <p:cTn id="7" dur="5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additive="base">
                                        <p:cTn id="12" dur="500" fill="hold"/>
                                        <p:tgtEl>
                                          <p:spTgt spid="1027"/>
                                        </p:tgtEl>
                                        <p:attrNameLst>
                                          <p:attrName>ppt_x</p:attrName>
                                        </p:attrNameLst>
                                      </p:cBhvr>
                                      <p:tavLst>
                                        <p:tav tm="0">
                                          <p:val>
                                            <p:strVal val="0-#ppt_w/2"/>
                                          </p:val>
                                        </p:tav>
                                        <p:tav tm="100000">
                                          <p:val>
                                            <p:strVal val="#ppt_x"/>
                                          </p:val>
                                        </p:tav>
                                      </p:tavLst>
                                    </p:anim>
                                    <p:anim calcmode="lin" valueType="num">
                                      <p:cBhvr additive="base">
                                        <p:cTn id="13" dur="500" fill="hold"/>
                                        <p:tgtEl>
                                          <p:spTgt spid="1027"/>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 calcmode="lin" valueType="num">
                                      <p:cBhvr additive="base">
                                        <p:cTn id="18" dur="500" fill="hold"/>
                                        <p:tgtEl>
                                          <p:spTgt spid="1028"/>
                                        </p:tgtEl>
                                        <p:attrNameLst>
                                          <p:attrName>ppt_x</p:attrName>
                                        </p:attrNameLst>
                                      </p:cBhvr>
                                      <p:tavLst>
                                        <p:tav tm="0">
                                          <p:val>
                                            <p:strVal val="0-#ppt_w/2"/>
                                          </p:val>
                                        </p:tav>
                                        <p:tav tm="100000">
                                          <p:val>
                                            <p:strVal val="#ppt_x"/>
                                          </p:val>
                                        </p:tav>
                                      </p:tavLst>
                                    </p:anim>
                                    <p:anim calcmode="lin" valueType="num">
                                      <p:cBhvr additive="base">
                                        <p:cTn id="19" dur="500" fill="hold"/>
                                        <p:tgtEl>
                                          <p:spTgt spid="1028"/>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32" fill="hold" nodeType="clickEffect">
                                  <p:stCondLst>
                                    <p:cond delay="0"/>
                                  </p:stCondLst>
                                  <p:childTnLst>
                                    <p:set>
                                      <p:cBhvr>
                                        <p:cTn id="23" dur="1" fill="hold">
                                          <p:stCondLst>
                                            <p:cond delay="0"/>
                                          </p:stCondLst>
                                        </p:cTn>
                                        <p:tgtEl>
                                          <p:spTgt spid="1029"/>
                                        </p:tgtEl>
                                        <p:attrNameLst>
                                          <p:attrName>style.visibility</p:attrName>
                                        </p:attrNameLst>
                                      </p:cBhvr>
                                      <p:to>
                                        <p:strVal val="visible"/>
                                      </p:to>
                                    </p:set>
                                    <p:animEffect transition="in" filter="box(out)">
                                      <p:cBhvr>
                                        <p:cTn id="24" dur="500"/>
                                        <p:tgtEl>
                                          <p:spTgt spid="102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12" fill="hold" nodeType="clickEffect">
                                  <p:stCondLst>
                                    <p:cond delay="0"/>
                                  </p:stCondLst>
                                  <p:childTnLst>
                                    <p:set>
                                      <p:cBhvr>
                                        <p:cTn id="28" dur="1" fill="hold">
                                          <p:stCondLst>
                                            <p:cond delay="0"/>
                                          </p:stCondLst>
                                        </p:cTn>
                                        <p:tgtEl>
                                          <p:spTgt spid="1030"/>
                                        </p:tgtEl>
                                        <p:attrNameLst>
                                          <p:attrName>style.visibility</p:attrName>
                                        </p:attrNameLst>
                                      </p:cBhvr>
                                      <p:to>
                                        <p:strVal val="visible"/>
                                      </p:to>
                                    </p:set>
                                    <p:anim calcmode="lin" valueType="num">
                                      <p:cBhvr additive="base">
                                        <p:cTn id="29" dur="500" fill="hold"/>
                                        <p:tgtEl>
                                          <p:spTgt spid="1030"/>
                                        </p:tgtEl>
                                        <p:attrNameLst>
                                          <p:attrName>ppt_x</p:attrName>
                                        </p:attrNameLst>
                                      </p:cBhvr>
                                      <p:tavLst>
                                        <p:tav tm="0">
                                          <p:val>
                                            <p:strVal val="0-#ppt_w/2"/>
                                          </p:val>
                                        </p:tav>
                                        <p:tav tm="100000">
                                          <p:val>
                                            <p:strVal val="#ppt_x"/>
                                          </p:val>
                                        </p:tav>
                                      </p:tavLst>
                                    </p:anim>
                                    <p:anim calcmode="lin" valueType="num">
                                      <p:cBhvr additive="base">
                                        <p:cTn id="30"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4">
            <a:extLst>
              <a:ext uri="{FF2B5EF4-FFF2-40B4-BE49-F238E27FC236}">
                <a16:creationId xmlns:a16="http://schemas.microsoft.com/office/drawing/2014/main" id="{50D391B1-865E-484A-B497-623F596D3A39}"/>
              </a:ext>
            </a:extLst>
          </p:cNvPr>
          <p:cNvSpPr>
            <a:spLocks noChangeArrowheads="1"/>
          </p:cNvSpPr>
          <p:nvPr/>
        </p:nvSpPr>
        <p:spPr bwMode="auto">
          <a:xfrm>
            <a:off x="2057400" y="1101725"/>
            <a:ext cx="81534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altLang="en-US" sz="2400">
              <a:solidFill>
                <a:srgbClr val="FFFFFF"/>
              </a:solidFill>
              <a:latin typeface="Times" panose="02020603050405020304" pitchFamily="18" charset="0"/>
            </a:endParaRPr>
          </a:p>
          <a:p>
            <a:pPr algn="just" eaLnBrk="0" fontAlgn="base" hangingPunct="0">
              <a:spcBef>
                <a:spcPct val="0"/>
              </a:spcBef>
              <a:spcAft>
                <a:spcPct val="0"/>
              </a:spcAft>
            </a:pPr>
            <a:r>
              <a:rPr lang="en-US" altLang="en-US" sz="3200" b="1">
                <a:solidFill>
                  <a:srgbClr val="009900"/>
                </a:solidFill>
                <a:latin typeface="Times" panose="02020603050405020304" pitchFamily="18" charset="0"/>
              </a:rPr>
              <a:t>1 Tim 1:19-20  	Holding faith, and a good conscience; which some having put away concerning faith have made shipwreck:</a:t>
            </a:r>
          </a:p>
          <a:p>
            <a:pPr algn="just" eaLnBrk="0" fontAlgn="base" hangingPunct="0">
              <a:spcBef>
                <a:spcPct val="0"/>
              </a:spcBef>
              <a:spcAft>
                <a:spcPct val="0"/>
              </a:spcAft>
            </a:pPr>
            <a:r>
              <a:rPr lang="en-US" altLang="en-US" sz="3200" b="1">
                <a:solidFill>
                  <a:srgbClr val="009900"/>
                </a:solidFill>
                <a:latin typeface="Times" panose="02020603050405020304" pitchFamily="18" charset="0"/>
              </a:rPr>
              <a:t>20	Of whom is Hymenaeus and Alexander; whom I have delivered unto Satan, that they may learn not to blaspheme.</a:t>
            </a:r>
          </a:p>
          <a:p>
            <a:pPr eaLnBrk="0" fontAlgn="base" hangingPunct="0">
              <a:spcBef>
                <a:spcPct val="50000"/>
              </a:spcBef>
              <a:spcAft>
                <a:spcPct val="0"/>
              </a:spcAft>
            </a:pPr>
            <a:endParaRPr lang="en-US" altLang="en-US" sz="3200" b="1">
              <a:solidFill>
                <a:srgbClr val="009900"/>
              </a:solidFill>
              <a:latin typeface="Times" panose="02020603050405020304" pitchFamily="18" charset="0"/>
            </a:endParaRPr>
          </a:p>
        </p:txBody>
      </p:sp>
      <p:sp>
        <p:nvSpPr>
          <p:cNvPr id="19462" name="Line 6">
            <a:extLst>
              <a:ext uri="{FF2B5EF4-FFF2-40B4-BE49-F238E27FC236}">
                <a16:creationId xmlns:a16="http://schemas.microsoft.com/office/drawing/2014/main" id="{195AF670-A4E0-410F-84A0-846810A91F8D}"/>
              </a:ext>
            </a:extLst>
          </p:cNvPr>
          <p:cNvSpPr>
            <a:spLocks noChangeShapeType="1"/>
          </p:cNvSpPr>
          <p:nvPr/>
        </p:nvSpPr>
        <p:spPr bwMode="auto">
          <a:xfrm>
            <a:off x="4495800" y="2438400"/>
            <a:ext cx="5638800" cy="0"/>
          </a:xfrm>
          <a:prstGeom prst="line">
            <a:avLst/>
          </a:prstGeom>
          <a:noFill/>
          <a:ln w="762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panose="02020603050405020304" pitchFamily="18" charset="0"/>
            </a:endParaRPr>
          </a:p>
        </p:txBody>
      </p:sp>
      <p:sp>
        <p:nvSpPr>
          <p:cNvPr id="19463" name="Line 7">
            <a:extLst>
              <a:ext uri="{FF2B5EF4-FFF2-40B4-BE49-F238E27FC236}">
                <a16:creationId xmlns:a16="http://schemas.microsoft.com/office/drawing/2014/main" id="{C133CC48-41CC-45A5-BD26-A4CE5074392D}"/>
              </a:ext>
            </a:extLst>
          </p:cNvPr>
          <p:cNvSpPr>
            <a:spLocks noChangeShapeType="1"/>
          </p:cNvSpPr>
          <p:nvPr/>
        </p:nvSpPr>
        <p:spPr bwMode="auto">
          <a:xfrm flipV="1">
            <a:off x="4419600" y="1143000"/>
            <a:ext cx="609600" cy="1219200"/>
          </a:xfrm>
          <a:prstGeom prst="line">
            <a:avLst/>
          </a:prstGeom>
          <a:noFill/>
          <a:ln w="762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panose="02020603050405020304" pitchFamily="18" charset="0"/>
            </a:endParaRPr>
          </a:p>
        </p:txBody>
      </p:sp>
      <p:sp>
        <p:nvSpPr>
          <p:cNvPr id="19464" name="WordArt 8">
            <a:extLst>
              <a:ext uri="{FF2B5EF4-FFF2-40B4-BE49-F238E27FC236}">
                <a16:creationId xmlns:a16="http://schemas.microsoft.com/office/drawing/2014/main" id="{5BD98A0D-24FF-46AB-9893-26CBA4C80C72}"/>
              </a:ext>
            </a:extLst>
          </p:cNvPr>
          <p:cNvSpPr>
            <a:spLocks noChangeArrowheads="1" noChangeShapeType="1" noTextEdit="1"/>
          </p:cNvSpPr>
          <p:nvPr/>
        </p:nvSpPr>
        <p:spPr bwMode="auto">
          <a:xfrm>
            <a:off x="4191000" y="609600"/>
            <a:ext cx="5124450" cy="6477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9966FF"/>
                  </a:solidFill>
                  <a:round/>
                  <a:headEnd/>
                  <a:tailEnd/>
                </a:ln>
                <a:solidFill>
                  <a:srgbClr val="9966FF"/>
                </a:solidFill>
                <a:latin typeface="Arial Black" panose="020B0A04020102020204" pitchFamily="34" charset="0"/>
              </a:rPr>
              <a:t>It happened to some</a:t>
            </a:r>
          </a:p>
        </p:txBody>
      </p:sp>
      <p:sp>
        <p:nvSpPr>
          <p:cNvPr id="19465" name="WordArt 9">
            <a:extLst>
              <a:ext uri="{FF2B5EF4-FFF2-40B4-BE49-F238E27FC236}">
                <a16:creationId xmlns:a16="http://schemas.microsoft.com/office/drawing/2014/main" id="{DAEC721F-743A-4F31-87C4-27392EEBBDC4}"/>
              </a:ext>
            </a:extLst>
          </p:cNvPr>
          <p:cNvSpPr>
            <a:spLocks noChangeArrowheads="1" noChangeShapeType="1" noTextEdit="1"/>
          </p:cNvSpPr>
          <p:nvPr/>
        </p:nvSpPr>
        <p:spPr bwMode="auto">
          <a:xfrm>
            <a:off x="4648201" y="5181600"/>
            <a:ext cx="3343275" cy="838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000000"/>
                  </a:solidFill>
                  <a:round/>
                  <a:headEnd/>
                  <a:tailEnd/>
                </a:ln>
                <a:solidFill>
                  <a:srgbClr val="9966FF"/>
                </a:solidFill>
                <a:latin typeface="Arial Black" panose="020B0A04020102020204" pitchFamily="34" charset="0"/>
              </a:rPr>
              <a:t>blasphemers</a:t>
            </a:r>
          </a:p>
        </p:txBody>
      </p:sp>
      <p:sp>
        <p:nvSpPr>
          <p:cNvPr id="19466" name="Line 10">
            <a:extLst>
              <a:ext uri="{FF2B5EF4-FFF2-40B4-BE49-F238E27FC236}">
                <a16:creationId xmlns:a16="http://schemas.microsoft.com/office/drawing/2014/main" id="{43C0FFEC-7F51-42DE-9442-15AA6E25C0B5}"/>
              </a:ext>
            </a:extLst>
          </p:cNvPr>
          <p:cNvSpPr>
            <a:spLocks noChangeShapeType="1"/>
          </p:cNvSpPr>
          <p:nvPr/>
        </p:nvSpPr>
        <p:spPr bwMode="auto">
          <a:xfrm flipV="1">
            <a:off x="5181600" y="3581400"/>
            <a:ext cx="304800" cy="1447800"/>
          </a:xfrm>
          <a:prstGeom prst="line">
            <a:avLst/>
          </a:prstGeom>
          <a:noFill/>
          <a:ln w="762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panose="02020603050405020304" pitchFamily="18" charset="0"/>
            </a:endParaRPr>
          </a:p>
        </p:txBody>
      </p:sp>
      <p:sp>
        <p:nvSpPr>
          <p:cNvPr id="19467" name="Line 11">
            <a:extLst>
              <a:ext uri="{FF2B5EF4-FFF2-40B4-BE49-F238E27FC236}">
                <a16:creationId xmlns:a16="http://schemas.microsoft.com/office/drawing/2014/main" id="{7140A082-8C6C-47FD-8A18-24D8528972B5}"/>
              </a:ext>
            </a:extLst>
          </p:cNvPr>
          <p:cNvSpPr>
            <a:spLocks noChangeShapeType="1"/>
          </p:cNvSpPr>
          <p:nvPr/>
        </p:nvSpPr>
        <p:spPr bwMode="auto">
          <a:xfrm>
            <a:off x="5410200" y="3505200"/>
            <a:ext cx="4724400" cy="0"/>
          </a:xfrm>
          <a:prstGeom prst="line">
            <a:avLst/>
          </a:prstGeom>
          <a:noFill/>
          <a:ln w="762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9460">
                                            <p:txEl>
                                              <p:pRg st="1" end="1"/>
                                            </p:txEl>
                                          </p:spTgt>
                                        </p:tgtEl>
                                        <p:attrNameLst>
                                          <p:attrName>style.visibility</p:attrName>
                                        </p:attrNameLst>
                                      </p:cBhvr>
                                      <p:to>
                                        <p:strVal val="visible"/>
                                      </p:to>
                                    </p:set>
                                    <p:anim calcmode="lin" valueType="num">
                                      <p:cBhvr>
                                        <p:cTn id="7" dur="500" fill="hold"/>
                                        <p:tgtEl>
                                          <p:spTgt spid="19460">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9460">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9460">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946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19460">
                                            <p:txEl>
                                              <p:pRg st="2" end="2"/>
                                            </p:txEl>
                                          </p:spTgt>
                                        </p:tgtEl>
                                        <p:attrNameLst>
                                          <p:attrName>style.visibility</p:attrName>
                                        </p:attrNameLst>
                                      </p:cBhvr>
                                      <p:to>
                                        <p:strVal val="visible"/>
                                      </p:to>
                                    </p:set>
                                    <p:anim calcmode="lin" valueType="num">
                                      <p:cBhvr>
                                        <p:cTn id="15" dur="500" fill="hold"/>
                                        <p:tgtEl>
                                          <p:spTgt spid="19460">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9460">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9460">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946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19462"/>
                                        </p:tgtEl>
                                        <p:attrNameLst>
                                          <p:attrName>style.visibility</p:attrName>
                                        </p:attrNameLst>
                                      </p:cBhvr>
                                      <p:to>
                                        <p:strVal val="visible"/>
                                      </p:to>
                                    </p:set>
                                    <p:anim calcmode="lin" valueType="num">
                                      <p:cBhvr>
                                        <p:cTn id="23" dur="500" fill="hold"/>
                                        <p:tgtEl>
                                          <p:spTgt spid="19462"/>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9462"/>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9462"/>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9462"/>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48" presetClass="entr" presetSubtype="0" accel="50000" fill="hold" nodeType="afterEffect">
                                  <p:stCondLst>
                                    <p:cond delay="0"/>
                                  </p:stCondLst>
                                  <p:childTnLst>
                                    <p:set>
                                      <p:cBhvr>
                                        <p:cTn id="29" dur="1" fill="hold">
                                          <p:stCondLst>
                                            <p:cond delay="0"/>
                                          </p:stCondLst>
                                        </p:cTn>
                                        <p:tgtEl>
                                          <p:spTgt spid="19463"/>
                                        </p:tgtEl>
                                        <p:attrNameLst>
                                          <p:attrName>style.visibility</p:attrName>
                                        </p:attrNameLst>
                                      </p:cBhvr>
                                      <p:to>
                                        <p:strVal val="visible"/>
                                      </p:to>
                                    </p:set>
                                    <p:anim calcmode="lin" valueType="num">
                                      <p:cBhvr>
                                        <p:cTn id="30" dur="1000" fill="hold"/>
                                        <p:tgtEl>
                                          <p:spTgt spid="19463"/>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1" dur="1000" fill="hold"/>
                                        <p:tgtEl>
                                          <p:spTgt spid="19463"/>
                                        </p:tgtEl>
                                        <p:attrNameLst>
                                          <p:attrName>ppt_x</p:attrName>
                                        </p:attrNameLst>
                                      </p:cBhvr>
                                      <p:tavLst>
                                        <p:tav tm="0">
                                          <p:val>
                                            <p:fltVal val="-1"/>
                                          </p:val>
                                        </p:tav>
                                        <p:tav tm="50000">
                                          <p:val>
                                            <p:fltVal val="0.95"/>
                                          </p:val>
                                        </p:tav>
                                        <p:tav tm="100000">
                                          <p:val>
                                            <p:strVal val="#ppt_x"/>
                                          </p:val>
                                        </p:tav>
                                      </p:tavLst>
                                    </p:anim>
                                    <p:anim calcmode="lin" valueType="num">
                                      <p:cBhvr>
                                        <p:cTn id="32" dur="1000" fill="hold"/>
                                        <p:tgtEl>
                                          <p:spTgt spid="19463"/>
                                        </p:tgtEl>
                                        <p:attrNameLst>
                                          <p:attrName>ppt_y</p:attrName>
                                        </p:attrNameLst>
                                      </p:cBhvr>
                                      <p:tavLst>
                                        <p:tav tm="0">
                                          <p:val>
                                            <p:strVal val="#ppt_y"/>
                                          </p:val>
                                        </p:tav>
                                        <p:tav tm="100000">
                                          <p:val>
                                            <p:strVal val="#ppt_y"/>
                                          </p:val>
                                        </p:tav>
                                      </p:tavLst>
                                    </p:anim>
                                    <p:animEffect transition="in" filter="fade">
                                      <p:cBhvr>
                                        <p:cTn id="33" dur="1000"/>
                                        <p:tgtEl>
                                          <p:spTgt spid="19463"/>
                                        </p:tgtEl>
                                      </p:cBhvr>
                                    </p:animEffect>
                                  </p:childTnLst>
                                </p:cTn>
                              </p:par>
                            </p:childTnLst>
                          </p:cTn>
                        </p:par>
                        <p:par>
                          <p:cTn id="34" fill="hold" nodeType="afterGroup">
                            <p:stCondLst>
                              <p:cond delay="1500"/>
                            </p:stCondLst>
                            <p:childTnLst>
                              <p:par>
                                <p:cTn id="35" presetID="48" presetClass="entr" presetSubtype="0" accel="50000" fill="hold" nodeType="afterEffect">
                                  <p:stCondLst>
                                    <p:cond delay="0"/>
                                  </p:stCondLst>
                                  <p:childTnLst>
                                    <p:set>
                                      <p:cBhvr>
                                        <p:cTn id="36" dur="1" fill="hold">
                                          <p:stCondLst>
                                            <p:cond delay="0"/>
                                          </p:stCondLst>
                                        </p:cTn>
                                        <p:tgtEl>
                                          <p:spTgt spid="19464"/>
                                        </p:tgtEl>
                                        <p:attrNameLst>
                                          <p:attrName>style.visibility</p:attrName>
                                        </p:attrNameLst>
                                      </p:cBhvr>
                                      <p:to>
                                        <p:strVal val="visible"/>
                                      </p:to>
                                    </p:set>
                                    <p:anim calcmode="lin" valueType="num">
                                      <p:cBhvr>
                                        <p:cTn id="37" dur="1000" fill="hold"/>
                                        <p:tgtEl>
                                          <p:spTgt spid="1946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8" dur="1000" fill="hold"/>
                                        <p:tgtEl>
                                          <p:spTgt spid="19464"/>
                                        </p:tgtEl>
                                        <p:attrNameLst>
                                          <p:attrName>ppt_x</p:attrName>
                                        </p:attrNameLst>
                                      </p:cBhvr>
                                      <p:tavLst>
                                        <p:tav tm="0">
                                          <p:val>
                                            <p:fltVal val="-1"/>
                                          </p:val>
                                        </p:tav>
                                        <p:tav tm="50000">
                                          <p:val>
                                            <p:fltVal val="0.95"/>
                                          </p:val>
                                        </p:tav>
                                        <p:tav tm="100000">
                                          <p:val>
                                            <p:strVal val="#ppt_x"/>
                                          </p:val>
                                        </p:tav>
                                      </p:tavLst>
                                    </p:anim>
                                    <p:anim calcmode="lin" valueType="num">
                                      <p:cBhvr>
                                        <p:cTn id="39" dur="1000" fill="hold"/>
                                        <p:tgtEl>
                                          <p:spTgt spid="19464"/>
                                        </p:tgtEl>
                                        <p:attrNameLst>
                                          <p:attrName>ppt_y</p:attrName>
                                        </p:attrNameLst>
                                      </p:cBhvr>
                                      <p:tavLst>
                                        <p:tav tm="0">
                                          <p:val>
                                            <p:strVal val="#ppt_y"/>
                                          </p:val>
                                        </p:tav>
                                        <p:tav tm="100000">
                                          <p:val>
                                            <p:strVal val="#ppt_y"/>
                                          </p:val>
                                        </p:tav>
                                      </p:tavLst>
                                    </p:anim>
                                    <p:animEffect transition="in" filter="fade">
                                      <p:cBhvr>
                                        <p:cTn id="40" dur="1000"/>
                                        <p:tgtEl>
                                          <p:spTgt spid="19464"/>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8" presetClass="entr" presetSubtype="0" accel="50000" fill="hold" nodeType="clickEffect">
                                  <p:stCondLst>
                                    <p:cond delay="0"/>
                                  </p:stCondLst>
                                  <p:childTnLst>
                                    <p:set>
                                      <p:cBhvr>
                                        <p:cTn id="44" dur="1" fill="hold">
                                          <p:stCondLst>
                                            <p:cond delay="0"/>
                                          </p:stCondLst>
                                        </p:cTn>
                                        <p:tgtEl>
                                          <p:spTgt spid="19465"/>
                                        </p:tgtEl>
                                        <p:attrNameLst>
                                          <p:attrName>style.visibility</p:attrName>
                                        </p:attrNameLst>
                                      </p:cBhvr>
                                      <p:to>
                                        <p:strVal val="visible"/>
                                      </p:to>
                                    </p:set>
                                    <p:anim calcmode="lin" valueType="num">
                                      <p:cBhvr>
                                        <p:cTn id="45" dur="1000" fill="hold"/>
                                        <p:tgtEl>
                                          <p:spTgt spid="1946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6" dur="1000" fill="hold"/>
                                        <p:tgtEl>
                                          <p:spTgt spid="19465"/>
                                        </p:tgtEl>
                                        <p:attrNameLst>
                                          <p:attrName>ppt_x</p:attrName>
                                        </p:attrNameLst>
                                      </p:cBhvr>
                                      <p:tavLst>
                                        <p:tav tm="0">
                                          <p:val>
                                            <p:fltVal val="-1"/>
                                          </p:val>
                                        </p:tav>
                                        <p:tav tm="50000">
                                          <p:val>
                                            <p:fltVal val="0.95"/>
                                          </p:val>
                                        </p:tav>
                                        <p:tav tm="100000">
                                          <p:val>
                                            <p:strVal val="#ppt_x"/>
                                          </p:val>
                                        </p:tav>
                                      </p:tavLst>
                                    </p:anim>
                                    <p:anim calcmode="lin" valueType="num">
                                      <p:cBhvr>
                                        <p:cTn id="47" dur="1000" fill="hold"/>
                                        <p:tgtEl>
                                          <p:spTgt spid="19465"/>
                                        </p:tgtEl>
                                        <p:attrNameLst>
                                          <p:attrName>ppt_y</p:attrName>
                                        </p:attrNameLst>
                                      </p:cBhvr>
                                      <p:tavLst>
                                        <p:tav tm="0">
                                          <p:val>
                                            <p:strVal val="#ppt_y"/>
                                          </p:val>
                                        </p:tav>
                                        <p:tav tm="100000">
                                          <p:val>
                                            <p:strVal val="#ppt_y"/>
                                          </p:val>
                                        </p:tav>
                                      </p:tavLst>
                                    </p:anim>
                                    <p:animEffect transition="in" filter="fade">
                                      <p:cBhvr>
                                        <p:cTn id="48" dur="1000"/>
                                        <p:tgtEl>
                                          <p:spTgt spid="19465"/>
                                        </p:tgtEl>
                                      </p:cBhvr>
                                    </p:animEffect>
                                  </p:childTnLst>
                                </p:cTn>
                              </p:par>
                            </p:childTnLst>
                          </p:cTn>
                        </p:par>
                        <p:par>
                          <p:cTn id="49" fill="hold" nodeType="afterGroup">
                            <p:stCondLst>
                              <p:cond delay="1000"/>
                            </p:stCondLst>
                            <p:childTnLst>
                              <p:par>
                                <p:cTn id="50" presetID="48" presetClass="entr" presetSubtype="0" accel="50000" fill="hold" nodeType="afterEffect">
                                  <p:stCondLst>
                                    <p:cond delay="0"/>
                                  </p:stCondLst>
                                  <p:childTnLst>
                                    <p:set>
                                      <p:cBhvr>
                                        <p:cTn id="51" dur="1" fill="hold">
                                          <p:stCondLst>
                                            <p:cond delay="0"/>
                                          </p:stCondLst>
                                        </p:cTn>
                                        <p:tgtEl>
                                          <p:spTgt spid="19466"/>
                                        </p:tgtEl>
                                        <p:attrNameLst>
                                          <p:attrName>style.visibility</p:attrName>
                                        </p:attrNameLst>
                                      </p:cBhvr>
                                      <p:to>
                                        <p:strVal val="visible"/>
                                      </p:to>
                                    </p:set>
                                    <p:anim calcmode="lin" valueType="num">
                                      <p:cBhvr>
                                        <p:cTn id="52" dur="1000" fill="hold"/>
                                        <p:tgtEl>
                                          <p:spTgt spid="1946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53" dur="1000" fill="hold"/>
                                        <p:tgtEl>
                                          <p:spTgt spid="19466"/>
                                        </p:tgtEl>
                                        <p:attrNameLst>
                                          <p:attrName>ppt_x</p:attrName>
                                        </p:attrNameLst>
                                      </p:cBhvr>
                                      <p:tavLst>
                                        <p:tav tm="0">
                                          <p:val>
                                            <p:fltVal val="-1"/>
                                          </p:val>
                                        </p:tav>
                                        <p:tav tm="50000">
                                          <p:val>
                                            <p:fltVal val="0.95"/>
                                          </p:val>
                                        </p:tav>
                                        <p:tav tm="100000">
                                          <p:val>
                                            <p:strVal val="#ppt_x"/>
                                          </p:val>
                                        </p:tav>
                                      </p:tavLst>
                                    </p:anim>
                                    <p:anim calcmode="lin" valueType="num">
                                      <p:cBhvr>
                                        <p:cTn id="54" dur="1000" fill="hold"/>
                                        <p:tgtEl>
                                          <p:spTgt spid="19466"/>
                                        </p:tgtEl>
                                        <p:attrNameLst>
                                          <p:attrName>ppt_y</p:attrName>
                                        </p:attrNameLst>
                                      </p:cBhvr>
                                      <p:tavLst>
                                        <p:tav tm="0">
                                          <p:val>
                                            <p:strVal val="#ppt_y"/>
                                          </p:val>
                                        </p:tav>
                                        <p:tav tm="100000">
                                          <p:val>
                                            <p:strVal val="#ppt_y"/>
                                          </p:val>
                                        </p:tav>
                                      </p:tavLst>
                                    </p:anim>
                                    <p:animEffect transition="in" filter="fade">
                                      <p:cBhvr>
                                        <p:cTn id="55" dur="1000"/>
                                        <p:tgtEl>
                                          <p:spTgt spid="19466"/>
                                        </p:tgtEl>
                                      </p:cBhvr>
                                    </p:animEffect>
                                  </p:childTnLst>
                                </p:cTn>
                              </p:par>
                            </p:childTnLst>
                          </p:cTn>
                        </p:par>
                        <p:par>
                          <p:cTn id="56" fill="hold" nodeType="afterGroup">
                            <p:stCondLst>
                              <p:cond delay="2000"/>
                            </p:stCondLst>
                            <p:childTnLst>
                              <p:par>
                                <p:cTn id="57" presetID="48" presetClass="entr" presetSubtype="0" accel="50000" fill="hold" nodeType="afterEffect">
                                  <p:stCondLst>
                                    <p:cond delay="0"/>
                                  </p:stCondLst>
                                  <p:childTnLst>
                                    <p:set>
                                      <p:cBhvr>
                                        <p:cTn id="58" dur="1" fill="hold">
                                          <p:stCondLst>
                                            <p:cond delay="0"/>
                                          </p:stCondLst>
                                        </p:cTn>
                                        <p:tgtEl>
                                          <p:spTgt spid="19467"/>
                                        </p:tgtEl>
                                        <p:attrNameLst>
                                          <p:attrName>style.visibility</p:attrName>
                                        </p:attrNameLst>
                                      </p:cBhvr>
                                      <p:to>
                                        <p:strVal val="visible"/>
                                      </p:to>
                                    </p:set>
                                    <p:anim calcmode="lin" valueType="num">
                                      <p:cBhvr>
                                        <p:cTn id="59" dur="1000" fill="hold"/>
                                        <p:tgtEl>
                                          <p:spTgt spid="1946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60" dur="1000" fill="hold"/>
                                        <p:tgtEl>
                                          <p:spTgt spid="19467"/>
                                        </p:tgtEl>
                                        <p:attrNameLst>
                                          <p:attrName>ppt_x</p:attrName>
                                        </p:attrNameLst>
                                      </p:cBhvr>
                                      <p:tavLst>
                                        <p:tav tm="0">
                                          <p:val>
                                            <p:fltVal val="-1"/>
                                          </p:val>
                                        </p:tav>
                                        <p:tav tm="50000">
                                          <p:val>
                                            <p:fltVal val="0.95"/>
                                          </p:val>
                                        </p:tav>
                                        <p:tav tm="100000">
                                          <p:val>
                                            <p:strVal val="#ppt_x"/>
                                          </p:val>
                                        </p:tav>
                                      </p:tavLst>
                                    </p:anim>
                                    <p:anim calcmode="lin" valueType="num">
                                      <p:cBhvr>
                                        <p:cTn id="61" dur="1000" fill="hold"/>
                                        <p:tgtEl>
                                          <p:spTgt spid="19467"/>
                                        </p:tgtEl>
                                        <p:attrNameLst>
                                          <p:attrName>ppt_y</p:attrName>
                                        </p:attrNameLst>
                                      </p:cBhvr>
                                      <p:tavLst>
                                        <p:tav tm="0">
                                          <p:val>
                                            <p:strVal val="#ppt_y"/>
                                          </p:val>
                                        </p:tav>
                                        <p:tav tm="100000">
                                          <p:val>
                                            <p:strVal val="#ppt_y"/>
                                          </p:val>
                                        </p:tav>
                                      </p:tavLst>
                                    </p:anim>
                                    <p:animEffect transition="in" filter="fade">
                                      <p:cBhvr>
                                        <p:cTn id="62" dur="1000"/>
                                        <p:tgtEl>
                                          <p:spTgt spid="19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54798B-A08F-402F-AD47-6B2AAA6B02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52660"/>
            <a:ext cx="12191999" cy="5767754"/>
          </a:xfrm>
          <a:prstGeom prst="rect">
            <a:avLst/>
          </a:prstGeom>
          <a:noFill/>
          <a:ln>
            <a:noFill/>
          </a:ln>
        </p:spPr>
      </p:pic>
      <p:sp>
        <p:nvSpPr>
          <p:cNvPr id="5" name="TextBox 4">
            <a:extLst>
              <a:ext uri="{FF2B5EF4-FFF2-40B4-BE49-F238E27FC236}">
                <a16:creationId xmlns:a16="http://schemas.microsoft.com/office/drawing/2014/main" id="{80786CBA-2A1B-4E68-9199-1EE7302CEB98}"/>
              </a:ext>
            </a:extLst>
          </p:cNvPr>
          <p:cNvSpPr txBox="1"/>
          <p:nvPr/>
        </p:nvSpPr>
        <p:spPr>
          <a:xfrm>
            <a:off x="0" y="552660"/>
            <a:ext cx="12191999" cy="6297108"/>
          </a:xfrm>
          <a:prstGeom prst="rect">
            <a:avLst/>
          </a:prstGeom>
          <a:solidFill>
            <a:srgbClr val="FFFF00"/>
          </a:solidFill>
          <a:ln w="57150">
            <a:solidFill>
              <a:srgbClr val="FF0000"/>
            </a:solidFill>
          </a:ln>
        </p:spPr>
        <p:txBody>
          <a:bodyPr wrap="square">
            <a:spAutoFit/>
          </a:bodyPr>
          <a:lstStyle/>
          <a:p>
            <a:pPr marL="342900" marR="0" lvl="0" indent="-342900">
              <a:lnSpc>
                <a:spcPct val="90000"/>
              </a:lnSpc>
              <a:spcBef>
                <a:spcPts val="0"/>
              </a:spcBef>
              <a:spcAft>
                <a:spcPts val="0"/>
              </a:spcAft>
              <a:buFont typeface="Arial" panose="020B0604020202020204" pitchFamily="34" charset="0"/>
              <a:buChar char="•"/>
              <a:tabLst>
                <a:tab pos="457200" algn="l"/>
              </a:tabLst>
            </a:pPr>
            <a:r>
              <a:rPr lang="en-US" sz="4400"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When we go to passages which speak of God’s willingness to forgive, we find that God is willing   and that the failure is with man. (Exodus 33:7-20;     Matthew 23:36-37). Observe on Matt. 23:36-37   that this statement would include any who had blasphemed the Holy Spirit, for some in Jerusalem did. (2</a:t>
            </a:r>
            <a:r>
              <a:rPr lang="en-US" sz="4400" u="sng" baseline="30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nd</a:t>
            </a:r>
            <a:r>
              <a:rPr lang="en-US" sz="4400"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Peter 3:9). </a:t>
            </a:r>
            <a:r>
              <a:rPr lang="en-US" sz="4400" b="1"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Since no passage says that the sin against the Spirit will not be forgiven because God is not willing to forgive, should we really say it? Is not the fault entirely with man?</a:t>
            </a:r>
            <a:r>
              <a:rPr lang="en-US" sz="4400"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J. D. Bales</a:t>
            </a:r>
          </a:p>
          <a:p>
            <a:pPr marL="342900" marR="0" lvl="0" indent="-342900">
              <a:lnSpc>
                <a:spcPct val="90000"/>
              </a:lnSpc>
              <a:spcBef>
                <a:spcPts val="0"/>
              </a:spcBef>
              <a:spcAft>
                <a:spcPts val="0"/>
              </a:spcAft>
              <a:buFont typeface="Arial" panose="020B0604020202020204" pitchFamily="34" charset="0"/>
              <a:buChar char="•"/>
              <a:tabLst>
                <a:tab pos="457200" algn="l"/>
              </a:tabLst>
            </a:pPr>
            <a:endParaRPr lang="en-US" sz="80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328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89573F-1562-46A8-9F11-EEAD52AAF4B0}"/>
              </a:ext>
            </a:extLst>
          </p:cNvPr>
          <p:cNvPicPr>
            <a:picLocks noChangeAspect="1"/>
          </p:cNvPicPr>
          <p:nvPr/>
        </p:nvPicPr>
        <p:blipFill>
          <a:blip r:embed="rId2"/>
          <a:stretch>
            <a:fillRect/>
          </a:stretch>
        </p:blipFill>
        <p:spPr>
          <a:xfrm>
            <a:off x="602901" y="549654"/>
            <a:ext cx="10972800" cy="5670276"/>
          </a:xfrm>
          <a:prstGeom prst="rect">
            <a:avLst/>
          </a:prstGeom>
        </p:spPr>
      </p:pic>
    </p:spTree>
    <p:extLst>
      <p:ext uri="{BB962C8B-B14F-4D97-AF65-F5344CB8AC3E}">
        <p14:creationId xmlns:p14="http://schemas.microsoft.com/office/powerpoint/2010/main" val="321131974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FD06-DE6E-42BF-8160-078A5CA2773C}"/>
              </a:ext>
            </a:extLst>
          </p:cNvPr>
          <p:cNvPicPr>
            <a:picLocks noChangeAspect="1"/>
          </p:cNvPicPr>
          <p:nvPr/>
        </p:nvPicPr>
        <p:blipFill>
          <a:blip r:embed="rId2"/>
          <a:stretch>
            <a:fillRect/>
          </a:stretch>
        </p:blipFill>
        <p:spPr>
          <a:xfrm>
            <a:off x="783770" y="542611"/>
            <a:ext cx="10590964" cy="5667269"/>
          </a:xfrm>
          <a:prstGeom prst="rect">
            <a:avLst/>
          </a:prstGeom>
        </p:spPr>
      </p:pic>
    </p:spTree>
    <p:extLst>
      <p:ext uri="{BB962C8B-B14F-4D97-AF65-F5344CB8AC3E}">
        <p14:creationId xmlns:p14="http://schemas.microsoft.com/office/powerpoint/2010/main" val="21553341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12</a:t>
            </a:r>
            <a:r>
              <a:rPr lang="en-US" dirty="0"/>
              <a:t> At the hands of the apostles many signs and wonders were taking place among the people; and they were all with one accord in Solomon’s portico. </a:t>
            </a:r>
            <a:br>
              <a:rPr lang="en-US" dirty="0"/>
            </a:br>
            <a:r>
              <a:rPr lang="en-US" baseline="30000" dirty="0"/>
              <a:t>13</a:t>
            </a:r>
            <a:r>
              <a:rPr lang="en-US" dirty="0"/>
              <a:t> But none of the rest dared to associate with them; however, the people held them in high esteem.</a:t>
            </a:r>
          </a:p>
        </p:txBody>
      </p:sp>
      <p:sp>
        <p:nvSpPr>
          <p:cNvPr id="3" name="Text Placeholder 2"/>
          <p:cNvSpPr>
            <a:spLocks noGrp="1"/>
          </p:cNvSpPr>
          <p:nvPr>
            <p:ph type="body" sz="quarter" idx="11"/>
          </p:nvPr>
        </p:nvSpPr>
        <p:spPr/>
        <p:txBody>
          <a:bodyPr/>
          <a:lstStyle/>
          <a:p>
            <a:r>
              <a:rPr lang="en-US" dirty="0"/>
              <a:t>- Acts 5:12-13</a:t>
            </a:r>
          </a:p>
        </p:txBody>
      </p:sp>
    </p:spTree>
    <p:extLst>
      <p:ext uri="{BB962C8B-B14F-4D97-AF65-F5344CB8AC3E}">
        <p14:creationId xmlns:p14="http://schemas.microsoft.com/office/powerpoint/2010/main" val="1835797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342EE7-2FE0-494B-9641-5805F8E3440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4405CF9-451B-45F8-91A6-8F453752BC2F}"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13</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7650" name="Text Box 2">
            <a:extLst>
              <a:ext uri="{FF2B5EF4-FFF2-40B4-BE49-F238E27FC236}">
                <a16:creationId xmlns:a16="http://schemas.microsoft.com/office/drawing/2014/main" id="{50ED95F6-D66F-42E4-A677-399CEBED7207}"/>
              </a:ext>
            </a:extLst>
          </p:cNvPr>
          <p:cNvSpPr txBox="1">
            <a:spLocks noChangeArrowheads="1"/>
          </p:cNvSpPr>
          <p:nvPr/>
        </p:nvSpPr>
        <p:spPr bwMode="auto">
          <a:xfrm>
            <a:off x="2743200" y="685801"/>
            <a:ext cx="76200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4.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Persecution of the “Hellenists”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(6.1-8.40):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Stephen</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 leading “Hellenist” or Greek-speaking Jew (6. 5, 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Stephen is presented as the first Christian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Martyr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(7.60);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subsequent persecution and the growth of the Church (8.1b-40); </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“new way” carried to such individuals as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Simon</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Magician (8.9) and an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Ethiopian Eunuch</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(8.27);</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role of Philip in this work of evangelization (6.5; 8.4; 21,8).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7650">
                                            <p:txEl>
                                              <p:pRg st="0" end="0"/>
                                            </p:txEl>
                                          </p:spTgt>
                                        </p:tgtEl>
                                        <p:attrNameLst>
                                          <p:attrName>style.visibility</p:attrName>
                                        </p:attrNameLst>
                                      </p:cBhvr>
                                      <p:to>
                                        <p:strVal val="visible"/>
                                      </p:to>
                                    </p:set>
                                    <p:anim calcmode="lin" valueType="num">
                                      <p:cBhvr additive="base">
                                        <p:cTn id="7" dur="300" fill="hold"/>
                                        <p:tgtEl>
                                          <p:spTgt spid="27650">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765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7650">
                                            <p:txEl>
                                              <p:pRg st="1" end="1"/>
                                            </p:txEl>
                                          </p:spTgt>
                                        </p:tgtEl>
                                        <p:attrNameLst>
                                          <p:attrName>style.visibility</p:attrName>
                                        </p:attrNameLst>
                                      </p:cBhvr>
                                      <p:to>
                                        <p:strVal val="visible"/>
                                      </p:to>
                                    </p:set>
                                    <p:anim calcmode="lin" valueType="num">
                                      <p:cBhvr additive="base">
                                        <p:cTn id="13" dur="300" fill="hold"/>
                                        <p:tgtEl>
                                          <p:spTgt spid="27650">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765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7650">
                                            <p:txEl>
                                              <p:pRg st="2" end="2"/>
                                            </p:txEl>
                                          </p:spTgt>
                                        </p:tgtEl>
                                        <p:attrNameLst>
                                          <p:attrName>style.visibility</p:attrName>
                                        </p:attrNameLst>
                                      </p:cBhvr>
                                      <p:to>
                                        <p:strVal val="visible"/>
                                      </p:to>
                                    </p:set>
                                    <p:anim calcmode="lin" valueType="num">
                                      <p:cBhvr additive="base">
                                        <p:cTn id="19" dur="300" fill="hold"/>
                                        <p:tgtEl>
                                          <p:spTgt spid="27650">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765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7650">
                                            <p:txEl>
                                              <p:pRg st="3" end="3"/>
                                            </p:txEl>
                                          </p:spTgt>
                                        </p:tgtEl>
                                        <p:attrNameLst>
                                          <p:attrName>style.visibility</p:attrName>
                                        </p:attrNameLst>
                                      </p:cBhvr>
                                      <p:to>
                                        <p:strVal val="visible"/>
                                      </p:to>
                                    </p:set>
                                    <p:anim calcmode="lin" valueType="num">
                                      <p:cBhvr additive="base">
                                        <p:cTn id="25" dur="300" fill="hold"/>
                                        <p:tgtEl>
                                          <p:spTgt spid="27650">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765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7650">
                                            <p:txEl>
                                              <p:pRg st="4" end="4"/>
                                            </p:txEl>
                                          </p:spTgt>
                                        </p:tgtEl>
                                        <p:attrNameLst>
                                          <p:attrName>style.visibility</p:attrName>
                                        </p:attrNameLst>
                                      </p:cBhvr>
                                      <p:to>
                                        <p:strVal val="visible"/>
                                      </p:to>
                                    </p:set>
                                    <p:anim calcmode="lin" valueType="num">
                                      <p:cBhvr additive="base">
                                        <p:cTn id="31" dur="300" fill="hold"/>
                                        <p:tgtEl>
                                          <p:spTgt spid="27650">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765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27650">
                                            <p:txEl>
                                              <p:pRg st="5" end="5"/>
                                            </p:txEl>
                                          </p:spTgt>
                                        </p:tgtEl>
                                        <p:attrNameLst>
                                          <p:attrName>style.visibility</p:attrName>
                                        </p:attrNameLst>
                                      </p:cBhvr>
                                      <p:to>
                                        <p:strVal val="visible"/>
                                      </p:to>
                                    </p:set>
                                    <p:anim calcmode="lin" valueType="num">
                                      <p:cBhvr additive="base">
                                        <p:cTn id="37" dur="300" fill="hold"/>
                                        <p:tgtEl>
                                          <p:spTgt spid="27650">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2765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build="p"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8135" y="0"/>
            <a:ext cx="5630541" cy="6858000"/>
          </a:xfrm>
          <a:prstGeom prst="rect">
            <a:avLst/>
          </a:prstGeom>
        </p:spPr>
      </p:pic>
    </p:spTree>
    <p:extLst>
      <p:ext uri="{BB962C8B-B14F-4D97-AF65-F5344CB8AC3E}">
        <p14:creationId xmlns:p14="http://schemas.microsoft.com/office/powerpoint/2010/main" val="124703024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14</a:t>
            </a:r>
            <a:r>
              <a:rPr lang="en-US" dirty="0"/>
              <a:t> And all the more believers in the Lord, multitudes of men and women, were constantly added to their number, </a:t>
            </a:r>
            <a:r>
              <a:rPr lang="en-US" baseline="30000" dirty="0"/>
              <a:t>15</a:t>
            </a:r>
            <a:r>
              <a:rPr lang="en-US" dirty="0"/>
              <a:t> to such an extent that they even carried the sick out into the streets and laid them on cots and pallets, so that when Peter came by at least his shadow might fall on any one of them.</a:t>
            </a:r>
          </a:p>
        </p:txBody>
      </p:sp>
      <p:sp>
        <p:nvSpPr>
          <p:cNvPr id="3" name="Text Placeholder 2"/>
          <p:cNvSpPr>
            <a:spLocks noGrp="1"/>
          </p:cNvSpPr>
          <p:nvPr>
            <p:ph type="body" sz="quarter" idx="11"/>
          </p:nvPr>
        </p:nvSpPr>
        <p:spPr/>
        <p:txBody>
          <a:bodyPr/>
          <a:lstStyle/>
          <a:p>
            <a:r>
              <a:rPr lang="en-US" dirty="0"/>
              <a:t>- Acts 5:14-15</a:t>
            </a:r>
          </a:p>
        </p:txBody>
      </p:sp>
    </p:spTree>
    <p:extLst>
      <p:ext uri="{BB962C8B-B14F-4D97-AF65-F5344CB8AC3E}">
        <p14:creationId xmlns:p14="http://schemas.microsoft.com/office/powerpoint/2010/main" val="111540618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10000"/>
          </a:bodyPr>
          <a:lstStyle/>
          <a:p>
            <a:r>
              <a:rPr lang="en-US" sz="3300" dirty="0">
                <a:solidFill>
                  <a:schemeClr val="accent6">
                    <a:lumMod val="75000"/>
                  </a:schemeClr>
                </a:solidFill>
                <a:effectLst>
                  <a:outerShdw blurRad="38100" dist="38100" dir="2700000" algn="tl">
                    <a:srgbClr val="000000">
                      <a:alpha val="43137"/>
                    </a:srgbClr>
                  </a:outerShdw>
                </a:effectLst>
              </a:rPr>
              <a:t>VERSE 14</a:t>
            </a:r>
          </a:p>
          <a:p>
            <a:r>
              <a:rPr lang="en-US" dirty="0"/>
              <a:t>The statement just made, that “of the rest no man dared to join himself to them,” can not mean that persons dared not join the Church, for the reverse is now stated. (14) “</a:t>
            </a:r>
            <a:r>
              <a:rPr lang="en-US" i="1" dirty="0"/>
              <a:t>And believers were the more added to the Lord, multitudes both of men and women.” The increased awe in the presence of the apostles, with which the people were inspired, made them listen with increased respect to their testimony concerning Jesus, and brought them in greater numbers to obedience.</a:t>
            </a:r>
          </a:p>
          <a:p>
            <a:pPr lvl="1"/>
            <a:r>
              <a:rPr lang="en-US" b="0" dirty="0"/>
              <a:t>McGarvey, J. W. (1872). </a:t>
            </a:r>
            <a:r>
              <a:rPr lang="en-US" b="0" i="1" u="sng" dirty="0">
                <a:hlinkClick r:id="rId2"/>
              </a:rPr>
              <a:t>A commentary on Acts of Apostles</a:t>
            </a:r>
            <a:r>
              <a:rPr lang="en-US" b="0" dirty="0">
                <a:hlinkClick r:id="rId2"/>
              </a:rPr>
              <a:t> (p. 70).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60199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Also the people from the cities in the vicinity of Jerusalem were coming together, bringing people who were sick or afflicted with unclean spirits, and they were all being healed.</a:t>
            </a:r>
          </a:p>
        </p:txBody>
      </p:sp>
      <p:sp>
        <p:nvSpPr>
          <p:cNvPr id="3" name="Text Placeholder 2"/>
          <p:cNvSpPr>
            <a:spLocks noGrp="1"/>
          </p:cNvSpPr>
          <p:nvPr>
            <p:ph type="body" sz="quarter" idx="11"/>
          </p:nvPr>
        </p:nvSpPr>
        <p:spPr/>
        <p:txBody>
          <a:bodyPr/>
          <a:lstStyle/>
          <a:p>
            <a:r>
              <a:rPr lang="en-US" dirty="0"/>
              <a:t>- Acts 5:16</a:t>
            </a:r>
          </a:p>
        </p:txBody>
      </p:sp>
    </p:spTree>
    <p:extLst>
      <p:ext uri="{BB962C8B-B14F-4D97-AF65-F5344CB8AC3E}">
        <p14:creationId xmlns:p14="http://schemas.microsoft.com/office/powerpoint/2010/main" val="26836883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50963" y="572799"/>
            <a:ext cx="10352764" cy="4906719"/>
          </a:xfrm>
        </p:spPr>
        <p:txBody>
          <a:bodyPr>
            <a:normAutofit fontScale="92500" lnSpcReduction="10000"/>
          </a:bodyPr>
          <a:lstStyle/>
          <a:p>
            <a:r>
              <a:rPr lang="en-US" baseline="30000" dirty="0"/>
              <a:t>17</a:t>
            </a:r>
            <a:r>
              <a:rPr lang="en-US" dirty="0"/>
              <a:t> But the high priest rose up, along with all his associates (that is the sect of the Sadducees), and they were filled with jealousy. </a:t>
            </a:r>
            <a:r>
              <a:rPr lang="en-US" baseline="30000" dirty="0"/>
              <a:t>18</a:t>
            </a:r>
            <a:r>
              <a:rPr lang="en-US" dirty="0"/>
              <a:t> They laid hands on the apostles and put them in a public jail. </a:t>
            </a:r>
            <a:r>
              <a:rPr lang="en-US" baseline="30000" dirty="0"/>
              <a:t>19</a:t>
            </a:r>
            <a:r>
              <a:rPr lang="en-US" dirty="0"/>
              <a:t> </a:t>
            </a:r>
            <a:r>
              <a:rPr lang="en-US" dirty="0">
                <a:solidFill>
                  <a:srgbClr val="FF0000"/>
                </a:solidFill>
                <a:effectLst>
                  <a:outerShdw blurRad="38100" dist="38100" dir="2700000" algn="tl">
                    <a:srgbClr val="000000">
                      <a:alpha val="43137"/>
                    </a:srgbClr>
                  </a:outerShdw>
                </a:effectLst>
              </a:rPr>
              <a:t>But during the night an angel of the Lord opened the gates of the prison, and taking them out he said, </a:t>
            </a:r>
            <a:r>
              <a:rPr lang="en-US" baseline="30000" dirty="0">
                <a:solidFill>
                  <a:srgbClr val="FF0000"/>
                </a:solidFill>
                <a:effectLst>
                  <a:outerShdw blurRad="38100" dist="38100" dir="2700000" algn="tl">
                    <a:srgbClr val="000000">
                      <a:alpha val="43137"/>
                    </a:srgbClr>
                  </a:outerShdw>
                </a:effectLst>
              </a:rPr>
              <a:t>20</a:t>
            </a:r>
            <a:r>
              <a:rPr lang="en-US" dirty="0">
                <a:solidFill>
                  <a:srgbClr val="FF0000"/>
                </a:solidFill>
                <a:effectLst>
                  <a:outerShdw blurRad="38100" dist="38100" dir="2700000" algn="tl">
                    <a:srgbClr val="000000">
                      <a:alpha val="43137"/>
                    </a:srgbClr>
                  </a:outerShdw>
                </a:effectLst>
              </a:rPr>
              <a:t> “Go, stand and speak to the people in the temple the whole message of this Life.”</a:t>
            </a:r>
          </a:p>
        </p:txBody>
      </p:sp>
      <p:sp>
        <p:nvSpPr>
          <p:cNvPr id="3" name="Text Placeholder 2"/>
          <p:cNvSpPr>
            <a:spLocks noGrp="1"/>
          </p:cNvSpPr>
          <p:nvPr>
            <p:ph type="body" sz="quarter" idx="11"/>
          </p:nvPr>
        </p:nvSpPr>
        <p:spPr/>
        <p:txBody>
          <a:bodyPr/>
          <a:lstStyle/>
          <a:p>
            <a:r>
              <a:rPr lang="en-US" dirty="0"/>
              <a:t>- Acts 5:17-20</a:t>
            </a:r>
          </a:p>
        </p:txBody>
      </p:sp>
    </p:spTree>
    <p:extLst>
      <p:ext uri="{BB962C8B-B14F-4D97-AF65-F5344CB8AC3E}">
        <p14:creationId xmlns:p14="http://schemas.microsoft.com/office/powerpoint/2010/main" val="93587751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An Angel Frees the Apostles From Jail - AD - Acts 5">
            <a:hlinkClick r:id="" action="ppaction://media"/>
            <a:extLst>
              <a:ext uri="{FF2B5EF4-FFF2-40B4-BE49-F238E27FC236}">
                <a16:creationId xmlns:a16="http://schemas.microsoft.com/office/drawing/2014/main" id="{70DC1C85-A8FC-46CE-82F0-746107542FCD}"/>
              </a:ext>
            </a:extLst>
          </p:cNvPr>
          <p:cNvPicPr>
            <a:picLocks noRot="1" noChangeAspect="1"/>
          </p:cNvPicPr>
          <p:nvPr>
            <a:videoFile r:link="rId1"/>
          </p:nvPr>
        </p:nvPicPr>
        <p:blipFill>
          <a:blip r:embed="rId3"/>
          <a:stretch>
            <a:fillRect/>
          </a:stretch>
        </p:blipFill>
        <p:spPr>
          <a:xfrm>
            <a:off x="0" y="548640"/>
            <a:ext cx="12192000" cy="5755907"/>
          </a:xfrm>
          <a:prstGeom prst="rect">
            <a:avLst/>
          </a:prstGeom>
        </p:spPr>
      </p:pic>
    </p:spTree>
    <p:extLst>
      <p:ext uri="{BB962C8B-B14F-4D97-AF65-F5344CB8AC3E}">
        <p14:creationId xmlns:p14="http://schemas.microsoft.com/office/powerpoint/2010/main" val="87383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baseline="30000" dirty="0"/>
              <a:t>21</a:t>
            </a:r>
            <a:r>
              <a:rPr lang="en-US" dirty="0"/>
              <a:t> Upon hearing this, they entered into the temple about daybreak and began to teach. Now when the high priest and his associates came, they called the Council together, even all the Senate of the sons of Israel, and sent orders to the prison house for them to be brought. </a:t>
            </a:r>
            <a:r>
              <a:rPr lang="en-US" baseline="30000" dirty="0"/>
              <a:t>22</a:t>
            </a:r>
            <a:r>
              <a:rPr lang="en-US" dirty="0"/>
              <a:t> But the officers who came did not find them in the prison; and they returned and reported back,</a:t>
            </a:r>
          </a:p>
        </p:txBody>
      </p:sp>
      <p:sp>
        <p:nvSpPr>
          <p:cNvPr id="3" name="Text Placeholder 2"/>
          <p:cNvSpPr>
            <a:spLocks noGrp="1"/>
          </p:cNvSpPr>
          <p:nvPr>
            <p:ph type="body" sz="quarter" idx="11"/>
          </p:nvPr>
        </p:nvSpPr>
        <p:spPr/>
        <p:txBody>
          <a:bodyPr/>
          <a:lstStyle/>
          <a:p>
            <a:r>
              <a:rPr lang="en-US" dirty="0"/>
              <a:t>- Acts 5:21-22</a:t>
            </a:r>
          </a:p>
        </p:txBody>
      </p:sp>
    </p:spTree>
    <p:extLst>
      <p:ext uri="{BB962C8B-B14F-4D97-AF65-F5344CB8AC3E}">
        <p14:creationId xmlns:p14="http://schemas.microsoft.com/office/powerpoint/2010/main" val="60235858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baseline="30000" dirty="0"/>
              <a:t>23</a:t>
            </a:r>
            <a:r>
              <a:rPr lang="en-US" dirty="0"/>
              <a:t> saying, “We found the prison house locked quite securely and the guards standing at the doors; but when we had opened up, we found no one inside.” </a:t>
            </a:r>
            <a:br>
              <a:rPr lang="en-US" dirty="0"/>
            </a:br>
            <a:r>
              <a:rPr lang="en-US" baseline="30000" dirty="0"/>
              <a:t>24</a:t>
            </a:r>
            <a:r>
              <a:rPr lang="en-US" dirty="0"/>
              <a:t> Now when the captain of the temple guard and the chief priests heard these words, they were greatly perplexed about them as to what would come of this.</a:t>
            </a:r>
          </a:p>
        </p:txBody>
      </p:sp>
      <p:sp>
        <p:nvSpPr>
          <p:cNvPr id="3" name="Text Placeholder 2"/>
          <p:cNvSpPr>
            <a:spLocks noGrp="1"/>
          </p:cNvSpPr>
          <p:nvPr>
            <p:ph type="body" sz="quarter" idx="11"/>
          </p:nvPr>
        </p:nvSpPr>
        <p:spPr/>
        <p:txBody>
          <a:bodyPr/>
          <a:lstStyle/>
          <a:p>
            <a:r>
              <a:rPr lang="en-US" dirty="0"/>
              <a:t>- Acts 5:23-24</a:t>
            </a:r>
          </a:p>
        </p:txBody>
      </p:sp>
    </p:spTree>
    <p:extLst>
      <p:ext uri="{BB962C8B-B14F-4D97-AF65-F5344CB8AC3E}">
        <p14:creationId xmlns:p14="http://schemas.microsoft.com/office/powerpoint/2010/main" val="65056093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But someone came and reported to them, “The men whom you put in prison are standing in the temple and teaching the people!”</a:t>
            </a:r>
          </a:p>
        </p:txBody>
      </p:sp>
      <p:sp>
        <p:nvSpPr>
          <p:cNvPr id="3" name="Text Placeholder 2"/>
          <p:cNvSpPr>
            <a:spLocks noGrp="1"/>
          </p:cNvSpPr>
          <p:nvPr>
            <p:ph type="body" sz="quarter" idx="11"/>
          </p:nvPr>
        </p:nvSpPr>
        <p:spPr/>
        <p:txBody>
          <a:bodyPr/>
          <a:lstStyle/>
          <a:p>
            <a:r>
              <a:rPr lang="en-US" dirty="0"/>
              <a:t>- Acts 5:25</a:t>
            </a:r>
          </a:p>
        </p:txBody>
      </p:sp>
    </p:spTree>
    <p:extLst>
      <p:ext uri="{BB962C8B-B14F-4D97-AF65-F5344CB8AC3E}">
        <p14:creationId xmlns:p14="http://schemas.microsoft.com/office/powerpoint/2010/main" val="132889054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50961" y="572799"/>
            <a:ext cx="10091507" cy="4906719"/>
          </a:xfrm>
        </p:spPr>
        <p:txBody>
          <a:bodyPr>
            <a:normAutofit/>
          </a:bodyPr>
          <a:lstStyle/>
          <a:p>
            <a:r>
              <a:rPr lang="en-US" baseline="30000" dirty="0"/>
              <a:t>26</a:t>
            </a:r>
            <a:r>
              <a:rPr lang="en-US" dirty="0"/>
              <a:t> Then the captain went along with the officers and proceeded to bring them back without violence (for they were afraid of the people, that they might be stoned). </a:t>
            </a:r>
            <a:r>
              <a:rPr lang="en-US" baseline="30000" dirty="0"/>
              <a:t>27</a:t>
            </a:r>
            <a:r>
              <a:rPr lang="en-US" dirty="0"/>
              <a:t> When they had brought them, they stood them before the Council. The high priest questioned them,</a:t>
            </a:r>
          </a:p>
        </p:txBody>
      </p:sp>
      <p:sp>
        <p:nvSpPr>
          <p:cNvPr id="3" name="Text Placeholder 2"/>
          <p:cNvSpPr>
            <a:spLocks noGrp="1"/>
          </p:cNvSpPr>
          <p:nvPr>
            <p:ph type="body" sz="quarter" idx="11"/>
          </p:nvPr>
        </p:nvSpPr>
        <p:spPr/>
        <p:txBody>
          <a:bodyPr/>
          <a:lstStyle/>
          <a:p>
            <a:r>
              <a:rPr lang="en-US" dirty="0"/>
              <a:t>- Acts 5:26-27</a:t>
            </a:r>
          </a:p>
        </p:txBody>
      </p:sp>
    </p:spTree>
    <p:extLst>
      <p:ext uri="{BB962C8B-B14F-4D97-AF65-F5344CB8AC3E}">
        <p14:creationId xmlns:p14="http://schemas.microsoft.com/office/powerpoint/2010/main" val="1780537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F854D9-364C-4E4D-A11A-739F820BBDD6}"/>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78DE14B-B623-4256-B360-4FD2B384EABF}"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14</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8674" name="Text Box 2">
            <a:extLst>
              <a:ext uri="{FF2B5EF4-FFF2-40B4-BE49-F238E27FC236}">
                <a16:creationId xmlns:a16="http://schemas.microsoft.com/office/drawing/2014/main" id="{D3A32EB0-7449-4651-AC57-B02F66104A13}"/>
              </a:ext>
            </a:extLst>
          </p:cNvPr>
          <p:cNvSpPr txBox="1">
            <a:spLocks noChangeArrowheads="1"/>
          </p:cNvSpPr>
          <p:nvPr/>
        </p:nvSpPr>
        <p:spPr bwMode="auto">
          <a:xfrm>
            <a:off x="2743200" y="685800"/>
            <a:ext cx="769620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5.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Preparation for the Gentile Mission (9.1-12.25)</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progress of Christianity …. as world adversary to pagan religion and human schools of philosophy;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for example, the conversion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Saul of Tarsus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(9.1-19) and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Cornelius,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the Roman centurion (</a:t>
            </a:r>
            <a:r>
              <a:rPr kumimoji="0" lang="en-US" altLang="en-US" sz="2400" b="0" i="0" u="none" strike="noStrike" kern="1200" cap="none" spc="0" normalizeH="0" baseline="0" noProof="0" dirty="0" err="1">
                <a:ln>
                  <a:noFill/>
                </a:ln>
                <a:solidFill>
                  <a:srgbClr val="660066"/>
                </a:solidFill>
                <a:effectLst/>
                <a:uLnTx/>
                <a:uFillTx/>
                <a:latin typeface="Times New Roman" panose="02020603050405020304" pitchFamily="18" charset="0"/>
                <a:ea typeface="+mn-ea"/>
                <a:cs typeface="+mn-cs"/>
              </a:rPr>
              <a:t>Chs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10-11);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Peter</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is depicted as the one who first opens the door to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Gentiles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that is, non-Jews;</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Peter’s persuasion of the “circumcision party” (11.1-18); </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10.44-48 and 11.15-18: the “Gentile Pentecost”;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8674">
                                            <p:txEl>
                                              <p:pRg st="0" end="0"/>
                                            </p:txEl>
                                          </p:spTgt>
                                        </p:tgtEl>
                                        <p:attrNameLst>
                                          <p:attrName>style.visibility</p:attrName>
                                        </p:attrNameLst>
                                      </p:cBhvr>
                                      <p:to>
                                        <p:strVal val="visible"/>
                                      </p:to>
                                    </p:set>
                                    <p:anim calcmode="lin" valueType="num">
                                      <p:cBhvr additive="base">
                                        <p:cTn id="7" dur="300" fill="hold"/>
                                        <p:tgtEl>
                                          <p:spTgt spid="28674">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867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8674">
                                            <p:txEl>
                                              <p:pRg st="1" end="1"/>
                                            </p:txEl>
                                          </p:spTgt>
                                        </p:tgtEl>
                                        <p:attrNameLst>
                                          <p:attrName>style.visibility</p:attrName>
                                        </p:attrNameLst>
                                      </p:cBhvr>
                                      <p:to>
                                        <p:strVal val="visible"/>
                                      </p:to>
                                    </p:set>
                                    <p:anim calcmode="lin" valueType="num">
                                      <p:cBhvr additive="base">
                                        <p:cTn id="13" dur="300" fill="hold"/>
                                        <p:tgtEl>
                                          <p:spTgt spid="28674">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867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8674">
                                            <p:txEl>
                                              <p:pRg st="2" end="2"/>
                                            </p:txEl>
                                          </p:spTgt>
                                        </p:tgtEl>
                                        <p:attrNameLst>
                                          <p:attrName>style.visibility</p:attrName>
                                        </p:attrNameLst>
                                      </p:cBhvr>
                                      <p:to>
                                        <p:strVal val="visible"/>
                                      </p:to>
                                    </p:set>
                                    <p:anim calcmode="lin" valueType="num">
                                      <p:cBhvr additive="base">
                                        <p:cTn id="19" dur="300" fill="hold"/>
                                        <p:tgtEl>
                                          <p:spTgt spid="28674">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867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8674">
                                            <p:txEl>
                                              <p:pRg st="3" end="3"/>
                                            </p:txEl>
                                          </p:spTgt>
                                        </p:tgtEl>
                                        <p:attrNameLst>
                                          <p:attrName>style.visibility</p:attrName>
                                        </p:attrNameLst>
                                      </p:cBhvr>
                                      <p:to>
                                        <p:strVal val="visible"/>
                                      </p:to>
                                    </p:set>
                                    <p:anim calcmode="lin" valueType="num">
                                      <p:cBhvr additive="base">
                                        <p:cTn id="25" dur="300" fill="hold"/>
                                        <p:tgtEl>
                                          <p:spTgt spid="28674">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867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8674">
                                            <p:txEl>
                                              <p:pRg st="4" end="4"/>
                                            </p:txEl>
                                          </p:spTgt>
                                        </p:tgtEl>
                                        <p:attrNameLst>
                                          <p:attrName>style.visibility</p:attrName>
                                        </p:attrNameLst>
                                      </p:cBhvr>
                                      <p:to>
                                        <p:strVal val="visible"/>
                                      </p:to>
                                    </p:set>
                                    <p:anim calcmode="lin" valueType="num">
                                      <p:cBhvr additive="base">
                                        <p:cTn id="31" dur="300" fill="hold"/>
                                        <p:tgtEl>
                                          <p:spTgt spid="28674">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867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28674">
                                            <p:txEl>
                                              <p:pRg st="5" end="5"/>
                                            </p:txEl>
                                          </p:spTgt>
                                        </p:tgtEl>
                                        <p:attrNameLst>
                                          <p:attrName>style.visibility</p:attrName>
                                        </p:attrNameLst>
                                      </p:cBhvr>
                                      <p:to>
                                        <p:strVal val="visible"/>
                                      </p:to>
                                    </p:set>
                                    <p:anim calcmode="lin" valueType="num">
                                      <p:cBhvr additive="base">
                                        <p:cTn id="37" dur="300" fill="hold"/>
                                        <p:tgtEl>
                                          <p:spTgt spid="28674">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2867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build="p"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baseline="30000" dirty="0"/>
              <a:t>28</a:t>
            </a:r>
            <a:r>
              <a:rPr lang="en-US" dirty="0"/>
              <a:t> saying, “We gave you strict orders not to continue teaching in this name, and yet, you have filled Jerusalem with your teaching and intend to bring this man’s blood upon us.” </a:t>
            </a:r>
            <a:r>
              <a:rPr lang="en-US" baseline="30000" dirty="0"/>
              <a:t>29</a:t>
            </a:r>
            <a:r>
              <a:rPr lang="en-US" dirty="0"/>
              <a:t> But Peter and the apostles answered, “We must obey God rather than men.</a:t>
            </a:r>
          </a:p>
        </p:txBody>
      </p:sp>
      <p:sp>
        <p:nvSpPr>
          <p:cNvPr id="3" name="Text Placeholder 2"/>
          <p:cNvSpPr>
            <a:spLocks noGrp="1"/>
          </p:cNvSpPr>
          <p:nvPr>
            <p:ph type="body" sz="quarter" idx="11"/>
          </p:nvPr>
        </p:nvSpPr>
        <p:spPr/>
        <p:txBody>
          <a:bodyPr/>
          <a:lstStyle/>
          <a:p>
            <a:r>
              <a:rPr lang="en-US" dirty="0"/>
              <a:t>- Acts 5:28-29</a:t>
            </a:r>
          </a:p>
        </p:txBody>
      </p:sp>
    </p:spTree>
    <p:extLst>
      <p:ext uri="{BB962C8B-B14F-4D97-AF65-F5344CB8AC3E}">
        <p14:creationId xmlns:p14="http://schemas.microsoft.com/office/powerpoint/2010/main" val="188407627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baseline="30000" dirty="0"/>
              <a:t>30</a:t>
            </a:r>
            <a:r>
              <a:rPr lang="en-US" dirty="0"/>
              <a:t> The God of our fathers raised up Jesus, whom you had put to death by hanging Him on a cross. </a:t>
            </a:r>
            <a:r>
              <a:rPr lang="en-US" baseline="30000" dirty="0"/>
              <a:t>31</a:t>
            </a:r>
            <a:r>
              <a:rPr lang="en-US" dirty="0"/>
              <a:t> He is the one whom God exalted to His right hand as a Prince and a Savior, to grant repentance to Israel, and forgiveness of sins. </a:t>
            </a:r>
            <a:r>
              <a:rPr lang="en-US" baseline="30000" dirty="0"/>
              <a:t>32</a:t>
            </a:r>
            <a:r>
              <a:rPr lang="en-US" dirty="0"/>
              <a:t> And we are witnesses of these things; and so is the Holy Spirit, whom God has given to those who obey Him.”</a:t>
            </a:r>
          </a:p>
        </p:txBody>
      </p:sp>
      <p:sp>
        <p:nvSpPr>
          <p:cNvPr id="3" name="Text Placeholder 2"/>
          <p:cNvSpPr>
            <a:spLocks noGrp="1"/>
          </p:cNvSpPr>
          <p:nvPr>
            <p:ph type="body" sz="quarter" idx="11"/>
          </p:nvPr>
        </p:nvSpPr>
        <p:spPr/>
        <p:txBody>
          <a:bodyPr/>
          <a:lstStyle/>
          <a:p>
            <a:r>
              <a:rPr lang="en-US" dirty="0"/>
              <a:t>- Acts 5:30-32</a:t>
            </a:r>
          </a:p>
        </p:txBody>
      </p:sp>
    </p:spTree>
    <p:extLst>
      <p:ext uri="{BB962C8B-B14F-4D97-AF65-F5344CB8AC3E}">
        <p14:creationId xmlns:p14="http://schemas.microsoft.com/office/powerpoint/2010/main" val="115232326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5011"/>
            <a:ext cx="10770670" cy="5101389"/>
          </a:xfrm>
        </p:spPr>
        <p:txBody>
          <a:bodyPr>
            <a:normAutofit fontScale="70000" lnSpcReduction="20000"/>
          </a:bodyPr>
          <a:lstStyle/>
          <a:p>
            <a:r>
              <a:rPr lang="en-US" sz="3300" dirty="0">
                <a:solidFill>
                  <a:schemeClr val="accent6">
                    <a:lumMod val="75000"/>
                  </a:schemeClr>
                </a:solidFill>
                <a:effectLst>
                  <a:outerShdw blurRad="38100" dist="38100" dir="2700000" algn="tl">
                    <a:srgbClr val="000000">
                      <a:alpha val="43137"/>
                    </a:srgbClr>
                  </a:outerShdw>
                </a:effectLst>
              </a:rPr>
              <a:t>VERSES 29 - 32</a:t>
            </a:r>
          </a:p>
          <a:p>
            <a:r>
              <a:rPr lang="en-US" sz="3400" dirty="0"/>
              <a:t>To these charges the apostles candidly and fearlessly respond. (29) “</a:t>
            </a:r>
            <a:r>
              <a:rPr lang="en-US" sz="3400" i="1" dirty="0"/>
              <a:t>Then Peter and the other apostles answered and said, We ought to obey God rather than men.” This answers the first charge. They plead guilty, but justify themselves by the authority of God. Peter and John had left the Sanhedrim before, with the words, “Whether it is right in the sight of God to hearken to men more than to God, do you judge.” Now, as if that question was decided, they declare, “We ought to obey God rather than men.” They then answer the second charge by     a restatement of the facts: (30) “The God of our fathers had raised up Jesus, whom ye slew, having hung him on a tree. (31) This man has God exalted to      his own right hand, a Prince and a Savior, to grant repentance to Israel, and remission of sins. (32) And we are his witnesses of these things, and so is the Holy Spirit whom God has given to those who obey him.” This was repeating, with terrible emphasis, the very thing which was charged against them as a crime.</a:t>
            </a:r>
          </a:p>
          <a:p>
            <a:pPr lvl="1"/>
            <a:r>
              <a:rPr lang="en-US" b="0" dirty="0"/>
              <a:t>McGarvey, J. W. (1872). </a:t>
            </a:r>
            <a:r>
              <a:rPr lang="en-US" b="0" i="1" u="sng" dirty="0">
                <a:hlinkClick r:id="rId2"/>
              </a:rPr>
              <a:t>A commentary on Acts of Apostles</a:t>
            </a:r>
            <a:r>
              <a:rPr lang="en-US" b="0" dirty="0">
                <a:hlinkClick r:id="rId2"/>
              </a:rPr>
              <a:t> (p. 72). Lexington, KY: Transylvania </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88257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539015"/>
            <a:ext cx="10770670" cy="4947385"/>
          </a:xfrm>
        </p:spPr>
        <p:txBody>
          <a:bodyPr>
            <a:normAutofit fontScale="70000" lnSpcReduction="20000"/>
          </a:bodyPr>
          <a:lstStyle/>
          <a:p>
            <a:r>
              <a:rPr lang="en-US" sz="4000" dirty="0">
                <a:solidFill>
                  <a:schemeClr val="accent6">
                    <a:lumMod val="75000"/>
                  </a:schemeClr>
                </a:solidFill>
                <a:effectLst>
                  <a:outerShdw blurRad="38100" dist="38100" dir="2700000" algn="tl">
                    <a:srgbClr val="000000">
                      <a:alpha val="43137"/>
                    </a:srgbClr>
                  </a:outerShdw>
                </a:effectLst>
              </a:rPr>
              <a:t>VERSES 29 - 32</a:t>
            </a:r>
          </a:p>
          <a:p>
            <a:r>
              <a:rPr lang="en-US" sz="3400" dirty="0"/>
              <a:t>In the declaration that Jesus had been exalted a Prince and a Savior, “to </a:t>
            </a:r>
            <a:r>
              <a:rPr lang="en-US" sz="3400" i="1" dirty="0"/>
              <a:t>grant repentance to Israel and remission of sins,” it is implied that repentance, as well as remission of sins, is in some sense granted to me. But to grant repentance can not mean to bestow it upon men without an exercise of their own will; for repentance is enjoined upon men as a duty to be performed by them. How, then, can that which is a duty to be performed, be said to be granted to us? We will readily perceive the answer to this question, by remembering that repentance is produced by sorrow for sin, and that it belongs to God to furnish men with the facts which will awaken this sorrow. Without revelation, men would never be made to feel that sorrow for sin which works repentance; but in the revelation of Jesus Christ we are furnished with the chief of these motives, and because of this, he is said to grant repentance.</a:t>
            </a:r>
          </a:p>
          <a:p>
            <a:endParaRPr lang="en-US" sz="1300" i="1" dirty="0"/>
          </a:p>
          <a:p>
            <a:pPr lvl="1"/>
            <a:r>
              <a:rPr lang="en-US" b="0" dirty="0"/>
              <a:t>McGarvey, J. W. (1872). </a:t>
            </a:r>
            <a:r>
              <a:rPr lang="en-US" b="0" i="1" u="sng" dirty="0">
                <a:hlinkClick r:id="rId2"/>
              </a:rPr>
              <a:t>A commentary on Acts of Apostles</a:t>
            </a:r>
            <a:r>
              <a:rPr lang="en-US" b="0" dirty="0">
                <a:hlinkClick r:id="rId2"/>
              </a:rPr>
              <a:t> (p. 72). Lexington, KY: Transylvania</a:t>
            </a: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98863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382" y="620588"/>
            <a:ext cx="4168388" cy="1369945"/>
          </a:xfrm>
        </p:spPr>
        <p:txBody>
          <a:bodyPr/>
          <a:lstStyle/>
          <a:p>
            <a:r>
              <a:rPr lang="en-US"/>
              <a:t>First Arrest</a:t>
            </a:r>
          </a:p>
        </p:txBody>
      </p:sp>
      <p:cxnSp>
        <p:nvCxnSpPr>
          <p:cNvPr id="5" name="Straight Connector 4"/>
          <p:cNvCxnSpPr/>
          <p:nvPr/>
        </p:nvCxnSpPr>
        <p:spPr>
          <a:xfrm>
            <a:off x="920622" y="1866123"/>
            <a:ext cx="4068148" cy="0"/>
          </a:xfrm>
          <a:prstGeom prst="line">
            <a:avLst/>
          </a:prstGeom>
          <a:ln w="76200"/>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50356" y="2052731"/>
            <a:ext cx="5125616" cy="3226076"/>
          </a:xfrm>
          <a:prstGeom prst="rect">
            <a:avLst/>
          </a:prstGeom>
          <a:noFill/>
        </p:spPr>
        <p:txBody>
          <a:bodyPr wrap="square" rtlCol="0">
            <a:spAutoFit/>
          </a:bodyPr>
          <a:lstStyle/>
          <a:p>
            <a:pPr marL="380981" indent="-380981" defTabSz="609570">
              <a:lnSpc>
                <a:spcPct val="130000"/>
              </a:lnSpc>
              <a:buFontTx/>
              <a:buChar char="-"/>
            </a:pPr>
            <a:r>
              <a:rPr lang="en-US" sz="3200" dirty="0">
                <a:solidFill>
                  <a:srgbClr val="FFFFFF"/>
                </a:solidFill>
                <a:latin typeface="Lato" charset="0"/>
                <a:ea typeface="Lato" charset="0"/>
                <a:cs typeface="Lato" charset="0"/>
              </a:rPr>
              <a:t>By Jesus’ authority</a:t>
            </a:r>
          </a:p>
          <a:p>
            <a:pPr marL="380981" indent="-380981" defTabSz="609570">
              <a:lnSpc>
                <a:spcPct val="130000"/>
              </a:lnSpc>
              <a:buFontTx/>
              <a:buChar char="-"/>
            </a:pPr>
            <a:r>
              <a:rPr lang="en-US" sz="3200" dirty="0">
                <a:solidFill>
                  <a:srgbClr val="FFFFFF"/>
                </a:solidFill>
                <a:latin typeface="Lato" charset="0"/>
                <a:ea typeface="Lato" charset="0"/>
                <a:cs typeface="Lato" charset="0"/>
              </a:rPr>
              <a:t>Whom you crucified</a:t>
            </a:r>
          </a:p>
          <a:p>
            <a:pPr marL="380981" indent="-380981" defTabSz="609570">
              <a:lnSpc>
                <a:spcPct val="130000"/>
              </a:lnSpc>
              <a:buFontTx/>
              <a:buChar char="-"/>
            </a:pPr>
            <a:r>
              <a:rPr lang="en-US" sz="3200" dirty="0">
                <a:solidFill>
                  <a:srgbClr val="FFFFFF"/>
                </a:solidFill>
                <a:latin typeface="Lato" charset="0"/>
                <a:ea typeface="Lato" charset="0"/>
                <a:cs typeface="Lato" charset="0"/>
              </a:rPr>
              <a:t>That God raised</a:t>
            </a:r>
          </a:p>
          <a:p>
            <a:pPr marL="380981" indent="-380981" defTabSz="609570">
              <a:lnSpc>
                <a:spcPct val="130000"/>
              </a:lnSpc>
              <a:buFontTx/>
              <a:buChar char="-"/>
            </a:pPr>
            <a:r>
              <a:rPr lang="en-US" sz="3200" dirty="0">
                <a:solidFill>
                  <a:srgbClr val="FFFFFF"/>
                </a:solidFill>
                <a:latin typeface="Lato" charset="0"/>
                <a:ea typeface="Lato" charset="0"/>
                <a:cs typeface="Lato" charset="0"/>
              </a:rPr>
              <a:t>He is the Messiah</a:t>
            </a:r>
          </a:p>
          <a:p>
            <a:pPr marL="380981" indent="-380981" defTabSz="609570">
              <a:lnSpc>
                <a:spcPct val="130000"/>
              </a:lnSpc>
              <a:buFontTx/>
              <a:buChar char="-"/>
            </a:pPr>
            <a:r>
              <a:rPr lang="en-US" sz="3200" dirty="0">
                <a:solidFill>
                  <a:srgbClr val="FFFFFF"/>
                </a:solidFill>
                <a:latin typeface="Lato" charset="0"/>
                <a:ea typeface="Lato" charset="0"/>
                <a:cs typeface="Lato" charset="0"/>
              </a:rPr>
              <a:t>He is the only Savior</a:t>
            </a:r>
          </a:p>
        </p:txBody>
      </p:sp>
    </p:spTree>
    <p:extLst>
      <p:ext uri="{BB962C8B-B14F-4D97-AF65-F5344CB8AC3E}">
        <p14:creationId xmlns:p14="http://schemas.microsoft.com/office/powerpoint/2010/main" val="188555358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382" y="620588"/>
            <a:ext cx="4168388" cy="1369945"/>
          </a:xfrm>
        </p:spPr>
        <p:txBody>
          <a:bodyPr/>
          <a:lstStyle/>
          <a:p>
            <a:r>
              <a:rPr lang="en-US"/>
              <a:t>First Arrest</a:t>
            </a:r>
          </a:p>
        </p:txBody>
      </p:sp>
      <p:sp>
        <p:nvSpPr>
          <p:cNvPr id="3" name="Title 1"/>
          <p:cNvSpPr txBox="1">
            <a:spLocks/>
          </p:cNvSpPr>
          <p:nvPr/>
        </p:nvSpPr>
        <p:spPr>
          <a:xfrm>
            <a:off x="6198962" y="620586"/>
            <a:ext cx="4168388" cy="1369945"/>
          </a:xfrm>
          <a:prstGeom prst="rect">
            <a:avLst/>
          </a:prstGeom>
        </p:spPr>
        <p:txBody>
          <a:bodyPr vert="horz" lIns="121920" tIns="60960" rIns="121920" bIns="60960" rtlCol="0" anchor="ctr">
            <a:normAutofit/>
          </a:bodyPr>
          <a:lstStyle>
            <a:lvl1pPr algn="ctr" defTabSz="457200" rtl="0" eaLnBrk="1" latinLnBrk="0" hangingPunct="1">
              <a:spcBef>
                <a:spcPct val="0"/>
              </a:spcBef>
              <a:buNone/>
              <a:defRPr sz="4000" b="1" kern="1200" spc="-150">
                <a:solidFill>
                  <a:schemeClr val="tx1"/>
                </a:solidFill>
                <a:latin typeface="Lato Regular"/>
                <a:ea typeface="+mj-ea"/>
                <a:cs typeface="Lato Regular"/>
              </a:defRPr>
            </a:lvl1pPr>
          </a:lstStyle>
          <a:p>
            <a:pPr defTabSz="609570"/>
            <a:r>
              <a:rPr lang="en-US" sz="5333" spc="-200" dirty="0">
                <a:solidFill>
                  <a:srgbClr val="FFFFFF"/>
                </a:solidFill>
              </a:rPr>
              <a:t>Third Arrest</a:t>
            </a:r>
          </a:p>
        </p:txBody>
      </p:sp>
      <p:cxnSp>
        <p:nvCxnSpPr>
          <p:cNvPr id="5" name="Straight Connector 4"/>
          <p:cNvCxnSpPr/>
          <p:nvPr/>
        </p:nvCxnSpPr>
        <p:spPr>
          <a:xfrm>
            <a:off x="920622" y="1866123"/>
            <a:ext cx="4068148" cy="0"/>
          </a:xfrm>
          <a:prstGeom prst="line">
            <a:avLst/>
          </a:prstGeom>
          <a:ln w="76200"/>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6299202" y="1882709"/>
            <a:ext cx="4068148" cy="0"/>
          </a:xfrm>
          <a:prstGeom prst="line">
            <a:avLst/>
          </a:prstGeom>
          <a:ln w="76200"/>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50356" y="2052731"/>
            <a:ext cx="5125616" cy="3226076"/>
          </a:xfrm>
          <a:prstGeom prst="rect">
            <a:avLst/>
          </a:prstGeom>
          <a:noFill/>
        </p:spPr>
        <p:txBody>
          <a:bodyPr wrap="square" rtlCol="0">
            <a:spAutoFit/>
          </a:bodyPr>
          <a:lstStyle/>
          <a:p>
            <a:pPr marL="380981" indent="-380981" defTabSz="609570">
              <a:lnSpc>
                <a:spcPct val="130000"/>
              </a:lnSpc>
              <a:buFontTx/>
              <a:buChar char="-"/>
            </a:pPr>
            <a:r>
              <a:rPr lang="en-US" sz="3200" dirty="0">
                <a:solidFill>
                  <a:srgbClr val="FFFFFF"/>
                </a:solidFill>
                <a:latin typeface="Lato" charset="0"/>
                <a:ea typeface="Lato" charset="0"/>
                <a:cs typeface="Lato" charset="0"/>
              </a:rPr>
              <a:t>By Jesus’ authority</a:t>
            </a:r>
          </a:p>
          <a:p>
            <a:pPr marL="380981" indent="-380981" defTabSz="609570">
              <a:lnSpc>
                <a:spcPct val="130000"/>
              </a:lnSpc>
              <a:buFontTx/>
              <a:buChar char="-"/>
            </a:pPr>
            <a:r>
              <a:rPr lang="en-US" sz="3200" dirty="0">
                <a:solidFill>
                  <a:srgbClr val="FFFFFF"/>
                </a:solidFill>
                <a:latin typeface="Lato" charset="0"/>
                <a:ea typeface="Lato" charset="0"/>
                <a:cs typeface="Lato" charset="0"/>
              </a:rPr>
              <a:t>Whom you crucified</a:t>
            </a:r>
          </a:p>
          <a:p>
            <a:pPr marL="380981" indent="-380981" defTabSz="609570">
              <a:lnSpc>
                <a:spcPct val="130000"/>
              </a:lnSpc>
              <a:buFontTx/>
              <a:buChar char="-"/>
            </a:pPr>
            <a:r>
              <a:rPr lang="en-US" sz="3200" dirty="0">
                <a:solidFill>
                  <a:srgbClr val="FFFFFF"/>
                </a:solidFill>
                <a:latin typeface="Lato" charset="0"/>
                <a:ea typeface="Lato" charset="0"/>
                <a:cs typeface="Lato" charset="0"/>
              </a:rPr>
              <a:t>That God raised</a:t>
            </a:r>
          </a:p>
          <a:p>
            <a:pPr marL="380981" indent="-380981" defTabSz="609570">
              <a:lnSpc>
                <a:spcPct val="130000"/>
              </a:lnSpc>
              <a:buFontTx/>
              <a:buChar char="-"/>
            </a:pPr>
            <a:r>
              <a:rPr lang="en-US" sz="3200" dirty="0">
                <a:solidFill>
                  <a:srgbClr val="FFFFFF"/>
                </a:solidFill>
                <a:latin typeface="Lato" charset="0"/>
                <a:ea typeface="Lato" charset="0"/>
                <a:cs typeface="Lato" charset="0"/>
              </a:rPr>
              <a:t>He is the Messiah</a:t>
            </a:r>
          </a:p>
          <a:p>
            <a:pPr marL="380981" indent="-380981" defTabSz="609570">
              <a:lnSpc>
                <a:spcPct val="130000"/>
              </a:lnSpc>
              <a:buFontTx/>
              <a:buChar char="-"/>
            </a:pPr>
            <a:r>
              <a:rPr lang="en-US" sz="3200" dirty="0">
                <a:solidFill>
                  <a:srgbClr val="FFFFFF"/>
                </a:solidFill>
                <a:latin typeface="Lato" charset="0"/>
                <a:ea typeface="Lato" charset="0"/>
                <a:cs typeface="Lato" charset="0"/>
              </a:rPr>
              <a:t>He is the only Savior</a:t>
            </a:r>
          </a:p>
        </p:txBody>
      </p:sp>
      <p:sp>
        <p:nvSpPr>
          <p:cNvPr id="8" name="TextBox 7"/>
          <p:cNvSpPr txBox="1"/>
          <p:nvPr/>
        </p:nvSpPr>
        <p:spPr>
          <a:xfrm>
            <a:off x="5751089" y="2052731"/>
            <a:ext cx="6030363" cy="3866251"/>
          </a:xfrm>
          <a:prstGeom prst="rect">
            <a:avLst/>
          </a:prstGeom>
          <a:noFill/>
        </p:spPr>
        <p:txBody>
          <a:bodyPr wrap="square" rtlCol="0">
            <a:spAutoFit/>
          </a:bodyPr>
          <a:lstStyle/>
          <a:p>
            <a:pPr marL="380981" indent="-380981" defTabSz="609570">
              <a:lnSpc>
                <a:spcPct val="130000"/>
              </a:lnSpc>
              <a:buFontTx/>
              <a:buChar char="-"/>
            </a:pPr>
            <a:r>
              <a:rPr lang="en-US" sz="3200" dirty="0">
                <a:solidFill>
                  <a:srgbClr val="FFFFFF"/>
                </a:solidFill>
                <a:latin typeface="Lato" charset="0"/>
                <a:ea typeface="Lato" charset="0"/>
                <a:cs typeface="Lato" charset="0"/>
              </a:rPr>
              <a:t>Healing + Teaching from God</a:t>
            </a:r>
          </a:p>
          <a:p>
            <a:pPr marL="380981" indent="-380981" defTabSz="609570">
              <a:lnSpc>
                <a:spcPct val="130000"/>
              </a:lnSpc>
              <a:buFontTx/>
              <a:buChar char="-"/>
            </a:pPr>
            <a:r>
              <a:rPr lang="en-US" sz="3200" dirty="0">
                <a:solidFill>
                  <a:srgbClr val="FFFFFF"/>
                </a:solidFill>
                <a:latin typeface="Lato" charset="0"/>
                <a:ea typeface="Lato" charset="0"/>
                <a:cs typeface="Lato" charset="0"/>
              </a:rPr>
              <a:t>Leaders crucified Jesus</a:t>
            </a:r>
          </a:p>
          <a:p>
            <a:pPr marL="380981" indent="-380981" defTabSz="609570">
              <a:lnSpc>
                <a:spcPct val="130000"/>
              </a:lnSpc>
              <a:buFontTx/>
              <a:buChar char="-"/>
            </a:pPr>
            <a:r>
              <a:rPr lang="en-US" sz="3200" dirty="0">
                <a:solidFill>
                  <a:srgbClr val="FFFFFF"/>
                </a:solidFill>
                <a:latin typeface="Lato" charset="0"/>
                <a:ea typeface="Lato" charset="0"/>
                <a:cs typeface="Lato" charset="0"/>
              </a:rPr>
              <a:t>Jesus is in heaven</a:t>
            </a:r>
          </a:p>
          <a:p>
            <a:pPr marL="380981" indent="-380981" defTabSz="609570">
              <a:lnSpc>
                <a:spcPct val="130000"/>
              </a:lnSpc>
              <a:buFontTx/>
              <a:buChar char="-"/>
            </a:pPr>
            <a:r>
              <a:rPr lang="en-US" sz="3200" dirty="0">
                <a:solidFill>
                  <a:srgbClr val="FFFFFF"/>
                </a:solidFill>
                <a:latin typeface="Lato" charset="0"/>
                <a:ea typeface="Lato" charset="0"/>
                <a:cs typeface="Lato" charset="0"/>
              </a:rPr>
              <a:t>Only He can forgive them</a:t>
            </a:r>
          </a:p>
          <a:p>
            <a:pPr marL="380981" indent="-380981" defTabSz="609570">
              <a:lnSpc>
                <a:spcPct val="130000"/>
              </a:lnSpc>
              <a:buFontTx/>
              <a:buChar char="-"/>
            </a:pPr>
            <a:r>
              <a:rPr lang="en-US" sz="3200" dirty="0">
                <a:solidFill>
                  <a:srgbClr val="FFFFFF"/>
                </a:solidFill>
                <a:latin typeface="Lato" charset="0"/>
                <a:ea typeface="Lato" charset="0"/>
                <a:cs typeface="Lato" charset="0"/>
              </a:rPr>
              <a:t>Apostles are spirit filled</a:t>
            </a:r>
          </a:p>
          <a:p>
            <a:pPr marL="380981" indent="-380981" defTabSz="609570">
              <a:lnSpc>
                <a:spcPct val="130000"/>
              </a:lnSpc>
              <a:buFontTx/>
              <a:buChar char="-"/>
            </a:pPr>
            <a:r>
              <a:rPr lang="en-US" sz="3200" dirty="0">
                <a:solidFill>
                  <a:srgbClr val="FFFFFF"/>
                </a:solidFill>
                <a:latin typeface="Lato" charset="0"/>
                <a:ea typeface="Lato" charset="0"/>
                <a:cs typeface="Lato" charset="0"/>
              </a:rPr>
              <a:t>Spirit dwells in all believers</a:t>
            </a:r>
          </a:p>
        </p:txBody>
      </p:sp>
    </p:spTree>
    <p:extLst>
      <p:ext uri="{BB962C8B-B14F-4D97-AF65-F5344CB8AC3E}">
        <p14:creationId xmlns:p14="http://schemas.microsoft.com/office/powerpoint/2010/main" val="38761130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33</a:t>
            </a:r>
            <a:r>
              <a:rPr lang="en-US" dirty="0"/>
              <a:t> But when they heard this, they were cut to the quick and intended to kill them. </a:t>
            </a:r>
            <a:r>
              <a:rPr lang="en-US" baseline="30000" dirty="0"/>
              <a:t>34</a:t>
            </a:r>
            <a:r>
              <a:rPr lang="en-US" dirty="0"/>
              <a:t> But a Pharisee named Gamaliel, a teacher of the Law, respected by all the people, stood up in the Council and gave orders to put the men outside for a short time.</a:t>
            </a:r>
          </a:p>
        </p:txBody>
      </p:sp>
      <p:sp>
        <p:nvSpPr>
          <p:cNvPr id="3" name="Text Placeholder 2"/>
          <p:cNvSpPr>
            <a:spLocks noGrp="1"/>
          </p:cNvSpPr>
          <p:nvPr>
            <p:ph type="body" sz="quarter" idx="11"/>
          </p:nvPr>
        </p:nvSpPr>
        <p:spPr/>
        <p:txBody>
          <a:bodyPr/>
          <a:lstStyle/>
          <a:p>
            <a:r>
              <a:rPr lang="en-US" dirty="0"/>
              <a:t>- </a:t>
            </a:r>
            <a:r>
              <a:rPr lang="en-US"/>
              <a:t>Acts 5:33-34</a:t>
            </a:r>
            <a:endParaRPr lang="en-US" dirty="0"/>
          </a:p>
        </p:txBody>
      </p:sp>
    </p:spTree>
    <p:extLst>
      <p:ext uri="{BB962C8B-B14F-4D97-AF65-F5344CB8AC3E}">
        <p14:creationId xmlns:p14="http://schemas.microsoft.com/office/powerpoint/2010/main" val="32696401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35</a:t>
            </a:r>
            <a:r>
              <a:rPr lang="en-US" dirty="0"/>
              <a:t> And he said to them, “Men of Israel, take care what you propose to do with these men. </a:t>
            </a:r>
            <a:r>
              <a:rPr lang="en-US" baseline="30000" dirty="0"/>
              <a:t>36</a:t>
            </a:r>
            <a:r>
              <a:rPr lang="en-US" dirty="0"/>
              <a:t> For some time ago </a:t>
            </a:r>
            <a:r>
              <a:rPr lang="en-US" dirty="0" err="1"/>
              <a:t>Theudas</a:t>
            </a:r>
            <a:r>
              <a:rPr lang="en-US" dirty="0"/>
              <a:t> rose up, claiming to be somebody, and a group of about four hundred men joined up with him. But he was killed, and all who followed him were dispersed and came to nothing.</a:t>
            </a:r>
          </a:p>
        </p:txBody>
      </p:sp>
      <p:sp>
        <p:nvSpPr>
          <p:cNvPr id="3" name="Text Placeholder 2"/>
          <p:cNvSpPr>
            <a:spLocks noGrp="1"/>
          </p:cNvSpPr>
          <p:nvPr>
            <p:ph type="body" sz="quarter" idx="11"/>
          </p:nvPr>
        </p:nvSpPr>
        <p:spPr/>
        <p:txBody>
          <a:bodyPr/>
          <a:lstStyle/>
          <a:p>
            <a:r>
              <a:rPr lang="en-US" dirty="0"/>
              <a:t>- Acts 5:35-36</a:t>
            </a:r>
          </a:p>
        </p:txBody>
      </p:sp>
    </p:spTree>
    <p:extLst>
      <p:ext uri="{BB962C8B-B14F-4D97-AF65-F5344CB8AC3E}">
        <p14:creationId xmlns:p14="http://schemas.microsoft.com/office/powerpoint/2010/main" val="74762251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50961" y="572799"/>
            <a:ext cx="10317931" cy="4906719"/>
          </a:xfrm>
        </p:spPr>
        <p:txBody>
          <a:bodyPr>
            <a:normAutofit fontScale="92500" lnSpcReduction="20000"/>
          </a:bodyPr>
          <a:lstStyle/>
          <a:p>
            <a:r>
              <a:rPr lang="en-US" baseline="30000" dirty="0"/>
              <a:t>37</a:t>
            </a:r>
            <a:r>
              <a:rPr lang="en-US" dirty="0"/>
              <a:t> After this man, Judas of Galilee rose up in the days of the census and drew away some people after him; he too perished, and all those who followed him were scattered. </a:t>
            </a:r>
            <a:r>
              <a:rPr lang="en-US" baseline="30000" dirty="0"/>
              <a:t>38</a:t>
            </a:r>
            <a:r>
              <a:rPr lang="en-US" dirty="0"/>
              <a:t> So in the present case, I say to you, stay away from these men and let them alone, for if this plan or action is of men, it will be overthrown; </a:t>
            </a:r>
            <a:r>
              <a:rPr lang="en-US" baseline="30000" dirty="0"/>
              <a:t>39</a:t>
            </a:r>
            <a:r>
              <a:rPr lang="en-US" dirty="0"/>
              <a:t> but if it is of God, you will not be able to overthrow them; or else you may even be found fighting against God.”</a:t>
            </a:r>
          </a:p>
        </p:txBody>
      </p:sp>
      <p:sp>
        <p:nvSpPr>
          <p:cNvPr id="3" name="Text Placeholder 2"/>
          <p:cNvSpPr>
            <a:spLocks noGrp="1"/>
          </p:cNvSpPr>
          <p:nvPr>
            <p:ph type="body" sz="quarter" idx="11"/>
          </p:nvPr>
        </p:nvSpPr>
        <p:spPr/>
        <p:txBody>
          <a:bodyPr/>
          <a:lstStyle/>
          <a:p>
            <a:r>
              <a:rPr lang="en-US" dirty="0"/>
              <a:t>- Acts 5:37-39</a:t>
            </a:r>
          </a:p>
        </p:txBody>
      </p:sp>
    </p:spTree>
    <p:extLst>
      <p:ext uri="{BB962C8B-B14F-4D97-AF65-F5344CB8AC3E}">
        <p14:creationId xmlns:p14="http://schemas.microsoft.com/office/powerpoint/2010/main" val="213022721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34 - 39</a:t>
            </a:r>
          </a:p>
          <a:p>
            <a:r>
              <a:rPr lang="en-US" dirty="0"/>
              <a:t>At this crisis the madness of the Sadducees was suddenly checked by the prudent counsel of one of the opposite party. The Pharisees were less exasperated, because their leading dogma was sustained by the apostles, and they saw that any imprudent proceedings were likely to involve the whole Sanhedrim in trouble, without regard to party; therefore, Gamaliel interposes his advice…</a:t>
            </a:r>
          </a:p>
          <a:p>
            <a:endParaRPr lang="en-US" sz="1300" dirty="0"/>
          </a:p>
          <a:p>
            <a:r>
              <a:rPr lang="en-US" dirty="0"/>
              <a:t>A question has been raised as to whether Luke is not guilty of an anachronism in this report of Gamaliel’s speech, by making him refer to a </a:t>
            </a:r>
            <a:r>
              <a:rPr lang="en-US" dirty="0" err="1"/>
              <a:t>Theudas</a:t>
            </a:r>
            <a:r>
              <a:rPr lang="en-US" dirty="0"/>
              <a:t>, who is mentioned by Josephus, and who flourished many years later, under the reign of Claudius </a:t>
            </a:r>
            <a:r>
              <a:rPr lang="en-US" dirty="0" err="1"/>
              <a:t>Cæsar</a:t>
            </a:r>
            <a:r>
              <a:rPr lang="en-US" dirty="0"/>
              <a:t>. Such a reference then could not possibly be made by Gamaliel &amp; if it was made by Luke, he’s not only guilty of the anachronism, but, what is far worse, of giving a false report of Gamaliel’s speech. Rather than admit such a hypothesis involving these consequences in reference to a historian of unimpeached veracity, we must suppose that some impostor by the name of </a:t>
            </a:r>
            <a:r>
              <a:rPr lang="en-US" dirty="0" err="1"/>
              <a:t>Theudas</a:t>
            </a:r>
            <a:r>
              <a:rPr lang="en-US" dirty="0"/>
              <a:t> did flourish at the time here alluded to by Gamaliel. Judas the Galilean is also mentioned by Josephus, whose account of  him agrees with this given by Gamaliel.</a:t>
            </a:r>
          </a:p>
          <a:p>
            <a:endParaRPr lang="en-US" sz="1300" dirty="0"/>
          </a:p>
          <a:p>
            <a:r>
              <a:rPr lang="en-US" b="0" dirty="0"/>
              <a:t> McGarvey, J. W. (1872). </a:t>
            </a:r>
            <a:r>
              <a:rPr lang="en-US" b="0" i="1" u="sng" dirty="0">
                <a:hlinkClick r:id="rId2"/>
              </a:rPr>
              <a:t>A commentary on Acts of Apostles</a:t>
            </a:r>
            <a:r>
              <a:rPr lang="en-US" b="0" dirty="0">
                <a:hlinkClick r:id="rId2"/>
              </a:rPr>
              <a:t> (p. 73). Lexington, KY: Transylvania Printing and Publishing Co.</a:t>
            </a:r>
          </a:p>
          <a:p>
            <a:endParaRPr lang="en-US" dirty="0"/>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32863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fade">
                                      <p:cBhvr>
                                        <p:cTn id="30" dur="500"/>
                                        <p:tgtEl>
                                          <p:spTgt spid="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ED1D48-0689-4B1E-8652-4A386CA325F7}"/>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C650400F-62D6-4F62-802D-02A5F83681EA}"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15</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9698" name="Text Box 2">
            <a:extLst>
              <a:ext uri="{FF2B5EF4-FFF2-40B4-BE49-F238E27FC236}">
                <a16:creationId xmlns:a16="http://schemas.microsoft.com/office/drawing/2014/main" id="{E4CC55F2-0855-4AA9-9C5B-78E870E6D464}"/>
              </a:ext>
            </a:extLst>
          </p:cNvPr>
          <p:cNvSpPr txBox="1">
            <a:spLocks noChangeArrowheads="1"/>
          </p:cNvSpPr>
          <p:nvPr/>
        </p:nvSpPr>
        <p:spPr bwMode="auto">
          <a:xfrm>
            <a:off x="2743200" y="685801"/>
            <a:ext cx="76962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5.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Preparation for the Gentile Mission</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(9.1-12.25)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Gentiles flock to the Church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Antioch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(11.19-26);</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Jerusalem Church sends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Barnabas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to report on the situation (11.22);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Barnabas with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Apostle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Antioch (11.25-30);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Gospel preached “all over Judea and Samaria”;</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first half concludes with an account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Herod Agrippa I’s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persecution (41-44 CE) of the Jerusalem community;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God is unhappy with Herod (12.20-23).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9698">
                                            <p:txEl>
                                              <p:pRg st="0" end="0"/>
                                            </p:txEl>
                                          </p:spTgt>
                                        </p:tgtEl>
                                        <p:attrNameLst>
                                          <p:attrName>style.visibility</p:attrName>
                                        </p:attrNameLst>
                                      </p:cBhvr>
                                      <p:to>
                                        <p:strVal val="visible"/>
                                      </p:to>
                                    </p:set>
                                    <p:anim calcmode="lin" valueType="num">
                                      <p:cBhvr additive="base">
                                        <p:cTn id="7" dur="300" fill="hold"/>
                                        <p:tgtEl>
                                          <p:spTgt spid="29698">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969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9698">
                                            <p:txEl>
                                              <p:pRg st="1" end="1"/>
                                            </p:txEl>
                                          </p:spTgt>
                                        </p:tgtEl>
                                        <p:attrNameLst>
                                          <p:attrName>style.visibility</p:attrName>
                                        </p:attrNameLst>
                                      </p:cBhvr>
                                      <p:to>
                                        <p:strVal val="visible"/>
                                      </p:to>
                                    </p:set>
                                    <p:anim calcmode="lin" valueType="num">
                                      <p:cBhvr additive="base">
                                        <p:cTn id="13" dur="300" fill="hold"/>
                                        <p:tgtEl>
                                          <p:spTgt spid="29698">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969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9698">
                                            <p:txEl>
                                              <p:pRg st="2" end="2"/>
                                            </p:txEl>
                                          </p:spTgt>
                                        </p:tgtEl>
                                        <p:attrNameLst>
                                          <p:attrName>style.visibility</p:attrName>
                                        </p:attrNameLst>
                                      </p:cBhvr>
                                      <p:to>
                                        <p:strVal val="visible"/>
                                      </p:to>
                                    </p:set>
                                    <p:anim calcmode="lin" valueType="num">
                                      <p:cBhvr additive="base">
                                        <p:cTn id="19" dur="300" fill="hold"/>
                                        <p:tgtEl>
                                          <p:spTgt spid="29698">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969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9698">
                                            <p:txEl>
                                              <p:pRg st="3" end="3"/>
                                            </p:txEl>
                                          </p:spTgt>
                                        </p:tgtEl>
                                        <p:attrNameLst>
                                          <p:attrName>style.visibility</p:attrName>
                                        </p:attrNameLst>
                                      </p:cBhvr>
                                      <p:to>
                                        <p:strVal val="visible"/>
                                      </p:to>
                                    </p:set>
                                    <p:anim calcmode="lin" valueType="num">
                                      <p:cBhvr additive="base">
                                        <p:cTn id="25" dur="300" fill="hold"/>
                                        <p:tgtEl>
                                          <p:spTgt spid="29698">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969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9698">
                                            <p:txEl>
                                              <p:pRg st="4" end="4"/>
                                            </p:txEl>
                                          </p:spTgt>
                                        </p:tgtEl>
                                        <p:attrNameLst>
                                          <p:attrName>style.visibility</p:attrName>
                                        </p:attrNameLst>
                                      </p:cBhvr>
                                      <p:to>
                                        <p:strVal val="visible"/>
                                      </p:to>
                                    </p:set>
                                    <p:anim calcmode="lin" valueType="num">
                                      <p:cBhvr additive="base">
                                        <p:cTn id="31" dur="300" fill="hold"/>
                                        <p:tgtEl>
                                          <p:spTgt spid="29698">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969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29698">
                                            <p:txEl>
                                              <p:pRg st="5" end="5"/>
                                            </p:txEl>
                                          </p:spTgt>
                                        </p:tgtEl>
                                        <p:attrNameLst>
                                          <p:attrName>style.visibility</p:attrName>
                                        </p:attrNameLst>
                                      </p:cBhvr>
                                      <p:to>
                                        <p:strVal val="visible"/>
                                      </p:to>
                                    </p:set>
                                    <p:anim calcmode="lin" valueType="num">
                                      <p:cBhvr additive="base">
                                        <p:cTn id="37" dur="300" fill="hold"/>
                                        <p:tgtEl>
                                          <p:spTgt spid="29698">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2969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iterate type="wd">
                                    <p:tmPct val="100000"/>
                                  </p:iterate>
                                  <p:childTnLst>
                                    <p:set>
                                      <p:cBhvr>
                                        <p:cTn id="42" dur="1" fill="hold">
                                          <p:stCondLst>
                                            <p:cond delay="0"/>
                                          </p:stCondLst>
                                        </p:cTn>
                                        <p:tgtEl>
                                          <p:spTgt spid="29698">
                                            <p:txEl>
                                              <p:pRg st="6" end="6"/>
                                            </p:txEl>
                                          </p:spTgt>
                                        </p:tgtEl>
                                        <p:attrNameLst>
                                          <p:attrName>style.visibility</p:attrName>
                                        </p:attrNameLst>
                                      </p:cBhvr>
                                      <p:to>
                                        <p:strVal val="visible"/>
                                      </p:to>
                                    </p:set>
                                    <p:anim calcmode="lin" valueType="num">
                                      <p:cBhvr additive="base">
                                        <p:cTn id="43" dur="300" fill="hold"/>
                                        <p:tgtEl>
                                          <p:spTgt spid="29698">
                                            <p:txEl>
                                              <p:pRg st="6" end="6"/>
                                            </p:txEl>
                                          </p:spTgt>
                                        </p:tgtEl>
                                        <p:attrNameLst>
                                          <p:attrName>ppt_x</p:attrName>
                                        </p:attrNameLst>
                                      </p:cBhvr>
                                      <p:tavLst>
                                        <p:tav tm="0">
                                          <p:val>
                                            <p:strVal val="0-#ppt_w/2"/>
                                          </p:val>
                                        </p:tav>
                                        <p:tav tm="100000">
                                          <p:val>
                                            <p:strVal val="#ppt_x"/>
                                          </p:val>
                                        </p:tav>
                                      </p:tavLst>
                                    </p:anim>
                                    <p:anim calcmode="lin" valueType="num">
                                      <p:cBhvr additive="base">
                                        <p:cTn id="44" dur="300" fill="hold"/>
                                        <p:tgtEl>
                                          <p:spTgt spid="29698">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build="p"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56135"/>
            <a:ext cx="10770670" cy="5130265"/>
          </a:xfrm>
        </p:spPr>
        <p:txBody>
          <a:bodyPr>
            <a:normAutofit fontScale="5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34 - 39</a:t>
            </a:r>
          </a:p>
          <a:p>
            <a:r>
              <a:rPr lang="en-US" sz="4400" dirty="0"/>
              <a:t>The moral merits of this advice may be differently estimated, according to the point of view from which he contemplate it. If we regard it as a general rule of procedure in reference to religious movements, it must be regarded as a mere time-serving policy. Instead of waiting to see whether such a movement is going to prove successful or not, before we take ground in reference to it, the lover of truth will promptly investigate and decide its merits without regard to public opinion. But if we regard Gamaliel as only giving a reason why men should not </a:t>
            </a:r>
            <a:r>
              <a:rPr lang="en-US" sz="4400" i="1" dirty="0"/>
              <a:t>persecute a cause which they are not prepared to accept, it was certainly most judicious advice. When we have decided against a cause, we should render a reason for our decision, and then leave it to the developments of Providence, well assured that whatever is not from God will come to nothing without any violent agency on our part. We should also be afraid to resist with violence or passion any thing bearing a semblance to truth, lest we fight against God, and be ourselves overthrown.</a:t>
            </a:r>
          </a:p>
          <a:p>
            <a:pPr lvl="1"/>
            <a:r>
              <a:rPr lang="en-US" sz="3300" b="0" dirty="0"/>
              <a:t>McGarvey, J. W. (1872). </a:t>
            </a:r>
            <a:r>
              <a:rPr lang="en-US" sz="3300" b="0" i="1" u="sng" dirty="0">
                <a:hlinkClick r:id="rId2"/>
              </a:rPr>
              <a:t>A commentary on Acts of Apostles</a:t>
            </a:r>
            <a:r>
              <a:rPr lang="en-US" sz="3300" b="0" dirty="0">
                <a:hlinkClick r:id="rId2"/>
              </a:rPr>
              <a:t> (pp. 73–74). Lexington, KY: Transylvania </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421583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40</a:t>
            </a:r>
            <a:r>
              <a:rPr lang="en-US" dirty="0"/>
              <a:t> They took his advice; and after calling the apostles in, they flogged them and ordered them not to speak in the name of Jesus, and then released them. </a:t>
            </a:r>
            <a:r>
              <a:rPr lang="en-US" baseline="30000" dirty="0"/>
              <a:t>41</a:t>
            </a:r>
            <a:r>
              <a:rPr lang="en-US" dirty="0"/>
              <a:t> So they went on their way from the presence of the Council, rejoicing that they had been considered worthy to suffer shame for His name.</a:t>
            </a:r>
          </a:p>
        </p:txBody>
      </p:sp>
      <p:sp>
        <p:nvSpPr>
          <p:cNvPr id="3" name="Text Placeholder 2"/>
          <p:cNvSpPr>
            <a:spLocks noGrp="1"/>
          </p:cNvSpPr>
          <p:nvPr>
            <p:ph type="body" sz="quarter" idx="11"/>
          </p:nvPr>
        </p:nvSpPr>
        <p:spPr/>
        <p:txBody>
          <a:bodyPr/>
          <a:lstStyle/>
          <a:p>
            <a:r>
              <a:rPr lang="en-US" dirty="0"/>
              <a:t>- Acts 5:40-41</a:t>
            </a:r>
          </a:p>
        </p:txBody>
      </p:sp>
    </p:spTree>
    <p:extLst>
      <p:ext uri="{BB962C8B-B14F-4D97-AF65-F5344CB8AC3E}">
        <p14:creationId xmlns:p14="http://schemas.microsoft.com/office/powerpoint/2010/main" val="170667096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20000"/>
          </a:bodyPr>
          <a:lstStyle/>
          <a:p>
            <a:r>
              <a:rPr lang="en-US" sz="3300" dirty="0">
                <a:solidFill>
                  <a:schemeClr val="accent6">
                    <a:lumMod val="75000"/>
                  </a:schemeClr>
                </a:solidFill>
                <a:effectLst>
                  <a:outerShdw blurRad="38100" dist="38100" dir="2700000" algn="tl">
                    <a:srgbClr val="000000">
                      <a:alpha val="43137"/>
                    </a:srgbClr>
                  </a:outerShdw>
                </a:effectLst>
              </a:rPr>
              <a:t>VERSE 40</a:t>
            </a:r>
          </a:p>
          <a:p>
            <a:r>
              <a:rPr lang="en-US" dirty="0"/>
              <a:t>There was no opposition to Gamaliel’s advice. (40) “</a:t>
            </a:r>
            <a:r>
              <a:rPr lang="en-US" i="1" dirty="0"/>
              <a:t>And they obeyed him; and having called the apostles, and scourged them, they commanded them not to speak in the name of Jesus, and let them go.” Scourging was so common in the Roman empire, even of men untried and </a:t>
            </a:r>
            <a:r>
              <a:rPr lang="en-US" i="1" dirty="0" err="1"/>
              <a:t>uncondemned</a:t>
            </a:r>
            <a:r>
              <a:rPr lang="en-US" i="1" dirty="0"/>
              <a:t>, and was so common a fate of Christians at the time Luke was writing, he mentions it here rather as a matter of course. It is the first time, however, that it was experienced by the apostles, and was, probably, harder to endure than it ever was afterward.</a:t>
            </a:r>
          </a:p>
          <a:p>
            <a:pPr lvl="1"/>
            <a:r>
              <a:rPr lang="en-US" b="0" dirty="0"/>
              <a:t>McGarvey, J. W. (1872). </a:t>
            </a:r>
            <a:r>
              <a:rPr lang="en-US" b="0" i="1" u="sng" dirty="0">
                <a:hlinkClick r:id="rId2"/>
              </a:rPr>
              <a:t>A commentary on Acts of Apostles</a:t>
            </a:r>
            <a:r>
              <a:rPr lang="en-US" b="0" dirty="0">
                <a:hlinkClick r:id="rId2"/>
              </a:rPr>
              <a:t> (p. 74).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55301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And every day, in the temple and from house to house, they kept right on teaching and preaching Jesus as the Christ.</a:t>
            </a:r>
          </a:p>
        </p:txBody>
      </p:sp>
      <p:sp>
        <p:nvSpPr>
          <p:cNvPr id="3" name="Text Placeholder 2"/>
          <p:cNvSpPr>
            <a:spLocks noGrp="1"/>
          </p:cNvSpPr>
          <p:nvPr>
            <p:ph type="body" sz="quarter" idx="11"/>
          </p:nvPr>
        </p:nvSpPr>
        <p:spPr/>
        <p:txBody>
          <a:bodyPr/>
          <a:lstStyle/>
          <a:p>
            <a:r>
              <a:rPr lang="en-US" dirty="0"/>
              <a:t>- Acts 5:42</a:t>
            </a:r>
          </a:p>
        </p:txBody>
      </p:sp>
    </p:spTree>
    <p:extLst>
      <p:ext uri="{BB962C8B-B14F-4D97-AF65-F5344CB8AC3E}">
        <p14:creationId xmlns:p14="http://schemas.microsoft.com/office/powerpoint/2010/main" val="61534813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4000" dirty="0">
                <a:solidFill>
                  <a:schemeClr val="accent6">
                    <a:lumMod val="75000"/>
                  </a:schemeClr>
                </a:solidFill>
                <a:effectLst>
                  <a:outerShdw blurRad="38100" dist="38100" dir="2700000" algn="tl">
                    <a:srgbClr val="000000">
                      <a:alpha val="43137"/>
                    </a:srgbClr>
                  </a:outerShdw>
                </a:effectLst>
              </a:rPr>
              <a:t>VERSES 41 &amp; 42</a:t>
            </a:r>
          </a:p>
          <a:p>
            <a:r>
              <a:rPr lang="en-US" sz="3400" dirty="0"/>
              <a:t>The Sanhedrin had now tried both threats and scourging upon the apostles without checking their activity, and as there was nothing further for them to   try but death, which they were not yet prepared to inflict, they relinquished for awhile their efforts. In this first contest, therefore, the apostles were completely victorious, and compelled their adversaries to abandon the field.</a:t>
            </a:r>
          </a:p>
          <a:p>
            <a:r>
              <a:rPr lang="en-US" sz="3400" dirty="0"/>
              <a:t>The apostles taught and preached not only publicly in the temple, but “from house to house.” In this they give an example to the ministry of all ages, which is well worthy of imitation. Private instruction and admonition bring the teacher and the taught into closer contact, and secure an individuality of effect not attainable in a public assembly. It can not, therefore, be well dispensed with; but he who employs it most diligently will, other things being equal, employ his energies most successfully.</a:t>
            </a:r>
          </a:p>
          <a:p>
            <a:endParaRPr lang="en-US" sz="1100" dirty="0"/>
          </a:p>
          <a:p>
            <a:r>
              <a:rPr lang="en-US" sz="3400" b="0" dirty="0"/>
              <a:t> McGarvey, J. W. (1872). </a:t>
            </a:r>
            <a:r>
              <a:rPr lang="en-US" sz="3400" b="0" i="1" u="sng" dirty="0">
                <a:hlinkClick r:id="rId3"/>
              </a:rPr>
              <a:t>A commentary on Acts of Apostles</a:t>
            </a:r>
            <a:r>
              <a:rPr lang="en-US" sz="3400" b="0" dirty="0">
                <a:hlinkClick r:id="rId3"/>
              </a:rPr>
              <a:t> (p. 74).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34102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Their Torture Proved:</a:t>
            </a:r>
          </a:p>
        </p:txBody>
      </p:sp>
      <p:sp>
        <p:nvSpPr>
          <p:cNvPr id="3" name="Text Placeholder 2"/>
          <p:cNvSpPr>
            <a:spLocks noGrp="1"/>
          </p:cNvSpPr>
          <p:nvPr>
            <p:ph type="body" sz="quarter" idx="10"/>
          </p:nvPr>
        </p:nvSpPr>
        <p:spPr/>
        <p:txBody>
          <a:bodyPr>
            <a:normAutofit/>
          </a:bodyPr>
          <a:lstStyle/>
          <a:p>
            <a:pPr>
              <a:lnSpc>
                <a:spcPct val="150000"/>
              </a:lnSpc>
            </a:pPr>
            <a:r>
              <a:rPr lang="en-US" sz="5333" dirty="0"/>
              <a:t>Sincere faithfulness</a:t>
            </a:r>
          </a:p>
          <a:p>
            <a:pPr>
              <a:lnSpc>
                <a:spcPct val="150000"/>
              </a:lnSpc>
            </a:pPr>
            <a:r>
              <a:rPr lang="en-US" sz="5333" dirty="0"/>
              <a:t>Sureness of Jesus’ word</a:t>
            </a:r>
          </a:p>
        </p:txBody>
      </p:sp>
    </p:spTree>
    <p:extLst>
      <p:ext uri="{BB962C8B-B14F-4D97-AF65-F5344CB8AC3E}">
        <p14:creationId xmlns:p14="http://schemas.microsoft.com/office/powerpoint/2010/main" val="165035927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50961" y="572799"/>
            <a:ext cx="10161176" cy="4906719"/>
          </a:xfrm>
        </p:spPr>
        <p:txBody>
          <a:bodyPr>
            <a:normAutofit fontScale="92500"/>
          </a:bodyPr>
          <a:lstStyle/>
          <a:p>
            <a:r>
              <a:rPr lang="en-US" baseline="30000" dirty="0"/>
              <a:t>16</a:t>
            </a:r>
            <a:r>
              <a:rPr lang="en-US" dirty="0"/>
              <a:t> “Behold, I send you out as sheep in the midst of wolves; so be shrewd as serpents and innocent as doves. </a:t>
            </a:r>
            <a:r>
              <a:rPr lang="en-US" baseline="30000" dirty="0"/>
              <a:t>17</a:t>
            </a:r>
            <a:r>
              <a:rPr lang="en-US" dirty="0"/>
              <a:t> But beware of men, for they will hand you over to the courts and scourge you in their synagogues; </a:t>
            </a:r>
            <a:r>
              <a:rPr lang="en-US" baseline="30000" dirty="0"/>
              <a:t>18</a:t>
            </a:r>
            <a:r>
              <a:rPr lang="en-US" dirty="0"/>
              <a:t> and you will even be brought before governors and kings for My sake, as a testimony to them and to the Gentiles.</a:t>
            </a:r>
          </a:p>
        </p:txBody>
      </p:sp>
      <p:sp>
        <p:nvSpPr>
          <p:cNvPr id="3" name="Text Placeholder 2"/>
          <p:cNvSpPr>
            <a:spLocks noGrp="1"/>
          </p:cNvSpPr>
          <p:nvPr>
            <p:ph type="body" sz="quarter" idx="11"/>
          </p:nvPr>
        </p:nvSpPr>
        <p:spPr/>
        <p:txBody>
          <a:bodyPr/>
          <a:lstStyle/>
          <a:p>
            <a:r>
              <a:rPr lang="en-US" dirty="0"/>
              <a:t>- Matthew 10:16-18</a:t>
            </a:r>
          </a:p>
        </p:txBody>
      </p:sp>
    </p:spTree>
    <p:extLst>
      <p:ext uri="{BB962C8B-B14F-4D97-AF65-F5344CB8AC3E}">
        <p14:creationId xmlns:p14="http://schemas.microsoft.com/office/powerpoint/2010/main" val="81656874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19</a:t>
            </a:r>
            <a:r>
              <a:rPr lang="en-US" dirty="0"/>
              <a:t> But when they hand you over, do not worry about how or what you are to say; for it will be given you in that hour what you are to say. </a:t>
            </a:r>
            <a:r>
              <a:rPr lang="en-US" baseline="30000" dirty="0"/>
              <a:t>20</a:t>
            </a:r>
            <a:r>
              <a:rPr lang="en-US" dirty="0"/>
              <a:t> For it is not you who speak, but it is the Spirit of your Father who speaks in you.</a:t>
            </a:r>
          </a:p>
        </p:txBody>
      </p:sp>
      <p:sp>
        <p:nvSpPr>
          <p:cNvPr id="3" name="Text Placeholder 2"/>
          <p:cNvSpPr>
            <a:spLocks noGrp="1"/>
          </p:cNvSpPr>
          <p:nvPr>
            <p:ph type="body" sz="quarter" idx="11"/>
          </p:nvPr>
        </p:nvSpPr>
        <p:spPr/>
        <p:txBody>
          <a:bodyPr/>
          <a:lstStyle/>
          <a:p>
            <a:r>
              <a:rPr lang="en-US" dirty="0"/>
              <a:t>- Matthew 10:19-20</a:t>
            </a:r>
          </a:p>
        </p:txBody>
      </p:sp>
    </p:spTree>
    <p:extLst>
      <p:ext uri="{BB962C8B-B14F-4D97-AF65-F5344CB8AC3E}">
        <p14:creationId xmlns:p14="http://schemas.microsoft.com/office/powerpoint/2010/main" val="67552084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Their Torture Proved:</a:t>
            </a:r>
          </a:p>
        </p:txBody>
      </p:sp>
      <p:sp>
        <p:nvSpPr>
          <p:cNvPr id="3" name="Text Placeholder 2"/>
          <p:cNvSpPr>
            <a:spLocks noGrp="1"/>
          </p:cNvSpPr>
          <p:nvPr>
            <p:ph type="body" sz="quarter" idx="10"/>
          </p:nvPr>
        </p:nvSpPr>
        <p:spPr/>
        <p:txBody>
          <a:bodyPr>
            <a:normAutofit fontScale="77500" lnSpcReduction="20000"/>
          </a:bodyPr>
          <a:lstStyle/>
          <a:p>
            <a:pPr>
              <a:lnSpc>
                <a:spcPct val="170000"/>
              </a:lnSpc>
            </a:pPr>
            <a:r>
              <a:rPr lang="en-US" sz="5333" dirty="0"/>
              <a:t>Sincere faithfulness</a:t>
            </a:r>
          </a:p>
          <a:p>
            <a:pPr>
              <a:lnSpc>
                <a:spcPct val="170000"/>
              </a:lnSpc>
            </a:pPr>
            <a:r>
              <a:rPr lang="en-US" sz="5333" dirty="0"/>
              <a:t>Sureness of Jesus’ word</a:t>
            </a:r>
          </a:p>
          <a:p>
            <a:pPr>
              <a:lnSpc>
                <a:spcPct val="170000"/>
              </a:lnSpc>
            </a:pPr>
            <a:r>
              <a:rPr lang="en-US" sz="5333" dirty="0"/>
              <a:t>Their weakness of the opposition</a:t>
            </a:r>
          </a:p>
          <a:p>
            <a:pPr>
              <a:lnSpc>
                <a:spcPct val="170000"/>
              </a:lnSpc>
            </a:pPr>
            <a:r>
              <a:rPr lang="en-US" sz="4800" dirty="0"/>
              <a:t>They were worthy to share Christ’s suffering</a:t>
            </a:r>
          </a:p>
        </p:txBody>
      </p:sp>
    </p:spTree>
    <p:extLst>
      <p:ext uri="{BB962C8B-B14F-4D97-AF65-F5344CB8AC3E}">
        <p14:creationId xmlns:p14="http://schemas.microsoft.com/office/powerpoint/2010/main" val="60638934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Taught from House to House</a:t>
            </a:r>
          </a:p>
        </p:txBody>
      </p:sp>
      <p:sp>
        <p:nvSpPr>
          <p:cNvPr id="3" name="Text Placeholder 2"/>
          <p:cNvSpPr>
            <a:spLocks noGrp="1"/>
          </p:cNvSpPr>
          <p:nvPr>
            <p:ph type="body" sz="quarter" idx="10"/>
          </p:nvPr>
        </p:nvSpPr>
        <p:spPr/>
        <p:txBody>
          <a:bodyPr/>
          <a:lstStyle/>
          <a:p>
            <a:pPr>
              <a:lnSpc>
                <a:spcPct val="150000"/>
              </a:lnSpc>
            </a:pPr>
            <a:r>
              <a:rPr lang="en-US" dirty="0"/>
              <a:t>Congregation becoming too large</a:t>
            </a:r>
          </a:p>
          <a:p>
            <a:pPr>
              <a:lnSpc>
                <a:spcPct val="150000"/>
              </a:lnSpc>
            </a:pPr>
            <a:r>
              <a:rPr lang="en-US" dirty="0"/>
              <a:t>Avoid interference from Jewish leaders</a:t>
            </a:r>
          </a:p>
        </p:txBody>
      </p:sp>
    </p:spTree>
    <p:extLst>
      <p:ext uri="{BB962C8B-B14F-4D97-AF65-F5344CB8AC3E}">
        <p14:creationId xmlns:p14="http://schemas.microsoft.com/office/powerpoint/2010/main" val="415986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1E8299-25DD-45B8-92B9-A2EF7DC18E1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1F776271-6E5C-44A9-A651-93BEA2A58A54}"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16</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0722" name="Text Box 2">
            <a:extLst>
              <a:ext uri="{FF2B5EF4-FFF2-40B4-BE49-F238E27FC236}">
                <a16:creationId xmlns:a16="http://schemas.microsoft.com/office/drawing/2014/main" id="{24A33F2C-AA75-41AE-904F-06EF2149522A}"/>
              </a:ext>
            </a:extLst>
          </p:cNvPr>
          <p:cNvSpPr txBox="1">
            <a:spLocks noChangeArrowheads="1"/>
          </p:cNvSpPr>
          <p:nvPr/>
        </p:nvSpPr>
        <p:spPr bwMode="auto">
          <a:xfrm>
            <a:off x="2743200" y="685801"/>
            <a:ext cx="76962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First Missionary Journey of Barnabas and Paul and the 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(13.1-15.35):</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rest of Acts is devoted mainly to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Missionary Journeys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of the Apostle Paul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and his fellow workers;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work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and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Barnabas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in the various Hellenistic cities of Asia Minor;</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Dissension between Gentile and Jewish Christians over adherence to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Mosaic Torah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(15.1-35);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must Gentile Christians be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circumcised</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and observe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Jewish dietary laws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0722">
                                            <p:txEl>
                                              <p:pRg st="0" end="0"/>
                                            </p:txEl>
                                          </p:spTgt>
                                        </p:tgtEl>
                                        <p:attrNameLst>
                                          <p:attrName>style.visibility</p:attrName>
                                        </p:attrNameLst>
                                      </p:cBhvr>
                                      <p:to>
                                        <p:strVal val="visible"/>
                                      </p:to>
                                    </p:set>
                                    <p:anim calcmode="lin" valueType="num">
                                      <p:cBhvr additive="base">
                                        <p:cTn id="7" dur="300" fill="hold"/>
                                        <p:tgtEl>
                                          <p:spTgt spid="30722">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072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0722">
                                            <p:txEl>
                                              <p:pRg st="1" end="1"/>
                                            </p:txEl>
                                          </p:spTgt>
                                        </p:tgtEl>
                                        <p:attrNameLst>
                                          <p:attrName>style.visibility</p:attrName>
                                        </p:attrNameLst>
                                      </p:cBhvr>
                                      <p:to>
                                        <p:strVal val="visible"/>
                                      </p:to>
                                    </p:set>
                                    <p:anim calcmode="lin" valueType="num">
                                      <p:cBhvr additive="base">
                                        <p:cTn id="13" dur="300" fill="hold"/>
                                        <p:tgtEl>
                                          <p:spTgt spid="30722">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072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0722">
                                            <p:txEl>
                                              <p:pRg st="2" end="2"/>
                                            </p:txEl>
                                          </p:spTgt>
                                        </p:tgtEl>
                                        <p:attrNameLst>
                                          <p:attrName>style.visibility</p:attrName>
                                        </p:attrNameLst>
                                      </p:cBhvr>
                                      <p:to>
                                        <p:strVal val="visible"/>
                                      </p:to>
                                    </p:set>
                                    <p:anim calcmode="lin" valueType="num">
                                      <p:cBhvr additive="base">
                                        <p:cTn id="19" dur="300" fill="hold"/>
                                        <p:tgtEl>
                                          <p:spTgt spid="30722">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072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0722">
                                            <p:txEl>
                                              <p:pRg st="3" end="3"/>
                                            </p:txEl>
                                          </p:spTgt>
                                        </p:tgtEl>
                                        <p:attrNameLst>
                                          <p:attrName>style.visibility</p:attrName>
                                        </p:attrNameLst>
                                      </p:cBhvr>
                                      <p:to>
                                        <p:strVal val="visible"/>
                                      </p:to>
                                    </p:set>
                                    <p:anim calcmode="lin" valueType="num">
                                      <p:cBhvr additive="base">
                                        <p:cTn id="25" dur="300" fill="hold"/>
                                        <p:tgtEl>
                                          <p:spTgt spid="30722">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072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0722">
                                            <p:txEl>
                                              <p:pRg st="4" end="4"/>
                                            </p:txEl>
                                          </p:spTgt>
                                        </p:tgtEl>
                                        <p:attrNameLst>
                                          <p:attrName>style.visibility</p:attrName>
                                        </p:attrNameLst>
                                      </p:cBhvr>
                                      <p:to>
                                        <p:strVal val="visible"/>
                                      </p:to>
                                    </p:set>
                                    <p:anim calcmode="lin" valueType="num">
                                      <p:cBhvr additive="base">
                                        <p:cTn id="31" dur="300" fill="hold"/>
                                        <p:tgtEl>
                                          <p:spTgt spid="30722">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072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uild="p"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380" y="620588"/>
            <a:ext cx="10551240" cy="1133569"/>
          </a:xfrm>
        </p:spPr>
        <p:txBody>
          <a:bodyPr/>
          <a:lstStyle/>
          <a:p>
            <a:r>
              <a:rPr lang="en-US"/>
              <a:t>Battle lines</a:t>
            </a:r>
          </a:p>
        </p:txBody>
      </p:sp>
      <p:cxnSp>
        <p:nvCxnSpPr>
          <p:cNvPr id="4" name="Straight Connector 3"/>
          <p:cNvCxnSpPr/>
          <p:nvPr/>
        </p:nvCxnSpPr>
        <p:spPr>
          <a:xfrm>
            <a:off x="1731763" y="1903445"/>
            <a:ext cx="8273143" cy="0"/>
          </a:xfrm>
          <a:prstGeom prst="line">
            <a:avLst/>
          </a:prstGeom>
          <a:ln w="76200"/>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6043748" y="2473237"/>
            <a:ext cx="0" cy="3309257"/>
          </a:xfrm>
          <a:prstGeom prst="line">
            <a:avLst/>
          </a:prstGeom>
          <a:ln w="76200"/>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820382" y="2325733"/>
            <a:ext cx="4631185" cy="3432222"/>
          </a:xfrm>
          <a:prstGeom prst="rect">
            <a:avLst/>
          </a:prstGeom>
          <a:noFill/>
        </p:spPr>
        <p:txBody>
          <a:bodyPr wrap="square" rtlCol="0">
            <a:spAutoFit/>
          </a:bodyPr>
          <a:lstStyle/>
          <a:p>
            <a:pPr algn="r" defTabSz="609570">
              <a:lnSpc>
                <a:spcPct val="150000"/>
              </a:lnSpc>
            </a:pPr>
            <a:r>
              <a:rPr lang="en-US" sz="3733" dirty="0">
                <a:solidFill>
                  <a:srgbClr val="FFFFFF"/>
                </a:solidFill>
                <a:latin typeface="Lato" charset="0"/>
                <a:ea typeface="Lato" charset="0"/>
                <a:cs typeface="Lato" charset="0"/>
              </a:rPr>
              <a:t>Jewish Leadership</a:t>
            </a:r>
          </a:p>
          <a:p>
            <a:pPr algn="r" defTabSz="609570">
              <a:lnSpc>
                <a:spcPct val="150000"/>
              </a:lnSpc>
            </a:pPr>
            <a:r>
              <a:rPr lang="en-US" sz="3733" dirty="0">
                <a:solidFill>
                  <a:srgbClr val="FFFFFF"/>
                </a:solidFill>
                <a:latin typeface="Lato" charset="0"/>
                <a:ea typeface="Lato" charset="0"/>
                <a:cs typeface="Lato" charset="0"/>
              </a:rPr>
              <a:t>Tradition</a:t>
            </a:r>
          </a:p>
          <a:p>
            <a:pPr algn="r" defTabSz="609570">
              <a:lnSpc>
                <a:spcPct val="150000"/>
              </a:lnSpc>
            </a:pPr>
            <a:r>
              <a:rPr lang="en-US" sz="3733" dirty="0">
                <a:solidFill>
                  <a:srgbClr val="FFFFFF"/>
                </a:solidFill>
                <a:latin typeface="Lato" charset="0"/>
                <a:ea typeface="Lato" charset="0"/>
                <a:cs typeface="Lato" charset="0"/>
              </a:rPr>
              <a:t>Roman Empire</a:t>
            </a:r>
          </a:p>
          <a:p>
            <a:pPr algn="r" defTabSz="609570">
              <a:lnSpc>
                <a:spcPct val="150000"/>
              </a:lnSpc>
            </a:pPr>
            <a:r>
              <a:rPr lang="en-US" sz="3733" dirty="0">
                <a:solidFill>
                  <a:srgbClr val="FFFFFF"/>
                </a:solidFill>
                <a:latin typeface="Lato" charset="0"/>
                <a:ea typeface="Lato" charset="0"/>
                <a:cs typeface="Lato" charset="0"/>
              </a:rPr>
              <a:t>Pagan World</a:t>
            </a:r>
          </a:p>
        </p:txBody>
      </p:sp>
      <p:sp>
        <p:nvSpPr>
          <p:cNvPr id="17" name="TextBox 16"/>
          <p:cNvSpPr txBox="1"/>
          <p:nvPr/>
        </p:nvSpPr>
        <p:spPr>
          <a:xfrm>
            <a:off x="6635934" y="3204534"/>
            <a:ext cx="4631185" cy="1708801"/>
          </a:xfrm>
          <a:prstGeom prst="rect">
            <a:avLst/>
          </a:prstGeom>
          <a:noFill/>
        </p:spPr>
        <p:txBody>
          <a:bodyPr wrap="square" rtlCol="0">
            <a:spAutoFit/>
          </a:bodyPr>
          <a:lstStyle/>
          <a:p>
            <a:pPr defTabSz="609570">
              <a:lnSpc>
                <a:spcPct val="150000"/>
              </a:lnSpc>
            </a:pPr>
            <a:r>
              <a:rPr lang="en-US" sz="3733" dirty="0">
                <a:solidFill>
                  <a:srgbClr val="FFFFFF"/>
                </a:solidFill>
                <a:latin typeface="Lato" charset="0"/>
                <a:ea typeface="Lato" charset="0"/>
                <a:cs typeface="Lato" charset="0"/>
              </a:rPr>
              <a:t>12 Apostles</a:t>
            </a:r>
          </a:p>
          <a:p>
            <a:pPr defTabSz="609570">
              <a:lnSpc>
                <a:spcPct val="150000"/>
              </a:lnSpc>
            </a:pPr>
            <a:r>
              <a:rPr lang="en-US" sz="3733" dirty="0">
                <a:solidFill>
                  <a:srgbClr val="FFFFFF"/>
                </a:solidFill>
                <a:latin typeface="Lato" charset="0"/>
                <a:ea typeface="Lato" charset="0"/>
                <a:cs typeface="Lato" charset="0"/>
              </a:rPr>
              <a:t>Young Church</a:t>
            </a:r>
          </a:p>
        </p:txBody>
      </p:sp>
    </p:spTree>
    <p:extLst>
      <p:ext uri="{BB962C8B-B14F-4D97-AF65-F5344CB8AC3E}">
        <p14:creationId xmlns:p14="http://schemas.microsoft.com/office/powerpoint/2010/main" val="8036344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You are from God, little children, and have overcome them; because greater is He who is in you than he who is in the world.</a:t>
            </a:r>
          </a:p>
        </p:txBody>
      </p:sp>
      <p:sp>
        <p:nvSpPr>
          <p:cNvPr id="3" name="Text Placeholder 2"/>
          <p:cNvSpPr>
            <a:spLocks noGrp="1"/>
          </p:cNvSpPr>
          <p:nvPr>
            <p:ph type="body" sz="quarter" idx="11"/>
          </p:nvPr>
        </p:nvSpPr>
        <p:spPr/>
        <p:txBody>
          <a:bodyPr/>
          <a:lstStyle/>
          <a:p>
            <a:r>
              <a:rPr lang="en-US" dirty="0"/>
              <a:t>- I John 4:4</a:t>
            </a:r>
          </a:p>
        </p:txBody>
      </p:sp>
    </p:spTree>
    <p:extLst>
      <p:ext uri="{BB962C8B-B14F-4D97-AF65-F5344CB8AC3E}">
        <p14:creationId xmlns:p14="http://schemas.microsoft.com/office/powerpoint/2010/main" val="177007192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362198" y="1447800"/>
            <a:ext cx="7010401" cy="4572000"/>
          </a:xfrm>
          <a:prstGeom prst="rect">
            <a:avLst/>
          </a:prstGeom>
          <a:solidFill>
            <a:srgbClr val="C3FF57"/>
          </a:solidFill>
          <a:ln w="762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t" anchorCtr="0">
            <a:normAutofit/>
          </a:bodyPr>
          <a:lstStyle/>
          <a:p>
            <a:pPr marL="233357" indent="-233357" defTabSz="914377">
              <a:spcAft>
                <a:spcPts val="600"/>
              </a:spcAft>
              <a:buFont typeface="Arial" pitchFamily="34" charset="0"/>
              <a:buChar char="•"/>
              <a:tabLst>
                <a:tab pos="233357" algn="l"/>
              </a:tabLst>
              <a:defRPr/>
            </a:pPr>
            <a:r>
              <a:rPr lang="en-US" sz="2800" b="1" dirty="0">
                <a:solidFill>
                  <a:prstClr val="black"/>
                </a:solidFill>
                <a:effectLst>
                  <a:outerShdw blurRad="38100" dist="38100" dir="2700000" algn="tl">
                    <a:srgbClr val="000000">
                      <a:alpha val="43137"/>
                    </a:srgbClr>
                  </a:outerShdw>
                </a:effectLst>
                <a:latin typeface="Calibri"/>
              </a:rPr>
              <a:t>Chapter 1 – “Jesus’ Work On Earth Is Done”</a:t>
            </a:r>
          </a:p>
          <a:p>
            <a:pPr marL="233357" indent="-233357" defTabSz="914377">
              <a:spcAft>
                <a:spcPts val="600"/>
              </a:spcAft>
              <a:buFont typeface="Arial" pitchFamily="34" charset="0"/>
              <a:buChar char="•"/>
              <a:tabLst>
                <a:tab pos="233357" algn="l"/>
              </a:tabLst>
              <a:defRPr/>
            </a:pPr>
            <a:r>
              <a:rPr lang="en-US" sz="2800" b="1" dirty="0">
                <a:solidFill>
                  <a:prstClr val="black"/>
                </a:solidFill>
                <a:effectLst>
                  <a:outerShdw blurRad="38100" dist="38100" dir="2700000" algn="tl">
                    <a:srgbClr val="000000">
                      <a:alpha val="43137"/>
                    </a:srgbClr>
                  </a:outerShdw>
                </a:effectLst>
                <a:latin typeface="Calibri"/>
              </a:rPr>
              <a:t>Chapter 2 – “Peter Baptizes A Crew”</a:t>
            </a:r>
          </a:p>
          <a:p>
            <a:pPr marL="233357" indent="-233357" defTabSz="914377">
              <a:spcAft>
                <a:spcPts val="600"/>
              </a:spcAft>
              <a:buFont typeface="Arial" pitchFamily="34" charset="0"/>
              <a:buChar char="•"/>
              <a:tabLst>
                <a:tab pos="233357" algn="l"/>
              </a:tabLst>
              <a:defRPr/>
            </a:pPr>
            <a:r>
              <a:rPr lang="en-US" sz="2800" b="1" dirty="0">
                <a:solidFill>
                  <a:prstClr val="black"/>
                </a:solidFill>
                <a:effectLst>
                  <a:outerShdw blurRad="38100" dist="38100" dir="2700000" algn="tl">
                    <a:srgbClr val="000000">
                      <a:alpha val="43137"/>
                    </a:srgbClr>
                  </a:outerShdw>
                </a:effectLst>
                <a:latin typeface="Calibri"/>
              </a:rPr>
              <a:t>Chapter 3 – “A Beggar’s Plea”</a:t>
            </a:r>
          </a:p>
          <a:p>
            <a:pPr marL="233357" indent="-233357" defTabSz="914377">
              <a:spcAft>
                <a:spcPts val="600"/>
              </a:spcAft>
              <a:buFont typeface="Arial" pitchFamily="34" charset="0"/>
              <a:buChar char="•"/>
              <a:tabLst>
                <a:tab pos="233357" algn="l"/>
              </a:tabLst>
              <a:defRPr/>
            </a:pPr>
            <a:r>
              <a:rPr lang="en-US" sz="2800" b="1" dirty="0">
                <a:solidFill>
                  <a:prstClr val="black"/>
                </a:solidFill>
                <a:effectLst>
                  <a:outerShdw blurRad="38100" dist="38100" dir="2700000" algn="tl">
                    <a:srgbClr val="000000">
                      <a:alpha val="43137"/>
                    </a:srgbClr>
                  </a:outerShdw>
                </a:effectLst>
                <a:latin typeface="Calibri"/>
              </a:rPr>
              <a:t>Chapter 4 – “A Jailhouse Door”</a:t>
            </a:r>
          </a:p>
          <a:p>
            <a:pPr marL="233357" indent="-233357" defTabSz="914377">
              <a:spcAft>
                <a:spcPts val="600"/>
              </a:spcAft>
              <a:buFont typeface="Arial" pitchFamily="34" charset="0"/>
              <a:buChar char="•"/>
              <a:tabLst>
                <a:tab pos="233357" algn="l"/>
              </a:tabLst>
              <a:defRPr/>
            </a:pPr>
            <a:r>
              <a:rPr lang="en-US" sz="2800" b="1" dirty="0">
                <a:solidFill>
                  <a:prstClr val="black"/>
                </a:solidFill>
                <a:effectLst>
                  <a:outerShdw blurRad="38100" dist="38100" dir="2700000" algn="tl">
                    <a:srgbClr val="000000">
                      <a:alpha val="43137"/>
                    </a:srgbClr>
                  </a:outerShdw>
                </a:effectLst>
                <a:latin typeface="Calibri"/>
              </a:rPr>
              <a:t>Chapter 5 – “</a:t>
            </a:r>
            <a:r>
              <a:rPr lang="en-US" sz="2400" b="1" dirty="0">
                <a:solidFill>
                  <a:prstClr val="black"/>
                </a:solidFill>
                <a:effectLst>
                  <a:outerShdw blurRad="38100" dist="38100" dir="2700000" algn="tl">
                    <a:srgbClr val="000000">
                      <a:alpha val="43137"/>
                    </a:srgbClr>
                  </a:outerShdw>
                </a:effectLst>
                <a:latin typeface="Calibri"/>
              </a:rPr>
              <a:t>Ananias &amp; Sapphira Don’t Survive”</a:t>
            </a:r>
          </a:p>
          <a:p>
            <a:pPr marL="233357" indent="-233357" defTabSz="914377">
              <a:spcAft>
                <a:spcPts val="600"/>
              </a:spcAft>
              <a:buFont typeface="Arial" pitchFamily="34" charset="0"/>
              <a:buChar char="•"/>
              <a:tabLst>
                <a:tab pos="233357" algn="l"/>
              </a:tabLst>
              <a:defRPr/>
            </a:pPr>
            <a:r>
              <a:rPr lang="en-US" sz="2800" b="1" dirty="0">
                <a:solidFill>
                  <a:prstClr val="black"/>
                </a:solidFill>
                <a:effectLst>
                  <a:outerShdw blurRad="38100" dist="38100" dir="2700000" algn="tl">
                    <a:srgbClr val="000000">
                      <a:alpha val="43137"/>
                    </a:srgbClr>
                  </a:outerShdw>
                </a:effectLst>
                <a:latin typeface="Calibri"/>
              </a:rPr>
              <a:t>Chapter 6 – “The Widow’s Fix”</a:t>
            </a:r>
          </a:p>
          <a:p>
            <a:pPr marL="233357" indent="-233357" defTabSz="914377">
              <a:spcAft>
                <a:spcPts val="600"/>
              </a:spcAft>
              <a:buFont typeface="Arial" pitchFamily="34" charset="0"/>
              <a:buChar char="•"/>
              <a:tabLst>
                <a:tab pos="233357" algn="l"/>
              </a:tabLst>
              <a:defRPr/>
            </a:pPr>
            <a:r>
              <a:rPr lang="en-US" sz="2800" b="1" dirty="0">
                <a:solidFill>
                  <a:prstClr val="black"/>
                </a:solidFill>
                <a:effectLst>
                  <a:outerShdw blurRad="38100" dist="38100" dir="2700000" algn="tl">
                    <a:srgbClr val="000000">
                      <a:alpha val="43137"/>
                    </a:srgbClr>
                  </a:outerShdw>
                </a:effectLst>
                <a:latin typeface="Calibri"/>
              </a:rPr>
              <a:t>Chapter 8 – “Stephen Looks Into Heaven”</a:t>
            </a:r>
          </a:p>
          <a:p>
            <a:pPr marL="233357" indent="-233357" defTabSz="914377">
              <a:spcAft>
                <a:spcPts val="600"/>
              </a:spcAft>
              <a:buFont typeface="Arial" pitchFamily="34" charset="0"/>
              <a:buChar char="•"/>
              <a:tabLst>
                <a:tab pos="233357" algn="l"/>
              </a:tabLst>
              <a:defRPr/>
            </a:pPr>
            <a:r>
              <a:rPr lang="en-US" sz="2800" b="1" dirty="0">
                <a:solidFill>
                  <a:prstClr val="black"/>
                </a:solidFill>
                <a:effectLst>
                  <a:outerShdw blurRad="38100" dist="38100" dir="2700000" algn="tl">
                    <a:srgbClr val="000000">
                      <a:alpha val="43137"/>
                    </a:srgbClr>
                  </a:outerShdw>
                </a:effectLst>
                <a:latin typeface="Calibri"/>
              </a:rPr>
              <a:t>Chapter 9 – “Saul Struck Blind”</a:t>
            </a:r>
          </a:p>
          <a:p>
            <a:pPr marL="233357" indent="-233357" defTabSz="914377">
              <a:spcAft>
                <a:spcPts val="600"/>
              </a:spcAft>
              <a:buFont typeface="Arial" pitchFamily="34" charset="0"/>
              <a:buChar char="•"/>
              <a:tabLst>
                <a:tab pos="233357" algn="l"/>
              </a:tabLst>
              <a:defRPr/>
            </a:pPr>
            <a:endParaRPr lang="en-US" sz="2800" b="1" dirty="0">
              <a:solidFill>
                <a:prstClr val="black"/>
              </a:solidFill>
              <a:latin typeface="Calibri"/>
            </a:endParaRPr>
          </a:p>
          <a:p>
            <a:pPr marL="233357" indent="-233357" defTabSz="914377">
              <a:spcAft>
                <a:spcPts val="600"/>
              </a:spcAft>
              <a:buFont typeface="Arial" pitchFamily="34" charset="0"/>
              <a:buChar char="•"/>
              <a:tabLst>
                <a:tab pos="233357" algn="l"/>
              </a:tabLst>
              <a:defRPr/>
            </a:pPr>
            <a:endParaRPr lang="en-US" sz="2800" b="1" dirty="0">
              <a:solidFill>
                <a:prstClr val="black"/>
              </a:solidFill>
              <a:latin typeface="Calibri"/>
            </a:endParaRPr>
          </a:p>
          <a:p>
            <a:pPr marL="233357" indent="-233357" defTabSz="914377">
              <a:spcAft>
                <a:spcPts val="600"/>
              </a:spcAft>
              <a:buFont typeface="Arial" pitchFamily="34" charset="0"/>
              <a:buChar char="•"/>
              <a:tabLst>
                <a:tab pos="233357" algn="l"/>
              </a:tabLst>
              <a:defRPr/>
            </a:pPr>
            <a:endParaRPr lang="en-US" sz="2800" i="1" dirty="0">
              <a:solidFill>
                <a:prstClr val="black"/>
              </a:solidFill>
              <a:latin typeface="Calibri"/>
            </a:endParaRPr>
          </a:p>
        </p:txBody>
      </p:sp>
      <p:sp>
        <p:nvSpPr>
          <p:cNvPr id="21" name="Rectangle 20"/>
          <p:cNvSpPr/>
          <p:nvPr/>
        </p:nvSpPr>
        <p:spPr>
          <a:xfrm>
            <a:off x="1411549" y="838200"/>
            <a:ext cx="7546019" cy="762000"/>
          </a:xfrm>
          <a:prstGeom prst="rect">
            <a:avLst/>
          </a:prstGeom>
          <a:solidFill>
            <a:srgbClr val="3399FF"/>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5459" algn="ctr" defTabSz="914377">
              <a:defRPr/>
            </a:pPr>
            <a:r>
              <a:rPr lang="en-US" sz="3200" b="1" dirty="0">
                <a:solidFill>
                  <a:prstClr val="white"/>
                </a:solidFill>
                <a:effectLst>
                  <a:outerShdw blurRad="38100" dist="38100" dir="2700000" algn="tl">
                    <a:srgbClr val="000000">
                      <a:alpha val="43137"/>
                    </a:srgbClr>
                  </a:outerShdw>
                </a:effectLst>
                <a:latin typeface="Calibri"/>
              </a:rPr>
              <a:t>L.D. CARY &amp; SAM HOLT CATCH PHRASES</a:t>
            </a:r>
          </a:p>
        </p:txBody>
      </p:sp>
      <p:grpSp>
        <p:nvGrpSpPr>
          <p:cNvPr id="7" name="Group 6">
            <a:extLst>
              <a:ext uri="{FF2B5EF4-FFF2-40B4-BE49-F238E27FC236}">
                <a16:creationId xmlns:a16="http://schemas.microsoft.com/office/drawing/2014/main" id="{EE770738-2E1A-4A17-905C-B7993B35B18F}"/>
              </a:ext>
            </a:extLst>
          </p:cNvPr>
          <p:cNvGrpSpPr/>
          <p:nvPr/>
        </p:nvGrpSpPr>
        <p:grpSpPr>
          <a:xfrm>
            <a:off x="2066312" y="1674796"/>
            <a:ext cx="7215651" cy="4254366"/>
            <a:chOff x="3947252" y="-3457847"/>
            <a:chExt cx="4442770" cy="9553847"/>
          </a:xfrm>
        </p:grpSpPr>
        <p:sp>
          <p:nvSpPr>
            <p:cNvPr id="8" name="Oval 7">
              <a:extLst>
                <a:ext uri="{FF2B5EF4-FFF2-40B4-BE49-F238E27FC236}">
                  <a16:creationId xmlns:a16="http://schemas.microsoft.com/office/drawing/2014/main" id="{DA89C463-1519-4310-9F7B-7C732C919D13}"/>
                </a:ext>
              </a:extLst>
            </p:cNvPr>
            <p:cNvSpPr/>
            <p:nvPr/>
          </p:nvSpPr>
          <p:spPr>
            <a:xfrm>
              <a:off x="4200002" y="-3457847"/>
              <a:ext cx="4190020" cy="9553847"/>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a:endParaRPr>
            </a:p>
          </p:txBody>
        </p:sp>
        <p:sp>
          <p:nvSpPr>
            <p:cNvPr id="9" name="TextBox 8">
              <a:extLst>
                <a:ext uri="{FF2B5EF4-FFF2-40B4-BE49-F238E27FC236}">
                  <a16:creationId xmlns:a16="http://schemas.microsoft.com/office/drawing/2014/main" id="{F45D30F8-0629-4059-92E9-34D73434E6B4}"/>
                </a:ext>
              </a:extLst>
            </p:cNvPr>
            <p:cNvSpPr txBox="1"/>
            <p:nvPr/>
          </p:nvSpPr>
          <p:spPr>
            <a:xfrm>
              <a:off x="3947252" y="-811177"/>
              <a:ext cx="4316395" cy="4815519"/>
            </a:xfrm>
            <a:prstGeom prst="rect">
              <a:avLst/>
            </a:prstGeom>
            <a:noFill/>
          </p:spPr>
          <p:txBody>
            <a:bodyPr wrap="square" rtlCol="0">
              <a:spAutoFit/>
            </a:bodyPr>
            <a:lstStyle/>
            <a:p>
              <a:pPr marL="1312830" defTabSz="914377">
                <a:lnSpc>
                  <a:spcPts val="5200"/>
                </a:lnSpc>
                <a:defRPr/>
              </a:pPr>
              <a:r>
                <a:rPr lang="en-US" sz="4800" b="1" i="1" dirty="0">
                  <a:ln w="6350">
                    <a:solidFill>
                      <a:prstClr val="black"/>
                    </a:solidFill>
                  </a:ln>
                  <a:solidFill>
                    <a:prstClr val="white"/>
                  </a:solidFill>
                  <a:effectLst>
                    <a:outerShdw blurRad="50800" dist="38100" dir="2700000" algn="tl" rotWithShape="0">
                      <a:prstClr val="black">
                        <a:alpha val="40000"/>
                      </a:prstClr>
                    </a:outerShdw>
                  </a:effectLst>
                  <a:uFill>
                    <a:solidFill>
                      <a:prstClr val="white"/>
                    </a:solidFill>
                  </a:uFill>
                  <a:latin typeface="Arial" pitchFamily="34" charset="0"/>
                  <a:cs typeface="Arial" pitchFamily="34" charset="0"/>
                </a:rPr>
                <a:t>“The Widow’s Fix”</a:t>
              </a:r>
            </a:p>
            <a:p>
              <a:pPr marL="1312830" defTabSz="914377">
                <a:lnSpc>
                  <a:spcPts val="5200"/>
                </a:lnSpc>
                <a:defRPr/>
              </a:pPr>
              <a:r>
                <a:rPr lang="en-US" sz="4400" b="1" i="1" dirty="0">
                  <a:ln w="6350">
                    <a:solidFill>
                      <a:prstClr val="black"/>
                    </a:solidFill>
                  </a:ln>
                  <a:solidFill>
                    <a:prstClr val="white"/>
                  </a:solidFill>
                  <a:effectLst>
                    <a:outerShdw blurRad="50800" dist="38100" dir="2700000" algn="tl" rotWithShape="0">
                      <a:prstClr val="black">
                        <a:alpha val="40000"/>
                      </a:prstClr>
                    </a:outerShdw>
                  </a:effectLst>
                  <a:uFill>
                    <a:solidFill>
                      <a:prstClr val="white"/>
                    </a:solidFill>
                  </a:uFill>
                  <a:latin typeface="Arial" pitchFamily="34" charset="0"/>
                  <a:cs typeface="Arial" pitchFamily="34" charset="0"/>
                </a:rPr>
                <a:t> </a:t>
              </a:r>
              <a:r>
                <a:rPr lang="en-US" sz="5400" b="1" i="1" dirty="0">
                  <a:ln w="19050">
                    <a:solidFill>
                      <a:prstClr val="black"/>
                    </a:solidFill>
                  </a:ln>
                  <a:solidFill>
                    <a:srgbClr val="B2FF4D"/>
                  </a:solidFill>
                  <a:effectLst>
                    <a:outerShdw blurRad="50800" dist="38100" dir="2700000" algn="tl" rotWithShape="0">
                      <a:prstClr val="black">
                        <a:alpha val="40000"/>
                      </a:prstClr>
                    </a:outerShdw>
                  </a:effectLst>
                  <a:uFill>
                    <a:solidFill>
                      <a:prstClr val="white"/>
                    </a:solidFill>
                  </a:uFill>
                  <a:latin typeface="Bookman Old Style" pitchFamily="18" charset="0"/>
                </a:rPr>
                <a:t>Catch Phrase</a:t>
              </a:r>
            </a:p>
            <a:p>
              <a:pPr algn="ctr" defTabSz="914377">
                <a:lnSpc>
                  <a:spcPts val="5200"/>
                </a:lnSpc>
                <a:defRPr/>
              </a:pPr>
              <a:r>
                <a:rPr lang="en-US" sz="7200" b="1" i="1" dirty="0">
                  <a:ln w="19050">
                    <a:solidFill>
                      <a:prstClr val="black"/>
                    </a:solidFill>
                  </a:ln>
                  <a:solidFill>
                    <a:srgbClr val="FF9900"/>
                  </a:solidFill>
                  <a:effectLst>
                    <a:outerShdw blurRad="50800" dist="38100" dir="2700000" algn="tl" rotWithShape="0">
                      <a:prstClr val="black">
                        <a:alpha val="40000"/>
                      </a:prstClr>
                    </a:outerShdw>
                  </a:effectLst>
                  <a:uFill>
                    <a:solidFill>
                      <a:prstClr val="white"/>
                    </a:solidFill>
                  </a:uFill>
                  <a:latin typeface="Bookman Old Style" pitchFamily="18" charset="0"/>
                </a:rPr>
                <a:t>Chapter Six</a:t>
              </a:r>
            </a:p>
          </p:txBody>
        </p:sp>
      </p:grpSp>
    </p:spTree>
    <p:extLst>
      <p:ext uri="{BB962C8B-B14F-4D97-AF65-F5344CB8AC3E}">
        <p14:creationId xmlns:p14="http://schemas.microsoft.com/office/powerpoint/2010/main" val="48115942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ppt_w/2"/>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ppt_w</p:attrName>
                                        </p:attrNameLst>
                                      </p:cBhvr>
                                      <p:tavLst>
                                        <p:tav tm="0">
                                          <p:val>
                                            <p:fltVal val="0"/>
                                          </p:val>
                                        </p:tav>
                                        <p:tav tm="100000">
                                          <p:val>
                                            <p:strVal val="#ppt_w"/>
                                          </p:val>
                                        </p:tav>
                                      </p:tavLst>
                                    </p:anim>
                                    <p:anim calcmode="lin" valueType="num">
                                      <p:cBhvr>
                                        <p:cTn id="10" dur="500" fill="hold"/>
                                        <p:tgtEl>
                                          <p:spTgt spid="21"/>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3">
                                            <p:bg/>
                                          </p:spTgt>
                                        </p:tgtEl>
                                        <p:attrNameLst>
                                          <p:attrName>style.visibility</p:attrName>
                                        </p:attrNameLst>
                                      </p:cBhvr>
                                      <p:to>
                                        <p:strVal val="visible"/>
                                      </p:to>
                                    </p:set>
                                    <p:anim calcmode="lin" valueType="num">
                                      <p:cBhvr>
                                        <p:cTn id="14" dur="500" fill="hold"/>
                                        <p:tgtEl>
                                          <p:spTgt spid="23">
                                            <p:bg/>
                                          </p:spTgt>
                                        </p:tgtEl>
                                        <p:attrNameLst>
                                          <p:attrName>ppt_x</p:attrName>
                                        </p:attrNameLst>
                                      </p:cBhvr>
                                      <p:tavLst>
                                        <p:tav tm="0">
                                          <p:val>
                                            <p:strVal val="#ppt_x"/>
                                          </p:val>
                                        </p:tav>
                                        <p:tav tm="100000">
                                          <p:val>
                                            <p:strVal val="#ppt_x"/>
                                          </p:val>
                                        </p:tav>
                                      </p:tavLst>
                                    </p:anim>
                                    <p:anim calcmode="lin" valueType="num">
                                      <p:cBhvr>
                                        <p:cTn id="15" dur="500" fill="hold"/>
                                        <p:tgtEl>
                                          <p:spTgt spid="23">
                                            <p:bg/>
                                          </p:spTgt>
                                        </p:tgtEl>
                                        <p:attrNameLst>
                                          <p:attrName>ppt_y</p:attrName>
                                        </p:attrNameLst>
                                      </p:cBhvr>
                                      <p:tavLst>
                                        <p:tav tm="0">
                                          <p:val>
                                            <p:strVal val="#ppt_y-#ppt_h/2"/>
                                          </p:val>
                                        </p:tav>
                                        <p:tav tm="100000">
                                          <p:val>
                                            <p:strVal val="#ppt_y"/>
                                          </p:val>
                                        </p:tav>
                                      </p:tavLst>
                                    </p:anim>
                                    <p:anim calcmode="lin" valueType="num">
                                      <p:cBhvr>
                                        <p:cTn id="16" dur="500" fill="hold"/>
                                        <p:tgtEl>
                                          <p:spTgt spid="23">
                                            <p:bg/>
                                          </p:spTgt>
                                        </p:tgtEl>
                                        <p:attrNameLst>
                                          <p:attrName>ppt_w</p:attrName>
                                        </p:attrNameLst>
                                      </p:cBhvr>
                                      <p:tavLst>
                                        <p:tav tm="0">
                                          <p:val>
                                            <p:strVal val="#ppt_w"/>
                                          </p:val>
                                        </p:tav>
                                        <p:tav tm="100000">
                                          <p:val>
                                            <p:strVal val="#ppt_w"/>
                                          </p:val>
                                        </p:tav>
                                      </p:tavLst>
                                    </p:anim>
                                    <p:anim calcmode="lin" valueType="num">
                                      <p:cBhvr>
                                        <p:cTn id="17" dur="500" fill="hold"/>
                                        <p:tgtEl>
                                          <p:spTgt spid="23">
                                            <p:bg/>
                                          </p:spTgt>
                                        </p:tgtEl>
                                        <p:attrNameLst>
                                          <p:attrName>ppt_h</p:attrName>
                                        </p:attrNameLst>
                                      </p:cBhvr>
                                      <p:tavLst>
                                        <p:tav tm="0">
                                          <p:val>
                                            <p:fltVal val="0"/>
                                          </p:val>
                                        </p:tav>
                                        <p:tav tm="100000">
                                          <p:val>
                                            <p:strVal val="#ppt_h"/>
                                          </p:val>
                                        </p:tav>
                                      </p:tavLst>
                                    </p:anim>
                                  </p:childTnLst>
                                </p:cTn>
                              </p:par>
                              <p:par>
                                <p:cTn id="18" presetID="17" presetClass="exit" presetSubtype="1" fill="hold" nodeType="withEffect">
                                  <p:stCondLst>
                                    <p:cond delay="0"/>
                                  </p:stCondLst>
                                  <p:childTnLst>
                                    <p:anim calcmode="lin" valueType="num">
                                      <p:cBhvr>
                                        <p:cTn id="19" dur="500"/>
                                        <p:tgtEl>
                                          <p:spTgt spid="23">
                                            <p:bg/>
                                          </p:spTgt>
                                        </p:tgtEl>
                                        <p:attrNameLst>
                                          <p:attrName>ppt_x</p:attrName>
                                        </p:attrNameLst>
                                      </p:cBhvr>
                                      <p:tavLst>
                                        <p:tav tm="0">
                                          <p:val>
                                            <p:strVal val="ppt_x"/>
                                          </p:val>
                                        </p:tav>
                                        <p:tav tm="100000">
                                          <p:val>
                                            <p:strVal val="ppt_x"/>
                                          </p:val>
                                        </p:tav>
                                      </p:tavLst>
                                    </p:anim>
                                    <p:anim calcmode="lin" valueType="num">
                                      <p:cBhvr>
                                        <p:cTn id="20" dur="500"/>
                                        <p:tgtEl>
                                          <p:spTgt spid="23">
                                            <p:bg/>
                                          </p:spTgt>
                                        </p:tgtEl>
                                        <p:attrNameLst>
                                          <p:attrName>ppt_y</p:attrName>
                                        </p:attrNameLst>
                                      </p:cBhvr>
                                      <p:tavLst>
                                        <p:tav tm="0">
                                          <p:val>
                                            <p:strVal val="ppt_y"/>
                                          </p:val>
                                        </p:tav>
                                        <p:tav tm="100000">
                                          <p:val>
                                            <p:strVal val="ppt_y-ppt_h/2"/>
                                          </p:val>
                                        </p:tav>
                                      </p:tavLst>
                                    </p:anim>
                                    <p:anim calcmode="lin" valueType="num">
                                      <p:cBhvr>
                                        <p:cTn id="21" dur="500"/>
                                        <p:tgtEl>
                                          <p:spTgt spid="23">
                                            <p:bg/>
                                          </p:spTgt>
                                        </p:tgtEl>
                                        <p:attrNameLst>
                                          <p:attrName>ppt_w</p:attrName>
                                        </p:attrNameLst>
                                      </p:cBhvr>
                                      <p:tavLst>
                                        <p:tav tm="0">
                                          <p:val>
                                            <p:strVal val="ppt_w"/>
                                          </p:val>
                                        </p:tav>
                                        <p:tav tm="100000">
                                          <p:val>
                                            <p:strVal val="ppt_w"/>
                                          </p:val>
                                        </p:tav>
                                      </p:tavLst>
                                    </p:anim>
                                    <p:anim calcmode="lin" valueType="num">
                                      <p:cBhvr>
                                        <p:cTn id="22" dur="500"/>
                                        <p:tgtEl>
                                          <p:spTgt spid="23">
                                            <p:bg/>
                                          </p:spTgt>
                                        </p:tgtEl>
                                        <p:attrNameLst>
                                          <p:attrName>ppt_h</p:attrName>
                                        </p:attrNameLst>
                                      </p:cBhvr>
                                      <p:tavLst>
                                        <p:tav tm="0">
                                          <p:val>
                                            <p:strVal val="ppt_h"/>
                                          </p:val>
                                        </p:tav>
                                        <p:tav tm="100000">
                                          <p:val>
                                            <p:fltVal val="0"/>
                                          </p:val>
                                        </p:tav>
                                      </p:tavLst>
                                    </p:anim>
                                    <p:set>
                                      <p:cBhvr>
                                        <p:cTn id="23" dur="1" fill="hold">
                                          <p:stCondLst>
                                            <p:cond delay="499"/>
                                          </p:stCondLst>
                                        </p:cTn>
                                        <p:tgtEl>
                                          <p:spTgt spid="23">
                                            <p:bg/>
                                          </p:spTgt>
                                        </p:tgtEl>
                                        <p:attrNameLst>
                                          <p:attrName>style.visibility</p:attrName>
                                        </p:attrNameLst>
                                      </p:cBhvr>
                                      <p:to>
                                        <p:strVal val="hidden"/>
                                      </p:to>
                                    </p:set>
                                  </p:childTnLst>
                                </p:cTn>
                              </p:par>
                            </p:childTnLst>
                          </p:cTn>
                        </p:par>
                        <p:par>
                          <p:cTn id="24" fill="hold">
                            <p:stCondLst>
                              <p:cond delay="1000"/>
                            </p:stCondLst>
                            <p:childTnLst>
                              <p:par>
                                <p:cTn id="25" presetID="17" presetClass="exit" presetSubtype="2" fill="hold" grpId="1" nodeType="afterEffect">
                                  <p:stCondLst>
                                    <p:cond delay="0"/>
                                  </p:stCondLst>
                                  <p:childTnLst>
                                    <p:anim calcmode="lin" valueType="num">
                                      <p:cBhvr>
                                        <p:cTn id="26" dur="500"/>
                                        <p:tgtEl>
                                          <p:spTgt spid="21"/>
                                        </p:tgtEl>
                                        <p:attrNameLst>
                                          <p:attrName>ppt_x</p:attrName>
                                        </p:attrNameLst>
                                      </p:cBhvr>
                                      <p:tavLst>
                                        <p:tav tm="0">
                                          <p:val>
                                            <p:strVal val="ppt_x"/>
                                          </p:val>
                                        </p:tav>
                                        <p:tav tm="100000">
                                          <p:val>
                                            <p:strVal val="ppt_x+ppt_w/2"/>
                                          </p:val>
                                        </p:tav>
                                      </p:tavLst>
                                    </p:anim>
                                    <p:anim calcmode="lin" valueType="num">
                                      <p:cBhvr>
                                        <p:cTn id="27" dur="500"/>
                                        <p:tgtEl>
                                          <p:spTgt spid="21"/>
                                        </p:tgtEl>
                                        <p:attrNameLst>
                                          <p:attrName>ppt_y</p:attrName>
                                        </p:attrNameLst>
                                      </p:cBhvr>
                                      <p:tavLst>
                                        <p:tav tm="0">
                                          <p:val>
                                            <p:strVal val="ppt_y"/>
                                          </p:val>
                                        </p:tav>
                                        <p:tav tm="100000">
                                          <p:val>
                                            <p:strVal val="ppt_y"/>
                                          </p:val>
                                        </p:tav>
                                      </p:tavLst>
                                    </p:anim>
                                    <p:anim calcmode="lin" valueType="num">
                                      <p:cBhvr>
                                        <p:cTn id="28" dur="500"/>
                                        <p:tgtEl>
                                          <p:spTgt spid="21"/>
                                        </p:tgtEl>
                                        <p:attrNameLst>
                                          <p:attrName>ppt_w</p:attrName>
                                        </p:attrNameLst>
                                      </p:cBhvr>
                                      <p:tavLst>
                                        <p:tav tm="0">
                                          <p:val>
                                            <p:strVal val="ppt_w"/>
                                          </p:val>
                                        </p:tav>
                                        <p:tav tm="100000">
                                          <p:val>
                                            <p:fltVal val="0"/>
                                          </p:val>
                                        </p:tav>
                                      </p:tavLst>
                                    </p:anim>
                                    <p:anim calcmode="lin" valueType="num">
                                      <p:cBhvr>
                                        <p:cTn id="29" dur="500"/>
                                        <p:tgtEl>
                                          <p:spTgt spid="21"/>
                                        </p:tgtEl>
                                        <p:attrNameLst>
                                          <p:attrName>ppt_h</p:attrName>
                                        </p:attrNameLst>
                                      </p:cBhvr>
                                      <p:tavLst>
                                        <p:tav tm="0">
                                          <p:val>
                                            <p:strVal val="ppt_h"/>
                                          </p:val>
                                        </p:tav>
                                        <p:tav tm="100000">
                                          <p:val>
                                            <p:strVal val="ppt_h"/>
                                          </p:val>
                                        </p:tav>
                                      </p:tavLst>
                                    </p:anim>
                                    <p:set>
                                      <p:cBhvr>
                                        <p:cTn id="30" dur="1" fill="hold">
                                          <p:stCondLst>
                                            <p:cond delay="499"/>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9" presetClass="emph" presetSubtype="0" nodeType="withEffect">
                                  <p:stCondLst>
                                    <p:cond delay="0"/>
                                  </p:stCondLst>
                                  <p:childTnLst>
                                    <p:set>
                                      <p:cBhvr rctx="PPT">
                                        <p:cTn id="36" dur="indefinite"/>
                                        <p:tgtEl>
                                          <p:spTgt spid="7"/>
                                        </p:tgtEl>
                                        <p:attrNameLst>
                                          <p:attrName>style.opacity</p:attrName>
                                        </p:attrNameLst>
                                      </p:cBhvr>
                                      <p:to>
                                        <p:strVal val="0.85"/>
                                      </p:to>
                                    </p:set>
                                    <p:animEffect filter="image" prLst="opacity: 0.85">
                                      <p:cBhvr rctx="IE">
                                        <p:cTn id="37" dur="indefinite"/>
                                        <p:tgtEl>
                                          <p:spTgt spid="7"/>
                                        </p:tgtEl>
                                      </p:cBhvr>
                                    </p:animEffect>
                                  </p:childTnLst>
                                </p:cTn>
                              </p:par>
                              <p:par>
                                <p:cTn id="38" presetID="56" presetClass="path" presetSubtype="0" accel="50000" decel="50000" fill="hold" nodeType="withEffect">
                                  <p:stCondLst>
                                    <p:cond delay="0"/>
                                  </p:stCondLst>
                                  <p:childTnLst>
                                    <p:animMotion origin="layout" path="M -3.95833E-6 1.48148E-6 L 0.34167 -0.27222 " pathEditMode="relative" rAng="0" ptsTypes="AA">
                                      <p:cBhvr>
                                        <p:cTn id="39" dur="2000" fill="hold"/>
                                        <p:tgtEl>
                                          <p:spTgt spid="7"/>
                                        </p:tgtEl>
                                        <p:attrNameLst>
                                          <p:attrName>ppt_x</p:attrName>
                                          <p:attrName>ppt_y</p:attrName>
                                        </p:attrNameLst>
                                      </p:cBhvr>
                                      <p:rCtr x="17083" y="-13611"/>
                                    </p:animMotion>
                                  </p:childTnLst>
                                </p:cTn>
                              </p:par>
                              <p:par>
                                <p:cTn id="40" presetID="6" presetClass="emph" presetSubtype="0" fill="hold" nodeType="withEffect">
                                  <p:stCondLst>
                                    <p:cond delay="0"/>
                                  </p:stCondLst>
                                  <p:childTnLst>
                                    <p:animScale>
                                      <p:cBhvr>
                                        <p:cTn id="41" dur="2000" fill="hold"/>
                                        <p:tgtEl>
                                          <p:spTgt spid="7"/>
                                        </p:tgtEl>
                                      </p:cBhvr>
                                      <p:by x="30000" y="30000"/>
                                    </p:animScale>
                                  </p:childTnLst>
                                </p:cTn>
                              </p:par>
                            </p:childTnLst>
                          </p:cTn>
                        </p:par>
                        <p:par>
                          <p:cTn id="42" fill="hold">
                            <p:stCondLst>
                              <p:cond delay="2000"/>
                            </p:stCondLst>
                            <p:childTnLst>
                              <p:par>
                                <p:cTn id="43" presetID="53" presetClass="exit" presetSubtype="0" fill="hold" nodeType="afterEffect">
                                  <p:stCondLst>
                                    <p:cond delay="0"/>
                                  </p:stCondLst>
                                  <p:childTnLst>
                                    <p:anim calcmode="lin" valueType="num">
                                      <p:cBhvr>
                                        <p:cTn id="44" dur="2000"/>
                                        <p:tgtEl>
                                          <p:spTgt spid="7"/>
                                        </p:tgtEl>
                                        <p:attrNameLst>
                                          <p:attrName>ppt_w</p:attrName>
                                        </p:attrNameLst>
                                      </p:cBhvr>
                                      <p:tavLst>
                                        <p:tav tm="0">
                                          <p:val>
                                            <p:strVal val="ppt_w"/>
                                          </p:val>
                                        </p:tav>
                                        <p:tav tm="100000">
                                          <p:val>
                                            <p:fltVal val="0"/>
                                          </p:val>
                                        </p:tav>
                                      </p:tavLst>
                                    </p:anim>
                                    <p:anim calcmode="lin" valueType="num">
                                      <p:cBhvr>
                                        <p:cTn id="45" dur="2000"/>
                                        <p:tgtEl>
                                          <p:spTgt spid="7"/>
                                        </p:tgtEl>
                                        <p:attrNameLst>
                                          <p:attrName>ppt_h</p:attrName>
                                        </p:attrNameLst>
                                      </p:cBhvr>
                                      <p:tavLst>
                                        <p:tav tm="0">
                                          <p:val>
                                            <p:strVal val="ppt_h"/>
                                          </p:val>
                                        </p:tav>
                                        <p:tav tm="100000">
                                          <p:val>
                                            <p:fltVal val="0"/>
                                          </p:val>
                                        </p:tav>
                                      </p:tavLst>
                                    </p:anim>
                                    <p:animEffect transition="out" filter="fade">
                                      <p:cBhvr>
                                        <p:cTn id="46" dur="2000"/>
                                        <p:tgtEl>
                                          <p:spTgt spid="7"/>
                                        </p:tgtEl>
                                      </p:cBhvr>
                                    </p:animEffect>
                                    <p:set>
                                      <p:cBhvr>
                                        <p:cTn id="4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allAtOnce" animBg="1"/>
      <p:bldP spid="21" grpId="0" animBg="1"/>
      <p:bldP spid="21" grpId="1" animBg="1"/>
    </p:bldLst>
  </p:timing>
</p:sld>
</file>

<file path=ppt/slides/slide1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42661" y="198780"/>
            <a:ext cx="9024731" cy="1635200"/>
          </a:xfrm>
          <a:noFill/>
        </p:spPr>
        <p:txBody>
          <a:bodyPr>
            <a:normAutofit fontScale="90000"/>
          </a:bodyPr>
          <a:lstStyle/>
          <a:p>
            <a:r>
              <a:rPr lang="en-US" dirty="0">
                <a:solidFill>
                  <a:schemeClr val="bg1"/>
                </a:solidFill>
                <a:latin typeface="Times New Roman" panose="02020603050405020304" pitchFamily="18" charset="0"/>
                <a:cs typeface="Times New Roman" panose="02020603050405020304" pitchFamily="18" charset="0"/>
              </a:rPr>
              <a:t>Acts of the Apostles</a:t>
            </a:r>
            <a:br>
              <a:rPr lang="en-US" dirty="0">
                <a:solidFill>
                  <a:schemeClr val="bg1"/>
                </a:solidFill>
                <a:latin typeface="Times New Roman" panose="02020603050405020304" pitchFamily="18" charset="0"/>
                <a:cs typeface="Times New Roman" panose="02020603050405020304" pitchFamily="18" charset="0"/>
              </a:rPr>
            </a:br>
            <a:r>
              <a:rPr lang="en-US" dirty="0">
                <a:solidFill>
                  <a:schemeClr val="bg1"/>
                </a:solidFill>
                <a:latin typeface="Times New Roman" panose="02020603050405020304" pitchFamily="18" charset="0"/>
                <a:cs typeface="Times New Roman" panose="02020603050405020304" pitchFamily="18" charset="0"/>
              </a:rPr>
              <a:t>Chapter 6</a:t>
            </a:r>
          </a:p>
        </p:txBody>
      </p:sp>
      <p:sp>
        <p:nvSpPr>
          <p:cNvPr id="3" name="Subtitle 2">
            <a:extLst>
              <a:ext uri="{FF2B5EF4-FFF2-40B4-BE49-F238E27FC236}">
                <a16:creationId xmlns:a16="http://schemas.microsoft.com/office/drawing/2014/main" id="{5719FE3E-E397-48BE-A532-6203071D848A}"/>
              </a:ext>
            </a:extLst>
          </p:cNvPr>
          <p:cNvSpPr>
            <a:spLocks noGrp="1"/>
          </p:cNvSpPr>
          <p:nvPr>
            <p:ph type="subTitle" idx="1"/>
          </p:nvPr>
        </p:nvSpPr>
        <p:spPr>
          <a:xfrm>
            <a:off x="2872563" y="3585050"/>
            <a:ext cx="6446874" cy="2228609"/>
          </a:xfrm>
          <a:solidFill>
            <a:srgbClr val="E5C39E">
              <a:alpha val="50000"/>
            </a:srgbClr>
          </a:solidFill>
        </p:spPr>
        <p:txBody>
          <a:bodyPr>
            <a:normAutofit/>
          </a:bodyPr>
          <a:lstStyle/>
          <a:p>
            <a:r>
              <a:rPr lang="en-US" sz="2000" dirty="0">
                <a:latin typeface="Times New Roman" panose="02020603050405020304" pitchFamily="18" charset="0"/>
                <a:cs typeface="Times New Roman" panose="02020603050405020304" pitchFamily="18" charset="0"/>
              </a:rPr>
              <a:t>Overlooking the Widows of the Hellenistic Jews</a:t>
            </a:r>
          </a:p>
          <a:p>
            <a:r>
              <a:rPr lang="en-US" sz="2000" dirty="0">
                <a:latin typeface="Times New Roman" panose="02020603050405020304" pitchFamily="18" charset="0"/>
                <a:cs typeface="Times New Roman" panose="02020603050405020304" pitchFamily="18" charset="0"/>
              </a:rPr>
              <a:t>Apostolic Solution to the problem</a:t>
            </a:r>
          </a:p>
          <a:p>
            <a:r>
              <a:rPr lang="en-US" sz="2000" dirty="0">
                <a:latin typeface="Times New Roman" panose="02020603050405020304" pitchFamily="18" charset="0"/>
                <a:cs typeface="Times New Roman" panose="02020603050405020304" pitchFamily="18" charset="0"/>
              </a:rPr>
              <a:t>Selection of 7 men to see to the needs of Greek Widows</a:t>
            </a:r>
          </a:p>
          <a:p>
            <a:r>
              <a:rPr lang="en-US" sz="2000" dirty="0">
                <a:latin typeface="Times New Roman" panose="02020603050405020304" pitchFamily="18" charset="0"/>
                <a:cs typeface="Times New Roman" panose="02020603050405020304" pitchFamily="18" charset="0"/>
              </a:rPr>
              <a:t>Sects of the Jews dispute with Stephen over the Gospel</a:t>
            </a:r>
          </a:p>
          <a:p>
            <a:r>
              <a:rPr lang="en-US" sz="2000" dirty="0">
                <a:latin typeface="Times New Roman" panose="02020603050405020304" pitchFamily="18" charset="0"/>
                <a:cs typeface="Times New Roman" panose="02020603050405020304" pitchFamily="18" charset="0"/>
              </a:rPr>
              <a:t>Stephen put on trial before the Sanhedrin</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014206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
            <a:ext cx="12192000" cy="6863417"/>
          </a:xfrm>
          <a:prstGeom prst="rect">
            <a:avLst/>
          </a:prstGeom>
          <a:solidFill>
            <a:schemeClr val="bg1"/>
          </a:solidFill>
        </p:spPr>
        <p:txBody>
          <a:bodyPr wrap="square" rtlCol="0">
            <a:spAutoFit/>
          </a:bodyPr>
          <a:lstStyle/>
          <a:p>
            <a:pPr defTabSz="274313">
              <a:spcBef>
                <a:spcPts val="1600"/>
              </a:spcBef>
              <a:defRPr/>
            </a:pPr>
            <a:r>
              <a:rPr lang="en-US" sz="2400" b="1" dirty="0">
                <a:solidFill>
                  <a:srgbClr val="FF0000"/>
                </a:solidFill>
                <a:latin typeface="Times New Roman" panose="02020603050405020304" pitchFamily="18" charset="0"/>
                <a:cs typeface="Times New Roman" panose="02020603050405020304" pitchFamily="18" charset="0"/>
              </a:rPr>
              <a:t>Acts 6:1-3 (NASB) </a:t>
            </a:r>
          </a:p>
          <a:p>
            <a:pPr defTabSz="274313">
              <a:defRPr/>
            </a:pPr>
            <a:r>
              <a:rPr lang="en-US" sz="2400" dirty="0">
                <a:solidFill>
                  <a:srgbClr val="FF0000"/>
                </a:solidFill>
                <a:latin typeface="Times New Roman" panose="02020603050405020304" pitchFamily="18" charset="0"/>
                <a:cs typeface="Times New Roman" panose="02020603050405020304" pitchFamily="18" charset="0"/>
              </a:rPr>
              <a:t>1  Now at this time while the disciples were increasing </a:t>
            </a:r>
            <a:r>
              <a:rPr lang="en-US" sz="2400" i="1" dirty="0">
                <a:solidFill>
                  <a:srgbClr val="FF0000"/>
                </a:solidFill>
                <a:latin typeface="Times New Roman" panose="02020603050405020304" pitchFamily="18" charset="0"/>
                <a:cs typeface="Times New Roman" panose="02020603050405020304" pitchFamily="18" charset="0"/>
              </a:rPr>
              <a:t>in number,</a:t>
            </a:r>
            <a:r>
              <a:rPr lang="en-US" sz="2400" dirty="0">
                <a:solidFill>
                  <a:srgbClr val="FF0000"/>
                </a:solidFill>
                <a:latin typeface="Times New Roman" panose="02020603050405020304" pitchFamily="18" charset="0"/>
                <a:cs typeface="Times New Roman" panose="02020603050405020304" pitchFamily="18" charset="0"/>
              </a:rPr>
              <a:t> a complaint arose on the part of 	the Hellenistic </a:t>
            </a:r>
            <a:r>
              <a:rPr lang="en-US" sz="2400" i="1" dirty="0">
                <a:solidFill>
                  <a:srgbClr val="FF0000"/>
                </a:solidFill>
                <a:latin typeface="Times New Roman" panose="02020603050405020304" pitchFamily="18" charset="0"/>
                <a:cs typeface="Times New Roman" panose="02020603050405020304" pitchFamily="18" charset="0"/>
              </a:rPr>
              <a:t>Jews</a:t>
            </a:r>
            <a:r>
              <a:rPr lang="en-US" sz="2400" dirty="0">
                <a:solidFill>
                  <a:srgbClr val="FF0000"/>
                </a:solidFill>
                <a:latin typeface="Times New Roman" panose="02020603050405020304" pitchFamily="18" charset="0"/>
                <a:cs typeface="Times New Roman" panose="02020603050405020304" pitchFamily="18" charset="0"/>
              </a:rPr>
              <a:t> against the </a:t>
            </a:r>
            <a:r>
              <a:rPr lang="en-US" sz="2400" i="1" dirty="0">
                <a:solidFill>
                  <a:srgbClr val="FF0000"/>
                </a:solidFill>
                <a:latin typeface="Times New Roman" panose="02020603050405020304" pitchFamily="18" charset="0"/>
                <a:cs typeface="Times New Roman" panose="02020603050405020304" pitchFamily="18" charset="0"/>
              </a:rPr>
              <a:t>native</a:t>
            </a:r>
            <a:r>
              <a:rPr lang="en-US" sz="2400" dirty="0">
                <a:solidFill>
                  <a:srgbClr val="FF0000"/>
                </a:solidFill>
                <a:latin typeface="Times New Roman" panose="02020603050405020304" pitchFamily="18" charset="0"/>
                <a:cs typeface="Times New Roman" panose="02020603050405020304" pitchFamily="18" charset="0"/>
              </a:rPr>
              <a:t> Hebrews, because their widows were being overlooked 	in the daily serving </a:t>
            </a:r>
            <a:r>
              <a:rPr lang="en-US" sz="2400" i="1" dirty="0">
                <a:solidFill>
                  <a:srgbClr val="FF0000"/>
                </a:solidFill>
                <a:latin typeface="Times New Roman" panose="02020603050405020304" pitchFamily="18" charset="0"/>
                <a:cs typeface="Times New Roman" panose="02020603050405020304" pitchFamily="18" charset="0"/>
              </a:rPr>
              <a:t>of food.</a:t>
            </a:r>
            <a:r>
              <a:rPr lang="en-US" sz="2400" dirty="0">
                <a:solidFill>
                  <a:srgbClr val="FF0000"/>
                </a:solidFill>
                <a:latin typeface="Times New Roman" panose="02020603050405020304" pitchFamily="18" charset="0"/>
                <a:cs typeface="Times New Roman" panose="02020603050405020304" pitchFamily="18" charset="0"/>
              </a:rPr>
              <a:t>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2  So the twelve summoned the congregation of the disciples and said, "It is not desirable for us to 	neglect the word of God in order to serve tables.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3  "Therefore, brethren, select from among you seven men of good reputation, full of the Spirit 	and of wisdom, whom we may put in charge of this task.</a:t>
            </a:r>
            <a:r>
              <a:rPr lang="en-US" sz="2400" dirty="0">
                <a:solidFill>
                  <a:prstClr val="black"/>
                </a:solidFill>
                <a:latin typeface="Times New Roman" panose="02020603050405020304" pitchFamily="18" charset="0"/>
                <a:cs typeface="Times New Roman" panose="02020603050405020304" pitchFamily="18" charset="0"/>
              </a:rPr>
              <a:t> </a:t>
            </a:r>
          </a:p>
          <a:p>
            <a:pPr defTabSz="274313">
              <a:spcBef>
                <a:spcPts val="1600"/>
              </a:spcBef>
              <a:defRPr/>
            </a:pPr>
            <a:r>
              <a:rPr lang="en-US" sz="2400" dirty="0">
                <a:solidFill>
                  <a:prstClr val="black"/>
                </a:solidFill>
                <a:latin typeface="Times New Roman" panose="02020603050405020304" pitchFamily="18" charset="0"/>
                <a:cs typeface="Times New Roman" panose="02020603050405020304" pitchFamily="18" charset="0"/>
              </a:rPr>
              <a:t>A. </a:t>
            </a:r>
            <a:r>
              <a:rPr lang="en-US" sz="2400" b="1" dirty="0">
                <a:solidFill>
                  <a:prstClr val="black"/>
                </a:solidFill>
                <a:latin typeface="Times New Roman" panose="02020603050405020304" pitchFamily="18" charset="0"/>
                <a:cs typeface="Times New Roman" panose="02020603050405020304" pitchFamily="18" charset="0"/>
              </a:rPr>
              <a:t>Church is Hebrew speaking Jews, Greek speaking Jews and Proselytes:</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Acts 2:5-11; 6:5</a:t>
            </a:r>
          </a:p>
          <a:p>
            <a:pPr defTabSz="274313">
              <a:spcBef>
                <a:spcPts val="1600"/>
              </a:spcBef>
              <a:defRPr/>
            </a:pPr>
            <a:r>
              <a:rPr lang="en-US" sz="2400" dirty="0">
                <a:solidFill>
                  <a:prstClr val="black"/>
                </a:solidFill>
                <a:latin typeface="Times New Roman" panose="02020603050405020304" pitchFamily="18" charset="0"/>
                <a:cs typeface="Times New Roman" panose="02020603050405020304" pitchFamily="18" charset="0"/>
              </a:rPr>
              <a:t>	1. </a:t>
            </a:r>
            <a:r>
              <a:rPr lang="en-US" sz="2400" b="1" dirty="0">
                <a:solidFill>
                  <a:prstClr val="black"/>
                </a:solidFill>
                <a:latin typeface="Times New Roman" panose="02020603050405020304" pitchFamily="18" charset="0"/>
                <a:cs typeface="Times New Roman" panose="02020603050405020304" pitchFamily="18" charset="0"/>
              </a:rPr>
              <a:t>Widows neglected: </a:t>
            </a:r>
            <a:r>
              <a:rPr lang="en-US" sz="2400" dirty="0">
                <a:solidFill>
                  <a:srgbClr val="FF0000"/>
                </a:solidFill>
                <a:latin typeface="Times New Roman" panose="02020603050405020304" pitchFamily="18" charset="0"/>
                <a:cs typeface="Times New Roman" panose="02020603050405020304" pitchFamily="18" charset="0"/>
              </a:rPr>
              <a:t>Ex 22:22; Dt 10:18; 14:29 </a:t>
            </a:r>
            <a:r>
              <a:rPr lang="en-US" sz="2400" dirty="0" err="1">
                <a:solidFill>
                  <a:srgbClr val="FF0000"/>
                </a:solidFill>
                <a:latin typeface="Times New Roman" panose="02020603050405020304" pitchFamily="18" charset="0"/>
                <a:cs typeface="Times New Roman" panose="02020603050405020304" pitchFamily="18" charset="0"/>
              </a:rPr>
              <a:t>Psa</a:t>
            </a:r>
            <a:r>
              <a:rPr lang="en-US" sz="2400" dirty="0">
                <a:solidFill>
                  <a:srgbClr val="FF0000"/>
                </a:solidFill>
                <a:latin typeface="Times New Roman" panose="02020603050405020304" pitchFamily="18" charset="0"/>
                <a:cs typeface="Times New Roman" panose="02020603050405020304" pitchFamily="18" charset="0"/>
              </a:rPr>
              <a:t> 146:9; 1Tim 5:3-5, 16; Ja 1:27</a:t>
            </a:r>
          </a:p>
          <a:p>
            <a:pPr defTabSz="274313">
              <a:spcBef>
                <a:spcPts val="1600"/>
              </a:spcBef>
              <a:defRPr/>
            </a:pPr>
            <a:r>
              <a:rPr lang="en-US" sz="2400" dirty="0">
                <a:solidFill>
                  <a:prstClr val="black"/>
                </a:solidFill>
                <a:latin typeface="Times New Roman" panose="02020603050405020304" pitchFamily="18" charset="0"/>
                <a:cs typeface="Times New Roman" panose="02020603050405020304" pitchFamily="18" charset="0"/>
              </a:rPr>
              <a:t>B. </a:t>
            </a:r>
            <a:r>
              <a:rPr lang="en-US" sz="2400" b="1" dirty="0">
                <a:solidFill>
                  <a:prstClr val="black"/>
                </a:solidFill>
                <a:latin typeface="Times New Roman" panose="02020603050405020304" pitchFamily="18" charset="0"/>
                <a:cs typeface="Times New Roman" panose="02020603050405020304" pitchFamily="18" charset="0"/>
              </a:rPr>
              <a:t>The apostles could not neglect the command given to them by Jesus. The apostles were 	inspired by the Holy Spirit to teach, not to </a:t>
            </a:r>
            <a:r>
              <a:rPr lang="en-US" sz="2400" b="1" u="sng" dirty="0">
                <a:solidFill>
                  <a:srgbClr val="FF0000"/>
                </a:solidFill>
                <a:latin typeface="Times New Roman" panose="02020603050405020304" pitchFamily="18" charset="0"/>
                <a:cs typeface="Times New Roman" panose="02020603050405020304" pitchFamily="18" charset="0"/>
              </a:rPr>
              <a:t>serve tables</a:t>
            </a:r>
            <a:r>
              <a:rPr lang="en-US" sz="2400" b="1" dirty="0">
                <a:solidFill>
                  <a:prstClr val="black"/>
                </a:solidFill>
                <a:latin typeface="Times New Roman" panose="02020603050405020304" pitchFamily="18" charset="0"/>
                <a:cs typeface="Times New Roman" panose="02020603050405020304" pitchFamily="18" charset="0"/>
              </a:rPr>
              <a: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Mt 28:16-20; Mk 16:14-15; Act 1:8</a:t>
            </a:r>
          </a:p>
          <a:p>
            <a:pPr defTabSz="274313">
              <a:spcBef>
                <a:spcPts val="1600"/>
              </a:spcBef>
              <a:defRPr/>
            </a:pPr>
            <a:r>
              <a:rPr lang="en-US" sz="2400" dirty="0">
                <a:solidFill>
                  <a:prstClr val="black"/>
                </a:solidFill>
                <a:latin typeface="Times New Roman" panose="02020603050405020304" pitchFamily="18" charset="0"/>
                <a:cs typeface="Times New Roman" panose="02020603050405020304" pitchFamily="18" charset="0"/>
              </a:rPr>
              <a:t>	1. </a:t>
            </a:r>
            <a:r>
              <a:rPr lang="en-US" sz="2400" b="1" dirty="0">
                <a:solidFill>
                  <a:prstClr val="black"/>
                </a:solidFill>
                <a:latin typeface="Times New Roman" panose="02020603050405020304" pitchFamily="18" charset="0"/>
                <a:cs typeface="Times New Roman" panose="02020603050405020304" pitchFamily="18" charset="0"/>
              </a:rPr>
              <a:t>Apostolic teaching prepared others to teach: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Acts 8:1-4; 2Tim 2:1-2</a:t>
            </a:r>
          </a:p>
          <a:p>
            <a:pPr defTabSz="274313">
              <a:spcBef>
                <a:spcPts val="1600"/>
              </a:spcBef>
              <a:defRPr/>
            </a:pPr>
            <a:r>
              <a:rPr lang="en-US" sz="2400" dirty="0">
                <a:solidFill>
                  <a:prstClr val="black"/>
                </a:solidFill>
                <a:latin typeface="Times New Roman" panose="02020603050405020304" pitchFamily="18" charset="0"/>
                <a:cs typeface="Times New Roman" panose="02020603050405020304" pitchFamily="18" charset="0"/>
              </a:rPr>
              <a:t>	2. </a:t>
            </a:r>
            <a:r>
              <a:rPr lang="en-US" sz="2400" b="1" dirty="0">
                <a:solidFill>
                  <a:prstClr val="black"/>
                </a:solidFill>
                <a:latin typeface="Times New Roman" panose="02020603050405020304" pitchFamily="18" charset="0"/>
                <a:cs typeface="Times New Roman" panose="02020603050405020304" pitchFamily="18" charset="0"/>
              </a:rPr>
              <a:t>Select 7 men,</a:t>
            </a:r>
            <a:r>
              <a:rPr lang="en-US" sz="2400" i="1" dirty="0">
                <a:solidFill>
                  <a:srgbClr val="FF0000"/>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lit.</a:t>
            </a:r>
            <a:r>
              <a:rPr lang="en-US" sz="2400" i="1" dirty="0" err="1">
                <a:solidFill>
                  <a:srgbClr val="FF0000"/>
                </a:solidFill>
                <a:latin typeface="Times New Roman" panose="02020603050405020304" pitchFamily="18" charset="0"/>
                <a:cs typeface="Times New Roman" panose="02020603050405020304" pitchFamily="18" charset="0"/>
              </a:rPr>
              <a:t>“we</a:t>
            </a:r>
            <a:r>
              <a:rPr lang="en-US" sz="2400" i="1" dirty="0">
                <a:solidFill>
                  <a:srgbClr val="FF0000"/>
                </a:solidFill>
                <a:latin typeface="Times New Roman" panose="02020603050405020304" pitchFamily="18" charset="0"/>
                <a:cs typeface="Times New Roman" panose="02020603050405020304" pitchFamily="18" charset="0"/>
              </a:rPr>
              <a:t> may appoint upon this need”)</a:t>
            </a:r>
            <a:r>
              <a:rPr lang="en-US" sz="2400" b="1" dirty="0">
                <a:solidFill>
                  <a:prstClr val="black"/>
                </a:solidFill>
                <a:latin typeface="Times New Roman" panose="02020603050405020304" pitchFamily="18" charset="0"/>
                <a:cs typeface="Times New Roman" panose="02020603050405020304" pitchFamily="18" charset="0"/>
              </a:rPr>
              <a:t>:</a:t>
            </a:r>
            <a:r>
              <a:rPr lang="en-US" sz="2400" dirty="0">
                <a:solidFill>
                  <a:prstClr val="black"/>
                </a:solidFill>
                <a:latin typeface="Times New Roman" panose="02020603050405020304" pitchFamily="18" charset="0"/>
                <a:cs typeface="Times New Roman" panose="02020603050405020304" pitchFamily="18" charset="0"/>
              </a:rPr>
              <a:t> Deacons? </a:t>
            </a:r>
            <a:r>
              <a:rPr lang="en-US" sz="2400" dirty="0">
                <a:solidFill>
                  <a:srgbClr val="FF0000"/>
                </a:solidFill>
                <a:latin typeface="Times New Roman" panose="02020603050405020304" pitchFamily="18" charset="0"/>
                <a:cs typeface="Times New Roman" panose="02020603050405020304" pitchFamily="18" charset="0"/>
              </a:rPr>
              <a:t>Phil 1:1; 1Tim 3:8-13</a:t>
            </a:r>
          </a:p>
          <a:p>
            <a:pPr defTabSz="274313">
              <a:spcBef>
                <a:spcPts val="1600"/>
              </a:spcBef>
              <a:defRPr/>
            </a:pPr>
            <a:r>
              <a:rPr lang="en-US" sz="2400" dirty="0">
                <a:solidFill>
                  <a:prstClr val="black"/>
                </a:solidFill>
                <a:latin typeface="Times New Roman" panose="02020603050405020304" pitchFamily="18" charset="0"/>
                <a:cs typeface="Times New Roman" panose="02020603050405020304" pitchFamily="18" charset="0"/>
              </a:rPr>
              <a:t>	3. </a:t>
            </a:r>
            <a:r>
              <a:rPr lang="en-US" sz="2400" b="1" dirty="0">
                <a:solidFill>
                  <a:prstClr val="black"/>
                </a:solidFill>
                <a:latin typeface="Times New Roman" panose="02020603050405020304" pitchFamily="18" charset="0"/>
                <a:cs typeface="Times New Roman" panose="02020603050405020304" pitchFamily="18" charset="0"/>
              </a:rPr>
              <a:t>Full of the spirit:</a:t>
            </a:r>
            <a:r>
              <a:rPr lang="en-US" sz="2400" dirty="0">
                <a:solidFill>
                  <a:prstClr val="black"/>
                </a:solidFill>
                <a:latin typeface="Times New Roman" panose="02020603050405020304" pitchFamily="18" charset="0"/>
                <a:cs typeface="Times New Roman" panose="02020603050405020304" pitchFamily="18" charset="0"/>
              </a:rPr>
              <a:t> miraculous? </a:t>
            </a:r>
            <a:r>
              <a:rPr lang="en-US" sz="2400" dirty="0">
                <a:solidFill>
                  <a:srgbClr val="FF0000"/>
                </a:solidFill>
                <a:latin typeface="Times New Roman" panose="02020603050405020304" pitchFamily="18" charset="0"/>
                <a:cs typeface="Times New Roman" panose="02020603050405020304" pitchFamily="18" charset="0"/>
              </a:rPr>
              <a:t>Acts 2:4; 4:8, 31; 6:8, </a:t>
            </a:r>
            <a:r>
              <a:rPr lang="en-US" sz="2400" dirty="0">
                <a:solidFill>
                  <a:prstClr val="black"/>
                </a:solidFill>
                <a:latin typeface="Times New Roman" panose="02020603050405020304" pitchFamily="18" charset="0"/>
                <a:cs typeface="Times New Roman" panose="02020603050405020304" pitchFamily="18" charset="0"/>
              </a:rPr>
              <a:t>natural?</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Jn</a:t>
            </a:r>
            <a:r>
              <a:rPr lang="en-US" sz="2400" dirty="0">
                <a:solidFill>
                  <a:srgbClr val="FF0000"/>
                </a:solidFill>
                <a:latin typeface="Times New Roman" panose="02020603050405020304" pitchFamily="18" charset="0"/>
                <a:cs typeface="Times New Roman" panose="02020603050405020304" pitchFamily="18" charset="0"/>
              </a:rPr>
              <a:t> 6:63; Gal 5:16-24; </a:t>
            </a:r>
            <a:r>
              <a:rPr lang="en-US" sz="2400" dirty="0" err="1">
                <a:solidFill>
                  <a:srgbClr val="FF0000"/>
                </a:solidFill>
                <a:latin typeface="Times New Roman" panose="02020603050405020304" pitchFamily="18" charset="0"/>
                <a:cs typeface="Times New Roman" panose="02020603050405020304" pitchFamily="18" charset="0"/>
              </a:rPr>
              <a:t>Eph</a:t>
            </a:r>
            <a:r>
              <a:rPr lang="en-US" sz="2400" dirty="0">
                <a:solidFill>
                  <a:srgbClr val="FF0000"/>
                </a:solidFill>
                <a:latin typeface="Times New Roman" panose="02020603050405020304" pitchFamily="18" charset="0"/>
                <a:cs typeface="Times New Roman" panose="02020603050405020304" pitchFamily="18" charset="0"/>
              </a:rPr>
              <a:t> 5:18</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0" y="3508653"/>
            <a:ext cx="12192000" cy="2308324"/>
          </a:xfrm>
          <a:prstGeom prst="rect">
            <a:avLst/>
          </a:prstGeom>
          <a:solidFill>
            <a:srgbClr val="FFFF00"/>
          </a:solidFill>
          <a:ln w="38100">
            <a:solidFill>
              <a:srgbClr val="FF000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Acts 2:5-11 (NASB) </a:t>
            </a:r>
            <a:br>
              <a:rPr lang="en-US" sz="2400" dirty="0">
                <a:solidFill>
                  <a:prstClr val="black"/>
                </a:solidFill>
                <a:latin typeface="Calibri" panose="020F0502020204030204"/>
              </a:rPr>
            </a:br>
            <a:r>
              <a:rPr lang="en-US" sz="2400" dirty="0">
                <a:solidFill>
                  <a:prstClr val="black"/>
                </a:solidFill>
                <a:latin typeface="Calibri" panose="020F0502020204030204"/>
              </a:rPr>
              <a:t>5  Now there were </a:t>
            </a:r>
            <a:r>
              <a:rPr lang="en-US" sz="2400" dirty="0">
                <a:solidFill>
                  <a:srgbClr val="FF0000"/>
                </a:solidFill>
                <a:latin typeface="Calibri" panose="020F0502020204030204"/>
              </a:rPr>
              <a:t>Jews living in Jerusalem, devout men from every nation under heaven. </a:t>
            </a:r>
            <a:br>
              <a:rPr lang="en-US" sz="2400" dirty="0">
                <a:solidFill>
                  <a:prstClr val="black"/>
                </a:solidFill>
                <a:latin typeface="Calibri" panose="020F0502020204030204"/>
              </a:rPr>
            </a:br>
            <a:r>
              <a:rPr lang="en-US" sz="2400" dirty="0">
                <a:solidFill>
                  <a:prstClr val="black"/>
                </a:solidFill>
                <a:latin typeface="Calibri" panose="020F0502020204030204"/>
              </a:rPr>
              <a:t>6  And when this sound occurred, the crowd came together, and were bewildered because each 	one of them was hearing them speak in his own language. </a:t>
            </a:r>
            <a:br>
              <a:rPr lang="en-US" sz="2400" dirty="0">
                <a:solidFill>
                  <a:prstClr val="black"/>
                </a:solidFill>
                <a:latin typeface="Calibri" panose="020F0502020204030204"/>
              </a:rPr>
            </a:br>
            <a:r>
              <a:rPr lang="en-US" sz="2400" dirty="0">
                <a:solidFill>
                  <a:prstClr val="black"/>
                </a:solidFill>
                <a:latin typeface="Calibri" panose="020F0502020204030204"/>
              </a:rPr>
              <a:t>7  They were amazed and astonished, saying, "Why, are not all these who are speaking Galileans? </a:t>
            </a:r>
            <a:br>
              <a:rPr lang="en-US" sz="2400" dirty="0">
                <a:solidFill>
                  <a:prstClr val="black"/>
                </a:solidFill>
                <a:latin typeface="Calibri" panose="020F0502020204030204"/>
              </a:rPr>
            </a:br>
            <a:r>
              <a:rPr lang="en-US" sz="2400" dirty="0">
                <a:solidFill>
                  <a:prstClr val="black"/>
                </a:solidFill>
                <a:latin typeface="Calibri" panose="020F0502020204030204"/>
              </a:rPr>
              <a:t>8  "And how is it that we each hear </a:t>
            </a:r>
            <a:r>
              <a:rPr lang="en-US" sz="2400" i="1" dirty="0">
                <a:solidFill>
                  <a:prstClr val="black"/>
                </a:solidFill>
                <a:latin typeface="Calibri" panose="020F0502020204030204"/>
              </a:rPr>
              <a:t>them</a:t>
            </a:r>
            <a:r>
              <a:rPr lang="en-US" sz="2400" dirty="0">
                <a:solidFill>
                  <a:prstClr val="black"/>
                </a:solidFill>
                <a:latin typeface="Calibri" panose="020F0502020204030204"/>
              </a:rPr>
              <a:t> in our own language to which we were born? </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0" y="3923414"/>
            <a:ext cx="12192000" cy="1938992"/>
          </a:xfrm>
          <a:prstGeom prst="rect">
            <a:avLst/>
          </a:prstGeom>
          <a:solidFill>
            <a:srgbClr val="FFFF00"/>
          </a:solidFill>
          <a:ln w="38100">
            <a:solidFill>
              <a:srgbClr val="FF0000"/>
            </a:solidFill>
          </a:ln>
        </p:spPr>
        <p:txBody>
          <a:bodyPr wrap="square" rtlCol="0">
            <a:spAutoFit/>
          </a:bodyPr>
          <a:lstStyle/>
          <a:p>
            <a:pPr defTabSz="274313">
              <a:spcBef>
                <a:spcPts val="1800"/>
              </a:spcBef>
              <a:defRPr/>
            </a:pPr>
            <a:r>
              <a:rPr lang="en-US" sz="2400" dirty="0">
                <a:solidFill>
                  <a:prstClr val="black"/>
                </a:solidFill>
                <a:latin typeface="Calibri" panose="020F0502020204030204"/>
              </a:rPr>
              <a:t>9  "Parthians and Medes and Elamites, and residents of Mesopotamia, Judea and Cappadocia, 	Pontus and Asia, </a:t>
            </a:r>
            <a:br>
              <a:rPr lang="en-US" sz="2400" dirty="0">
                <a:solidFill>
                  <a:prstClr val="black"/>
                </a:solidFill>
                <a:latin typeface="Calibri" panose="020F0502020204030204"/>
              </a:rPr>
            </a:br>
            <a:r>
              <a:rPr lang="en-US" sz="2400" dirty="0">
                <a:solidFill>
                  <a:prstClr val="black"/>
                </a:solidFill>
                <a:latin typeface="Calibri" panose="020F0502020204030204"/>
              </a:rPr>
              <a:t>10  Phrygia and Pamphylia, Egypt and the districts of Libya around Cyrene, and visitors from 	Rome, </a:t>
            </a:r>
            <a:r>
              <a:rPr lang="en-US" sz="2400" dirty="0">
                <a:solidFill>
                  <a:srgbClr val="FF0000"/>
                </a:solidFill>
                <a:latin typeface="Calibri" panose="020F0502020204030204"/>
              </a:rPr>
              <a:t>both Jews and proselytes</a:t>
            </a:r>
            <a:r>
              <a:rPr lang="en-US" sz="2400" dirty="0">
                <a:solidFill>
                  <a:prstClr val="black"/>
                </a:solidFill>
                <a:latin typeface="Calibri" panose="020F0502020204030204"/>
              </a:rPr>
              <a:t>, </a:t>
            </a:r>
            <a:br>
              <a:rPr lang="en-US" sz="2400" dirty="0">
                <a:solidFill>
                  <a:prstClr val="black"/>
                </a:solidFill>
                <a:latin typeface="Calibri" panose="020F0502020204030204"/>
              </a:rPr>
            </a:br>
            <a:r>
              <a:rPr lang="en-US" sz="2400" dirty="0">
                <a:solidFill>
                  <a:prstClr val="black"/>
                </a:solidFill>
                <a:latin typeface="Calibri" panose="020F0502020204030204"/>
              </a:rPr>
              <a:t>11  Cretans and Arabs—we hear them in our </a:t>
            </a:r>
            <a:r>
              <a:rPr lang="en-US" sz="2400" i="1" dirty="0">
                <a:solidFill>
                  <a:prstClr val="black"/>
                </a:solidFill>
                <a:latin typeface="Calibri" panose="020F0502020204030204"/>
              </a:rPr>
              <a:t>own</a:t>
            </a:r>
            <a:r>
              <a:rPr lang="en-US" sz="2400" dirty="0">
                <a:solidFill>
                  <a:prstClr val="black"/>
                </a:solidFill>
                <a:latin typeface="Calibri" panose="020F0502020204030204"/>
              </a:rPr>
              <a:t> tongues speaking of the mighty deeds of God."</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0" y="3508653"/>
            <a:ext cx="12192000" cy="1569660"/>
          </a:xfrm>
          <a:prstGeom prst="rect">
            <a:avLst/>
          </a:prstGeom>
          <a:solidFill>
            <a:srgbClr val="FFFF00"/>
          </a:solidFill>
          <a:ln w="38100">
            <a:solidFill>
              <a:srgbClr val="FF000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Acts 6:5 (NASB) </a:t>
            </a:r>
            <a:br>
              <a:rPr lang="en-US" sz="2400" dirty="0">
                <a:solidFill>
                  <a:prstClr val="black"/>
                </a:solidFill>
                <a:latin typeface="Calibri" panose="020F0502020204030204"/>
              </a:rPr>
            </a:br>
            <a:r>
              <a:rPr lang="en-US" sz="2400" dirty="0">
                <a:solidFill>
                  <a:prstClr val="black"/>
                </a:solidFill>
                <a:latin typeface="Calibri" panose="020F0502020204030204"/>
              </a:rPr>
              <a:t>5  The statement found approval with the whole congregation; and they chose Stephen, a man 	full of faith and of the Holy Spirit, and Philip, </a:t>
            </a:r>
            <a:r>
              <a:rPr lang="en-US" sz="2400" dirty="0" err="1">
                <a:solidFill>
                  <a:prstClr val="black"/>
                </a:solidFill>
                <a:latin typeface="Calibri" panose="020F0502020204030204"/>
              </a:rPr>
              <a:t>Prochorus</a:t>
            </a:r>
            <a:r>
              <a:rPr lang="en-US" sz="2400" dirty="0">
                <a:solidFill>
                  <a:prstClr val="black"/>
                </a:solidFill>
                <a:latin typeface="Calibri" panose="020F0502020204030204"/>
              </a:rPr>
              <a:t>, </a:t>
            </a:r>
            <a:r>
              <a:rPr lang="en-US" sz="2400" dirty="0" err="1">
                <a:solidFill>
                  <a:prstClr val="black"/>
                </a:solidFill>
                <a:latin typeface="Calibri" panose="020F0502020204030204"/>
              </a:rPr>
              <a:t>Nicanor</a:t>
            </a:r>
            <a:r>
              <a:rPr lang="en-US" sz="2400" dirty="0">
                <a:solidFill>
                  <a:prstClr val="black"/>
                </a:solidFill>
                <a:latin typeface="Calibri" panose="020F0502020204030204"/>
              </a:rPr>
              <a:t>, </a:t>
            </a:r>
            <a:r>
              <a:rPr lang="en-US" sz="2400" dirty="0" err="1">
                <a:solidFill>
                  <a:prstClr val="black"/>
                </a:solidFill>
                <a:latin typeface="Calibri" panose="020F0502020204030204"/>
              </a:rPr>
              <a:t>Timon</a:t>
            </a:r>
            <a:r>
              <a:rPr lang="en-US" sz="2400" dirty="0">
                <a:solidFill>
                  <a:prstClr val="black"/>
                </a:solidFill>
                <a:latin typeface="Calibri" panose="020F0502020204030204"/>
              </a:rPr>
              <a:t>, </a:t>
            </a:r>
            <a:r>
              <a:rPr lang="en-US" sz="2400" dirty="0" err="1">
                <a:solidFill>
                  <a:prstClr val="black"/>
                </a:solidFill>
                <a:latin typeface="Calibri" panose="020F0502020204030204"/>
              </a:rPr>
              <a:t>Parmenas</a:t>
            </a:r>
            <a:r>
              <a:rPr lang="en-US" sz="2400" dirty="0">
                <a:solidFill>
                  <a:prstClr val="black"/>
                </a:solidFill>
                <a:latin typeface="Calibri" panose="020F0502020204030204"/>
              </a:rPr>
              <a:t> and 	Nicolas, </a:t>
            </a:r>
            <a:r>
              <a:rPr lang="en-US" sz="2400" dirty="0">
                <a:solidFill>
                  <a:srgbClr val="FF0000"/>
                </a:solidFill>
                <a:latin typeface="Calibri" panose="020F0502020204030204"/>
              </a:rPr>
              <a:t>a proselyte from Antioch.</a:t>
            </a:r>
            <a:r>
              <a:rPr lang="en-US" sz="2400" dirty="0">
                <a:solidFill>
                  <a:prstClr val="black"/>
                </a:solidFill>
                <a:latin typeface="Calibri" panose="020F0502020204030204"/>
              </a:rPr>
              <a:t> </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0" y="4136066"/>
            <a:ext cx="12192000" cy="830997"/>
          </a:xfrm>
          <a:prstGeom prst="rect">
            <a:avLst/>
          </a:prstGeom>
          <a:solidFill>
            <a:srgbClr val="FFFF00"/>
          </a:solidFill>
          <a:ln w="38100">
            <a:solidFill>
              <a:srgbClr val="FF000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Exodus 22:22 (NASB) </a:t>
            </a:r>
            <a:br>
              <a:rPr lang="en-US" sz="2400" dirty="0">
                <a:solidFill>
                  <a:prstClr val="black"/>
                </a:solidFill>
                <a:latin typeface="Calibri" panose="020F0502020204030204"/>
              </a:rPr>
            </a:br>
            <a:r>
              <a:rPr lang="en-US" sz="2400" dirty="0">
                <a:solidFill>
                  <a:prstClr val="black"/>
                </a:solidFill>
                <a:latin typeface="Calibri" panose="020F0502020204030204"/>
              </a:rPr>
              <a:t>22  "You shall not afflict any widow or orphan. </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0" y="4098185"/>
            <a:ext cx="12192000" cy="2831544"/>
          </a:xfrm>
          <a:prstGeom prst="rect">
            <a:avLst/>
          </a:prstGeom>
          <a:solidFill>
            <a:srgbClr val="FFFF00"/>
          </a:solidFill>
          <a:ln w="38100">
            <a:solidFill>
              <a:srgbClr val="FF000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Deuteronomy 10:18 (NASB) </a:t>
            </a:r>
            <a:br>
              <a:rPr lang="en-US" sz="2400" dirty="0">
                <a:solidFill>
                  <a:prstClr val="black"/>
                </a:solidFill>
                <a:latin typeface="Calibri" panose="020F0502020204030204"/>
              </a:rPr>
            </a:br>
            <a:r>
              <a:rPr lang="en-US" sz="2400" dirty="0">
                <a:solidFill>
                  <a:prstClr val="black"/>
                </a:solidFill>
                <a:latin typeface="Calibri" panose="020F0502020204030204"/>
              </a:rPr>
              <a:t>18  "He executes justice for the orphan and the widow, and shows His love for the alien by giving 	him food and clothing. </a:t>
            </a:r>
          </a:p>
          <a:p>
            <a:pPr defTabSz="274313">
              <a:spcBef>
                <a:spcPts val="1200"/>
              </a:spcBef>
              <a:defRPr/>
            </a:pPr>
            <a:r>
              <a:rPr lang="en-US" sz="2400" b="1" dirty="0">
                <a:solidFill>
                  <a:prstClr val="black"/>
                </a:solidFill>
                <a:latin typeface="Calibri" panose="020F0502020204030204"/>
              </a:rPr>
              <a:t>Deuteronomy 14:29 (NASB) </a:t>
            </a:r>
            <a:br>
              <a:rPr lang="en-US" sz="2400" dirty="0">
                <a:solidFill>
                  <a:prstClr val="black"/>
                </a:solidFill>
                <a:latin typeface="Calibri" panose="020F0502020204030204"/>
              </a:rPr>
            </a:br>
            <a:r>
              <a:rPr lang="en-US" sz="2400" dirty="0">
                <a:solidFill>
                  <a:prstClr val="black"/>
                </a:solidFill>
                <a:latin typeface="Calibri" panose="020F0502020204030204"/>
              </a:rPr>
              <a:t>29  "The Levite, because he has no portion or inheritance among you, and the alien, the orphan 	and the widow who are in your town, shall come and eat and be satisfied, in order that the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your God may bless you in all the work of your hand which you do. </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0" y="4098186"/>
            <a:ext cx="12192000" cy="1200329"/>
          </a:xfrm>
          <a:prstGeom prst="rect">
            <a:avLst/>
          </a:prstGeom>
          <a:solidFill>
            <a:srgbClr val="FFFF00"/>
          </a:solidFill>
          <a:ln w="38100">
            <a:solidFill>
              <a:srgbClr val="FF000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Psalm 146:9 (NASB) </a:t>
            </a:r>
            <a:br>
              <a:rPr lang="en-US" sz="2400" dirty="0">
                <a:solidFill>
                  <a:prstClr val="black"/>
                </a:solidFill>
                <a:latin typeface="Calibri" panose="020F0502020204030204"/>
              </a:rPr>
            </a:br>
            <a:r>
              <a:rPr lang="en-US" sz="2400" dirty="0">
                <a:solidFill>
                  <a:prstClr val="black"/>
                </a:solidFill>
                <a:latin typeface="Calibri" panose="020F0502020204030204"/>
              </a:rPr>
              <a:t>9  The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protects the strangers; He supports the fatherless and the widow, But He thwarts 	the way of the wicked. </a:t>
            </a:r>
          </a:p>
        </p:txBody>
      </p:sp>
      <p:sp>
        <p:nvSpPr>
          <p:cNvPr id="11" name="TextBox 10"/>
          <p:cNvSpPr txBox="1"/>
          <p:nvPr/>
        </p:nvSpPr>
        <p:spPr>
          <a:xfrm>
            <a:off x="0" y="4098184"/>
            <a:ext cx="12192000" cy="1200329"/>
          </a:xfrm>
          <a:prstGeom prst="rect">
            <a:avLst/>
          </a:prstGeom>
          <a:solidFill>
            <a:srgbClr val="FFFF00"/>
          </a:solidFill>
          <a:ln w="38100">
            <a:solidFill>
              <a:srgbClr val="FF000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James 1:27 (NASB) </a:t>
            </a:r>
            <a:br>
              <a:rPr lang="en-US" sz="2400" dirty="0">
                <a:solidFill>
                  <a:prstClr val="black"/>
                </a:solidFill>
                <a:latin typeface="Calibri" panose="020F0502020204030204"/>
              </a:rPr>
            </a:br>
            <a:r>
              <a:rPr lang="en-US" sz="2400" dirty="0">
                <a:solidFill>
                  <a:prstClr val="black"/>
                </a:solidFill>
                <a:latin typeface="Calibri" panose="020F0502020204030204"/>
              </a:rPr>
              <a:t>27  Pure and undefiled religion in the sight of </a:t>
            </a:r>
            <a:r>
              <a:rPr lang="en-US" sz="2400" i="1" dirty="0">
                <a:solidFill>
                  <a:prstClr val="black"/>
                </a:solidFill>
                <a:latin typeface="Calibri" panose="020F0502020204030204"/>
              </a:rPr>
              <a:t>our</a:t>
            </a:r>
            <a:r>
              <a:rPr lang="en-US" sz="2400" dirty="0">
                <a:solidFill>
                  <a:prstClr val="black"/>
                </a:solidFill>
                <a:latin typeface="Calibri" panose="020F0502020204030204"/>
              </a:rPr>
              <a:t> God and Father is this: to visit orphans and 	widows in their distress, </a:t>
            </a:r>
            <a:r>
              <a:rPr lang="en-US" sz="2400" i="1" dirty="0">
                <a:solidFill>
                  <a:prstClr val="black"/>
                </a:solidFill>
                <a:latin typeface="Calibri" panose="020F0502020204030204"/>
              </a:rPr>
              <a:t>and</a:t>
            </a:r>
            <a:r>
              <a:rPr lang="en-US" sz="2400" dirty="0">
                <a:solidFill>
                  <a:prstClr val="black"/>
                </a:solidFill>
                <a:latin typeface="Calibri" panose="020F0502020204030204"/>
              </a:rPr>
              <a:t> to keep oneself unstained by the world. </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0" y="1"/>
            <a:ext cx="12192000" cy="4154984"/>
          </a:xfrm>
          <a:prstGeom prst="rect">
            <a:avLst/>
          </a:prstGeom>
          <a:solidFill>
            <a:srgbClr val="FFFF00"/>
          </a:solidFill>
          <a:ln w="38100">
            <a:solidFill>
              <a:srgbClr val="FF0000"/>
            </a:solidFill>
          </a:ln>
        </p:spPr>
        <p:txBody>
          <a:bodyPr wrap="square" rtlCol="0">
            <a:spAutoFit/>
          </a:bodyPr>
          <a:lstStyle/>
          <a:p>
            <a:pPr defTabSz="274313">
              <a:spcBef>
                <a:spcPts val="1800"/>
              </a:spcBef>
              <a:defRPr/>
            </a:pPr>
            <a:br>
              <a:rPr lang="en-US" sz="2400" b="1" dirty="0">
                <a:solidFill>
                  <a:prstClr val="black"/>
                </a:solidFill>
                <a:latin typeface="Calibri" panose="020F0502020204030204"/>
              </a:rPr>
            </a:br>
            <a:r>
              <a:rPr lang="en-US" sz="2400" b="1" dirty="0">
                <a:solidFill>
                  <a:prstClr val="black"/>
                </a:solidFill>
                <a:latin typeface="Calibri" panose="020F0502020204030204"/>
              </a:rPr>
              <a:t>Matthew 28:16-20 (NASB) </a:t>
            </a:r>
            <a:br>
              <a:rPr lang="en-US" sz="2400" dirty="0">
                <a:solidFill>
                  <a:prstClr val="black"/>
                </a:solidFill>
                <a:latin typeface="Calibri" panose="020F0502020204030204"/>
              </a:rPr>
            </a:br>
            <a:r>
              <a:rPr lang="en-US" sz="2400" dirty="0">
                <a:solidFill>
                  <a:prstClr val="black"/>
                </a:solidFill>
                <a:latin typeface="Calibri" panose="020F0502020204030204"/>
              </a:rPr>
              <a:t>16  But the </a:t>
            </a:r>
            <a:r>
              <a:rPr lang="en-US" sz="2400" dirty="0">
                <a:solidFill>
                  <a:srgbClr val="FF0000"/>
                </a:solidFill>
                <a:latin typeface="Calibri" panose="020F0502020204030204"/>
              </a:rPr>
              <a:t>eleven disciples </a:t>
            </a:r>
            <a:r>
              <a:rPr lang="en-US" sz="2400" dirty="0">
                <a:solidFill>
                  <a:prstClr val="black"/>
                </a:solidFill>
                <a:latin typeface="Calibri" panose="020F0502020204030204"/>
              </a:rPr>
              <a:t>proceeded to Galilee, to the mountain which Jesus had designated. </a:t>
            </a:r>
            <a:br>
              <a:rPr lang="en-US" sz="2400" dirty="0">
                <a:solidFill>
                  <a:prstClr val="black"/>
                </a:solidFill>
                <a:latin typeface="Calibri" panose="020F0502020204030204"/>
              </a:rPr>
            </a:br>
            <a:r>
              <a:rPr lang="en-US" sz="2400" dirty="0">
                <a:solidFill>
                  <a:prstClr val="black"/>
                </a:solidFill>
                <a:latin typeface="Calibri" panose="020F0502020204030204"/>
              </a:rPr>
              <a:t>17  When they saw Him, they worshiped </a:t>
            </a:r>
            <a:r>
              <a:rPr lang="en-US" sz="2400" i="1" dirty="0">
                <a:solidFill>
                  <a:prstClr val="black"/>
                </a:solidFill>
                <a:latin typeface="Calibri" panose="020F0502020204030204"/>
              </a:rPr>
              <a:t>Him;</a:t>
            </a:r>
            <a:r>
              <a:rPr lang="en-US" sz="2400" dirty="0">
                <a:solidFill>
                  <a:prstClr val="black"/>
                </a:solidFill>
                <a:latin typeface="Calibri" panose="020F0502020204030204"/>
              </a:rPr>
              <a:t> but some were doubtful. </a:t>
            </a:r>
            <a:br>
              <a:rPr lang="en-US" sz="2400" dirty="0">
                <a:solidFill>
                  <a:prstClr val="black"/>
                </a:solidFill>
                <a:latin typeface="Calibri" panose="020F0502020204030204"/>
              </a:rPr>
            </a:br>
            <a:r>
              <a:rPr lang="en-US" sz="2400" dirty="0">
                <a:solidFill>
                  <a:prstClr val="black"/>
                </a:solidFill>
                <a:latin typeface="Calibri" panose="020F0502020204030204"/>
              </a:rPr>
              <a:t>18  And Jesus came up and spoke to them, saying, "All authority has been given to Me in heaven 	and on earth. </a:t>
            </a:r>
            <a:br>
              <a:rPr lang="en-US" sz="2400" dirty="0">
                <a:solidFill>
                  <a:prstClr val="black"/>
                </a:solidFill>
                <a:latin typeface="Calibri" panose="020F0502020204030204"/>
              </a:rPr>
            </a:br>
            <a:r>
              <a:rPr lang="en-US" sz="2400" dirty="0">
                <a:solidFill>
                  <a:prstClr val="black"/>
                </a:solidFill>
                <a:latin typeface="Calibri" panose="020F0502020204030204"/>
              </a:rPr>
              <a:t>19 </a:t>
            </a:r>
            <a:r>
              <a:rPr lang="en-US" sz="2400" dirty="0">
                <a:solidFill>
                  <a:srgbClr val="FF0000"/>
                </a:solidFill>
                <a:latin typeface="Calibri" panose="020F0502020204030204"/>
              </a:rPr>
              <a:t> "Go therefore and make disciples of all the nations, baptizing them in the name of the Father 	and the Son and the Holy Spirit, </a:t>
            </a:r>
            <a:br>
              <a:rPr lang="en-US" sz="2400" dirty="0">
                <a:solidFill>
                  <a:srgbClr val="FF0000"/>
                </a:solidFill>
                <a:latin typeface="Calibri" panose="020F0502020204030204"/>
              </a:rPr>
            </a:br>
            <a:r>
              <a:rPr lang="en-US" sz="2400" dirty="0">
                <a:solidFill>
                  <a:prstClr val="black"/>
                </a:solidFill>
                <a:latin typeface="Calibri" panose="020F0502020204030204"/>
              </a:rPr>
              <a:t>20  </a:t>
            </a:r>
            <a:r>
              <a:rPr lang="en-US" sz="2400" dirty="0">
                <a:solidFill>
                  <a:srgbClr val="FF0000"/>
                </a:solidFill>
                <a:latin typeface="Calibri" panose="020F0502020204030204"/>
              </a:rPr>
              <a:t>teaching them to observe all that I commanded you; and lo, I am with you always, even to the 	end of the age." </a:t>
            </a:r>
            <a:br>
              <a:rPr lang="en-US" sz="2400" b="1" dirty="0">
                <a:solidFill>
                  <a:srgbClr val="FF0000"/>
                </a:solidFill>
                <a:latin typeface="Times New Roman" panose="02020603050405020304" pitchFamily="18" charset="0"/>
                <a:cs typeface="Times New Roman" panose="02020603050405020304" pitchFamily="18" charset="0"/>
              </a:rPr>
            </a:br>
            <a:endParaRPr lang="en-US" sz="2400" dirty="0">
              <a:solidFill>
                <a:srgbClr val="FF0000"/>
              </a:solidFill>
              <a:latin typeface="Calibri" panose="020F0502020204030204"/>
            </a:endParaRPr>
          </a:p>
        </p:txBody>
      </p:sp>
      <p:sp>
        <p:nvSpPr>
          <p:cNvPr id="14" name="TextBox 13"/>
          <p:cNvSpPr txBox="1"/>
          <p:nvPr/>
        </p:nvSpPr>
        <p:spPr>
          <a:xfrm>
            <a:off x="0" y="0"/>
            <a:ext cx="12192000" cy="5216813"/>
          </a:xfrm>
          <a:prstGeom prst="rect">
            <a:avLst/>
          </a:prstGeom>
          <a:solidFill>
            <a:srgbClr val="FFFF00"/>
          </a:solidFill>
          <a:ln w="38100">
            <a:solidFill>
              <a:srgbClr val="FF0000"/>
            </a:solidFill>
          </a:ln>
        </p:spPr>
        <p:txBody>
          <a:bodyPr wrap="square" rtlCol="0">
            <a:spAutoFit/>
          </a:bodyPr>
          <a:lstStyle/>
          <a:p>
            <a:pPr defTabSz="274313">
              <a:spcBef>
                <a:spcPts val="1800"/>
              </a:spcBef>
              <a:defRPr/>
            </a:pPr>
            <a:br>
              <a:rPr lang="en-US" sz="2400" b="1" dirty="0">
                <a:solidFill>
                  <a:prstClr val="black"/>
                </a:solidFill>
                <a:latin typeface="Calibri" panose="020F0502020204030204"/>
              </a:rPr>
            </a:br>
            <a:endParaRPr lang="en-US" sz="2400" b="1" dirty="0">
              <a:solidFill>
                <a:prstClr val="black"/>
              </a:solidFill>
              <a:latin typeface="Calibri" panose="020F0502020204030204"/>
            </a:endParaRPr>
          </a:p>
          <a:p>
            <a:pPr defTabSz="274313">
              <a:spcBef>
                <a:spcPts val="1800"/>
              </a:spcBef>
              <a:defRPr/>
            </a:pPr>
            <a:r>
              <a:rPr lang="en-US" sz="2400" b="1" dirty="0">
                <a:solidFill>
                  <a:prstClr val="black"/>
                </a:solidFill>
                <a:latin typeface="Calibri" panose="020F0502020204030204"/>
              </a:rPr>
              <a:t>Acts 8:1-4 (NASB) </a:t>
            </a:r>
            <a:br>
              <a:rPr lang="en-US" sz="2400" dirty="0">
                <a:solidFill>
                  <a:prstClr val="black"/>
                </a:solidFill>
                <a:latin typeface="Calibri" panose="020F0502020204030204"/>
              </a:rPr>
            </a:br>
            <a:r>
              <a:rPr lang="en-US" sz="2400" dirty="0">
                <a:solidFill>
                  <a:prstClr val="black"/>
                </a:solidFill>
                <a:latin typeface="Calibri" panose="020F0502020204030204"/>
              </a:rPr>
              <a:t>1  Saul was in hearty agreement with putting him to death. And on that day a great persecution 	began against the church in Jerusalem, and they were all scattered throughout the regions of 	Judea and Samaria, </a:t>
            </a:r>
            <a:r>
              <a:rPr lang="en-US" sz="2400" dirty="0">
                <a:solidFill>
                  <a:srgbClr val="FF0000"/>
                </a:solidFill>
                <a:latin typeface="Calibri" panose="020F0502020204030204"/>
              </a:rPr>
              <a:t>except the apostles. </a:t>
            </a:r>
            <a:br>
              <a:rPr lang="en-US" sz="2400" dirty="0">
                <a:solidFill>
                  <a:prstClr val="black"/>
                </a:solidFill>
                <a:latin typeface="Calibri" panose="020F0502020204030204"/>
              </a:rPr>
            </a:br>
            <a:r>
              <a:rPr lang="en-US" sz="2400" dirty="0">
                <a:solidFill>
                  <a:prstClr val="black"/>
                </a:solidFill>
                <a:latin typeface="Calibri" panose="020F0502020204030204"/>
              </a:rPr>
              <a:t>2  </a:t>
            </a:r>
            <a:r>
              <a:rPr lang="en-US" sz="2400" i="1" dirty="0">
                <a:solidFill>
                  <a:prstClr val="black"/>
                </a:solidFill>
                <a:latin typeface="Calibri" panose="020F0502020204030204"/>
              </a:rPr>
              <a:t>Some</a:t>
            </a:r>
            <a:r>
              <a:rPr lang="en-US" sz="2400" dirty="0">
                <a:solidFill>
                  <a:prstClr val="black"/>
                </a:solidFill>
                <a:latin typeface="Calibri" panose="020F0502020204030204"/>
              </a:rPr>
              <a:t> devout men buried Stephen, and made loud lamentation over him. </a:t>
            </a:r>
            <a:br>
              <a:rPr lang="en-US" sz="2400" dirty="0">
                <a:solidFill>
                  <a:prstClr val="black"/>
                </a:solidFill>
                <a:latin typeface="Calibri" panose="020F0502020204030204"/>
              </a:rPr>
            </a:br>
            <a:r>
              <a:rPr lang="en-US" sz="2400" dirty="0">
                <a:solidFill>
                  <a:prstClr val="black"/>
                </a:solidFill>
                <a:latin typeface="Calibri" panose="020F0502020204030204"/>
              </a:rPr>
              <a:t>3  But Saul </a:t>
            </a:r>
            <a:r>
              <a:rPr lang="en-US" sz="2400" i="1" dirty="0">
                <a:solidFill>
                  <a:prstClr val="black"/>
                </a:solidFill>
                <a:latin typeface="Calibri" panose="020F0502020204030204"/>
              </a:rPr>
              <a:t>began</a:t>
            </a:r>
            <a:r>
              <a:rPr lang="en-US" sz="2400" dirty="0">
                <a:solidFill>
                  <a:prstClr val="black"/>
                </a:solidFill>
                <a:latin typeface="Calibri" panose="020F0502020204030204"/>
              </a:rPr>
              <a:t> ravaging the church, entering house after house, and dragging off men and 	women, he would put them in prison. </a:t>
            </a:r>
            <a:br>
              <a:rPr lang="en-US" sz="2400" dirty="0">
                <a:solidFill>
                  <a:prstClr val="black"/>
                </a:solidFill>
                <a:latin typeface="Calibri" panose="020F0502020204030204"/>
              </a:rPr>
            </a:br>
            <a:r>
              <a:rPr lang="en-US" sz="2400" dirty="0">
                <a:solidFill>
                  <a:prstClr val="black"/>
                </a:solidFill>
                <a:latin typeface="Calibri" panose="020F0502020204030204"/>
              </a:rPr>
              <a:t>4  </a:t>
            </a:r>
            <a:r>
              <a:rPr lang="en-US" sz="2400" dirty="0">
                <a:solidFill>
                  <a:srgbClr val="FF0000"/>
                </a:solidFill>
                <a:latin typeface="Calibri" panose="020F0502020204030204"/>
              </a:rPr>
              <a:t>Therefore, those who had been scattered went about preaching the word. </a:t>
            </a:r>
          </a:p>
          <a:p>
            <a:pPr defTabSz="274313">
              <a:spcBef>
                <a:spcPts val="1800"/>
              </a:spcBef>
              <a:defRPr/>
            </a:pPr>
            <a:endParaRPr lang="en-US" sz="2400" dirty="0">
              <a:solidFill>
                <a:prstClr val="black"/>
              </a:solidFill>
              <a:latin typeface="Calibri" panose="020F0502020204030204"/>
            </a:endParaRPr>
          </a:p>
          <a:p>
            <a:pPr defTabSz="274313">
              <a:spcBef>
                <a:spcPts val="1800"/>
              </a:spcBef>
              <a:defRPr/>
            </a:pPr>
            <a:endParaRPr lang="en-US" sz="2400" dirty="0">
              <a:solidFill>
                <a:prstClr val="black"/>
              </a:solidFill>
              <a:latin typeface="Calibri" panose="020F0502020204030204"/>
            </a:endParaRPr>
          </a:p>
        </p:txBody>
      </p:sp>
      <p:sp>
        <p:nvSpPr>
          <p:cNvPr id="15" name="TextBox 14"/>
          <p:cNvSpPr txBox="1"/>
          <p:nvPr/>
        </p:nvSpPr>
        <p:spPr>
          <a:xfrm>
            <a:off x="10633" y="0"/>
            <a:ext cx="12192000" cy="5170646"/>
          </a:xfrm>
          <a:prstGeom prst="rect">
            <a:avLst/>
          </a:prstGeom>
          <a:solidFill>
            <a:srgbClr val="FFFF00"/>
          </a:solidFill>
          <a:ln w="38100">
            <a:solidFill>
              <a:srgbClr val="FF0000"/>
            </a:solidFill>
          </a:ln>
        </p:spPr>
        <p:txBody>
          <a:bodyPr wrap="square" rtlCol="0">
            <a:spAutoFit/>
          </a:bodyPr>
          <a:lstStyle/>
          <a:p>
            <a:pPr defTabSz="274313">
              <a:spcBef>
                <a:spcPts val="1800"/>
              </a:spcBef>
              <a:defRPr/>
            </a:pPr>
            <a:endParaRPr lang="en-US" sz="2400" b="1" dirty="0">
              <a:solidFill>
                <a:prstClr val="black"/>
              </a:solidFill>
              <a:latin typeface="Calibri" panose="020F0502020204030204"/>
            </a:endParaRPr>
          </a:p>
          <a:p>
            <a:pPr defTabSz="274313">
              <a:spcBef>
                <a:spcPts val="1800"/>
              </a:spcBef>
              <a:defRPr/>
            </a:pPr>
            <a:endParaRPr lang="en-US" sz="2400" b="1" dirty="0">
              <a:solidFill>
                <a:prstClr val="black"/>
              </a:solidFill>
              <a:latin typeface="Calibri" panose="020F0502020204030204"/>
            </a:endParaRPr>
          </a:p>
          <a:p>
            <a:pPr defTabSz="274313">
              <a:spcBef>
                <a:spcPts val="1800"/>
              </a:spcBef>
              <a:defRPr/>
            </a:pPr>
            <a:endParaRPr lang="en-US" sz="2400" b="1" dirty="0">
              <a:solidFill>
                <a:prstClr val="black"/>
              </a:solidFill>
              <a:latin typeface="Calibri" panose="020F0502020204030204"/>
            </a:endParaRPr>
          </a:p>
          <a:p>
            <a:pPr defTabSz="274313">
              <a:spcBef>
                <a:spcPts val="1800"/>
              </a:spcBef>
              <a:defRPr/>
            </a:pPr>
            <a:r>
              <a:rPr lang="en-US" sz="2400" b="1" dirty="0">
                <a:solidFill>
                  <a:prstClr val="black"/>
                </a:solidFill>
                <a:latin typeface="Calibri" panose="020F0502020204030204"/>
              </a:rPr>
              <a:t>2 Timothy 2:1-2 (NASB) </a:t>
            </a:r>
            <a:br>
              <a:rPr lang="en-US" sz="2400" dirty="0">
                <a:solidFill>
                  <a:prstClr val="black"/>
                </a:solidFill>
                <a:latin typeface="Calibri" panose="020F0502020204030204"/>
              </a:rPr>
            </a:br>
            <a:r>
              <a:rPr lang="en-US" sz="2400" dirty="0">
                <a:solidFill>
                  <a:prstClr val="black"/>
                </a:solidFill>
                <a:latin typeface="Calibri" panose="020F0502020204030204"/>
              </a:rPr>
              <a:t>1  You therefore, my son, be strong in the grace that is in Christ Jesus. </a:t>
            </a:r>
            <a:br>
              <a:rPr lang="en-US" sz="2400" dirty="0">
                <a:solidFill>
                  <a:prstClr val="black"/>
                </a:solidFill>
                <a:latin typeface="Calibri" panose="020F0502020204030204"/>
              </a:rPr>
            </a:br>
            <a:r>
              <a:rPr lang="en-US" sz="2400" dirty="0">
                <a:solidFill>
                  <a:prstClr val="black"/>
                </a:solidFill>
                <a:latin typeface="Calibri" panose="020F0502020204030204"/>
              </a:rPr>
              <a:t>2  The things which you have heard from me in the presence of many witnesses, </a:t>
            </a:r>
            <a:r>
              <a:rPr lang="en-US" sz="2400" dirty="0">
                <a:solidFill>
                  <a:srgbClr val="FF0000"/>
                </a:solidFill>
                <a:latin typeface="Calibri" panose="020F0502020204030204"/>
              </a:rPr>
              <a:t>entrust these to 	faithful men who will be able to teach others also. </a:t>
            </a:r>
          </a:p>
          <a:p>
            <a:pPr defTabSz="274313">
              <a:spcBef>
                <a:spcPts val="1800"/>
              </a:spcBef>
              <a:defRPr/>
            </a:pPr>
            <a:endParaRPr lang="en-US" sz="2400" dirty="0">
              <a:solidFill>
                <a:prstClr val="black"/>
              </a:solidFill>
              <a:latin typeface="Calibri" panose="020F0502020204030204"/>
            </a:endParaRPr>
          </a:p>
          <a:p>
            <a:pPr defTabSz="274313">
              <a:spcBef>
                <a:spcPts val="1800"/>
              </a:spcBef>
              <a:defRPr/>
            </a:pPr>
            <a:endParaRPr lang="en-US" sz="2400" dirty="0">
              <a:solidFill>
                <a:prstClr val="black"/>
              </a:solidFill>
              <a:latin typeface="Calibri" panose="020F0502020204030204"/>
            </a:endParaRPr>
          </a:p>
          <a:p>
            <a:pPr defTabSz="274313">
              <a:spcBef>
                <a:spcPts val="1800"/>
              </a:spcBef>
              <a:defRPr/>
            </a:pPr>
            <a:endParaRPr lang="en-US" sz="2400" dirty="0">
              <a:solidFill>
                <a:prstClr val="black"/>
              </a:solidFill>
              <a:latin typeface="Calibri" panose="020F0502020204030204"/>
            </a:endParaRPr>
          </a:p>
        </p:txBody>
      </p:sp>
      <p:sp>
        <p:nvSpPr>
          <p:cNvPr id="16" name="TextBox 15"/>
          <p:cNvSpPr txBox="1"/>
          <p:nvPr/>
        </p:nvSpPr>
        <p:spPr>
          <a:xfrm>
            <a:off x="0" y="3200035"/>
            <a:ext cx="12192000" cy="2400657"/>
          </a:xfrm>
          <a:prstGeom prst="rect">
            <a:avLst/>
          </a:prstGeom>
          <a:solidFill>
            <a:srgbClr val="FFFF00"/>
          </a:solidFill>
          <a:ln w="38100">
            <a:solidFill>
              <a:srgbClr val="FF0000"/>
            </a:solidFill>
          </a:ln>
        </p:spPr>
        <p:txBody>
          <a:bodyPr wrap="square" rtlCol="0">
            <a:spAutoFit/>
          </a:bodyPr>
          <a:lstStyle/>
          <a:p>
            <a:pPr defTabSz="274313">
              <a:spcBef>
                <a:spcPts val="1800"/>
              </a:spcBef>
              <a:defRPr/>
            </a:pPr>
            <a:endParaRPr lang="en-US" sz="2400" b="1" dirty="0">
              <a:solidFill>
                <a:prstClr val="black"/>
              </a:solidFill>
              <a:latin typeface="Calibri" panose="020F0502020204030204"/>
            </a:endParaRPr>
          </a:p>
          <a:p>
            <a:pPr defTabSz="274313">
              <a:spcBef>
                <a:spcPts val="1800"/>
              </a:spcBef>
              <a:defRPr/>
            </a:pPr>
            <a:r>
              <a:rPr lang="en-US" sz="2400" b="1" dirty="0">
                <a:solidFill>
                  <a:prstClr val="black"/>
                </a:solidFill>
                <a:latin typeface="Calibri" panose="020F0502020204030204"/>
              </a:rPr>
              <a:t>Philippians 1:1 (NASB) </a:t>
            </a:r>
            <a:br>
              <a:rPr lang="en-US" sz="2400" dirty="0">
                <a:solidFill>
                  <a:prstClr val="black"/>
                </a:solidFill>
                <a:latin typeface="Calibri" panose="020F0502020204030204"/>
              </a:rPr>
            </a:br>
            <a:r>
              <a:rPr lang="en-US" sz="2400" dirty="0">
                <a:solidFill>
                  <a:prstClr val="black"/>
                </a:solidFill>
                <a:latin typeface="Calibri" panose="020F0502020204030204"/>
              </a:rPr>
              <a:t>1  Paul and Timothy, bond-servants of Christ Jesus, To all the saints in Christ Jesus who are in 	Philippi, including the overseers and </a:t>
            </a:r>
            <a:r>
              <a:rPr lang="en-US" sz="2400" dirty="0">
                <a:solidFill>
                  <a:srgbClr val="FF0000"/>
                </a:solidFill>
                <a:latin typeface="Calibri" panose="020F0502020204030204"/>
              </a:rPr>
              <a:t>deacons</a:t>
            </a:r>
            <a:r>
              <a:rPr lang="en-US" sz="2400" dirty="0">
                <a:solidFill>
                  <a:prstClr val="black"/>
                </a:solidFill>
                <a:latin typeface="Calibri" panose="020F0502020204030204"/>
              </a:rPr>
              <a:t>: </a:t>
            </a:r>
          </a:p>
          <a:p>
            <a:pPr defTabSz="274313">
              <a:spcBef>
                <a:spcPts val="1800"/>
              </a:spcBef>
              <a:defRPr/>
            </a:pPr>
            <a:endParaRPr lang="en-US" sz="2400" dirty="0">
              <a:solidFill>
                <a:prstClr val="black"/>
              </a:solidFill>
              <a:latin typeface="Calibri" panose="020F0502020204030204"/>
            </a:endParaRPr>
          </a:p>
        </p:txBody>
      </p:sp>
      <p:sp>
        <p:nvSpPr>
          <p:cNvPr id="17" name="TextBox 16"/>
          <p:cNvSpPr txBox="1"/>
          <p:nvPr/>
        </p:nvSpPr>
        <p:spPr>
          <a:xfrm>
            <a:off x="10634" y="0"/>
            <a:ext cx="12181367" cy="5724644"/>
          </a:xfrm>
          <a:prstGeom prst="rect">
            <a:avLst/>
          </a:prstGeom>
          <a:solidFill>
            <a:srgbClr val="FFFF00"/>
          </a:solidFill>
          <a:ln w="38100">
            <a:solidFill>
              <a:srgbClr val="FF0000"/>
            </a:solidFill>
          </a:ln>
        </p:spPr>
        <p:txBody>
          <a:bodyPr wrap="square" rtlCol="0">
            <a:spAutoFit/>
          </a:bodyPr>
          <a:lstStyle/>
          <a:p>
            <a:pPr defTabSz="274313">
              <a:spcBef>
                <a:spcPts val="1800"/>
              </a:spcBef>
              <a:defRPr/>
            </a:pPr>
            <a:endParaRPr lang="en-US" sz="2400" b="1" dirty="0">
              <a:solidFill>
                <a:prstClr val="black"/>
              </a:solidFill>
              <a:latin typeface="Calibri" panose="020F0502020204030204"/>
            </a:endParaRPr>
          </a:p>
          <a:p>
            <a:pPr defTabSz="274313">
              <a:spcBef>
                <a:spcPts val="1800"/>
              </a:spcBef>
              <a:defRPr/>
            </a:pPr>
            <a:r>
              <a:rPr lang="en-US" sz="2400" b="1" dirty="0">
                <a:solidFill>
                  <a:prstClr val="black"/>
                </a:solidFill>
                <a:latin typeface="Calibri" panose="020F0502020204030204"/>
              </a:rPr>
              <a:t>1 Timothy 3:8-13 (NASB) </a:t>
            </a:r>
            <a:br>
              <a:rPr lang="en-US" sz="2400" dirty="0">
                <a:solidFill>
                  <a:prstClr val="black"/>
                </a:solidFill>
                <a:latin typeface="Calibri" panose="020F0502020204030204"/>
              </a:rPr>
            </a:br>
            <a:r>
              <a:rPr lang="en-US" sz="2400" dirty="0">
                <a:solidFill>
                  <a:prstClr val="black"/>
                </a:solidFill>
                <a:latin typeface="Calibri" panose="020F0502020204030204"/>
              </a:rPr>
              <a:t>8  </a:t>
            </a:r>
            <a:r>
              <a:rPr lang="en-US" sz="2400" dirty="0">
                <a:solidFill>
                  <a:srgbClr val="FF0000"/>
                </a:solidFill>
                <a:latin typeface="Calibri" panose="020F0502020204030204"/>
              </a:rPr>
              <a:t>Deacons </a:t>
            </a:r>
            <a:r>
              <a:rPr lang="en-US" sz="2400" dirty="0">
                <a:solidFill>
                  <a:prstClr val="black"/>
                </a:solidFill>
                <a:latin typeface="Calibri" panose="020F0502020204030204"/>
              </a:rPr>
              <a:t>likewise </a:t>
            </a:r>
            <a:r>
              <a:rPr lang="en-US" sz="2400" i="1" dirty="0">
                <a:solidFill>
                  <a:prstClr val="black"/>
                </a:solidFill>
                <a:latin typeface="Calibri" panose="020F0502020204030204"/>
              </a:rPr>
              <a:t>must be</a:t>
            </a:r>
            <a:r>
              <a:rPr lang="en-US" sz="2400" dirty="0">
                <a:solidFill>
                  <a:prstClr val="black"/>
                </a:solidFill>
                <a:latin typeface="Calibri" panose="020F0502020204030204"/>
              </a:rPr>
              <a:t> men of dignity, not double-tongued, or addicted to much wine or 	fond of sordid gain, </a:t>
            </a:r>
            <a:br>
              <a:rPr lang="en-US" sz="2400" dirty="0">
                <a:solidFill>
                  <a:prstClr val="black"/>
                </a:solidFill>
                <a:latin typeface="Calibri" panose="020F0502020204030204"/>
              </a:rPr>
            </a:br>
            <a:r>
              <a:rPr lang="en-US" sz="2400" dirty="0">
                <a:solidFill>
                  <a:prstClr val="black"/>
                </a:solidFill>
                <a:latin typeface="Calibri" panose="020F0502020204030204"/>
              </a:rPr>
              <a:t>9  </a:t>
            </a:r>
            <a:r>
              <a:rPr lang="en-US" sz="2400" i="1" dirty="0">
                <a:solidFill>
                  <a:prstClr val="black"/>
                </a:solidFill>
                <a:latin typeface="Calibri" panose="020F0502020204030204"/>
              </a:rPr>
              <a:t>but</a:t>
            </a:r>
            <a:r>
              <a:rPr lang="en-US" sz="2400" dirty="0">
                <a:solidFill>
                  <a:prstClr val="black"/>
                </a:solidFill>
                <a:latin typeface="Calibri" panose="020F0502020204030204"/>
              </a:rPr>
              <a:t> holding to the mystery of the faith with a clear conscience. </a:t>
            </a:r>
            <a:br>
              <a:rPr lang="en-US" sz="2400" dirty="0">
                <a:solidFill>
                  <a:prstClr val="black"/>
                </a:solidFill>
                <a:latin typeface="Calibri" panose="020F0502020204030204"/>
              </a:rPr>
            </a:br>
            <a:r>
              <a:rPr lang="en-US" sz="2400" dirty="0">
                <a:solidFill>
                  <a:prstClr val="black"/>
                </a:solidFill>
                <a:latin typeface="Calibri" panose="020F0502020204030204"/>
              </a:rPr>
              <a:t>10  These men must also first be tested; then let them serve as deacons if they are beyond 	reproach. </a:t>
            </a:r>
            <a:br>
              <a:rPr lang="en-US" sz="2400" dirty="0">
                <a:solidFill>
                  <a:prstClr val="black"/>
                </a:solidFill>
                <a:latin typeface="Calibri" panose="020F0502020204030204"/>
              </a:rPr>
            </a:br>
            <a:r>
              <a:rPr lang="en-US" sz="2400" dirty="0">
                <a:solidFill>
                  <a:prstClr val="black"/>
                </a:solidFill>
                <a:latin typeface="Calibri" panose="020F0502020204030204"/>
              </a:rPr>
              <a:t>11  Women </a:t>
            </a:r>
            <a:r>
              <a:rPr lang="en-US" sz="2400" i="1" dirty="0">
                <a:solidFill>
                  <a:prstClr val="black"/>
                </a:solidFill>
                <a:latin typeface="Calibri" panose="020F0502020204030204"/>
              </a:rPr>
              <a:t>must</a:t>
            </a:r>
            <a:r>
              <a:rPr lang="en-US" sz="2400" dirty="0">
                <a:solidFill>
                  <a:prstClr val="black"/>
                </a:solidFill>
                <a:latin typeface="Calibri" panose="020F0502020204030204"/>
              </a:rPr>
              <a:t> likewise </a:t>
            </a:r>
            <a:r>
              <a:rPr lang="en-US" sz="2400" i="1" dirty="0">
                <a:solidFill>
                  <a:prstClr val="black"/>
                </a:solidFill>
                <a:latin typeface="Calibri" panose="020F0502020204030204"/>
              </a:rPr>
              <a:t>be</a:t>
            </a:r>
            <a:r>
              <a:rPr lang="en-US" sz="2400" dirty="0">
                <a:solidFill>
                  <a:prstClr val="black"/>
                </a:solidFill>
                <a:latin typeface="Calibri" panose="020F0502020204030204"/>
              </a:rPr>
              <a:t> dignified, not malicious gossips, but temperate, faithful in all things. </a:t>
            </a:r>
            <a:br>
              <a:rPr lang="en-US" sz="2400" dirty="0">
                <a:solidFill>
                  <a:prstClr val="black"/>
                </a:solidFill>
                <a:latin typeface="Calibri" panose="020F0502020204030204"/>
              </a:rPr>
            </a:br>
            <a:r>
              <a:rPr lang="en-US" sz="2400" dirty="0">
                <a:solidFill>
                  <a:prstClr val="black"/>
                </a:solidFill>
                <a:latin typeface="Calibri" panose="020F0502020204030204"/>
              </a:rPr>
              <a:t>12  </a:t>
            </a:r>
            <a:r>
              <a:rPr lang="en-US" sz="2400" dirty="0">
                <a:solidFill>
                  <a:srgbClr val="FF0000"/>
                </a:solidFill>
                <a:latin typeface="Calibri" panose="020F0502020204030204"/>
              </a:rPr>
              <a:t>Deacons </a:t>
            </a:r>
            <a:r>
              <a:rPr lang="en-US" sz="2400" dirty="0">
                <a:solidFill>
                  <a:prstClr val="black"/>
                </a:solidFill>
                <a:latin typeface="Calibri" panose="020F0502020204030204"/>
              </a:rPr>
              <a:t>must be husbands of </a:t>
            </a:r>
            <a:r>
              <a:rPr lang="en-US" sz="2400" i="1" dirty="0">
                <a:solidFill>
                  <a:prstClr val="black"/>
                </a:solidFill>
                <a:latin typeface="Calibri" panose="020F0502020204030204"/>
              </a:rPr>
              <a:t>only</a:t>
            </a:r>
            <a:r>
              <a:rPr lang="en-US" sz="2400" dirty="0">
                <a:solidFill>
                  <a:prstClr val="black"/>
                </a:solidFill>
                <a:latin typeface="Calibri" panose="020F0502020204030204"/>
              </a:rPr>
              <a:t> one wife, </a:t>
            </a:r>
            <a:r>
              <a:rPr lang="en-US" sz="2400" i="1" dirty="0">
                <a:solidFill>
                  <a:prstClr val="black"/>
                </a:solidFill>
                <a:latin typeface="Calibri" panose="020F0502020204030204"/>
              </a:rPr>
              <a:t>and</a:t>
            </a:r>
            <a:r>
              <a:rPr lang="en-US" sz="2400" dirty="0">
                <a:solidFill>
                  <a:prstClr val="black"/>
                </a:solidFill>
                <a:latin typeface="Calibri" panose="020F0502020204030204"/>
              </a:rPr>
              <a:t> good managers of </a:t>
            </a:r>
            <a:r>
              <a:rPr lang="en-US" sz="2400" i="1" dirty="0">
                <a:solidFill>
                  <a:prstClr val="black"/>
                </a:solidFill>
                <a:latin typeface="Calibri" panose="020F0502020204030204"/>
              </a:rPr>
              <a:t>their</a:t>
            </a:r>
            <a:r>
              <a:rPr lang="en-US" sz="2400" dirty="0">
                <a:solidFill>
                  <a:prstClr val="black"/>
                </a:solidFill>
                <a:latin typeface="Calibri" panose="020F0502020204030204"/>
              </a:rPr>
              <a:t> children and their 	own households. </a:t>
            </a:r>
            <a:br>
              <a:rPr lang="en-US" sz="2400" dirty="0">
                <a:solidFill>
                  <a:prstClr val="black"/>
                </a:solidFill>
                <a:latin typeface="Calibri" panose="020F0502020204030204"/>
              </a:rPr>
            </a:br>
            <a:r>
              <a:rPr lang="en-US" sz="2400" dirty="0">
                <a:solidFill>
                  <a:prstClr val="black"/>
                </a:solidFill>
                <a:latin typeface="Calibri" panose="020F0502020204030204"/>
              </a:rPr>
              <a:t>13  For those who have served well as </a:t>
            </a:r>
            <a:r>
              <a:rPr lang="en-US" sz="2400" dirty="0">
                <a:solidFill>
                  <a:srgbClr val="FF0000"/>
                </a:solidFill>
                <a:latin typeface="Calibri" panose="020F0502020204030204"/>
              </a:rPr>
              <a:t>deacons</a:t>
            </a:r>
            <a:r>
              <a:rPr lang="en-US" sz="2400" dirty="0">
                <a:solidFill>
                  <a:prstClr val="black"/>
                </a:solidFill>
                <a:latin typeface="Calibri" panose="020F0502020204030204"/>
              </a:rPr>
              <a:t> obtain for themselves a high standing and great 	confidence in the faith that is in Christ Jesus.</a:t>
            </a:r>
          </a:p>
          <a:p>
            <a:pPr defTabSz="274313">
              <a:spcBef>
                <a:spcPts val="1800"/>
              </a:spcBef>
              <a:defRPr/>
            </a:pPr>
            <a:br>
              <a:rPr lang="en-US" sz="2400" b="1" dirty="0">
                <a:solidFill>
                  <a:prstClr val="black"/>
                </a:solidFill>
                <a:latin typeface="Times New Roman" panose="02020603050405020304" pitchFamily="18" charset="0"/>
                <a:cs typeface="Times New Roman" panose="02020603050405020304" pitchFamily="18" charset="0"/>
              </a:rPr>
            </a:b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10634" y="2998377"/>
            <a:ext cx="12181367" cy="3354765"/>
          </a:xfrm>
          <a:prstGeom prst="rect">
            <a:avLst/>
          </a:prstGeom>
          <a:solidFill>
            <a:srgbClr val="FFFF00"/>
          </a:solidFill>
          <a:ln w="38100">
            <a:solidFill>
              <a:srgbClr val="FF0000"/>
            </a:solidFill>
          </a:ln>
        </p:spPr>
        <p:txBody>
          <a:bodyPr wrap="square" rtlCol="0">
            <a:spAutoFit/>
          </a:bodyPr>
          <a:lstStyle/>
          <a:p>
            <a:pPr defTabSz="274313">
              <a:spcBef>
                <a:spcPts val="1200"/>
              </a:spcBef>
              <a:defRPr/>
            </a:pPr>
            <a:r>
              <a:rPr lang="en-US" sz="2400" b="1" dirty="0">
                <a:solidFill>
                  <a:prstClr val="black"/>
                </a:solidFill>
                <a:latin typeface="Calibri" panose="020F0502020204030204"/>
              </a:rPr>
              <a:t>Acts 2:4 (NASB) </a:t>
            </a:r>
            <a:br>
              <a:rPr lang="en-US" sz="2400" dirty="0">
                <a:solidFill>
                  <a:prstClr val="black"/>
                </a:solidFill>
                <a:latin typeface="Calibri" panose="020F0502020204030204"/>
              </a:rPr>
            </a:br>
            <a:r>
              <a:rPr lang="en-US" sz="2400" dirty="0">
                <a:solidFill>
                  <a:prstClr val="black"/>
                </a:solidFill>
                <a:latin typeface="Calibri" panose="020F0502020204030204"/>
              </a:rPr>
              <a:t>4  And they were all filled with the Holy Spirit and began to speak with other tongues, as the Spirit was giving them utterance. </a:t>
            </a:r>
          </a:p>
          <a:p>
            <a:pPr defTabSz="274313">
              <a:spcBef>
                <a:spcPts val="1200"/>
              </a:spcBef>
              <a:defRPr/>
            </a:pPr>
            <a:r>
              <a:rPr lang="en-US" sz="2400" b="1" dirty="0">
                <a:solidFill>
                  <a:prstClr val="black"/>
                </a:solidFill>
                <a:latin typeface="Calibri" panose="020F0502020204030204"/>
              </a:rPr>
              <a:t>Acts 4:8 (NASB) </a:t>
            </a:r>
            <a:br>
              <a:rPr lang="en-US" sz="2400" dirty="0">
                <a:solidFill>
                  <a:prstClr val="black"/>
                </a:solidFill>
                <a:latin typeface="Calibri" panose="020F0502020204030204"/>
              </a:rPr>
            </a:br>
            <a:r>
              <a:rPr lang="en-US" sz="2400" dirty="0">
                <a:solidFill>
                  <a:prstClr val="black"/>
                </a:solidFill>
                <a:latin typeface="Calibri" panose="020F0502020204030204"/>
              </a:rPr>
              <a:t>8  Then Peter, filled with the Holy Spirit, said to them, "Rulers and elders of the people, </a:t>
            </a:r>
          </a:p>
          <a:p>
            <a:pPr defTabSz="274313">
              <a:spcBef>
                <a:spcPts val="1200"/>
              </a:spcBef>
              <a:defRPr/>
            </a:pPr>
            <a:r>
              <a:rPr lang="en-US" sz="2400" b="1" dirty="0">
                <a:solidFill>
                  <a:prstClr val="black"/>
                </a:solidFill>
                <a:latin typeface="Calibri" panose="020F0502020204030204"/>
              </a:rPr>
              <a:t>Acts 4:31 (NASB) </a:t>
            </a:r>
            <a:br>
              <a:rPr lang="en-US" sz="2400" dirty="0">
                <a:solidFill>
                  <a:prstClr val="black"/>
                </a:solidFill>
                <a:latin typeface="Calibri" panose="020F0502020204030204"/>
              </a:rPr>
            </a:br>
            <a:r>
              <a:rPr lang="en-US" sz="2400" dirty="0">
                <a:solidFill>
                  <a:prstClr val="black"/>
                </a:solidFill>
                <a:latin typeface="Calibri" panose="020F0502020204030204"/>
              </a:rPr>
              <a:t>31  And when they had prayed, the place where they had gathered together was shaken, and they were all filled with the Holy Spirit and </a:t>
            </a:r>
            <a:r>
              <a:rPr lang="en-US" sz="2400" i="1" dirty="0">
                <a:solidFill>
                  <a:prstClr val="black"/>
                </a:solidFill>
                <a:latin typeface="Calibri" panose="020F0502020204030204"/>
              </a:rPr>
              <a:t>began</a:t>
            </a:r>
            <a:r>
              <a:rPr lang="en-US" sz="2400" dirty="0">
                <a:solidFill>
                  <a:prstClr val="black"/>
                </a:solidFill>
                <a:latin typeface="Calibri" panose="020F0502020204030204"/>
              </a:rPr>
              <a:t> to speak the word of God with boldness. </a:t>
            </a:r>
          </a:p>
        </p:txBody>
      </p:sp>
      <p:sp>
        <p:nvSpPr>
          <p:cNvPr id="19" name="TextBox 18"/>
          <p:cNvSpPr txBox="1"/>
          <p:nvPr/>
        </p:nvSpPr>
        <p:spPr>
          <a:xfrm>
            <a:off x="10634" y="2998378"/>
            <a:ext cx="12181367" cy="3370153"/>
          </a:xfrm>
          <a:prstGeom prst="rect">
            <a:avLst/>
          </a:prstGeom>
          <a:solidFill>
            <a:srgbClr val="FFFF00"/>
          </a:solidFill>
          <a:ln w="38100">
            <a:solidFill>
              <a:srgbClr val="FF0000"/>
            </a:solidFill>
          </a:ln>
        </p:spPr>
        <p:txBody>
          <a:bodyPr wrap="square" rtlCol="0">
            <a:spAutoFit/>
          </a:bodyPr>
          <a:lstStyle/>
          <a:p>
            <a:pPr defTabSz="274313">
              <a:spcBef>
                <a:spcPts val="1800"/>
              </a:spcBef>
              <a:defRPr/>
            </a:pPr>
            <a:endParaRPr lang="en-US" sz="2400" b="1" dirty="0">
              <a:solidFill>
                <a:prstClr val="black"/>
              </a:solidFill>
              <a:latin typeface="Calibri" panose="020F0502020204030204"/>
            </a:endParaRPr>
          </a:p>
          <a:p>
            <a:pPr defTabSz="274313">
              <a:spcBef>
                <a:spcPts val="1800"/>
              </a:spcBef>
              <a:defRPr/>
            </a:pPr>
            <a:endParaRPr lang="en-US" sz="2400" b="1" dirty="0">
              <a:solidFill>
                <a:prstClr val="black"/>
              </a:solidFill>
              <a:latin typeface="Calibri" panose="020F0502020204030204"/>
            </a:endParaRPr>
          </a:p>
          <a:p>
            <a:pPr defTabSz="274313">
              <a:spcBef>
                <a:spcPts val="1800"/>
              </a:spcBef>
              <a:defRPr/>
            </a:pPr>
            <a:r>
              <a:rPr lang="en-US" sz="2400" b="1" dirty="0">
                <a:solidFill>
                  <a:prstClr val="black"/>
                </a:solidFill>
                <a:latin typeface="Calibri" panose="020F0502020204030204"/>
              </a:rPr>
              <a:t>Acts 6:8 (NASB) </a:t>
            </a:r>
            <a:br>
              <a:rPr lang="en-US" sz="2400" dirty="0">
                <a:solidFill>
                  <a:prstClr val="black"/>
                </a:solidFill>
                <a:latin typeface="Calibri" panose="020F0502020204030204"/>
              </a:rPr>
            </a:br>
            <a:r>
              <a:rPr lang="en-US" sz="2400" dirty="0">
                <a:solidFill>
                  <a:prstClr val="black"/>
                </a:solidFill>
                <a:latin typeface="Calibri" panose="020F0502020204030204"/>
              </a:rPr>
              <a:t>8  And Stephen, full of grace and power, was performing great wonders and signs among the 	people. </a:t>
            </a:r>
            <a:br>
              <a:rPr lang="en-US" sz="2400" dirty="0">
                <a:solidFill>
                  <a:prstClr val="black"/>
                </a:solidFill>
                <a:latin typeface="Calibri" panose="020F0502020204030204"/>
              </a:rPr>
            </a:br>
            <a:endParaRPr lang="en-US" sz="2400" dirty="0">
              <a:solidFill>
                <a:prstClr val="black"/>
              </a:solidFill>
              <a:latin typeface="Calibri" panose="020F0502020204030204"/>
            </a:endParaRPr>
          </a:p>
          <a:p>
            <a:pPr defTabSz="274313">
              <a:spcBef>
                <a:spcPts val="1800"/>
              </a:spcBef>
              <a:defRPr/>
            </a:pP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0" y="2972423"/>
            <a:ext cx="12192000" cy="3416320"/>
          </a:xfrm>
          <a:prstGeom prst="rect">
            <a:avLst/>
          </a:prstGeom>
          <a:solidFill>
            <a:srgbClr val="FFFF00"/>
          </a:solidFill>
          <a:ln w="38100">
            <a:solidFill>
              <a:srgbClr val="FF000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Galatians 5:16-24 (NASB) </a:t>
            </a:r>
            <a:br>
              <a:rPr lang="en-US" sz="2400" dirty="0">
                <a:solidFill>
                  <a:prstClr val="black"/>
                </a:solidFill>
                <a:latin typeface="Calibri" panose="020F0502020204030204"/>
              </a:rPr>
            </a:br>
            <a:r>
              <a:rPr lang="en-US" sz="2400" dirty="0">
                <a:solidFill>
                  <a:prstClr val="black"/>
                </a:solidFill>
                <a:latin typeface="Calibri" panose="020F0502020204030204"/>
              </a:rPr>
              <a:t>16  But I say, </a:t>
            </a:r>
            <a:r>
              <a:rPr lang="en-US" sz="2400" dirty="0">
                <a:solidFill>
                  <a:srgbClr val="FF0000"/>
                </a:solidFill>
                <a:latin typeface="Calibri" panose="020F0502020204030204"/>
              </a:rPr>
              <a:t>walk by the Spirit</a:t>
            </a:r>
            <a:r>
              <a:rPr lang="en-US" sz="2400" dirty="0">
                <a:solidFill>
                  <a:prstClr val="black"/>
                </a:solidFill>
                <a:latin typeface="Calibri" panose="020F0502020204030204"/>
              </a:rPr>
              <a:t>, and you will not carry out the desire of the flesh. </a:t>
            </a:r>
            <a:br>
              <a:rPr lang="en-US" sz="2400" dirty="0">
                <a:solidFill>
                  <a:prstClr val="black"/>
                </a:solidFill>
                <a:latin typeface="Calibri" panose="020F0502020204030204"/>
              </a:rPr>
            </a:br>
            <a:r>
              <a:rPr lang="en-US" sz="2400" dirty="0">
                <a:solidFill>
                  <a:prstClr val="black"/>
                </a:solidFill>
                <a:latin typeface="Calibri" panose="020F0502020204030204"/>
              </a:rPr>
              <a:t>17  For the flesh sets its desire against the Spirit, and the Spirit against the flesh; for these are in 	opposition to one another, so that you may not do the things that you please. </a:t>
            </a:r>
            <a:br>
              <a:rPr lang="en-US" sz="2400" dirty="0">
                <a:solidFill>
                  <a:prstClr val="black"/>
                </a:solidFill>
                <a:latin typeface="Calibri" panose="020F0502020204030204"/>
              </a:rPr>
            </a:br>
            <a:r>
              <a:rPr lang="en-US" sz="2400" dirty="0">
                <a:solidFill>
                  <a:prstClr val="black"/>
                </a:solidFill>
                <a:latin typeface="Calibri" panose="020F0502020204030204"/>
              </a:rPr>
              <a:t>18  But if you are </a:t>
            </a:r>
            <a:r>
              <a:rPr lang="en-US" sz="2400" dirty="0">
                <a:solidFill>
                  <a:srgbClr val="FF0000"/>
                </a:solidFill>
                <a:latin typeface="Calibri" panose="020F0502020204030204"/>
              </a:rPr>
              <a:t>led by the Spirit</a:t>
            </a:r>
            <a:r>
              <a:rPr lang="en-US" sz="2400" dirty="0">
                <a:solidFill>
                  <a:prstClr val="black"/>
                </a:solidFill>
                <a:latin typeface="Calibri" panose="020F0502020204030204"/>
              </a:rPr>
              <a:t>, you are not under the Law. </a:t>
            </a:r>
            <a:br>
              <a:rPr lang="en-US" sz="2400" dirty="0">
                <a:solidFill>
                  <a:prstClr val="black"/>
                </a:solidFill>
                <a:latin typeface="Calibri" panose="020F0502020204030204"/>
              </a:rPr>
            </a:br>
            <a:r>
              <a:rPr lang="en-US" sz="2400" dirty="0">
                <a:solidFill>
                  <a:prstClr val="black"/>
                </a:solidFill>
                <a:latin typeface="Calibri" panose="020F0502020204030204"/>
              </a:rPr>
              <a:t>19  Now the deeds of the flesh are evident, which are: immorality, impurity, sensuality, </a:t>
            </a:r>
            <a:br>
              <a:rPr lang="en-US" sz="2400" dirty="0">
                <a:solidFill>
                  <a:prstClr val="black"/>
                </a:solidFill>
                <a:latin typeface="Calibri" panose="020F0502020204030204"/>
              </a:rPr>
            </a:br>
            <a:r>
              <a:rPr lang="en-US" sz="2400" dirty="0">
                <a:solidFill>
                  <a:prstClr val="black"/>
                </a:solidFill>
                <a:latin typeface="Calibri" panose="020F0502020204030204"/>
              </a:rPr>
              <a:t>20  idolatry, sorcery, enmities, strife, jealousy, outbursts of anger, disputes, dissensions, factions, </a:t>
            </a:r>
            <a:br>
              <a:rPr lang="en-US" sz="2400" dirty="0">
                <a:solidFill>
                  <a:prstClr val="black"/>
                </a:solidFill>
                <a:latin typeface="Calibri" panose="020F0502020204030204"/>
              </a:rPr>
            </a:br>
            <a:br>
              <a:rPr lang="en-US" sz="2400" dirty="0">
                <a:solidFill>
                  <a:prstClr val="black"/>
                </a:solidFill>
                <a:latin typeface="Calibri" panose="020F0502020204030204"/>
              </a:rPr>
            </a:b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10634" y="3431710"/>
            <a:ext cx="12181367" cy="2539157"/>
          </a:xfrm>
          <a:prstGeom prst="rect">
            <a:avLst/>
          </a:prstGeom>
          <a:solidFill>
            <a:srgbClr val="FFFF00"/>
          </a:solidFill>
          <a:ln w="38100">
            <a:solidFill>
              <a:srgbClr val="FF0000"/>
            </a:solidFill>
          </a:ln>
        </p:spPr>
        <p:txBody>
          <a:bodyPr wrap="square" rtlCol="0">
            <a:spAutoFit/>
          </a:bodyPr>
          <a:lstStyle/>
          <a:p>
            <a:pPr defTabSz="274313">
              <a:spcBef>
                <a:spcPts val="1800"/>
              </a:spcBef>
              <a:defRPr/>
            </a:pPr>
            <a:r>
              <a:rPr lang="en-US" sz="2400" dirty="0">
                <a:solidFill>
                  <a:prstClr val="black"/>
                </a:solidFill>
                <a:latin typeface="Calibri" panose="020F0502020204030204"/>
              </a:rPr>
              <a:t>21  envying, drunkenness, carousing, and things like these, of which I forewarn you, just as I have 	forewarned you, that those who practice such things will not inherit the kingdom of God. </a:t>
            </a:r>
            <a:br>
              <a:rPr lang="en-US" sz="2400" dirty="0">
                <a:solidFill>
                  <a:prstClr val="black"/>
                </a:solidFill>
                <a:latin typeface="Calibri" panose="020F0502020204030204"/>
              </a:rPr>
            </a:br>
            <a:r>
              <a:rPr lang="en-US" sz="2400" dirty="0">
                <a:solidFill>
                  <a:prstClr val="black"/>
                </a:solidFill>
                <a:latin typeface="Calibri" panose="020F0502020204030204"/>
              </a:rPr>
              <a:t>22  But the </a:t>
            </a:r>
            <a:r>
              <a:rPr lang="en-US" sz="2400" dirty="0">
                <a:solidFill>
                  <a:srgbClr val="FF0000"/>
                </a:solidFill>
                <a:latin typeface="Calibri" panose="020F0502020204030204"/>
              </a:rPr>
              <a:t>fruit of the Spirit </a:t>
            </a:r>
            <a:r>
              <a:rPr lang="en-US" sz="2400" dirty="0">
                <a:solidFill>
                  <a:prstClr val="black"/>
                </a:solidFill>
                <a:latin typeface="Calibri" panose="020F0502020204030204"/>
              </a:rPr>
              <a:t>is love, joy, peace, patience, kindness, goodness, faithfulness, </a:t>
            </a:r>
            <a:br>
              <a:rPr lang="en-US" sz="2400" dirty="0">
                <a:solidFill>
                  <a:prstClr val="black"/>
                </a:solidFill>
                <a:latin typeface="Calibri" panose="020F0502020204030204"/>
              </a:rPr>
            </a:br>
            <a:r>
              <a:rPr lang="en-US" sz="2400" dirty="0">
                <a:solidFill>
                  <a:prstClr val="black"/>
                </a:solidFill>
                <a:latin typeface="Calibri" panose="020F0502020204030204"/>
              </a:rPr>
              <a:t>23  gentleness, self-control; against such things there is no law. </a:t>
            </a:r>
            <a:br>
              <a:rPr lang="en-US" sz="2400" dirty="0">
                <a:solidFill>
                  <a:prstClr val="black"/>
                </a:solidFill>
                <a:latin typeface="Calibri" panose="020F0502020204030204"/>
              </a:rPr>
            </a:br>
            <a:r>
              <a:rPr lang="en-US" sz="2400" dirty="0">
                <a:solidFill>
                  <a:prstClr val="black"/>
                </a:solidFill>
                <a:latin typeface="Calibri" panose="020F0502020204030204"/>
              </a:rPr>
              <a:t>24  Now those who belong to Christ Jesus have crucified the flesh with its passions and desires.</a:t>
            </a:r>
          </a:p>
          <a:p>
            <a:pPr defTabSz="274313">
              <a:spcBef>
                <a:spcPts val="1800"/>
              </a:spcBef>
              <a:defRPr/>
            </a:pP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10634" y="2998378"/>
            <a:ext cx="12181367" cy="3370153"/>
          </a:xfrm>
          <a:prstGeom prst="rect">
            <a:avLst/>
          </a:prstGeom>
          <a:solidFill>
            <a:srgbClr val="FFFF00"/>
          </a:solidFill>
          <a:ln w="38100">
            <a:solidFill>
              <a:srgbClr val="FF0000"/>
            </a:solidFill>
          </a:ln>
        </p:spPr>
        <p:txBody>
          <a:bodyPr wrap="square" rtlCol="0">
            <a:spAutoFit/>
          </a:bodyPr>
          <a:lstStyle/>
          <a:p>
            <a:pPr defTabSz="274313">
              <a:spcBef>
                <a:spcPts val="1800"/>
              </a:spcBef>
              <a:defRPr/>
            </a:pPr>
            <a:endParaRPr lang="en-US" sz="2400" b="1" dirty="0">
              <a:solidFill>
                <a:prstClr val="black"/>
              </a:solidFill>
              <a:latin typeface="Calibri" panose="020F0502020204030204"/>
            </a:endParaRPr>
          </a:p>
          <a:p>
            <a:pPr defTabSz="274313">
              <a:spcBef>
                <a:spcPts val="1800"/>
              </a:spcBef>
              <a:defRPr/>
            </a:pPr>
            <a:endParaRPr lang="en-US" sz="2400" b="1" dirty="0">
              <a:solidFill>
                <a:prstClr val="black"/>
              </a:solidFill>
              <a:latin typeface="Calibri" panose="020F0502020204030204"/>
            </a:endParaRPr>
          </a:p>
          <a:p>
            <a:pPr defTabSz="274313">
              <a:spcBef>
                <a:spcPts val="1800"/>
              </a:spcBef>
              <a:defRPr/>
            </a:pPr>
            <a:r>
              <a:rPr lang="en-US" sz="2400" b="1" dirty="0">
                <a:solidFill>
                  <a:prstClr val="black"/>
                </a:solidFill>
                <a:latin typeface="Calibri" panose="020F0502020204030204"/>
              </a:rPr>
              <a:t>John 6:63 (NASB) </a:t>
            </a:r>
            <a:br>
              <a:rPr lang="en-US" sz="2400" dirty="0">
                <a:solidFill>
                  <a:prstClr val="black"/>
                </a:solidFill>
                <a:latin typeface="Calibri" panose="020F0502020204030204"/>
              </a:rPr>
            </a:br>
            <a:r>
              <a:rPr lang="en-US" sz="2400" dirty="0">
                <a:solidFill>
                  <a:prstClr val="black"/>
                </a:solidFill>
                <a:latin typeface="Calibri" panose="020F0502020204030204"/>
              </a:rPr>
              <a:t>63  "It is </a:t>
            </a:r>
            <a:r>
              <a:rPr lang="en-US" sz="2400" dirty="0">
                <a:solidFill>
                  <a:srgbClr val="FF0000"/>
                </a:solidFill>
                <a:latin typeface="Calibri" panose="020F0502020204030204"/>
              </a:rPr>
              <a:t>the Spirit who gives life</a:t>
            </a:r>
            <a:r>
              <a:rPr lang="en-US" sz="2400" dirty="0">
                <a:solidFill>
                  <a:prstClr val="black"/>
                </a:solidFill>
                <a:latin typeface="Calibri" panose="020F0502020204030204"/>
              </a:rPr>
              <a:t>; the flesh profits nothing; </a:t>
            </a:r>
            <a:r>
              <a:rPr lang="en-US" sz="2400" dirty="0">
                <a:solidFill>
                  <a:srgbClr val="FF0000"/>
                </a:solidFill>
                <a:latin typeface="Calibri" panose="020F0502020204030204"/>
              </a:rPr>
              <a:t>the words that I have spoken to you 	are spirit and are life. </a:t>
            </a:r>
            <a:br>
              <a:rPr lang="en-US" sz="2400" dirty="0">
                <a:solidFill>
                  <a:prstClr val="black"/>
                </a:solidFill>
                <a:latin typeface="Calibri" panose="020F0502020204030204"/>
              </a:rPr>
            </a:br>
            <a:endParaRPr lang="en-US" sz="2400" dirty="0">
              <a:solidFill>
                <a:prstClr val="black"/>
              </a:solidFill>
              <a:latin typeface="Calibri" panose="020F0502020204030204"/>
            </a:endParaRPr>
          </a:p>
          <a:p>
            <a:pPr defTabSz="274313">
              <a:spcBef>
                <a:spcPts val="1800"/>
              </a:spcBef>
              <a:defRPr/>
            </a:pP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1" y="2998378"/>
            <a:ext cx="12202633" cy="3370153"/>
          </a:xfrm>
          <a:prstGeom prst="rect">
            <a:avLst/>
          </a:prstGeom>
          <a:solidFill>
            <a:srgbClr val="FFFF00"/>
          </a:solidFill>
          <a:ln w="38100">
            <a:solidFill>
              <a:srgbClr val="FF0000"/>
            </a:solidFill>
          </a:ln>
        </p:spPr>
        <p:txBody>
          <a:bodyPr wrap="square" rtlCol="0">
            <a:spAutoFit/>
          </a:bodyPr>
          <a:lstStyle/>
          <a:p>
            <a:pPr defTabSz="274313">
              <a:spcBef>
                <a:spcPts val="1800"/>
              </a:spcBef>
              <a:defRPr/>
            </a:pPr>
            <a:endParaRPr lang="en-US" sz="2400" b="1" dirty="0">
              <a:solidFill>
                <a:prstClr val="black"/>
              </a:solidFill>
              <a:latin typeface="Calibri" panose="020F0502020204030204"/>
            </a:endParaRPr>
          </a:p>
          <a:p>
            <a:pPr defTabSz="274313">
              <a:spcBef>
                <a:spcPts val="1800"/>
              </a:spcBef>
              <a:defRPr/>
            </a:pPr>
            <a:r>
              <a:rPr lang="en-US" sz="2400" b="1" dirty="0">
                <a:solidFill>
                  <a:prstClr val="black"/>
                </a:solidFill>
                <a:latin typeface="Calibri" panose="020F0502020204030204"/>
              </a:rPr>
              <a:t>Ephesians 5:18-19 (NASB) </a:t>
            </a:r>
            <a:br>
              <a:rPr lang="en-US" sz="2400" dirty="0">
                <a:solidFill>
                  <a:prstClr val="black"/>
                </a:solidFill>
                <a:latin typeface="Calibri" panose="020F0502020204030204"/>
              </a:rPr>
            </a:br>
            <a:r>
              <a:rPr lang="en-US" sz="2400" dirty="0">
                <a:solidFill>
                  <a:prstClr val="black"/>
                </a:solidFill>
                <a:latin typeface="Calibri" panose="020F0502020204030204"/>
              </a:rPr>
              <a:t>18  And do not get drunk with wine, for that is dissipation, but </a:t>
            </a:r>
            <a:r>
              <a:rPr lang="en-US" sz="2400" dirty="0">
                <a:solidFill>
                  <a:srgbClr val="FF0000"/>
                </a:solidFill>
                <a:latin typeface="Calibri" panose="020F0502020204030204"/>
              </a:rPr>
              <a:t>be filled with the Spirit, </a:t>
            </a:r>
            <a:br>
              <a:rPr lang="en-US" sz="2400" dirty="0">
                <a:solidFill>
                  <a:srgbClr val="FF0000"/>
                </a:solidFill>
                <a:latin typeface="Calibri" panose="020F0502020204030204"/>
              </a:rPr>
            </a:br>
            <a:r>
              <a:rPr lang="en-US" sz="2400" dirty="0">
                <a:solidFill>
                  <a:prstClr val="black"/>
                </a:solidFill>
                <a:latin typeface="Calibri" panose="020F0502020204030204"/>
              </a:rPr>
              <a:t>19  </a:t>
            </a:r>
            <a:r>
              <a:rPr lang="en-US" sz="2400" dirty="0">
                <a:solidFill>
                  <a:srgbClr val="FF0000"/>
                </a:solidFill>
                <a:latin typeface="Calibri" panose="020F0502020204030204"/>
              </a:rPr>
              <a:t>speaking to one another in psalms and hymns and spiritual songs</a:t>
            </a:r>
            <a:r>
              <a:rPr lang="en-US" sz="2400" dirty="0">
                <a:solidFill>
                  <a:prstClr val="black"/>
                </a:solidFill>
                <a:latin typeface="Calibri" panose="020F0502020204030204"/>
              </a:rPr>
              <a:t>, singing and making melody 	with your heart to the Lord;</a:t>
            </a:r>
          </a:p>
          <a:p>
            <a:pPr defTabSz="274313">
              <a:spcBef>
                <a:spcPts val="1800"/>
              </a:spcBef>
              <a:defRPr/>
            </a:pPr>
            <a:endParaRPr lang="en-US" sz="2400" b="1" dirty="0">
              <a:solidFill>
                <a:prstClr val="black"/>
              </a:solidFill>
              <a:latin typeface="Times New Roman" panose="02020603050405020304" pitchFamily="18" charset="0"/>
              <a:cs typeface="Times New Roman" panose="02020603050405020304" pitchFamily="18" charset="0"/>
            </a:endParaRPr>
          </a:p>
          <a:p>
            <a:pPr defTabSz="274313">
              <a:spcBef>
                <a:spcPts val="1800"/>
              </a:spcBef>
              <a:defRPr/>
            </a:pP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0633" y="5046415"/>
            <a:ext cx="12192000" cy="1938992"/>
          </a:xfrm>
          <a:prstGeom prst="rect">
            <a:avLst/>
          </a:prstGeom>
          <a:solidFill>
            <a:srgbClr val="FFFF00"/>
          </a:solidFill>
          <a:ln w="38100">
            <a:solidFill>
              <a:srgbClr val="FF000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Mark 16:14-15 (NASB) </a:t>
            </a:r>
            <a:br>
              <a:rPr lang="en-US" sz="2400" dirty="0">
                <a:solidFill>
                  <a:prstClr val="black"/>
                </a:solidFill>
                <a:latin typeface="Calibri" panose="020F0502020204030204"/>
              </a:rPr>
            </a:br>
            <a:r>
              <a:rPr lang="en-US" sz="2400" dirty="0">
                <a:solidFill>
                  <a:prstClr val="black"/>
                </a:solidFill>
                <a:latin typeface="Calibri" panose="020F0502020204030204"/>
              </a:rPr>
              <a:t>14  Afterward </a:t>
            </a:r>
            <a:r>
              <a:rPr lang="en-US" sz="2400" dirty="0">
                <a:solidFill>
                  <a:srgbClr val="FF0000"/>
                </a:solidFill>
                <a:latin typeface="Calibri" panose="020F0502020204030204"/>
              </a:rPr>
              <a:t>He appeared to the eleven themselves </a:t>
            </a:r>
            <a:r>
              <a:rPr lang="en-US" sz="2400" dirty="0">
                <a:solidFill>
                  <a:prstClr val="black"/>
                </a:solidFill>
                <a:latin typeface="Calibri" panose="020F0502020204030204"/>
              </a:rPr>
              <a:t>as they were reclining </a:t>
            </a:r>
            <a:r>
              <a:rPr lang="en-US" sz="2400" i="1" dirty="0">
                <a:solidFill>
                  <a:prstClr val="black"/>
                </a:solidFill>
                <a:latin typeface="Calibri" panose="020F0502020204030204"/>
              </a:rPr>
              <a:t>at the table;</a:t>
            </a:r>
            <a:r>
              <a:rPr lang="en-US" sz="2400" dirty="0">
                <a:solidFill>
                  <a:prstClr val="black"/>
                </a:solidFill>
                <a:latin typeface="Calibri" panose="020F0502020204030204"/>
              </a:rPr>
              <a:t> and He 	reproached them for their unbelief and hardness of heart, because they had not believed 	those who had seen Him after He had risen. </a:t>
            </a:r>
            <a:br>
              <a:rPr lang="en-US" sz="2400" dirty="0">
                <a:solidFill>
                  <a:prstClr val="black"/>
                </a:solidFill>
                <a:latin typeface="Calibri" panose="020F0502020204030204"/>
              </a:rPr>
            </a:br>
            <a:r>
              <a:rPr lang="en-US" sz="2400" dirty="0">
                <a:solidFill>
                  <a:prstClr val="black"/>
                </a:solidFill>
                <a:latin typeface="Calibri" panose="020F0502020204030204"/>
              </a:rPr>
              <a:t>15  And He said to them, </a:t>
            </a:r>
            <a:r>
              <a:rPr lang="en-US" sz="2400" dirty="0">
                <a:solidFill>
                  <a:srgbClr val="FF0000"/>
                </a:solidFill>
                <a:latin typeface="Calibri" panose="020F0502020204030204"/>
              </a:rPr>
              <a:t>"Go into all the world and preach the gospel to all creation. </a:t>
            </a:r>
          </a:p>
        </p:txBody>
      </p:sp>
      <p:sp>
        <p:nvSpPr>
          <p:cNvPr id="24" name="TextBox 23">
            <a:extLst>
              <a:ext uri="{FF2B5EF4-FFF2-40B4-BE49-F238E27FC236}">
                <a16:creationId xmlns:a16="http://schemas.microsoft.com/office/drawing/2014/main" id="{855E64B9-98A9-4E5E-80ED-6A3038F86504}"/>
              </a:ext>
            </a:extLst>
          </p:cNvPr>
          <p:cNvSpPr txBox="1"/>
          <p:nvPr/>
        </p:nvSpPr>
        <p:spPr>
          <a:xfrm>
            <a:off x="10633" y="1"/>
            <a:ext cx="12192000" cy="4324261"/>
          </a:xfrm>
          <a:prstGeom prst="rect">
            <a:avLst/>
          </a:prstGeom>
          <a:solidFill>
            <a:srgbClr val="FFFF00"/>
          </a:solidFill>
          <a:ln w="38100">
            <a:solidFill>
              <a:srgbClr val="FF0000"/>
            </a:solidFill>
          </a:ln>
        </p:spPr>
        <p:txBody>
          <a:bodyPr wrap="square" rtlCol="0">
            <a:spAutoFit/>
          </a:bodyPr>
          <a:lstStyle/>
          <a:p>
            <a:pPr defTabSz="274313">
              <a:spcBef>
                <a:spcPts val="1200"/>
              </a:spcBef>
              <a:defRPr/>
            </a:pPr>
            <a:r>
              <a:rPr lang="en-US" sz="2400" b="1" dirty="0">
                <a:solidFill>
                  <a:prstClr val="black"/>
                </a:solidFill>
                <a:latin typeface="Times New Roman" panose="02020603050405020304" pitchFamily="18" charset="0"/>
                <a:cs typeface="Times New Roman" panose="02020603050405020304" pitchFamily="18" charset="0"/>
              </a:rPr>
              <a:t>Greek Strong's Number: 1247</a:t>
            </a:r>
          </a:p>
          <a:p>
            <a:pPr defTabSz="274313">
              <a:spcBef>
                <a:spcPts val="600"/>
              </a:spcBef>
              <a:defRPr/>
            </a:pPr>
            <a:r>
              <a:rPr lang="en-US" sz="2400" b="1" dirty="0">
                <a:solidFill>
                  <a:prstClr val="black"/>
                </a:solidFill>
                <a:latin typeface="Times New Roman" panose="02020603050405020304" pitchFamily="18" charset="0"/>
                <a:cs typeface="Times New Roman" panose="02020603050405020304" pitchFamily="18" charset="0"/>
              </a:rPr>
              <a:t>Greek Word: </a:t>
            </a:r>
            <a:r>
              <a:rPr lang="el-GR" sz="2400" dirty="0">
                <a:solidFill>
                  <a:prstClr val="black"/>
                </a:solidFill>
                <a:latin typeface="Times New Roman" panose="02020603050405020304" pitchFamily="18" charset="0"/>
                <a:cs typeface="Times New Roman" panose="02020603050405020304" pitchFamily="18" charset="0"/>
              </a:rPr>
              <a:t>διακονέω</a:t>
            </a:r>
          </a:p>
          <a:p>
            <a:pPr defTabSz="274313">
              <a:spcBef>
                <a:spcPts val="600"/>
              </a:spcBef>
              <a:defRPr/>
            </a:pPr>
            <a:r>
              <a:rPr lang="en-US" sz="2400" b="1" dirty="0">
                <a:solidFill>
                  <a:prstClr val="black"/>
                </a:solidFill>
                <a:latin typeface="Times New Roman" panose="02020603050405020304" pitchFamily="18" charset="0"/>
                <a:cs typeface="Times New Roman" panose="02020603050405020304" pitchFamily="18" charset="0"/>
              </a:rPr>
              <a:t>Root: from &lt;G1249&gt;</a:t>
            </a:r>
            <a:r>
              <a:rPr lang="en-US" sz="2400" dirty="0">
                <a:solidFill>
                  <a:prstClr val="black"/>
                </a:solidFill>
                <a:latin typeface="Times New Roman" panose="02020603050405020304" pitchFamily="18" charset="0"/>
                <a:cs typeface="Times New Roman" panose="02020603050405020304" pitchFamily="18" charset="0"/>
              </a:rPr>
              <a:t> </a:t>
            </a:r>
            <a:r>
              <a:rPr lang="en-US" sz="2400" b="1" dirty="0">
                <a:solidFill>
                  <a:prstClr val="black"/>
                </a:solidFill>
                <a:latin typeface="Times New Roman" panose="02020603050405020304" pitchFamily="18" charset="0"/>
                <a:cs typeface="Times New Roman" panose="02020603050405020304" pitchFamily="18" charset="0"/>
              </a:rPr>
              <a:t>noun: </a:t>
            </a:r>
            <a:r>
              <a:rPr lang="en-US" sz="2400" dirty="0">
                <a:solidFill>
                  <a:prstClr val="black"/>
                </a:solidFill>
                <a:latin typeface="Times New Roman" panose="02020603050405020304" pitchFamily="18" charset="0"/>
                <a:cs typeface="Times New Roman" panose="02020603050405020304" pitchFamily="18" charset="0"/>
              </a:rPr>
              <a:t>minister, servant, deacon</a:t>
            </a:r>
            <a:endParaRPr lang="en-US" sz="2400" b="1" dirty="0">
              <a:solidFill>
                <a:prstClr val="black"/>
              </a:solidFill>
              <a:latin typeface="Times New Roman" panose="02020603050405020304" pitchFamily="18" charset="0"/>
              <a:cs typeface="Times New Roman" panose="02020603050405020304" pitchFamily="18" charset="0"/>
            </a:endParaRPr>
          </a:p>
          <a:p>
            <a:pPr defTabSz="274313">
              <a:spcBef>
                <a:spcPts val="600"/>
              </a:spcBef>
              <a:defRPr/>
            </a:pPr>
            <a:r>
              <a:rPr lang="en-US" sz="2400" b="1" dirty="0">
                <a:solidFill>
                  <a:prstClr val="black"/>
                </a:solidFill>
                <a:latin typeface="Times New Roman" panose="02020603050405020304" pitchFamily="18" charset="0"/>
                <a:cs typeface="Times New Roman" panose="02020603050405020304" pitchFamily="18" charset="0"/>
              </a:rPr>
              <a:t>Part of Speech:</a:t>
            </a:r>
            <a:r>
              <a:rPr lang="en-US" sz="2400" dirty="0">
                <a:solidFill>
                  <a:prstClr val="black"/>
                </a:solidFill>
                <a:latin typeface="Times New Roman" panose="02020603050405020304" pitchFamily="18" charset="0"/>
                <a:cs typeface="Times New Roman" panose="02020603050405020304" pitchFamily="18" charset="0"/>
              </a:rPr>
              <a:t> verb</a:t>
            </a:r>
          </a:p>
          <a:p>
            <a:pPr defTabSz="274313">
              <a:spcBef>
                <a:spcPts val="1200"/>
              </a:spcBef>
              <a:defRPr/>
            </a:pPr>
            <a:r>
              <a:rPr lang="en-US" sz="2400" b="1" dirty="0">
                <a:solidFill>
                  <a:prstClr val="black"/>
                </a:solidFill>
                <a:latin typeface="Times New Roman" panose="02020603050405020304" pitchFamily="18" charset="0"/>
                <a:cs typeface="Times New Roman" panose="02020603050405020304" pitchFamily="18" charset="0"/>
              </a:rPr>
              <a:t>English Words used in KJV:</a:t>
            </a:r>
          </a:p>
          <a:p>
            <a:pPr defTabSz="274313">
              <a:defRPr/>
            </a:pPr>
            <a:r>
              <a:rPr lang="en-US" sz="2400" dirty="0">
                <a:solidFill>
                  <a:prstClr val="black"/>
                </a:solidFill>
                <a:latin typeface="Times New Roman" panose="02020603050405020304" pitchFamily="18" charset="0"/>
                <a:cs typeface="Times New Roman" panose="02020603050405020304" pitchFamily="18" charset="0"/>
              </a:rPr>
              <a:t>minister unto 15 		serve 10  		minister 7  		miscellaneous translations 5  [Total Count: 37] </a:t>
            </a:r>
          </a:p>
          <a:p>
            <a:pPr defTabSz="274313">
              <a:spcBef>
                <a:spcPts val="1200"/>
              </a:spcBef>
              <a:defRPr/>
            </a:pPr>
            <a:r>
              <a:rPr lang="en-US" sz="2400" b="1" dirty="0">
                <a:solidFill>
                  <a:prstClr val="black"/>
                </a:solidFill>
                <a:latin typeface="Times New Roman" panose="02020603050405020304" pitchFamily="18" charset="0"/>
                <a:cs typeface="Times New Roman" panose="02020603050405020304" pitchFamily="18" charset="0"/>
              </a:rPr>
              <a:t>from &lt;G1249&gt; (</a:t>
            </a:r>
            <a:r>
              <a:rPr lang="en-US" sz="2400" b="1" dirty="0" err="1">
                <a:solidFill>
                  <a:prstClr val="black"/>
                </a:solidFill>
                <a:latin typeface="Times New Roman" panose="02020603050405020304" pitchFamily="18" charset="0"/>
                <a:cs typeface="Times New Roman" panose="02020603050405020304" pitchFamily="18" charset="0"/>
              </a:rPr>
              <a:t>diakonos</a:t>
            </a:r>
            <a:r>
              <a:rPr lang="en-US" sz="2400" b="1" dirty="0">
                <a:solidFill>
                  <a:prstClr val="black"/>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to be an attendant, i.e. wait upon </a:t>
            </a:r>
            <a:r>
              <a:rPr lang="en-US" sz="2400" dirty="0">
                <a:solidFill>
                  <a:prstClr val="black"/>
                </a:solidFill>
                <a:latin typeface="Times New Roman" panose="02020603050405020304" pitchFamily="18" charset="0"/>
                <a:cs typeface="Times New Roman" panose="02020603050405020304" pitchFamily="18" charset="0"/>
              </a:rPr>
              <a:t>(menially or as a host, friend or [figurative] teacher); </a:t>
            </a:r>
            <a:r>
              <a:rPr lang="en-US" sz="2400" dirty="0" err="1">
                <a:solidFill>
                  <a:srgbClr val="FF0000"/>
                </a:solidFill>
                <a:latin typeface="Times New Roman" panose="02020603050405020304" pitchFamily="18" charset="0"/>
                <a:cs typeface="Times New Roman" panose="02020603050405020304" pitchFamily="18" charset="0"/>
              </a:rPr>
              <a:t>techn</a:t>
            </a:r>
            <a:r>
              <a:rPr lang="en-US" sz="2400" dirty="0">
                <a:solidFill>
                  <a:srgbClr val="FF0000"/>
                </a:solidFill>
                <a:latin typeface="Times New Roman" panose="02020603050405020304" pitchFamily="18" charset="0"/>
                <a:cs typeface="Times New Roman" panose="02020603050405020304" pitchFamily="18" charset="0"/>
              </a:rPr>
              <a:t>. to act as a Christian deacon</a:t>
            </a:r>
            <a:r>
              <a:rPr lang="en-US" sz="2400" dirty="0">
                <a:solidFill>
                  <a:prstClr val="black"/>
                </a:solidFill>
                <a:latin typeface="Times New Roman" panose="02020603050405020304" pitchFamily="18" charset="0"/>
                <a:cs typeface="Times New Roman" panose="02020603050405020304" pitchFamily="18" charset="0"/>
              </a:rPr>
              <a:t>: (ad-) </a:t>
            </a:r>
            <a:r>
              <a:rPr lang="en-US" sz="2400" dirty="0">
                <a:solidFill>
                  <a:srgbClr val="FF0000"/>
                </a:solidFill>
                <a:latin typeface="Times New Roman" panose="02020603050405020304" pitchFamily="18" charset="0"/>
                <a:cs typeface="Times New Roman" panose="02020603050405020304" pitchFamily="18" charset="0"/>
              </a:rPr>
              <a:t>minister (unto), serve, use the office of a deacon.</a:t>
            </a:r>
          </a:p>
          <a:p>
            <a:pPr algn="r" defTabSz="274313">
              <a:defRPr/>
            </a:pPr>
            <a:r>
              <a:rPr lang="en-US" sz="2400" b="1" dirty="0">
                <a:solidFill>
                  <a:prstClr val="black"/>
                </a:solidFill>
                <a:latin typeface="Times New Roman" panose="02020603050405020304" pitchFamily="18" charset="0"/>
                <a:cs typeface="Times New Roman" panose="02020603050405020304" pitchFamily="18" charset="0"/>
              </a:rPr>
              <a:t>Strong's Talking Greek &amp; Hebrew Dictionary</a:t>
            </a:r>
          </a:p>
        </p:txBody>
      </p:sp>
      <p:sp>
        <p:nvSpPr>
          <p:cNvPr id="26" name="TextBox 25">
            <a:extLst>
              <a:ext uri="{FF2B5EF4-FFF2-40B4-BE49-F238E27FC236}">
                <a16:creationId xmlns:a16="http://schemas.microsoft.com/office/drawing/2014/main" id="{F731A138-8AC5-42D4-8966-1AF25570B325}"/>
              </a:ext>
            </a:extLst>
          </p:cNvPr>
          <p:cNvSpPr txBox="1"/>
          <p:nvPr/>
        </p:nvSpPr>
        <p:spPr>
          <a:xfrm>
            <a:off x="10633" y="5085581"/>
            <a:ext cx="12192000" cy="1569660"/>
          </a:xfrm>
          <a:prstGeom prst="rect">
            <a:avLst/>
          </a:prstGeom>
          <a:solidFill>
            <a:srgbClr val="FFFF00"/>
          </a:solidFill>
          <a:ln w="38100">
            <a:solidFill>
              <a:srgbClr val="FF000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Acts 1:8 (NASB) </a:t>
            </a:r>
            <a:br>
              <a:rPr lang="en-US" sz="2400" dirty="0">
                <a:solidFill>
                  <a:prstClr val="black"/>
                </a:solidFill>
                <a:latin typeface="Calibri" panose="020F0502020204030204"/>
              </a:rPr>
            </a:br>
            <a:r>
              <a:rPr lang="en-US" sz="2400" dirty="0">
                <a:solidFill>
                  <a:prstClr val="black"/>
                </a:solidFill>
                <a:latin typeface="Calibri" panose="020F0502020204030204"/>
              </a:rPr>
              <a:t>8  but you will receive power when the Holy Spirit has come upon you; and </a:t>
            </a:r>
            <a:r>
              <a:rPr lang="en-US" sz="2400" dirty="0">
                <a:solidFill>
                  <a:srgbClr val="FF0000"/>
                </a:solidFill>
                <a:latin typeface="Calibri" panose="020F0502020204030204"/>
              </a:rPr>
              <a:t>you shall be My 	witnesses both in Jerusalem, and in all Judea and Samaria, and even to the remotest part of 	the earth." </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0" y="4136065"/>
            <a:ext cx="12192000" cy="2677656"/>
          </a:xfrm>
          <a:prstGeom prst="rect">
            <a:avLst/>
          </a:prstGeom>
          <a:solidFill>
            <a:srgbClr val="FFFF00"/>
          </a:solidFill>
          <a:ln w="38100">
            <a:solidFill>
              <a:srgbClr val="FF000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1 Timothy 5:3-5, 16 (NASB) </a:t>
            </a:r>
            <a:br>
              <a:rPr lang="en-US" sz="2400" dirty="0">
                <a:solidFill>
                  <a:prstClr val="black"/>
                </a:solidFill>
                <a:latin typeface="Calibri" panose="020F0502020204030204"/>
              </a:rPr>
            </a:br>
            <a:r>
              <a:rPr lang="en-US" sz="2400" dirty="0">
                <a:solidFill>
                  <a:prstClr val="black"/>
                </a:solidFill>
                <a:latin typeface="Calibri" panose="020F0502020204030204"/>
              </a:rPr>
              <a:t>3  Honor widows who are widows indeed; </a:t>
            </a:r>
            <a:br>
              <a:rPr lang="en-US" sz="2400" dirty="0">
                <a:solidFill>
                  <a:prstClr val="black"/>
                </a:solidFill>
                <a:latin typeface="Calibri" panose="020F0502020204030204"/>
              </a:rPr>
            </a:br>
            <a:r>
              <a:rPr lang="en-US" sz="2400" dirty="0">
                <a:solidFill>
                  <a:prstClr val="black"/>
                </a:solidFill>
                <a:latin typeface="Calibri" panose="020F0502020204030204"/>
              </a:rPr>
              <a:t>4  but if any widow has children or grandchildren, they must first learn to practice piety in regard 	to their own family and to make some return to their parents; for this is acceptable in the sight 	of God. </a:t>
            </a:r>
            <a:br>
              <a:rPr lang="en-US" sz="2400" dirty="0">
                <a:solidFill>
                  <a:prstClr val="black"/>
                </a:solidFill>
                <a:latin typeface="Calibri" panose="020F0502020204030204"/>
              </a:rPr>
            </a:br>
            <a:r>
              <a:rPr lang="en-US" sz="2400" dirty="0">
                <a:solidFill>
                  <a:prstClr val="black"/>
                </a:solidFill>
                <a:latin typeface="Calibri" panose="020F0502020204030204"/>
              </a:rPr>
              <a:t>5  Now she who is a widow indeed and who has been left alone, has fixed her hope on God and 	continues in entreaties and prayers night and day. </a:t>
            </a:r>
          </a:p>
        </p:txBody>
      </p:sp>
      <p:sp>
        <p:nvSpPr>
          <p:cNvPr id="10" name="TextBox 9"/>
          <p:cNvSpPr txBox="1"/>
          <p:nvPr/>
        </p:nvSpPr>
        <p:spPr>
          <a:xfrm>
            <a:off x="0" y="4551563"/>
            <a:ext cx="12192000" cy="2400657"/>
          </a:xfrm>
          <a:prstGeom prst="rect">
            <a:avLst/>
          </a:prstGeom>
          <a:solidFill>
            <a:srgbClr val="FFFF00"/>
          </a:solidFill>
          <a:ln w="38100">
            <a:solidFill>
              <a:srgbClr val="FF0000"/>
            </a:solidFill>
          </a:ln>
        </p:spPr>
        <p:txBody>
          <a:bodyPr wrap="square" rtlCol="0">
            <a:spAutoFit/>
          </a:bodyPr>
          <a:lstStyle/>
          <a:p>
            <a:pPr defTabSz="274313">
              <a:spcBef>
                <a:spcPts val="1800"/>
              </a:spcBef>
              <a:defRPr/>
            </a:pPr>
            <a:r>
              <a:rPr lang="en-US" sz="2400" dirty="0">
                <a:solidFill>
                  <a:prstClr val="black"/>
                </a:solidFill>
                <a:latin typeface="Calibri" panose="020F0502020204030204"/>
              </a:rPr>
              <a:t>16  If any woman who is a believer has </a:t>
            </a:r>
            <a:r>
              <a:rPr lang="en-US" sz="2400" i="1" dirty="0">
                <a:solidFill>
                  <a:prstClr val="black"/>
                </a:solidFill>
                <a:latin typeface="Calibri" panose="020F0502020204030204"/>
              </a:rPr>
              <a:t>dependent</a:t>
            </a:r>
            <a:r>
              <a:rPr lang="en-US" sz="2400" dirty="0">
                <a:solidFill>
                  <a:prstClr val="black"/>
                </a:solidFill>
                <a:latin typeface="Calibri" panose="020F0502020204030204"/>
              </a:rPr>
              <a:t> widows, she must assist them and the church 	must not be burdened, so that it may assist those who are widows indeed.</a:t>
            </a:r>
          </a:p>
          <a:p>
            <a:pPr defTabSz="274313">
              <a:spcBef>
                <a:spcPts val="1800"/>
              </a:spcBef>
              <a:defRPr/>
            </a:pPr>
            <a:endParaRPr lang="en-US" sz="2400" b="1" dirty="0">
              <a:solidFill>
                <a:prstClr val="black"/>
              </a:solidFill>
              <a:latin typeface="Times New Roman" panose="02020603050405020304" pitchFamily="18" charset="0"/>
              <a:cs typeface="Times New Roman" panose="02020603050405020304" pitchFamily="18" charset="0"/>
            </a:endParaRPr>
          </a:p>
          <a:p>
            <a:pPr defTabSz="274313">
              <a:spcBef>
                <a:spcPts val="1800"/>
              </a:spcBef>
              <a:defRPr/>
            </a:pPr>
            <a:br>
              <a:rPr lang="en-US" sz="2400" b="1" dirty="0">
                <a:solidFill>
                  <a:prstClr val="black"/>
                </a:solidFill>
                <a:latin typeface="Times New Roman" panose="02020603050405020304" pitchFamily="18" charset="0"/>
                <a:cs typeface="Times New Roman" panose="02020603050405020304" pitchFamily="18" charset="0"/>
              </a:rPr>
            </a:br>
            <a:endParaRPr lang="en-US"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762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grpId="1" nodeType="clickEffect">
                                  <p:stCondLst>
                                    <p:cond delay="0"/>
                                  </p:stCondLst>
                                  <p:childTnLst>
                                    <p:anim calcmode="lin" valueType="num">
                                      <p:cBhvr>
                                        <p:cTn id="24" dur="500"/>
                                        <p:tgtEl>
                                          <p:spTgt spid="4"/>
                                        </p:tgtEl>
                                        <p:attrNameLst>
                                          <p:attrName>ppt_w</p:attrName>
                                        </p:attrNameLst>
                                      </p:cBhvr>
                                      <p:tavLst>
                                        <p:tav tm="0">
                                          <p:val>
                                            <p:strVal val="ppt_w"/>
                                          </p:val>
                                        </p:tav>
                                        <p:tav tm="100000">
                                          <p:val>
                                            <p:fltVal val="0"/>
                                          </p:val>
                                        </p:tav>
                                      </p:tavLst>
                                    </p:anim>
                                    <p:anim calcmode="lin" valueType="num">
                                      <p:cBhvr>
                                        <p:cTn id="25" dur="500"/>
                                        <p:tgtEl>
                                          <p:spTgt spid="4"/>
                                        </p:tgtEl>
                                        <p:attrNameLst>
                                          <p:attrName>ppt_h</p:attrName>
                                        </p:attrNameLst>
                                      </p:cBhvr>
                                      <p:tavLst>
                                        <p:tav tm="0">
                                          <p:val>
                                            <p:strVal val="ppt_h"/>
                                          </p:val>
                                        </p:tav>
                                        <p:tav tm="100000">
                                          <p:val>
                                            <p:fltVal val="0"/>
                                          </p:val>
                                        </p:tav>
                                      </p:tavLst>
                                    </p:anim>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53" presetClass="exit" presetSubtype="32" fill="hold" grpId="1" nodeType="withEffect">
                                  <p:stCondLst>
                                    <p:cond delay="0"/>
                                  </p:stCondLst>
                                  <p:childTnLst>
                                    <p:anim calcmode="lin" valueType="num">
                                      <p:cBhvr>
                                        <p:cTn id="29" dur="500"/>
                                        <p:tgtEl>
                                          <p:spTgt spid="3"/>
                                        </p:tgtEl>
                                        <p:attrNameLst>
                                          <p:attrName>ppt_w</p:attrName>
                                        </p:attrNameLst>
                                      </p:cBhvr>
                                      <p:tavLst>
                                        <p:tav tm="0">
                                          <p:val>
                                            <p:strVal val="ppt_w"/>
                                          </p:val>
                                        </p:tav>
                                        <p:tav tm="100000">
                                          <p:val>
                                            <p:fltVal val="0"/>
                                          </p:val>
                                        </p:tav>
                                      </p:tavLst>
                                    </p:anim>
                                    <p:anim calcmode="lin" valueType="num">
                                      <p:cBhvr>
                                        <p:cTn id="30" dur="500"/>
                                        <p:tgtEl>
                                          <p:spTgt spid="3"/>
                                        </p:tgtEl>
                                        <p:attrNameLst>
                                          <p:attrName>ppt_h</p:attrName>
                                        </p:attrNameLst>
                                      </p:cBhvr>
                                      <p:tavLst>
                                        <p:tav tm="0">
                                          <p:val>
                                            <p:strVal val="ppt_h"/>
                                          </p:val>
                                        </p:tav>
                                        <p:tav tm="100000">
                                          <p:val>
                                            <p:fltVal val="0"/>
                                          </p:val>
                                        </p:tav>
                                      </p:tavLst>
                                    </p:anim>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grpId="1" nodeType="clickEffect">
                                  <p:stCondLst>
                                    <p:cond delay="0"/>
                                  </p:stCondLst>
                                  <p:childTnLst>
                                    <p:anim calcmode="lin" valueType="num">
                                      <p:cBhvr>
                                        <p:cTn id="43" dur="500"/>
                                        <p:tgtEl>
                                          <p:spTgt spid="5"/>
                                        </p:tgtEl>
                                        <p:attrNameLst>
                                          <p:attrName>ppt_w</p:attrName>
                                        </p:attrNameLst>
                                      </p:cBhvr>
                                      <p:tavLst>
                                        <p:tav tm="0">
                                          <p:val>
                                            <p:strVal val="ppt_w"/>
                                          </p:val>
                                        </p:tav>
                                        <p:tav tm="100000">
                                          <p:val>
                                            <p:fltVal val="0"/>
                                          </p:val>
                                        </p:tav>
                                      </p:tavLst>
                                    </p:anim>
                                    <p:anim calcmode="lin" valueType="num">
                                      <p:cBhvr>
                                        <p:cTn id="44" dur="500"/>
                                        <p:tgtEl>
                                          <p:spTgt spid="5"/>
                                        </p:tgtEl>
                                        <p:attrNameLst>
                                          <p:attrName>ppt_h</p:attrName>
                                        </p:attrNameLst>
                                      </p:cBhvr>
                                      <p:tavLst>
                                        <p:tav tm="0">
                                          <p:val>
                                            <p:strVal val="ppt_h"/>
                                          </p:val>
                                        </p:tav>
                                        <p:tav tm="100000">
                                          <p:val>
                                            <p:fltVal val="0"/>
                                          </p:val>
                                        </p:tav>
                                      </p:tavLst>
                                    </p:anim>
                                    <p:animEffect transition="out" filter="fade">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p:cTn id="55" dur="500" fill="hold"/>
                                        <p:tgtEl>
                                          <p:spTgt spid="6"/>
                                        </p:tgtEl>
                                        <p:attrNameLst>
                                          <p:attrName>ppt_w</p:attrName>
                                        </p:attrNameLst>
                                      </p:cBhvr>
                                      <p:tavLst>
                                        <p:tav tm="0">
                                          <p:val>
                                            <p:fltVal val="0"/>
                                          </p:val>
                                        </p:tav>
                                        <p:tav tm="100000">
                                          <p:val>
                                            <p:strVal val="#ppt_w"/>
                                          </p:val>
                                        </p:tav>
                                      </p:tavLst>
                                    </p:anim>
                                    <p:anim calcmode="lin" valueType="num">
                                      <p:cBhvr>
                                        <p:cTn id="56" dur="500" fill="hold"/>
                                        <p:tgtEl>
                                          <p:spTgt spid="6"/>
                                        </p:tgtEl>
                                        <p:attrNameLst>
                                          <p:attrName>ppt_h</p:attrName>
                                        </p:attrNameLst>
                                      </p:cBhvr>
                                      <p:tavLst>
                                        <p:tav tm="0">
                                          <p:val>
                                            <p:fltVal val="0"/>
                                          </p:val>
                                        </p:tav>
                                        <p:tav tm="100000">
                                          <p:val>
                                            <p:strVal val="#ppt_h"/>
                                          </p:val>
                                        </p:tav>
                                      </p:tavLst>
                                    </p:anim>
                                    <p:animEffect transition="in" filter="fade">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xit" presetSubtype="32" fill="hold" grpId="1" nodeType="clickEffect">
                                  <p:stCondLst>
                                    <p:cond delay="0"/>
                                  </p:stCondLst>
                                  <p:childTnLst>
                                    <p:anim calcmode="lin" valueType="num">
                                      <p:cBhvr>
                                        <p:cTn id="61" dur="500"/>
                                        <p:tgtEl>
                                          <p:spTgt spid="6"/>
                                        </p:tgtEl>
                                        <p:attrNameLst>
                                          <p:attrName>ppt_w</p:attrName>
                                        </p:attrNameLst>
                                      </p:cBhvr>
                                      <p:tavLst>
                                        <p:tav tm="0">
                                          <p:val>
                                            <p:strVal val="ppt_w"/>
                                          </p:val>
                                        </p:tav>
                                        <p:tav tm="100000">
                                          <p:val>
                                            <p:fltVal val="0"/>
                                          </p:val>
                                        </p:tav>
                                      </p:tavLst>
                                    </p:anim>
                                    <p:anim calcmode="lin" valueType="num">
                                      <p:cBhvr>
                                        <p:cTn id="62" dur="500"/>
                                        <p:tgtEl>
                                          <p:spTgt spid="6"/>
                                        </p:tgtEl>
                                        <p:attrNameLst>
                                          <p:attrName>ppt_h</p:attrName>
                                        </p:attrNameLst>
                                      </p:cBhvr>
                                      <p:tavLst>
                                        <p:tav tm="0">
                                          <p:val>
                                            <p:strVal val="ppt_h"/>
                                          </p:val>
                                        </p:tav>
                                        <p:tav tm="100000">
                                          <p:val>
                                            <p:fltVal val="0"/>
                                          </p:val>
                                        </p:tav>
                                      </p:tavLst>
                                    </p:anim>
                                    <p:animEffect transition="out" filter="fade">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 calcmode="lin" valueType="num">
                                      <p:cBhvr>
                                        <p:cTn id="69" dur="500" fill="hold"/>
                                        <p:tgtEl>
                                          <p:spTgt spid="7"/>
                                        </p:tgtEl>
                                        <p:attrNameLst>
                                          <p:attrName>ppt_w</p:attrName>
                                        </p:attrNameLst>
                                      </p:cBhvr>
                                      <p:tavLst>
                                        <p:tav tm="0">
                                          <p:val>
                                            <p:fltVal val="0"/>
                                          </p:val>
                                        </p:tav>
                                        <p:tav tm="100000">
                                          <p:val>
                                            <p:strVal val="#ppt_w"/>
                                          </p:val>
                                        </p:tav>
                                      </p:tavLst>
                                    </p:anim>
                                    <p:anim calcmode="lin" valueType="num">
                                      <p:cBhvr>
                                        <p:cTn id="70" dur="500" fill="hold"/>
                                        <p:tgtEl>
                                          <p:spTgt spid="7"/>
                                        </p:tgtEl>
                                        <p:attrNameLst>
                                          <p:attrName>ppt_h</p:attrName>
                                        </p:attrNameLst>
                                      </p:cBhvr>
                                      <p:tavLst>
                                        <p:tav tm="0">
                                          <p:val>
                                            <p:fltVal val="0"/>
                                          </p:val>
                                        </p:tav>
                                        <p:tav tm="100000">
                                          <p:val>
                                            <p:strVal val="#ppt_h"/>
                                          </p:val>
                                        </p:tav>
                                      </p:tavLst>
                                    </p:anim>
                                    <p:animEffect transition="in" filter="fade">
                                      <p:cBhvr>
                                        <p:cTn id="71" dur="500"/>
                                        <p:tgtEl>
                                          <p:spTgt spid="7"/>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xit" presetSubtype="32" fill="hold" grpId="1" nodeType="clickEffect">
                                  <p:stCondLst>
                                    <p:cond delay="0"/>
                                  </p:stCondLst>
                                  <p:childTnLst>
                                    <p:anim calcmode="lin" valueType="num">
                                      <p:cBhvr>
                                        <p:cTn id="75" dur="500"/>
                                        <p:tgtEl>
                                          <p:spTgt spid="7"/>
                                        </p:tgtEl>
                                        <p:attrNameLst>
                                          <p:attrName>ppt_w</p:attrName>
                                        </p:attrNameLst>
                                      </p:cBhvr>
                                      <p:tavLst>
                                        <p:tav tm="0">
                                          <p:val>
                                            <p:strVal val="ppt_w"/>
                                          </p:val>
                                        </p:tav>
                                        <p:tav tm="100000">
                                          <p:val>
                                            <p:fltVal val="0"/>
                                          </p:val>
                                        </p:tav>
                                      </p:tavLst>
                                    </p:anim>
                                    <p:anim calcmode="lin" valueType="num">
                                      <p:cBhvr>
                                        <p:cTn id="76" dur="500"/>
                                        <p:tgtEl>
                                          <p:spTgt spid="7"/>
                                        </p:tgtEl>
                                        <p:attrNameLst>
                                          <p:attrName>ppt_h</p:attrName>
                                        </p:attrNameLst>
                                      </p:cBhvr>
                                      <p:tavLst>
                                        <p:tav tm="0">
                                          <p:val>
                                            <p:strVal val="ppt_h"/>
                                          </p:val>
                                        </p:tav>
                                        <p:tav tm="100000">
                                          <p:val>
                                            <p:fltVal val="0"/>
                                          </p:val>
                                        </p:tav>
                                      </p:tavLst>
                                    </p:anim>
                                    <p:animEffect transition="out" filter="fade">
                                      <p:cBhvr>
                                        <p:cTn id="77" dur="500"/>
                                        <p:tgtEl>
                                          <p:spTgt spid="7"/>
                                        </p:tgtEl>
                                      </p:cBhvr>
                                    </p:animEffect>
                                    <p:set>
                                      <p:cBhvr>
                                        <p:cTn id="78" dur="1" fill="hold">
                                          <p:stCondLst>
                                            <p:cond delay="499"/>
                                          </p:stCondLst>
                                        </p:cTn>
                                        <p:tgtEl>
                                          <p:spTgt spid="7"/>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8"/>
                                        </p:tgtEl>
                                        <p:attrNameLst>
                                          <p:attrName>style.visibility</p:attrName>
                                        </p:attrNameLst>
                                      </p:cBhvr>
                                      <p:to>
                                        <p:strVal val="visible"/>
                                      </p:to>
                                    </p:set>
                                    <p:anim calcmode="lin" valueType="num">
                                      <p:cBhvr>
                                        <p:cTn id="83" dur="500" fill="hold"/>
                                        <p:tgtEl>
                                          <p:spTgt spid="8"/>
                                        </p:tgtEl>
                                        <p:attrNameLst>
                                          <p:attrName>ppt_w</p:attrName>
                                        </p:attrNameLst>
                                      </p:cBhvr>
                                      <p:tavLst>
                                        <p:tav tm="0">
                                          <p:val>
                                            <p:fltVal val="0"/>
                                          </p:val>
                                        </p:tav>
                                        <p:tav tm="100000">
                                          <p:val>
                                            <p:strVal val="#ppt_w"/>
                                          </p:val>
                                        </p:tav>
                                      </p:tavLst>
                                    </p:anim>
                                    <p:anim calcmode="lin" valueType="num">
                                      <p:cBhvr>
                                        <p:cTn id="84" dur="500" fill="hold"/>
                                        <p:tgtEl>
                                          <p:spTgt spid="8"/>
                                        </p:tgtEl>
                                        <p:attrNameLst>
                                          <p:attrName>ppt_h</p:attrName>
                                        </p:attrNameLst>
                                      </p:cBhvr>
                                      <p:tavLst>
                                        <p:tav tm="0">
                                          <p:val>
                                            <p:fltVal val="0"/>
                                          </p:val>
                                        </p:tav>
                                        <p:tav tm="100000">
                                          <p:val>
                                            <p:strVal val="#ppt_h"/>
                                          </p:val>
                                        </p:tav>
                                      </p:tavLst>
                                    </p:anim>
                                    <p:animEffect transition="in" filter="fade">
                                      <p:cBhvr>
                                        <p:cTn id="85" dur="500"/>
                                        <p:tgtEl>
                                          <p:spTgt spid="8"/>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xit" presetSubtype="32" fill="hold" grpId="1" nodeType="clickEffect">
                                  <p:stCondLst>
                                    <p:cond delay="0"/>
                                  </p:stCondLst>
                                  <p:childTnLst>
                                    <p:anim calcmode="lin" valueType="num">
                                      <p:cBhvr>
                                        <p:cTn id="89" dur="500"/>
                                        <p:tgtEl>
                                          <p:spTgt spid="8"/>
                                        </p:tgtEl>
                                        <p:attrNameLst>
                                          <p:attrName>ppt_w</p:attrName>
                                        </p:attrNameLst>
                                      </p:cBhvr>
                                      <p:tavLst>
                                        <p:tav tm="0">
                                          <p:val>
                                            <p:strVal val="ppt_w"/>
                                          </p:val>
                                        </p:tav>
                                        <p:tav tm="100000">
                                          <p:val>
                                            <p:fltVal val="0"/>
                                          </p:val>
                                        </p:tav>
                                      </p:tavLst>
                                    </p:anim>
                                    <p:anim calcmode="lin" valueType="num">
                                      <p:cBhvr>
                                        <p:cTn id="90" dur="500"/>
                                        <p:tgtEl>
                                          <p:spTgt spid="8"/>
                                        </p:tgtEl>
                                        <p:attrNameLst>
                                          <p:attrName>ppt_h</p:attrName>
                                        </p:attrNameLst>
                                      </p:cBhvr>
                                      <p:tavLst>
                                        <p:tav tm="0">
                                          <p:val>
                                            <p:strVal val="ppt_h"/>
                                          </p:val>
                                        </p:tav>
                                        <p:tav tm="100000">
                                          <p:val>
                                            <p:fltVal val="0"/>
                                          </p:val>
                                        </p:tav>
                                      </p:tavLst>
                                    </p:anim>
                                    <p:animEffect transition="out" filter="fade">
                                      <p:cBhvr>
                                        <p:cTn id="91" dur="500"/>
                                        <p:tgtEl>
                                          <p:spTgt spid="8"/>
                                        </p:tgtEl>
                                      </p:cBhvr>
                                    </p:animEffect>
                                    <p:set>
                                      <p:cBhvr>
                                        <p:cTn id="92" dur="1" fill="hold">
                                          <p:stCondLst>
                                            <p:cond delay="499"/>
                                          </p:stCondLst>
                                        </p:cTn>
                                        <p:tgtEl>
                                          <p:spTgt spid="8"/>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9"/>
                                        </p:tgtEl>
                                        <p:attrNameLst>
                                          <p:attrName>style.visibility</p:attrName>
                                        </p:attrNameLst>
                                      </p:cBhvr>
                                      <p:to>
                                        <p:strVal val="visible"/>
                                      </p:to>
                                    </p:set>
                                    <p:anim calcmode="lin" valueType="num">
                                      <p:cBhvr>
                                        <p:cTn id="97" dur="500" fill="hold"/>
                                        <p:tgtEl>
                                          <p:spTgt spid="9"/>
                                        </p:tgtEl>
                                        <p:attrNameLst>
                                          <p:attrName>ppt_w</p:attrName>
                                        </p:attrNameLst>
                                      </p:cBhvr>
                                      <p:tavLst>
                                        <p:tav tm="0">
                                          <p:val>
                                            <p:fltVal val="0"/>
                                          </p:val>
                                        </p:tav>
                                        <p:tav tm="100000">
                                          <p:val>
                                            <p:strVal val="#ppt_w"/>
                                          </p:val>
                                        </p:tav>
                                      </p:tavLst>
                                    </p:anim>
                                    <p:anim calcmode="lin" valueType="num">
                                      <p:cBhvr>
                                        <p:cTn id="98" dur="500" fill="hold"/>
                                        <p:tgtEl>
                                          <p:spTgt spid="9"/>
                                        </p:tgtEl>
                                        <p:attrNameLst>
                                          <p:attrName>ppt_h</p:attrName>
                                        </p:attrNameLst>
                                      </p:cBhvr>
                                      <p:tavLst>
                                        <p:tav tm="0">
                                          <p:val>
                                            <p:fltVal val="0"/>
                                          </p:val>
                                        </p:tav>
                                        <p:tav tm="100000">
                                          <p:val>
                                            <p:strVal val="#ppt_h"/>
                                          </p:val>
                                        </p:tav>
                                      </p:tavLst>
                                    </p:anim>
                                    <p:animEffect transition="in" filter="fade">
                                      <p:cBhvr>
                                        <p:cTn id="99" dur="500"/>
                                        <p:tgtEl>
                                          <p:spTgt spid="9"/>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grpId="0" nodeType="clickEffect">
                                  <p:stCondLst>
                                    <p:cond delay="0"/>
                                  </p:stCondLst>
                                  <p:childTnLst>
                                    <p:set>
                                      <p:cBhvr>
                                        <p:cTn id="103" dur="1" fill="hold">
                                          <p:stCondLst>
                                            <p:cond delay="0"/>
                                          </p:stCondLst>
                                        </p:cTn>
                                        <p:tgtEl>
                                          <p:spTgt spid="10"/>
                                        </p:tgtEl>
                                        <p:attrNameLst>
                                          <p:attrName>style.visibility</p:attrName>
                                        </p:attrNameLst>
                                      </p:cBhvr>
                                      <p:to>
                                        <p:strVal val="visible"/>
                                      </p:to>
                                    </p:set>
                                    <p:anim calcmode="lin" valueType="num">
                                      <p:cBhvr>
                                        <p:cTn id="104" dur="500" fill="hold"/>
                                        <p:tgtEl>
                                          <p:spTgt spid="10"/>
                                        </p:tgtEl>
                                        <p:attrNameLst>
                                          <p:attrName>ppt_w</p:attrName>
                                        </p:attrNameLst>
                                      </p:cBhvr>
                                      <p:tavLst>
                                        <p:tav tm="0">
                                          <p:val>
                                            <p:fltVal val="0"/>
                                          </p:val>
                                        </p:tav>
                                        <p:tav tm="100000">
                                          <p:val>
                                            <p:strVal val="#ppt_w"/>
                                          </p:val>
                                        </p:tav>
                                      </p:tavLst>
                                    </p:anim>
                                    <p:anim calcmode="lin" valueType="num">
                                      <p:cBhvr>
                                        <p:cTn id="105" dur="500" fill="hold"/>
                                        <p:tgtEl>
                                          <p:spTgt spid="10"/>
                                        </p:tgtEl>
                                        <p:attrNameLst>
                                          <p:attrName>ppt_h</p:attrName>
                                        </p:attrNameLst>
                                      </p:cBhvr>
                                      <p:tavLst>
                                        <p:tav tm="0">
                                          <p:val>
                                            <p:fltVal val="0"/>
                                          </p:val>
                                        </p:tav>
                                        <p:tav tm="100000">
                                          <p:val>
                                            <p:strVal val="#ppt_h"/>
                                          </p:val>
                                        </p:tav>
                                      </p:tavLst>
                                    </p:anim>
                                    <p:animEffect transition="in" filter="fade">
                                      <p:cBhvr>
                                        <p:cTn id="106" dur="500"/>
                                        <p:tgtEl>
                                          <p:spTgt spid="10"/>
                                        </p:tgtEl>
                                      </p:cBhvr>
                                    </p:animEffect>
                                  </p:childTnLst>
                                </p:cTn>
                              </p:par>
                            </p:childTnLst>
                          </p:cTn>
                        </p:par>
                      </p:childTnLst>
                    </p:cTn>
                  </p:par>
                  <p:par>
                    <p:cTn id="107" fill="hold">
                      <p:stCondLst>
                        <p:cond delay="indefinite"/>
                      </p:stCondLst>
                      <p:childTnLst>
                        <p:par>
                          <p:cTn id="108" fill="hold">
                            <p:stCondLst>
                              <p:cond delay="0"/>
                            </p:stCondLst>
                            <p:childTnLst>
                              <p:par>
                                <p:cTn id="109" presetID="53" presetClass="exit" presetSubtype="32" fill="hold" grpId="1" nodeType="clickEffect">
                                  <p:stCondLst>
                                    <p:cond delay="0"/>
                                  </p:stCondLst>
                                  <p:childTnLst>
                                    <p:anim calcmode="lin" valueType="num">
                                      <p:cBhvr>
                                        <p:cTn id="110" dur="500"/>
                                        <p:tgtEl>
                                          <p:spTgt spid="10"/>
                                        </p:tgtEl>
                                        <p:attrNameLst>
                                          <p:attrName>ppt_w</p:attrName>
                                        </p:attrNameLst>
                                      </p:cBhvr>
                                      <p:tavLst>
                                        <p:tav tm="0">
                                          <p:val>
                                            <p:strVal val="ppt_w"/>
                                          </p:val>
                                        </p:tav>
                                        <p:tav tm="100000">
                                          <p:val>
                                            <p:fltVal val="0"/>
                                          </p:val>
                                        </p:tav>
                                      </p:tavLst>
                                    </p:anim>
                                    <p:anim calcmode="lin" valueType="num">
                                      <p:cBhvr>
                                        <p:cTn id="111" dur="500"/>
                                        <p:tgtEl>
                                          <p:spTgt spid="10"/>
                                        </p:tgtEl>
                                        <p:attrNameLst>
                                          <p:attrName>ppt_h</p:attrName>
                                        </p:attrNameLst>
                                      </p:cBhvr>
                                      <p:tavLst>
                                        <p:tav tm="0">
                                          <p:val>
                                            <p:strVal val="ppt_h"/>
                                          </p:val>
                                        </p:tav>
                                        <p:tav tm="100000">
                                          <p:val>
                                            <p:fltVal val="0"/>
                                          </p:val>
                                        </p:tav>
                                      </p:tavLst>
                                    </p:anim>
                                    <p:animEffect transition="out" filter="fade">
                                      <p:cBhvr>
                                        <p:cTn id="112" dur="500"/>
                                        <p:tgtEl>
                                          <p:spTgt spid="10"/>
                                        </p:tgtEl>
                                      </p:cBhvr>
                                    </p:animEffect>
                                    <p:set>
                                      <p:cBhvr>
                                        <p:cTn id="113" dur="1" fill="hold">
                                          <p:stCondLst>
                                            <p:cond delay="499"/>
                                          </p:stCondLst>
                                        </p:cTn>
                                        <p:tgtEl>
                                          <p:spTgt spid="10"/>
                                        </p:tgtEl>
                                        <p:attrNameLst>
                                          <p:attrName>style.visibility</p:attrName>
                                        </p:attrNameLst>
                                      </p:cBhvr>
                                      <p:to>
                                        <p:strVal val="hidden"/>
                                      </p:to>
                                    </p:set>
                                  </p:childTnLst>
                                </p:cTn>
                              </p:par>
                              <p:par>
                                <p:cTn id="114" presetID="53" presetClass="exit" presetSubtype="32" fill="hold" grpId="1" nodeType="withEffect">
                                  <p:stCondLst>
                                    <p:cond delay="0"/>
                                  </p:stCondLst>
                                  <p:childTnLst>
                                    <p:anim calcmode="lin" valueType="num">
                                      <p:cBhvr>
                                        <p:cTn id="115" dur="500"/>
                                        <p:tgtEl>
                                          <p:spTgt spid="9"/>
                                        </p:tgtEl>
                                        <p:attrNameLst>
                                          <p:attrName>ppt_w</p:attrName>
                                        </p:attrNameLst>
                                      </p:cBhvr>
                                      <p:tavLst>
                                        <p:tav tm="0">
                                          <p:val>
                                            <p:strVal val="ppt_w"/>
                                          </p:val>
                                        </p:tav>
                                        <p:tav tm="100000">
                                          <p:val>
                                            <p:fltVal val="0"/>
                                          </p:val>
                                        </p:tav>
                                      </p:tavLst>
                                    </p:anim>
                                    <p:anim calcmode="lin" valueType="num">
                                      <p:cBhvr>
                                        <p:cTn id="116" dur="500"/>
                                        <p:tgtEl>
                                          <p:spTgt spid="9"/>
                                        </p:tgtEl>
                                        <p:attrNameLst>
                                          <p:attrName>ppt_h</p:attrName>
                                        </p:attrNameLst>
                                      </p:cBhvr>
                                      <p:tavLst>
                                        <p:tav tm="0">
                                          <p:val>
                                            <p:strVal val="ppt_h"/>
                                          </p:val>
                                        </p:tav>
                                        <p:tav tm="100000">
                                          <p:val>
                                            <p:fltVal val="0"/>
                                          </p:val>
                                        </p:tav>
                                      </p:tavLst>
                                    </p:anim>
                                    <p:animEffect transition="out" filter="fade">
                                      <p:cBhvr>
                                        <p:cTn id="117" dur="500"/>
                                        <p:tgtEl>
                                          <p:spTgt spid="9"/>
                                        </p:tgtEl>
                                      </p:cBhvr>
                                    </p:animEffect>
                                    <p:set>
                                      <p:cBhvr>
                                        <p:cTn id="118" dur="1" fill="hold">
                                          <p:stCondLst>
                                            <p:cond delay="499"/>
                                          </p:stCondLst>
                                        </p:cTn>
                                        <p:tgtEl>
                                          <p:spTgt spid="9"/>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53" presetClass="entr" presetSubtype="16" fill="hold" grpId="0" nodeType="clickEffect">
                                  <p:stCondLst>
                                    <p:cond delay="0"/>
                                  </p:stCondLst>
                                  <p:childTnLst>
                                    <p:set>
                                      <p:cBhvr>
                                        <p:cTn id="122" dur="1" fill="hold">
                                          <p:stCondLst>
                                            <p:cond delay="0"/>
                                          </p:stCondLst>
                                        </p:cTn>
                                        <p:tgtEl>
                                          <p:spTgt spid="11"/>
                                        </p:tgtEl>
                                        <p:attrNameLst>
                                          <p:attrName>style.visibility</p:attrName>
                                        </p:attrNameLst>
                                      </p:cBhvr>
                                      <p:to>
                                        <p:strVal val="visible"/>
                                      </p:to>
                                    </p:set>
                                    <p:anim calcmode="lin" valueType="num">
                                      <p:cBhvr>
                                        <p:cTn id="123" dur="500" fill="hold"/>
                                        <p:tgtEl>
                                          <p:spTgt spid="11"/>
                                        </p:tgtEl>
                                        <p:attrNameLst>
                                          <p:attrName>ppt_w</p:attrName>
                                        </p:attrNameLst>
                                      </p:cBhvr>
                                      <p:tavLst>
                                        <p:tav tm="0">
                                          <p:val>
                                            <p:fltVal val="0"/>
                                          </p:val>
                                        </p:tav>
                                        <p:tav tm="100000">
                                          <p:val>
                                            <p:strVal val="#ppt_w"/>
                                          </p:val>
                                        </p:tav>
                                      </p:tavLst>
                                    </p:anim>
                                    <p:anim calcmode="lin" valueType="num">
                                      <p:cBhvr>
                                        <p:cTn id="124" dur="500" fill="hold"/>
                                        <p:tgtEl>
                                          <p:spTgt spid="11"/>
                                        </p:tgtEl>
                                        <p:attrNameLst>
                                          <p:attrName>ppt_h</p:attrName>
                                        </p:attrNameLst>
                                      </p:cBhvr>
                                      <p:tavLst>
                                        <p:tav tm="0">
                                          <p:val>
                                            <p:fltVal val="0"/>
                                          </p:val>
                                        </p:tav>
                                        <p:tav tm="100000">
                                          <p:val>
                                            <p:strVal val="#ppt_h"/>
                                          </p:val>
                                        </p:tav>
                                      </p:tavLst>
                                    </p:anim>
                                    <p:animEffect transition="in" filter="fade">
                                      <p:cBhvr>
                                        <p:cTn id="125" dur="500"/>
                                        <p:tgtEl>
                                          <p:spTgt spid="11"/>
                                        </p:tgtEl>
                                      </p:cBhvr>
                                    </p:animEffect>
                                  </p:childTnLst>
                                </p:cTn>
                              </p:par>
                            </p:childTnLst>
                          </p:cTn>
                        </p:par>
                      </p:childTnLst>
                    </p:cTn>
                  </p:par>
                  <p:par>
                    <p:cTn id="126" fill="hold">
                      <p:stCondLst>
                        <p:cond delay="indefinite"/>
                      </p:stCondLst>
                      <p:childTnLst>
                        <p:par>
                          <p:cTn id="127" fill="hold">
                            <p:stCondLst>
                              <p:cond delay="0"/>
                            </p:stCondLst>
                            <p:childTnLst>
                              <p:par>
                                <p:cTn id="128" presetID="53" presetClass="exit" presetSubtype="32" fill="hold" grpId="1" nodeType="clickEffect">
                                  <p:stCondLst>
                                    <p:cond delay="0"/>
                                  </p:stCondLst>
                                  <p:childTnLst>
                                    <p:anim calcmode="lin" valueType="num">
                                      <p:cBhvr>
                                        <p:cTn id="129" dur="500"/>
                                        <p:tgtEl>
                                          <p:spTgt spid="11"/>
                                        </p:tgtEl>
                                        <p:attrNameLst>
                                          <p:attrName>ppt_w</p:attrName>
                                        </p:attrNameLst>
                                      </p:cBhvr>
                                      <p:tavLst>
                                        <p:tav tm="0">
                                          <p:val>
                                            <p:strVal val="ppt_w"/>
                                          </p:val>
                                        </p:tav>
                                        <p:tav tm="100000">
                                          <p:val>
                                            <p:fltVal val="0"/>
                                          </p:val>
                                        </p:tav>
                                      </p:tavLst>
                                    </p:anim>
                                    <p:anim calcmode="lin" valueType="num">
                                      <p:cBhvr>
                                        <p:cTn id="130" dur="500"/>
                                        <p:tgtEl>
                                          <p:spTgt spid="11"/>
                                        </p:tgtEl>
                                        <p:attrNameLst>
                                          <p:attrName>ppt_h</p:attrName>
                                        </p:attrNameLst>
                                      </p:cBhvr>
                                      <p:tavLst>
                                        <p:tav tm="0">
                                          <p:val>
                                            <p:strVal val="ppt_h"/>
                                          </p:val>
                                        </p:tav>
                                        <p:tav tm="100000">
                                          <p:val>
                                            <p:fltVal val="0"/>
                                          </p:val>
                                        </p:tav>
                                      </p:tavLst>
                                    </p:anim>
                                    <p:animEffect transition="out" filter="fade">
                                      <p:cBhvr>
                                        <p:cTn id="131" dur="500"/>
                                        <p:tgtEl>
                                          <p:spTgt spid="11"/>
                                        </p:tgtEl>
                                      </p:cBhvr>
                                    </p:animEffect>
                                    <p:set>
                                      <p:cBhvr>
                                        <p:cTn id="132" dur="1" fill="hold">
                                          <p:stCondLst>
                                            <p:cond delay="499"/>
                                          </p:stCondLst>
                                        </p:cTn>
                                        <p:tgtEl>
                                          <p:spTgt spid="11"/>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53" presetClass="entr" presetSubtype="16" fill="hold" grpId="0" nodeType="clickEffect">
                                  <p:stCondLst>
                                    <p:cond delay="0"/>
                                  </p:stCondLst>
                                  <p:childTnLst>
                                    <p:set>
                                      <p:cBhvr>
                                        <p:cTn id="140" dur="1" fill="hold">
                                          <p:stCondLst>
                                            <p:cond delay="0"/>
                                          </p:stCondLst>
                                        </p:cTn>
                                        <p:tgtEl>
                                          <p:spTgt spid="24"/>
                                        </p:tgtEl>
                                        <p:attrNameLst>
                                          <p:attrName>style.visibility</p:attrName>
                                        </p:attrNameLst>
                                      </p:cBhvr>
                                      <p:to>
                                        <p:strVal val="visible"/>
                                      </p:to>
                                    </p:set>
                                    <p:anim calcmode="lin" valueType="num">
                                      <p:cBhvr>
                                        <p:cTn id="141" dur="500" fill="hold"/>
                                        <p:tgtEl>
                                          <p:spTgt spid="24"/>
                                        </p:tgtEl>
                                        <p:attrNameLst>
                                          <p:attrName>ppt_w</p:attrName>
                                        </p:attrNameLst>
                                      </p:cBhvr>
                                      <p:tavLst>
                                        <p:tav tm="0">
                                          <p:val>
                                            <p:fltVal val="0"/>
                                          </p:val>
                                        </p:tav>
                                        <p:tav tm="100000">
                                          <p:val>
                                            <p:strVal val="#ppt_w"/>
                                          </p:val>
                                        </p:tav>
                                      </p:tavLst>
                                    </p:anim>
                                    <p:anim calcmode="lin" valueType="num">
                                      <p:cBhvr>
                                        <p:cTn id="142" dur="500" fill="hold"/>
                                        <p:tgtEl>
                                          <p:spTgt spid="24"/>
                                        </p:tgtEl>
                                        <p:attrNameLst>
                                          <p:attrName>ppt_h</p:attrName>
                                        </p:attrNameLst>
                                      </p:cBhvr>
                                      <p:tavLst>
                                        <p:tav tm="0">
                                          <p:val>
                                            <p:fltVal val="0"/>
                                          </p:val>
                                        </p:tav>
                                        <p:tav tm="100000">
                                          <p:val>
                                            <p:strVal val="#ppt_h"/>
                                          </p:val>
                                        </p:tav>
                                      </p:tavLst>
                                    </p:anim>
                                    <p:animEffect transition="in" filter="fade">
                                      <p:cBhvr>
                                        <p:cTn id="143" dur="500"/>
                                        <p:tgtEl>
                                          <p:spTgt spid="24"/>
                                        </p:tgtEl>
                                      </p:cBhvr>
                                    </p:animEffect>
                                  </p:childTnLst>
                                </p:cTn>
                              </p:par>
                            </p:childTnLst>
                          </p:cTn>
                        </p:par>
                      </p:childTnLst>
                    </p:cTn>
                  </p:par>
                  <p:par>
                    <p:cTn id="144" fill="hold">
                      <p:stCondLst>
                        <p:cond delay="indefinite"/>
                      </p:stCondLst>
                      <p:childTnLst>
                        <p:par>
                          <p:cTn id="145" fill="hold">
                            <p:stCondLst>
                              <p:cond delay="0"/>
                            </p:stCondLst>
                            <p:childTnLst>
                              <p:par>
                                <p:cTn id="146" presetID="53" presetClass="exit" presetSubtype="32" fill="hold" grpId="1" nodeType="clickEffect">
                                  <p:stCondLst>
                                    <p:cond delay="0"/>
                                  </p:stCondLst>
                                  <p:childTnLst>
                                    <p:anim calcmode="lin" valueType="num">
                                      <p:cBhvr>
                                        <p:cTn id="147" dur="500"/>
                                        <p:tgtEl>
                                          <p:spTgt spid="24"/>
                                        </p:tgtEl>
                                        <p:attrNameLst>
                                          <p:attrName>ppt_w</p:attrName>
                                        </p:attrNameLst>
                                      </p:cBhvr>
                                      <p:tavLst>
                                        <p:tav tm="0">
                                          <p:val>
                                            <p:strVal val="ppt_w"/>
                                          </p:val>
                                        </p:tav>
                                        <p:tav tm="100000">
                                          <p:val>
                                            <p:fltVal val="0"/>
                                          </p:val>
                                        </p:tav>
                                      </p:tavLst>
                                    </p:anim>
                                    <p:anim calcmode="lin" valueType="num">
                                      <p:cBhvr>
                                        <p:cTn id="148" dur="500"/>
                                        <p:tgtEl>
                                          <p:spTgt spid="24"/>
                                        </p:tgtEl>
                                        <p:attrNameLst>
                                          <p:attrName>ppt_h</p:attrName>
                                        </p:attrNameLst>
                                      </p:cBhvr>
                                      <p:tavLst>
                                        <p:tav tm="0">
                                          <p:val>
                                            <p:strVal val="ppt_h"/>
                                          </p:val>
                                        </p:tav>
                                        <p:tav tm="100000">
                                          <p:val>
                                            <p:fltVal val="0"/>
                                          </p:val>
                                        </p:tav>
                                      </p:tavLst>
                                    </p:anim>
                                    <p:animEffect transition="out" filter="fade">
                                      <p:cBhvr>
                                        <p:cTn id="149" dur="500"/>
                                        <p:tgtEl>
                                          <p:spTgt spid="24"/>
                                        </p:tgtEl>
                                      </p:cBhvr>
                                    </p:animEffect>
                                    <p:set>
                                      <p:cBhvr>
                                        <p:cTn id="150" dur="1" fill="hold">
                                          <p:stCondLst>
                                            <p:cond delay="499"/>
                                          </p:stCondLst>
                                        </p:cTn>
                                        <p:tgtEl>
                                          <p:spTgt spid="24"/>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53" presetClass="entr" presetSubtype="16" fill="hold" grpId="0" nodeType="clickEffect">
                                  <p:stCondLst>
                                    <p:cond delay="0"/>
                                  </p:stCondLst>
                                  <p:childTnLst>
                                    <p:set>
                                      <p:cBhvr>
                                        <p:cTn id="154" dur="1" fill="hold">
                                          <p:stCondLst>
                                            <p:cond delay="0"/>
                                          </p:stCondLst>
                                        </p:cTn>
                                        <p:tgtEl>
                                          <p:spTgt spid="12"/>
                                        </p:tgtEl>
                                        <p:attrNameLst>
                                          <p:attrName>style.visibility</p:attrName>
                                        </p:attrNameLst>
                                      </p:cBhvr>
                                      <p:to>
                                        <p:strVal val="visible"/>
                                      </p:to>
                                    </p:set>
                                    <p:anim calcmode="lin" valueType="num">
                                      <p:cBhvr>
                                        <p:cTn id="155" dur="500" fill="hold"/>
                                        <p:tgtEl>
                                          <p:spTgt spid="12"/>
                                        </p:tgtEl>
                                        <p:attrNameLst>
                                          <p:attrName>ppt_w</p:attrName>
                                        </p:attrNameLst>
                                      </p:cBhvr>
                                      <p:tavLst>
                                        <p:tav tm="0">
                                          <p:val>
                                            <p:fltVal val="0"/>
                                          </p:val>
                                        </p:tav>
                                        <p:tav tm="100000">
                                          <p:val>
                                            <p:strVal val="#ppt_w"/>
                                          </p:val>
                                        </p:tav>
                                      </p:tavLst>
                                    </p:anim>
                                    <p:anim calcmode="lin" valueType="num">
                                      <p:cBhvr>
                                        <p:cTn id="156" dur="500" fill="hold"/>
                                        <p:tgtEl>
                                          <p:spTgt spid="12"/>
                                        </p:tgtEl>
                                        <p:attrNameLst>
                                          <p:attrName>ppt_h</p:attrName>
                                        </p:attrNameLst>
                                      </p:cBhvr>
                                      <p:tavLst>
                                        <p:tav tm="0">
                                          <p:val>
                                            <p:fltVal val="0"/>
                                          </p:val>
                                        </p:tav>
                                        <p:tav tm="100000">
                                          <p:val>
                                            <p:strVal val="#ppt_h"/>
                                          </p:val>
                                        </p:tav>
                                      </p:tavLst>
                                    </p:anim>
                                    <p:animEffect transition="in" filter="fade">
                                      <p:cBhvr>
                                        <p:cTn id="157" dur="500"/>
                                        <p:tgtEl>
                                          <p:spTgt spid="12"/>
                                        </p:tgtEl>
                                      </p:cBhvr>
                                    </p:animEffect>
                                  </p:childTnLst>
                                </p:cTn>
                              </p:par>
                            </p:childTnLst>
                          </p:cTn>
                        </p:par>
                      </p:childTnLst>
                    </p:cTn>
                  </p:par>
                  <p:par>
                    <p:cTn id="158" fill="hold">
                      <p:stCondLst>
                        <p:cond delay="indefinite"/>
                      </p:stCondLst>
                      <p:childTnLst>
                        <p:par>
                          <p:cTn id="159" fill="hold">
                            <p:stCondLst>
                              <p:cond delay="0"/>
                            </p:stCondLst>
                            <p:childTnLst>
                              <p:par>
                                <p:cTn id="160" presetID="53" presetClass="exit" presetSubtype="32" fill="hold" grpId="1" nodeType="clickEffect">
                                  <p:stCondLst>
                                    <p:cond delay="0"/>
                                  </p:stCondLst>
                                  <p:childTnLst>
                                    <p:anim calcmode="lin" valueType="num">
                                      <p:cBhvr>
                                        <p:cTn id="161" dur="500"/>
                                        <p:tgtEl>
                                          <p:spTgt spid="12"/>
                                        </p:tgtEl>
                                        <p:attrNameLst>
                                          <p:attrName>ppt_w</p:attrName>
                                        </p:attrNameLst>
                                      </p:cBhvr>
                                      <p:tavLst>
                                        <p:tav tm="0">
                                          <p:val>
                                            <p:strVal val="ppt_w"/>
                                          </p:val>
                                        </p:tav>
                                        <p:tav tm="100000">
                                          <p:val>
                                            <p:fltVal val="0"/>
                                          </p:val>
                                        </p:tav>
                                      </p:tavLst>
                                    </p:anim>
                                    <p:anim calcmode="lin" valueType="num">
                                      <p:cBhvr>
                                        <p:cTn id="162" dur="500"/>
                                        <p:tgtEl>
                                          <p:spTgt spid="12"/>
                                        </p:tgtEl>
                                        <p:attrNameLst>
                                          <p:attrName>ppt_h</p:attrName>
                                        </p:attrNameLst>
                                      </p:cBhvr>
                                      <p:tavLst>
                                        <p:tav tm="0">
                                          <p:val>
                                            <p:strVal val="ppt_h"/>
                                          </p:val>
                                        </p:tav>
                                        <p:tav tm="100000">
                                          <p:val>
                                            <p:fltVal val="0"/>
                                          </p:val>
                                        </p:tav>
                                      </p:tavLst>
                                    </p:anim>
                                    <p:animEffect transition="out" filter="fade">
                                      <p:cBhvr>
                                        <p:cTn id="163" dur="500"/>
                                        <p:tgtEl>
                                          <p:spTgt spid="12"/>
                                        </p:tgtEl>
                                      </p:cBhvr>
                                    </p:animEffect>
                                    <p:set>
                                      <p:cBhvr>
                                        <p:cTn id="164" dur="1" fill="hold">
                                          <p:stCondLst>
                                            <p:cond delay="499"/>
                                          </p:stCondLst>
                                        </p:cTn>
                                        <p:tgtEl>
                                          <p:spTgt spid="12"/>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53" presetClass="entr" presetSubtype="16" fill="hold" grpId="0" nodeType="clickEffect">
                                  <p:stCondLst>
                                    <p:cond delay="0"/>
                                  </p:stCondLst>
                                  <p:childTnLst>
                                    <p:set>
                                      <p:cBhvr>
                                        <p:cTn id="168" dur="1" fill="hold">
                                          <p:stCondLst>
                                            <p:cond delay="0"/>
                                          </p:stCondLst>
                                        </p:cTn>
                                        <p:tgtEl>
                                          <p:spTgt spid="13"/>
                                        </p:tgtEl>
                                        <p:attrNameLst>
                                          <p:attrName>style.visibility</p:attrName>
                                        </p:attrNameLst>
                                      </p:cBhvr>
                                      <p:to>
                                        <p:strVal val="visible"/>
                                      </p:to>
                                    </p:set>
                                    <p:anim calcmode="lin" valueType="num">
                                      <p:cBhvr>
                                        <p:cTn id="169" dur="500" fill="hold"/>
                                        <p:tgtEl>
                                          <p:spTgt spid="13"/>
                                        </p:tgtEl>
                                        <p:attrNameLst>
                                          <p:attrName>ppt_w</p:attrName>
                                        </p:attrNameLst>
                                      </p:cBhvr>
                                      <p:tavLst>
                                        <p:tav tm="0">
                                          <p:val>
                                            <p:fltVal val="0"/>
                                          </p:val>
                                        </p:tav>
                                        <p:tav tm="100000">
                                          <p:val>
                                            <p:strVal val="#ppt_w"/>
                                          </p:val>
                                        </p:tav>
                                      </p:tavLst>
                                    </p:anim>
                                    <p:anim calcmode="lin" valueType="num">
                                      <p:cBhvr>
                                        <p:cTn id="170" dur="500" fill="hold"/>
                                        <p:tgtEl>
                                          <p:spTgt spid="13"/>
                                        </p:tgtEl>
                                        <p:attrNameLst>
                                          <p:attrName>ppt_h</p:attrName>
                                        </p:attrNameLst>
                                      </p:cBhvr>
                                      <p:tavLst>
                                        <p:tav tm="0">
                                          <p:val>
                                            <p:fltVal val="0"/>
                                          </p:val>
                                        </p:tav>
                                        <p:tav tm="100000">
                                          <p:val>
                                            <p:strVal val="#ppt_h"/>
                                          </p:val>
                                        </p:tav>
                                      </p:tavLst>
                                    </p:anim>
                                    <p:animEffect transition="in" filter="fade">
                                      <p:cBhvr>
                                        <p:cTn id="171" dur="500"/>
                                        <p:tgtEl>
                                          <p:spTgt spid="13"/>
                                        </p:tgtEl>
                                      </p:cBhvr>
                                    </p:animEffect>
                                  </p:childTnLst>
                                </p:cTn>
                              </p:par>
                            </p:childTnLst>
                          </p:cTn>
                        </p:par>
                      </p:childTnLst>
                    </p:cTn>
                  </p:par>
                  <p:par>
                    <p:cTn id="172" fill="hold">
                      <p:stCondLst>
                        <p:cond delay="indefinite"/>
                      </p:stCondLst>
                      <p:childTnLst>
                        <p:par>
                          <p:cTn id="173" fill="hold">
                            <p:stCondLst>
                              <p:cond delay="0"/>
                            </p:stCondLst>
                            <p:childTnLst>
                              <p:par>
                                <p:cTn id="174" presetID="53" presetClass="exit" presetSubtype="32" fill="hold" grpId="1" nodeType="clickEffect">
                                  <p:stCondLst>
                                    <p:cond delay="0"/>
                                  </p:stCondLst>
                                  <p:childTnLst>
                                    <p:anim calcmode="lin" valueType="num">
                                      <p:cBhvr>
                                        <p:cTn id="175" dur="500"/>
                                        <p:tgtEl>
                                          <p:spTgt spid="13"/>
                                        </p:tgtEl>
                                        <p:attrNameLst>
                                          <p:attrName>ppt_w</p:attrName>
                                        </p:attrNameLst>
                                      </p:cBhvr>
                                      <p:tavLst>
                                        <p:tav tm="0">
                                          <p:val>
                                            <p:strVal val="ppt_w"/>
                                          </p:val>
                                        </p:tav>
                                        <p:tav tm="100000">
                                          <p:val>
                                            <p:fltVal val="0"/>
                                          </p:val>
                                        </p:tav>
                                      </p:tavLst>
                                    </p:anim>
                                    <p:anim calcmode="lin" valueType="num">
                                      <p:cBhvr>
                                        <p:cTn id="176" dur="500"/>
                                        <p:tgtEl>
                                          <p:spTgt spid="13"/>
                                        </p:tgtEl>
                                        <p:attrNameLst>
                                          <p:attrName>ppt_h</p:attrName>
                                        </p:attrNameLst>
                                      </p:cBhvr>
                                      <p:tavLst>
                                        <p:tav tm="0">
                                          <p:val>
                                            <p:strVal val="ppt_h"/>
                                          </p:val>
                                        </p:tav>
                                        <p:tav tm="100000">
                                          <p:val>
                                            <p:fltVal val="0"/>
                                          </p:val>
                                        </p:tav>
                                      </p:tavLst>
                                    </p:anim>
                                    <p:animEffect transition="out" filter="fade">
                                      <p:cBhvr>
                                        <p:cTn id="177" dur="500"/>
                                        <p:tgtEl>
                                          <p:spTgt spid="13"/>
                                        </p:tgtEl>
                                      </p:cBhvr>
                                    </p:animEffect>
                                    <p:set>
                                      <p:cBhvr>
                                        <p:cTn id="178" dur="1" fill="hold">
                                          <p:stCondLst>
                                            <p:cond delay="499"/>
                                          </p:stCondLst>
                                        </p:cTn>
                                        <p:tgtEl>
                                          <p:spTgt spid="13"/>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53" presetClass="entr" presetSubtype="16" fill="hold" grpId="0" nodeType="clickEffect">
                                  <p:stCondLst>
                                    <p:cond delay="0"/>
                                  </p:stCondLst>
                                  <p:childTnLst>
                                    <p:set>
                                      <p:cBhvr>
                                        <p:cTn id="182" dur="1" fill="hold">
                                          <p:stCondLst>
                                            <p:cond delay="0"/>
                                          </p:stCondLst>
                                        </p:cTn>
                                        <p:tgtEl>
                                          <p:spTgt spid="26"/>
                                        </p:tgtEl>
                                        <p:attrNameLst>
                                          <p:attrName>style.visibility</p:attrName>
                                        </p:attrNameLst>
                                      </p:cBhvr>
                                      <p:to>
                                        <p:strVal val="visible"/>
                                      </p:to>
                                    </p:set>
                                    <p:anim calcmode="lin" valueType="num">
                                      <p:cBhvr>
                                        <p:cTn id="183" dur="500" fill="hold"/>
                                        <p:tgtEl>
                                          <p:spTgt spid="26"/>
                                        </p:tgtEl>
                                        <p:attrNameLst>
                                          <p:attrName>ppt_w</p:attrName>
                                        </p:attrNameLst>
                                      </p:cBhvr>
                                      <p:tavLst>
                                        <p:tav tm="0">
                                          <p:val>
                                            <p:fltVal val="0"/>
                                          </p:val>
                                        </p:tav>
                                        <p:tav tm="100000">
                                          <p:val>
                                            <p:strVal val="#ppt_w"/>
                                          </p:val>
                                        </p:tav>
                                      </p:tavLst>
                                    </p:anim>
                                    <p:anim calcmode="lin" valueType="num">
                                      <p:cBhvr>
                                        <p:cTn id="184" dur="500" fill="hold"/>
                                        <p:tgtEl>
                                          <p:spTgt spid="26"/>
                                        </p:tgtEl>
                                        <p:attrNameLst>
                                          <p:attrName>ppt_h</p:attrName>
                                        </p:attrNameLst>
                                      </p:cBhvr>
                                      <p:tavLst>
                                        <p:tav tm="0">
                                          <p:val>
                                            <p:fltVal val="0"/>
                                          </p:val>
                                        </p:tav>
                                        <p:tav tm="100000">
                                          <p:val>
                                            <p:strVal val="#ppt_h"/>
                                          </p:val>
                                        </p:tav>
                                      </p:tavLst>
                                    </p:anim>
                                    <p:animEffect transition="in" filter="fade">
                                      <p:cBhvr>
                                        <p:cTn id="185" dur="500"/>
                                        <p:tgtEl>
                                          <p:spTgt spid="26"/>
                                        </p:tgtEl>
                                      </p:cBhvr>
                                    </p:animEffect>
                                  </p:childTnLst>
                                </p:cTn>
                              </p:par>
                            </p:childTnLst>
                          </p:cTn>
                        </p:par>
                      </p:childTnLst>
                    </p:cTn>
                  </p:par>
                  <p:par>
                    <p:cTn id="186" fill="hold">
                      <p:stCondLst>
                        <p:cond delay="indefinite"/>
                      </p:stCondLst>
                      <p:childTnLst>
                        <p:par>
                          <p:cTn id="187" fill="hold">
                            <p:stCondLst>
                              <p:cond delay="0"/>
                            </p:stCondLst>
                            <p:childTnLst>
                              <p:par>
                                <p:cTn id="188" presetID="53" presetClass="exit" presetSubtype="32" fill="hold" grpId="1" nodeType="clickEffect">
                                  <p:stCondLst>
                                    <p:cond delay="0"/>
                                  </p:stCondLst>
                                  <p:childTnLst>
                                    <p:anim calcmode="lin" valueType="num">
                                      <p:cBhvr>
                                        <p:cTn id="189" dur="500"/>
                                        <p:tgtEl>
                                          <p:spTgt spid="26"/>
                                        </p:tgtEl>
                                        <p:attrNameLst>
                                          <p:attrName>ppt_w</p:attrName>
                                        </p:attrNameLst>
                                      </p:cBhvr>
                                      <p:tavLst>
                                        <p:tav tm="0">
                                          <p:val>
                                            <p:strVal val="ppt_w"/>
                                          </p:val>
                                        </p:tav>
                                        <p:tav tm="100000">
                                          <p:val>
                                            <p:fltVal val="0"/>
                                          </p:val>
                                        </p:tav>
                                      </p:tavLst>
                                    </p:anim>
                                    <p:anim calcmode="lin" valueType="num">
                                      <p:cBhvr>
                                        <p:cTn id="190" dur="500"/>
                                        <p:tgtEl>
                                          <p:spTgt spid="26"/>
                                        </p:tgtEl>
                                        <p:attrNameLst>
                                          <p:attrName>ppt_h</p:attrName>
                                        </p:attrNameLst>
                                      </p:cBhvr>
                                      <p:tavLst>
                                        <p:tav tm="0">
                                          <p:val>
                                            <p:strVal val="ppt_h"/>
                                          </p:val>
                                        </p:tav>
                                        <p:tav tm="100000">
                                          <p:val>
                                            <p:fltVal val="0"/>
                                          </p:val>
                                        </p:tav>
                                      </p:tavLst>
                                    </p:anim>
                                    <p:animEffect transition="out" filter="fade">
                                      <p:cBhvr>
                                        <p:cTn id="191" dur="500"/>
                                        <p:tgtEl>
                                          <p:spTgt spid="26"/>
                                        </p:tgtEl>
                                      </p:cBhvr>
                                    </p:animEffect>
                                    <p:set>
                                      <p:cBhvr>
                                        <p:cTn id="192" dur="1" fill="hold">
                                          <p:stCondLst>
                                            <p:cond delay="499"/>
                                          </p:stCondLst>
                                        </p:cTn>
                                        <p:tgtEl>
                                          <p:spTgt spid="26"/>
                                        </p:tgtEl>
                                        <p:attrNameLst>
                                          <p:attrName>style.visibility</p:attrName>
                                        </p:attrNameLst>
                                      </p:cBhvr>
                                      <p:to>
                                        <p:strVal val="hidden"/>
                                      </p:to>
                                    </p:set>
                                  </p:childTnLst>
                                </p:cTn>
                              </p:par>
                            </p:childTnLst>
                          </p:cTn>
                        </p:par>
                      </p:childTnLst>
                    </p:cTn>
                  </p:par>
                  <p:par>
                    <p:cTn id="193" fill="hold">
                      <p:stCondLst>
                        <p:cond delay="indefinite"/>
                      </p:stCondLst>
                      <p:childTnLst>
                        <p:par>
                          <p:cTn id="194" fill="hold">
                            <p:stCondLst>
                              <p:cond delay="0"/>
                            </p:stCondLst>
                            <p:childTnLst>
                              <p:par>
                                <p:cTn id="195" presetID="1" presetClass="entr" presetSubtype="0" fill="hold" nodeType="clickEffect">
                                  <p:stCondLst>
                                    <p:cond delay="0"/>
                                  </p:stCondLst>
                                  <p:childTnLst>
                                    <p:set>
                                      <p:cBhvr>
                                        <p:cTn id="19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7" fill="hold">
                      <p:stCondLst>
                        <p:cond delay="indefinite"/>
                      </p:stCondLst>
                      <p:childTnLst>
                        <p:par>
                          <p:cTn id="198" fill="hold">
                            <p:stCondLst>
                              <p:cond delay="0"/>
                            </p:stCondLst>
                            <p:childTnLst>
                              <p:par>
                                <p:cTn id="199" presetID="53" presetClass="entr" presetSubtype="16" fill="hold" grpId="0" nodeType="clickEffect">
                                  <p:stCondLst>
                                    <p:cond delay="0"/>
                                  </p:stCondLst>
                                  <p:childTnLst>
                                    <p:set>
                                      <p:cBhvr>
                                        <p:cTn id="200" dur="1" fill="hold">
                                          <p:stCondLst>
                                            <p:cond delay="0"/>
                                          </p:stCondLst>
                                        </p:cTn>
                                        <p:tgtEl>
                                          <p:spTgt spid="14"/>
                                        </p:tgtEl>
                                        <p:attrNameLst>
                                          <p:attrName>style.visibility</p:attrName>
                                        </p:attrNameLst>
                                      </p:cBhvr>
                                      <p:to>
                                        <p:strVal val="visible"/>
                                      </p:to>
                                    </p:set>
                                    <p:anim calcmode="lin" valueType="num">
                                      <p:cBhvr>
                                        <p:cTn id="201" dur="500" fill="hold"/>
                                        <p:tgtEl>
                                          <p:spTgt spid="14"/>
                                        </p:tgtEl>
                                        <p:attrNameLst>
                                          <p:attrName>ppt_w</p:attrName>
                                        </p:attrNameLst>
                                      </p:cBhvr>
                                      <p:tavLst>
                                        <p:tav tm="0">
                                          <p:val>
                                            <p:fltVal val="0"/>
                                          </p:val>
                                        </p:tav>
                                        <p:tav tm="100000">
                                          <p:val>
                                            <p:strVal val="#ppt_w"/>
                                          </p:val>
                                        </p:tav>
                                      </p:tavLst>
                                    </p:anim>
                                    <p:anim calcmode="lin" valueType="num">
                                      <p:cBhvr>
                                        <p:cTn id="202" dur="500" fill="hold"/>
                                        <p:tgtEl>
                                          <p:spTgt spid="14"/>
                                        </p:tgtEl>
                                        <p:attrNameLst>
                                          <p:attrName>ppt_h</p:attrName>
                                        </p:attrNameLst>
                                      </p:cBhvr>
                                      <p:tavLst>
                                        <p:tav tm="0">
                                          <p:val>
                                            <p:fltVal val="0"/>
                                          </p:val>
                                        </p:tav>
                                        <p:tav tm="100000">
                                          <p:val>
                                            <p:strVal val="#ppt_h"/>
                                          </p:val>
                                        </p:tav>
                                      </p:tavLst>
                                    </p:anim>
                                    <p:animEffect transition="in" filter="fade">
                                      <p:cBhvr>
                                        <p:cTn id="203" dur="500"/>
                                        <p:tgtEl>
                                          <p:spTgt spid="14"/>
                                        </p:tgtEl>
                                      </p:cBhvr>
                                    </p:animEffect>
                                  </p:childTnLst>
                                </p:cTn>
                              </p:par>
                            </p:childTnLst>
                          </p:cTn>
                        </p:par>
                      </p:childTnLst>
                    </p:cTn>
                  </p:par>
                  <p:par>
                    <p:cTn id="204" fill="hold">
                      <p:stCondLst>
                        <p:cond delay="indefinite"/>
                      </p:stCondLst>
                      <p:childTnLst>
                        <p:par>
                          <p:cTn id="205" fill="hold">
                            <p:stCondLst>
                              <p:cond delay="0"/>
                            </p:stCondLst>
                            <p:childTnLst>
                              <p:par>
                                <p:cTn id="206" presetID="53" presetClass="exit" presetSubtype="32" fill="hold" grpId="1" nodeType="clickEffect">
                                  <p:stCondLst>
                                    <p:cond delay="0"/>
                                  </p:stCondLst>
                                  <p:childTnLst>
                                    <p:anim calcmode="lin" valueType="num">
                                      <p:cBhvr>
                                        <p:cTn id="207" dur="500"/>
                                        <p:tgtEl>
                                          <p:spTgt spid="14"/>
                                        </p:tgtEl>
                                        <p:attrNameLst>
                                          <p:attrName>ppt_w</p:attrName>
                                        </p:attrNameLst>
                                      </p:cBhvr>
                                      <p:tavLst>
                                        <p:tav tm="0">
                                          <p:val>
                                            <p:strVal val="ppt_w"/>
                                          </p:val>
                                        </p:tav>
                                        <p:tav tm="100000">
                                          <p:val>
                                            <p:fltVal val="0"/>
                                          </p:val>
                                        </p:tav>
                                      </p:tavLst>
                                    </p:anim>
                                    <p:anim calcmode="lin" valueType="num">
                                      <p:cBhvr>
                                        <p:cTn id="208" dur="500"/>
                                        <p:tgtEl>
                                          <p:spTgt spid="14"/>
                                        </p:tgtEl>
                                        <p:attrNameLst>
                                          <p:attrName>ppt_h</p:attrName>
                                        </p:attrNameLst>
                                      </p:cBhvr>
                                      <p:tavLst>
                                        <p:tav tm="0">
                                          <p:val>
                                            <p:strVal val="ppt_h"/>
                                          </p:val>
                                        </p:tav>
                                        <p:tav tm="100000">
                                          <p:val>
                                            <p:fltVal val="0"/>
                                          </p:val>
                                        </p:tav>
                                      </p:tavLst>
                                    </p:anim>
                                    <p:animEffect transition="out" filter="fade">
                                      <p:cBhvr>
                                        <p:cTn id="209" dur="500"/>
                                        <p:tgtEl>
                                          <p:spTgt spid="14"/>
                                        </p:tgtEl>
                                      </p:cBhvr>
                                    </p:animEffect>
                                    <p:set>
                                      <p:cBhvr>
                                        <p:cTn id="210" dur="1" fill="hold">
                                          <p:stCondLst>
                                            <p:cond delay="499"/>
                                          </p:stCondLst>
                                        </p:cTn>
                                        <p:tgtEl>
                                          <p:spTgt spid="14"/>
                                        </p:tgtEl>
                                        <p:attrNameLst>
                                          <p:attrName>style.visibility</p:attrName>
                                        </p:attrNameLst>
                                      </p:cBhvr>
                                      <p:to>
                                        <p:strVal val="hidden"/>
                                      </p:to>
                                    </p:set>
                                  </p:childTnLst>
                                </p:cTn>
                              </p:par>
                            </p:childTnLst>
                          </p:cTn>
                        </p:par>
                      </p:childTnLst>
                    </p:cTn>
                  </p:par>
                  <p:par>
                    <p:cTn id="211" fill="hold">
                      <p:stCondLst>
                        <p:cond delay="indefinite"/>
                      </p:stCondLst>
                      <p:childTnLst>
                        <p:par>
                          <p:cTn id="212" fill="hold">
                            <p:stCondLst>
                              <p:cond delay="0"/>
                            </p:stCondLst>
                            <p:childTnLst>
                              <p:par>
                                <p:cTn id="213" presetID="53" presetClass="entr" presetSubtype="16" fill="hold" grpId="0" nodeType="clickEffect">
                                  <p:stCondLst>
                                    <p:cond delay="0"/>
                                  </p:stCondLst>
                                  <p:childTnLst>
                                    <p:set>
                                      <p:cBhvr>
                                        <p:cTn id="214" dur="1" fill="hold">
                                          <p:stCondLst>
                                            <p:cond delay="0"/>
                                          </p:stCondLst>
                                        </p:cTn>
                                        <p:tgtEl>
                                          <p:spTgt spid="15"/>
                                        </p:tgtEl>
                                        <p:attrNameLst>
                                          <p:attrName>style.visibility</p:attrName>
                                        </p:attrNameLst>
                                      </p:cBhvr>
                                      <p:to>
                                        <p:strVal val="visible"/>
                                      </p:to>
                                    </p:set>
                                    <p:anim calcmode="lin" valueType="num">
                                      <p:cBhvr>
                                        <p:cTn id="215" dur="500" fill="hold"/>
                                        <p:tgtEl>
                                          <p:spTgt spid="15"/>
                                        </p:tgtEl>
                                        <p:attrNameLst>
                                          <p:attrName>ppt_w</p:attrName>
                                        </p:attrNameLst>
                                      </p:cBhvr>
                                      <p:tavLst>
                                        <p:tav tm="0">
                                          <p:val>
                                            <p:fltVal val="0"/>
                                          </p:val>
                                        </p:tav>
                                        <p:tav tm="100000">
                                          <p:val>
                                            <p:strVal val="#ppt_w"/>
                                          </p:val>
                                        </p:tav>
                                      </p:tavLst>
                                    </p:anim>
                                    <p:anim calcmode="lin" valueType="num">
                                      <p:cBhvr>
                                        <p:cTn id="216" dur="500" fill="hold"/>
                                        <p:tgtEl>
                                          <p:spTgt spid="15"/>
                                        </p:tgtEl>
                                        <p:attrNameLst>
                                          <p:attrName>ppt_h</p:attrName>
                                        </p:attrNameLst>
                                      </p:cBhvr>
                                      <p:tavLst>
                                        <p:tav tm="0">
                                          <p:val>
                                            <p:fltVal val="0"/>
                                          </p:val>
                                        </p:tav>
                                        <p:tav tm="100000">
                                          <p:val>
                                            <p:strVal val="#ppt_h"/>
                                          </p:val>
                                        </p:tav>
                                      </p:tavLst>
                                    </p:anim>
                                    <p:animEffect transition="in" filter="fade">
                                      <p:cBhvr>
                                        <p:cTn id="217" dur="500"/>
                                        <p:tgtEl>
                                          <p:spTgt spid="15"/>
                                        </p:tgtEl>
                                      </p:cBhvr>
                                    </p:animEffect>
                                  </p:childTnLst>
                                </p:cTn>
                              </p:par>
                            </p:childTnLst>
                          </p:cTn>
                        </p:par>
                      </p:childTnLst>
                    </p:cTn>
                  </p:par>
                  <p:par>
                    <p:cTn id="218" fill="hold">
                      <p:stCondLst>
                        <p:cond delay="indefinite"/>
                      </p:stCondLst>
                      <p:childTnLst>
                        <p:par>
                          <p:cTn id="219" fill="hold">
                            <p:stCondLst>
                              <p:cond delay="0"/>
                            </p:stCondLst>
                            <p:childTnLst>
                              <p:par>
                                <p:cTn id="220" presetID="53" presetClass="exit" presetSubtype="32" fill="hold" grpId="1" nodeType="clickEffect">
                                  <p:stCondLst>
                                    <p:cond delay="0"/>
                                  </p:stCondLst>
                                  <p:childTnLst>
                                    <p:anim calcmode="lin" valueType="num">
                                      <p:cBhvr>
                                        <p:cTn id="221" dur="500"/>
                                        <p:tgtEl>
                                          <p:spTgt spid="15"/>
                                        </p:tgtEl>
                                        <p:attrNameLst>
                                          <p:attrName>ppt_w</p:attrName>
                                        </p:attrNameLst>
                                      </p:cBhvr>
                                      <p:tavLst>
                                        <p:tav tm="0">
                                          <p:val>
                                            <p:strVal val="ppt_w"/>
                                          </p:val>
                                        </p:tav>
                                        <p:tav tm="100000">
                                          <p:val>
                                            <p:fltVal val="0"/>
                                          </p:val>
                                        </p:tav>
                                      </p:tavLst>
                                    </p:anim>
                                    <p:anim calcmode="lin" valueType="num">
                                      <p:cBhvr>
                                        <p:cTn id="222" dur="500"/>
                                        <p:tgtEl>
                                          <p:spTgt spid="15"/>
                                        </p:tgtEl>
                                        <p:attrNameLst>
                                          <p:attrName>ppt_h</p:attrName>
                                        </p:attrNameLst>
                                      </p:cBhvr>
                                      <p:tavLst>
                                        <p:tav tm="0">
                                          <p:val>
                                            <p:strVal val="ppt_h"/>
                                          </p:val>
                                        </p:tav>
                                        <p:tav tm="100000">
                                          <p:val>
                                            <p:fltVal val="0"/>
                                          </p:val>
                                        </p:tav>
                                      </p:tavLst>
                                    </p:anim>
                                    <p:animEffect transition="out" filter="fade">
                                      <p:cBhvr>
                                        <p:cTn id="223" dur="500"/>
                                        <p:tgtEl>
                                          <p:spTgt spid="15"/>
                                        </p:tgtEl>
                                      </p:cBhvr>
                                    </p:animEffect>
                                    <p:set>
                                      <p:cBhvr>
                                        <p:cTn id="224" dur="1" fill="hold">
                                          <p:stCondLst>
                                            <p:cond delay="499"/>
                                          </p:stCondLst>
                                        </p:cTn>
                                        <p:tgtEl>
                                          <p:spTgt spid="15"/>
                                        </p:tgtEl>
                                        <p:attrNameLst>
                                          <p:attrName>style.visibility</p:attrName>
                                        </p:attrNameLst>
                                      </p:cBhvr>
                                      <p:to>
                                        <p:strVal val="hidden"/>
                                      </p:to>
                                    </p:set>
                                  </p:childTnLst>
                                </p:cTn>
                              </p:par>
                            </p:childTnLst>
                          </p:cTn>
                        </p:par>
                      </p:childTnLst>
                    </p:cTn>
                  </p:par>
                  <p:par>
                    <p:cTn id="225" fill="hold">
                      <p:stCondLst>
                        <p:cond delay="indefinite"/>
                      </p:stCondLst>
                      <p:childTnLst>
                        <p:par>
                          <p:cTn id="226" fill="hold">
                            <p:stCondLst>
                              <p:cond delay="0"/>
                            </p:stCondLst>
                            <p:childTnLst>
                              <p:par>
                                <p:cTn id="227" presetID="1" presetClass="entr" presetSubtype="0" fill="hold" nodeType="clickEffect">
                                  <p:stCondLst>
                                    <p:cond delay="0"/>
                                  </p:stCondLst>
                                  <p:childTnLst>
                                    <p:set>
                                      <p:cBhvr>
                                        <p:cTn id="2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29" fill="hold">
                      <p:stCondLst>
                        <p:cond delay="indefinite"/>
                      </p:stCondLst>
                      <p:childTnLst>
                        <p:par>
                          <p:cTn id="230" fill="hold">
                            <p:stCondLst>
                              <p:cond delay="0"/>
                            </p:stCondLst>
                            <p:childTnLst>
                              <p:par>
                                <p:cTn id="231" presetID="53" presetClass="entr" presetSubtype="16" fill="hold" grpId="0" nodeType="clickEffect">
                                  <p:stCondLst>
                                    <p:cond delay="0"/>
                                  </p:stCondLst>
                                  <p:childTnLst>
                                    <p:set>
                                      <p:cBhvr>
                                        <p:cTn id="232" dur="1" fill="hold">
                                          <p:stCondLst>
                                            <p:cond delay="0"/>
                                          </p:stCondLst>
                                        </p:cTn>
                                        <p:tgtEl>
                                          <p:spTgt spid="16"/>
                                        </p:tgtEl>
                                        <p:attrNameLst>
                                          <p:attrName>style.visibility</p:attrName>
                                        </p:attrNameLst>
                                      </p:cBhvr>
                                      <p:to>
                                        <p:strVal val="visible"/>
                                      </p:to>
                                    </p:set>
                                    <p:anim calcmode="lin" valueType="num">
                                      <p:cBhvr>
                                        <p:cTn id="233" dur="500" fill="hold"/>
                                        <p:tgtEl>
                                          <p:spTgt spid="16"/>
                                        </p:tgtEl>
                                        <p:attrNameLst>
                                          <p:attrName>ppt_w</p:attrName>
                                        </p:attrNameLst>
                                      </p:cBhvr>
                                      <p:tavLst>
                                        <p:tav tm="0">
                                          <p:val>
                                            <p:fltVal val="0"/>
                                          </p:val>
                                        </p:tav>
                                        <p:tav tm="100000">
                                          <p:val>
                                            <p:strVal val="#ppt_w"/>
                                          </p:val>
                                        </p:tav>
                                      </p:tavLst>
                                    </p:anim>
                                    <p:anim calcmode="lin" valueType="num">
                                      <p:cBhvr>
                                        <p:cTn id="234" dur="500" fill="hold"/>
                                        <p:tgtEl>
                                          <p:spTgt spid="16"/>
                                        </p:tgtEl>
                                        <p:attrNameLst>
                                          <p:attrName>ppt_h</p:attrName>
                                        </p:attrNameLst>
                                      </p:cBhvr>
                                      <p:tavLst>
                                        <p:tav tm="0">
                                          <p:val>
                                            <p:fltVal val="0"/>
                                          </p:val>
                                        </p:tav>
                                        <p:tav tm="100000">
                                          <p:val>
                                            <p:strVal val="#ppt_h"/>
                                          </p:val>
                                        </p:tav>
                                      </p:tavLst>
                                    </p:anim>
                                    <p:animEffect transition="in" filter="fade">
                                      <p:cBhvr>
                                        <p:cTn id="235" dur="500"/>
                                        <p:tgtEl>
                                          <p:spTgt spid="16"/>
                                        </p:tgtEl>
                                      </p:cBhvr>
                                    </p:animEffect>
                                  </p:childTnLst>
                                </p:cTn>
                              </p:par>
                            </p:childTnLst>
                          </p:cTn>
                        </p:par>
                      </p:childTnLst>
                    </p:cTn>
                  </p:par>
                  <p:par>
                    <p:cTn id="236" fill="hold">
                      <p:stCondLst>
                        <p:cond delay="indefinite"/>
                      </p:stCondLst>
                      <p:childTnLst>
                        <p:par>
                          <p:cTn id="237" fill="hold">
                            <p:stCondLst>
                              <p:cond delay="0"/>
                            </p:stCondLst>
                            <p:childTnLst>
                              <p:par>
                                <p:cTn id="238" presetID="53" presetClass="exit" presetSubtype="32" fill="hold" grpId="1" nodeType="clickEffect">
                                  <p:stCondLst>
                                    <p:cond delay="0"/>
                                  </p:stCondLst>
                                  <p:childTnLst>
                                    <p:anim calcmode="lin" valueType="num">
                                      <p:cBhvr>
                                        <p:cTn id="239" dur="500"/>
                                        <p:tgtEl>
                                          <p:spTgt spid="16"/>
                                        </p:tgtEl>
                                        <p:attrNameLst>
                                          <p:attrName>ppt_w</p:attrName>
                                        </p:attrNameLst>
                                      </p:cBhvr>
                                      <p:tavLst>
                                        <p:tav tm="0">
                                          <p:val>
                                            <p:strVal val="ppt_w"/>
                                          </p:val>
                                        </p:tav>
                                        <p:tav tm="100000">
                                          <p:val>
                                            <p:fltVal val="0"/>
                                          </p:val>
                                        </p:tav>
                                      </p:tavLst>
                                    </p:anim>
                                    <p:anim calcmode="lin" valueType="num">
                                      <p:cBhvr>
                                        <p:cTn id="240" dur="500"/>
                                        <p:tgtEl>
                                          <p:spTgt spid="16"/>
                                        </p:tgtEl>
                                        <p:attrNameLst>
                                          <p:attrName>ppt_h</p:attrName>
                                        </p:attrNameLst>
                                      </p:cBhvr>
                                      <p:tavLst>
                                        <p:tav tm="0">
                                          <p:val>
                                            <p:strVal val="ppt_h"/>
                                          </p:val>
                                        </p:tav>
                                        <p:tav tm="100000">
                                          <p:val>
                                            <p:fltVal val="0"/>
                                          </p:val>
                                        </p:tav>
                                      </p:tavLst>
                                    </p:anim>
                                    <p:animEffect transition="out" filter="fade">
                                      <p:cBhvr>
                                        <p:cTn id="241" dur="500"/>
                                        <p:tgtEl>
                                          <p:spTgt spid="16"/>
                                        </p:tgtEl>
                                      </p:cBhvr>
                                    </p:animEffect>
                                    <p:set>
                                      <p:cBhvr>
                                        <p:cTn id="242" dur="1" fill="hold">
                                          <p:stCondLst>
                                            <p:cond delay="499"/>
                                          </p:stCondLst>
                                        </p:cTn>
                                        <p:tgtEl>
                                          <p:spTgt spid="16"/>
                                        </p:tgtEl>
                                        <p:attrNameLst>
                                          <p:attrName>style.visibility</p:attrName>
                                        </p:attrNameLst>
                                      </p:cBhvr>
                                      <p:to>
                                        <p:strVal val="hidden"/>
                                      </p:to>
                                    </p:set>
                                  </p:childTnLst>
                                </p:cTn>
                              </p:par>
                            </p:childTnLst>
                          </p:cTn>
                        </p:par>
                      </p:childTnLst>
                    </p:cTn>
                  </p:par>
                  <p:par>
                    <p:cTn id="243" fill="hold">
                      <p:stCondLst>
                        <p:cond delay="indefinite"/>
                      </p:stCondLst>
                      <p:childTnLst>
                        <p:par>
                          <p:cTn id="244" fill="hold">
                            <p:stCondLst>
                              <p:cond delay="0"/>
                            </p:stCondLst>
                            <p:childTnLst>
                              <p:par>
                                <p:cTn id="245" presetID="53" presetClass="entr" presetSubtype="16" fill="hold" grpId="0" nodeType="clickEffect">
                                  <p:stCondLst>
                                    <p:cond delay="0"/>
                                  </p:stCondLst>
                                  <p:childTnLst>
                                    <p:set>
                                      <p:cBhvr>
                                        <p:cTn id="246" dur="1" fill="hold">
                                          <p:stCondLst>
                                            <p:cond delay="0"/>
                                          </p:stCondLst>
                                        </p:cTn>
                                        <p:tgtEl>
                                          <p:spTgt spid="17"/>
                                        </p:tgtEl>
                                        <p:attrNameLst>
                                          <p:attrName>style.visibility</p:attrName>
                                        </p:attrNameLst>
                                      </p:cBhvr>
                                      <p:to>
                                        <p:strVal val="visible"/>
                                      </p:to>
                                    </p:set>
                                    <p:anim calcmode="lin" valueType="num">
                                      <p:cBhvr>
                                        <p:cTn id="247" dur="500" fill="hold"/>
                                        <p:tgtEl>
                                          <p:spTgt spid="17"/>
                                        </p:tgtEl>
                                        <p:attrNameLst>
                                          <p:attrName>ppt_w</p:attrName>
                                        </p:attrNameLst>
                                      </p:cBhvr>
                                      <p:tavLst>
                                        <p:tav tm="0">
                                          <p:val>
                                            <p:fltVal val="0"/>
                                          </p:val>
                                        </p:tav>
                                        <p:tav tm="100000">
                                          <p:val>
                                            <p:strVal val="#ppt_w"/>
                                          </p:val>
                                        </p:tav>
                                      </p:tavLst>
                                    </p:anim>
                                    <p:anim calcmode="lin" valueType="num">
                                      <p:cBhvr>
                                        <p:cTn id="248" dur="500" fill="hold"/>
                                        <p:tgtEl>
                                          <p:spTgt spid="17"/>
                                        </p:tgtEl>
                                        <p:attrNameLst>
                                          <p:attrName>ppt_h</p:attrName>
                                        </p:attrNameLst>
                                      </p:cBhvr>
                                      <p:tavLst>
                                        <p:tav tm="0">
                                          <p:val>
                                            <p:fltVal val="0"/>
                                          </p:val>
                                        </p:tav>
                                        <p:tav tm="100000">
                                          <p:val>
                                            <p:strVal val="#ppt_h"/>
                                          </p:val>
                                        </p:tav>
                                      </p:tavLst>
                                    </p:anim>
                                    <p:animEffect transition="in" filter="fade">
                                      <p:cBhvr>
                                        <p:cTn id="249" dur="500"/>
                                        <p:tgtEl>
                                          <p:spTgt spid="17"/>
                                        </p:tgtEl>
                                      </p:cBhvr>
                                    </p:animEffect>
                                  </p:childTnLst>
                                </p:cTn>
                              </p:par>
                            </p:childTnLst>
                          </p:cTn>
                        </p:par>
                      </p:childTnLst>
                    </p:cTn>
                  </p:par>
                  <p:par>
                    <p:cTn id="250" fill="hold">
                      <p:stCondLst>
                        <p:cond delay="indefinite"/>
                      </p:stCondLst>
                      <p:childTnLst>
                        <p:par>
                          <p:cTn id="251" fill="hold">
                            <p:stCondLst>
                              <p:cond delay="0"/>
                            </p:stCondLst>
                            <p:childTnLst>
                              <p:par>
                                <p:cTn id="252" presetID="53" presetClass="exit" presetSubtype="32" fill="hold" grpId="1" nodeType="clickEffect">
                                  <p:stCondLst>
                                    <p:cond delay="0"/>
                                  </p:stCondLst>
                                  <p:childTnLst>
                                    <p:anim calcmode="lin" valueType="num">
                                      <p:cBhvr>
                                        <p:cTn id="253" dur="500"/>
                                        <p:tgtEl>
                                          <p:spTgt spid="17"/>
                                        </p:tgtEl>
                                        <p:attrNameLst>
                                          <p:attrName>ppt_w</p:attrName>
                                        </p:attrNameLst>
                                      </p:cBhvr>
                                      <p:tavLst>
                                        <p:tav tm="0">
                                          <p:val>
                                            <p:strVal val="ppt_w"/>
                                          </p:val>
                                        </p:tav>
                                        <p:tav tm="100000">
                                          <p:val>
                                            <p:fltVal val="0"/>
                                          </p:val>
                                        </p:tav>
                                      </p:tavLst>
                                    </p:anim>
                                    <p:anim calcmode="lin" valueType="num">
                                      <p:cBhvr>
                                        <p:cTn id="254" dur="500"/>
                                        <p:tgtEl>
                                          <p:spTgt spid="17"/>
                                        </p:tgtEl>
                                        <p:attrNameLst>
                                          <p:attrName>ppt_h</p:attrName>
                                        </p:attrNameLst>
                                      </p:cBhvr>
                                      <p:tavLst>
                                        <p:tav tm="0">
                                          <p:val>
                                            <p:strVal val="ppt_h"/>
                                          </p:val>
                                        </p:tav>
                                        <p:tav tm="100000">
                                          <p:val>
                                            <p:fltVal val="0"/>
                                          </p:val>
                                        </p:tav>
                                      </p:tavLst>
                                    </p:anim>
                                    <p:animEffect transition="out" filter="fade">
                                      <p:cBhvr>
                                        <p:cTn id="255" dur="500"/>
                                        <p:tgtEl>
                                          <p:spTgt spid="17"/>
                                        </p:tgtEl>
                                      </p:cBhvr>
                                    </p:animEffect>
                                    <p:set>
                                      <p:cBhvr>
                                        <p:cTn id="256" dur="1" fill="hold">
                                          <p:stCondLst>
                                            <p:cond delay="499"/>
                                          </p:stCondLst>
                                        </p:cTn>
                                        <p:tgtEl>
                                          <p:spTgt spid="17"/>
                                        </p:tgtEl>
                                        <p:attrNameLst>
                                          <p:attrName>style.visibility</p:attrName>
                                        </p:attrNameLst>
                                      </p:cBhvr>
                                      <p:to>
                                        <p:strVal val="hidden"/>
                                      </p:to>
                                    </p:set>
                                  </p:childTnLst>
                                </p:cTn>
                              </p:par>
                            </p:childTnLst>
                          </p:cTn>
                        </p:par>
                      </p:childTnLst>
                    </p:cTn>
                  </p:par>
                  <p:par>
                    <p:cTn id="257" fill="hold">
                      <p:stCondLst>
                        <p:cond delay="indefinite"/>
                      </p:stCondLst>
                      <p:childTnLst>
                        <p:par>
                          <p:cTn id="258" fill="hold">
                            <p:stCondLst>
                              <p:cond delay="0"/>
                            </p:stCondLst>
                            <p:childTnLst>
                              <p:par>
                                <p:cTn id="259" presetID="1" presetClass="entr" presetSubtype="0" fill="hold" nodeType="clickEffect">
                                  <p:stCondLst>
                                    <p:cond delay="0"/>
                                  </p:stCondLst>
                                  <p:childTnLst>
                                    <p:set>
                                      <p:cBhvr>
                                        <p:cTn id="26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61" fill="hold">
                      <p:stCondLst>
                        <p:cond delay="indefinite"/>
                      </p:stCondLst>
                      <p:childTnLst>
                        <p:par>
                          <p:cTn id="262" fill="hold">
                            <p:stCondLst>
                              <p:cond delay="0"/>
                            </p:stCondLst>
                            <p:childTnLst>
                              <p:par>
                                <p:cTn id="263" presetID="53" presetClass="entr" presetSubtype="16" fill="hold" grpId="0" nodeType="clickEffect">
                                  <p:stCondLst>
                                    <p:cond delay="0"/>
                                  </p:stCondLst>
                                  <p:childTnLst>
                                    <p:set>
                                      <p:cBhvr>
                                        <p:cTn id="264" dur="1" fill="hold">
                                          <p:stCondLst>
                                            <p:cond delay="0"/>
                                          </p:stCondLst>
                                        </p:cTn>
                                        <p:tgtEl>
                                          <p:spTgt spid="18"/>
                                        </p:tgtEl>
                                        <p:attrNameLst>
                                          <p:attrName>style.visibility</p:attrName>
                                        </p:attrNameLst>
                                      </p:cBhvr>
                                      <p:to>
                                        <p:strVal val="visible"/>
                                      </p:to>
                                    </p:set>
                                    <p:anim calcmode="lin" valueType="num">
                                      <p:cBhvr>
                                        <p:cTn id="265" dur="500" fill="hold"/>
                                        <p:tgtEl>
                                          <p:spTgt spid="18"/>
                                        </p:tgtEl>
                                        <p:attrNameLst>
                                          <p:attrName>ppt_w</p:attrName>
                                        </p:attrNameLst>
                                      </p:cBhvr>
                                      <p:tavLst>
                                        <p:tav tm="0">
                                          <p:val>
                                            <p:fltVal val="0"/>
                                          </p:val>
                                        </p:tav>
                                        <p:tav tm="100000">
                                          <p:val>
                                            <p:strVal val="#ppt_w"/>
                                          </p:val>
                                        </p:tav>
                                      </p:tavLst>
                                    </p:anim>
                                    <p:anim calcmode="lin" valueType="num">
                                      <p:cBhvr>
                                        <p:cTn id="266" dur="500" fill="hold"/>
                                        <p:tgtEl>
                                          <p:spTgt spid="18"/>
                                        </p:tgtEl>
                                        <p:attrNameLst>
                                          <p:attrName>ppt_h</p:attrName>
                                        </p:attrNameLst>
                                      </p:cBhvr>
                                      <p:tavLst>
                                        <p:tav tm="0">
                                          <p:val>
                                            <p:fltVal val="0"/>
                                          </p:val>
                                        </p:tav>
                                        <p:tav tm="100000">
                                          <p:val>
                                            <p:strVal val="#ppt_h"/>
                                          </p:val>
                                        </p:tav>
                                      </p:tavLst>
                                    </p:anim>
                                    <p:animEffect transition="in" filter="fade">
                                      <p:cBhvr>
                                        <p:cTn id="267" dur="500"/>
                                        <p:tgtEl>
                                          <p:spTgt spid="18"/>
                                        </p:tgtEl>
                                      </p:cBhvr>
                                    </p:animEffect>
                                  </p:childTnLst>
                                </p:cTn>
                              </p:par>
                            </p:childTnLst>
                          </p:cTn>
                        </p:par>
                      </p:childTnLst>
                    </p:cTn>
                  </p:par>
                  <p:par>
                    <p:cTn id="268" fill="hold">
                      <p:stCondLst>
                        <p:cond delay="indefinite"/>
                      </p:stCondLst>
                      <p:childTnLst>
                        <p:par>
                          <p:cTn id="269" fill="hold">
                            <p:stCondLst>
                              <p:cond delay="0"/>
                            </p:stCondLst>
                            <p:childTnLst>
                              <p:par>
                                <p:cTn id="270" presetID="53" presetClass="exit" presetSubtype="32" fill="hold" grpId="1" nodeType="clickEffect">
                                  <p:stCondLst>
                                    <p:cond delay="0"/>
                                  </p:stCondLst>
                                  <p:childTnLst>
                                    <p:anim calcmode="lin" valueType="num">
                                      <p:cBhvr>
                                        <p:cTn id="271" dur="500"/>
                                        <p:tgtEl>
                                          <p:spTgt spid="18"/>
                                        </p:tgtEl>
                                        <p:attrNameLst>
                                          <p:attrName>ppt_w</p:attrName>
                                        </p:attrNameLst>
                                      </p:cBhvr>
                                      <p:tavLst>
                                        <p:tav tm="0">
                                          <p:val>
                                            <p:strVal val="ppt_w"/>
                                          </p:val>
                                        </p:tav>
                                        <p:tav tm="100000">
                                          <p:val>
                                            <p:fltVal val="0"/>
                                          </p:val>
                                        </p:tav>
                                      </p:tavLst>
                                    </p:anim>
                                    <p:anim calcmode="lin" valueType="num">
                                      <p:cBhvr>
                                        <p:cTn id="272" dur="500"/>
                                        <p:tgtEl>
                                          <p:spTgt spid="18"/>
                                        </p:tgtEl>
                                        <p:attrNameLst>
                                          <p:attrName>ppt_h</p:attrName>
                                        </p:attrNameLst>
                                      </p:cBhvr>
                                      <p:tavLst>
                                        <p:tav tm="0">
                                          <p:val>
                                            <p:strVal val="ppt_h"/>
                                          </p:val>
                                        </p:tav>
                                        <p:tav tm="100000">
                                          <p:val>
                                            <p:fltVal val="0"/>
                                          </p:val>
                                        </p:tav>
                                      </p:tavLst>
                                    </p:anim>
                                    <p:animEffect transition="out" filter="fade">
                                      <p:cBhvr>
                                        <p:cTn id="273" dur="500"/>
                                        <p:tgtEl>
                                          <p:spTgt spid="18"/>
                                        </p:tgtEl>
                                      </p:cBhvr>
                                    </p:animEffect>
                                    <p:set>
                                      <p:cBhvr>
                                        <p:cTn id="274" dur="1" fill="hold">
                                          <p:stCondLst>
                                            <p:cond delay="499"/>
                                          </p:stCondLst>
                                        </p:cTn>
                                        <p:tgtEl>
                                          <p:spTgt spid="18"/>
                                        </p:tgtEl>
                                        <p:attrNameLst>
                                          <p:attrName>style.visibility</p:attrName>
                                        </p:attrNameLst>
                                      </p:cBhvr>
                                      <p:to>
                                        <p:strVal val="hidden"/>
                                      </p:to>
                                    </p:set>
                                  </p:childTnLst>
                                </p:cTn>
                              </p:par>
                            </p:childTnLst>
                          </p:cTn>
                        </p:par>
                      </p:childTnLst>
                    </p:cTn>
                  </p:par>
                  <p:par>
                    <p:cTn id="275" fill="hold">
                      <p:stCondLst>
                        <p:cond delay="indefinite"/>
                      </p:stCondLst>
                      <p:childTnLst>
                        <p:par>
                          <p:cTn id="276" fill="hold">
                            <p:stCondLst>
                              <p:cond delay="0"/>
                            </p:stCondLst>
                            <p:childTnLst>
                              <p:par>
                                <p:cTn id="277" presetID="53" presetClass="entr" presetSubtype="16" fill="hold" grpId="0" nodeType="clickEffect">
                                  <p:stCondLst>
                                    <p:cond delay="0"/>
                                  </p:stCondLst>
                                  <p:childTnLst>
                                    <p:set>
                                      <p:cBhvr>
                                        <p:cTn id="278" dur="1" fill="hold">
                                          <p:stCondLst>
                                            <p:cond delay="0"/>
                                          </p:stCondLst>
                                        </p:cTn>
                                        <p:tgtEl>
                                          <p:spTgt spid="19"/>
                                        </p:tgtEl>
                                        <p:attrNameLst>
                                          <p:attrName>style.visibility</p:attrName>
                                        </p:attrNameLst>
                                      </p:cBhvr>
                                      <p:to>
                                        <p:strVal val="visible"/>
                                      </p:to>
                                    </p:set>
                                    <p:anim calcmode="lin" valueType="num">
                                      <p:cBhvr>
                                        <p:cTn id="279" dur="500" fill="hold"/>
                                        <p:tgtEl>
                                          <p:spTgt spid="19"/>
                                        </p:tgtEl>
                                        <p:attrNameLst>
                                          <p:attrName>ppt_w</p:attrName>
                                        </p:attrNameLst>
                                      </p:cBhvr>
                                      <p:tavLst>
                                        <p:tav tm="0">
                                          <p:val>
                                            <p:fltVal val="0"/>
                                          </p:val>
                                        </p:tav>
                                        <p:tav tm="100000">
                                          <p:val>
                                            <p:strVal val="#ppt_w"/>
                                          </p:val>
                                        </p:tav>
                                      </p:tavLst>
                                    </p:anim>
                                    <p:anim calcmode="lin" valueType="num">
                                      <p:cBhvr>
                                        <p:cTn id="280" dur="500" fill="hold"/>
                                        <p:tgtEl>
                                          <p:spTgt spid="19"/>
                                        </p:tgtEl>
                                        <p:attrNameLst>
                                          <p:attrName>ppt_h</p:attrName>
                                        </p:attrNameLst>
                                      </p:cBhvr>
                                      <p:tavLst>
                                        <p:tav tm="0">
                                          <p:val>
                                            <p:fltVal val="0"/>
                                          </p:val>
                                        </p:tav>
                                        <p:tav tm="100000">
                                          <p:val>
                                            <p:strVal val="#ppt_h"/>
                                          </p:val>
                                        </p:tav>
                                      </p:tavLst>
                                    </p:anim>
                                    <p:animEffect transition="in" filter="fade">
                                      <p:cBhvr>
                                        <p:cTn id="281" dur="500"/>
                                        <p:tgtEl>
                                          <p:spTgt spid="19"/>
                                        </p:tgtEl>
                                      </p:cBhvr>
                                    </p:animEffect>
                                  </p:childTnLst>
                                </p:cTn>
                              </p:par>
                            </p:childTnLst>
                          </p:cTn>
                        </p:par>
                      </p:childTnLst>
                    </p:cTn>
                  </p:par>
                  <p:par>
                    <p:cTn id="282" fill="hold">
                      <p:stCondLst>
                        <p:cond delay="indefinite"/>
                      </p:stCondLst>
                      <p:childTnLst>
                        <p:par>
                          <p:cTn id="283" fill="hold">
                            <p:stCondLst>
                              <p:cond delay="0"/>
                            </p:stCondLst>
                            <p:childTnLst>
                              <p:par>
                                <p:cTn id="284" presetID="53" presetClass="exit" presetSubtype="32" fill="hold" grpId="1" nodeType="clickEffect">
                                  <p:stCondLst>
                                    <p:cond delay="0"/>
                                  </p:stCondLst>
                                  <p:childTnLst>
                                    <p:anim calcmode="lin" valueType="num">
                                      <p:cBhvr>
                                        <p:cTn id="285" dur="500"/>
                                        <p:tgtEl>
                                          <p:spTgt spid="19"/>
                                        </p:tgtEl>
                                        <p:attrNameLst>
                                          <p:attrName>ppt_w</p:attrName>
                                        </p:attrNameLst>
                                      </p:cBhvr>
                                      <p:tavLst>
                                        <p:tav tm="0">
                                          <p:val>
                                            <p:strVal val="ppt_w"/>
                                          </p:val>
                                        </p:tav>
                                        <p:tav tm="100000">
                                          <p:val>
                                            <p:fltVal val="0"/>
                                          </p:val>
                                        </p:tav>
                                      </p:tavLst>
                                    </p:anim>
                                    <p:anim calcmode="lin" valueType="num">
                                      <p:cBhvr>
                                        <p:cTn id="286" dur="500"/>
                                        <p:tgtEl>
                                          <p:spTgt spid="19"/>
                                        </p:tgtEl>
                                        <p:attrNameLst>
                                          <p:attrName>ppt_h</p:attrName>
                                        </p:attrNameLst>
                                      </p:cBhvr>
                                      <p:tavLst>
                                        <p:tav tm="0">
                                          <p:val>
                                            <p:strVal val="ppt_h"/>
                                          </p:val>
                                        </p:tav>
                                        <p:tav tm="100000">
                                          <p:val>
                                            <p:fltVal val="0"/>
                                          </p:val>
                                        </p:tav>
                                      </p:tavLst>
                                    </p:anim>
                                    <p:animEffect transition="out" filter="fade">
                                      <p:cBhvr>
                                        <p:cTn id="287" dur="500"/>
                                        <p:tgtEl>
                                          <p:spTgt spid="19"/>
                                        </p:tgtEl>
                                      </p:cBhvr>
                                    </p:animEffect>
                                    <p:set>
                                      <p:cBhvr>
                                        <p:cTn id="288" dur="1" fill="hold">
                                          <p:stCondLst>
                                            <p:cond delay="499"/>
                                          </p:stCondLst>
                                        </p:cTn>
                                        <p:tgtEl>
                                          <p:spTgt spid="19"/>
                                        </p:tgtEl>
                                        <p:attrNameLst>
                                          <p:attrName>style.visibility</p:attrName>
                                        </p:attrNameLst>
                                      </p:cBhvr>
                                      <p:to>
                                        <p:strVal val="hidden"/>
                                      </p:to>
                                    </p:set>
                                  </p:childTnLst>
                                </p:cTn>
                              </p:par>
                            </p:childTnLst>
                          </p:cTn>
                        </p:par>
                      </p:childTnLst>
                    </p:cTn>
                  </p:par>
                  <p:par>
                    <p:cTn id="289" fill="hold">
                      <p:stCondLst>
                        <p:cond delay="indefinite"/>
                      </p:stCondLst>
                      <p:childTnLst>
                        <p:par>
                          <p:cTn id="290" fill="hold">
                            <p:stCondLst>
                              <p:cond delay="0"/>
                            </p:stCondLst>
                            <p:childTnLst>
                              <p:par>
                                <p:cTn id="291" presetID="53" presetClass="entr" presetSubtype="16" fill="hold" grpId="0" nodeType="clickEffect">
                                  <p:stCondLst>
                                    <p:cond delay="0"/>
                                  </p:stCondLst>
                                  <p:childTnLst>
                                    <p:set>
                                      <p:cBhvr>
                                        <p:cTn id="292" dur="1" fill="hold">
                                          <p:stCondLst>
                                            <p:cond delay="0"/>
                                          </p:stCondLst>
                                        </p:cTn>
                                        <p:tgtEl>
                                          <p:spTgt spid="22"/>
                                        </p:tgtEl>
                                        <p:attrNameLst>
                                          <p:attrName>style.visibility</p:attrName>
                                        </p:attrNameLst>
                                      </p:cBhvr>
                                      <p:to>
                                        <p:strVal val="visible"/>
                                      </p:to>
                                    </p:set>
                                    <p:anim calcmode="lin" valueType="num">
                                      <p:cBhvr>
                                        <p:cTn id="293" dur="500" fill="hold"/>
                                        <p:tgtEl>
                                          <p:spTgt spid="22"/>
                                        </p:tgtEl>
                                        <p:attrNameLst>
                                          <p:attrName>ppt_w</p:attrName>
                                        </p:attrNameLst>
                                      </p:cBhvr>
                                      <p:tavLst>
                                        <p:tav tm="0">
                                          <p:val>
                                            <p:fltVal val="0"/>
                                          </p:val>
                                        </p:tav>
                                        <p:tav tm="100000">
                                          <p:val>
                                            <p:strVal val="#ppt_w"/>
                                          </p:val>
                                        </p:tav>
                                      </p:tavLst>
                                    </p:anim>
                                    <p:anim calcmode="lin" valueType="num">
                                      <p:cBhvr>
                                        <p:cTn id="294" dur="500" fill="hold"/>
                                        <p:tgtEl>
                                          <p:spTgt spid="22"/>
                                        </p:tgtEl>
                                        <p:attrNameLst>
                                          <p:attrName>ppt_h</p:attrName>
                                        </p:attrNameLst>
                                      </p:cBhvr>
                                      <p:tavLst>
                                        <p:tav tm="0">
                                          <p:val>
                                            <p:fltVal val="0"/>
                                          </p:val>
                                        </p:tav>
                                        <p:tav tm="100000">
                                          <p:val>
                                            <p:strVal val="#ppt_h"/>
                                          </p:val>
                                        </p:tav>
                                      </p:tavLst>
                                    </p:anim>
                                    <p:animEffect transition="in" filter="fade">
                                      <p:cBhvr>
                                        <p:cTn id="295" dur="500"/>
                                        <p:tgtEl>
                                          <p:spTgt spid="22"/>
                                        </p:tgtEl>
                                      </p:cBhvr>
                                    </p:animEffect>
                                  </p:childTnLst>
                                </p:cTn>
                              </p:par>
                            </p:childTnLst>
                          </p:cTn>
                        </p:par>
                      </p:childTnLst>
                    </p:cTn>
                  </p:par>
                  <p:par>
                    <p:cTn id="296" fill="hold">
                      <p:stCondLst>
                        <p:cond delay="indefinite"/>
                      </p:stCondLst>
                      <p:childTnLst>
                        <p:par>
                          <p:cTn id="297" fill="hold">
                            <p:stCondLst>
                              <p:cond delay="0"/>
                            </p:stCondLst>
                            <p:childTnLst>
                              <p:par>
                                <p:cTn id="298" presetID="53" presetClass="exit" presetSubtype="32" fill="hold" grpId="1" nodeType="clickEffect">
                                  <p:stCondLst>
                                    <p:cond delay="0"/>
                                  </p:stCondLst>
                                  <p:childTnLst>
                                    <p:anim calcmode="lin" valueType="num">
                                      <p:cBhvr>
                                        <p:cTn id="299" dur="500"/>
                                        <p:tgtEl>
                                          <p:spTgt spid="22"/>
                                        </p:tgtEl>
                                        <p:attrNameLst>
                                          <p:attrName>ppt_w</p:attrName>
                                        </p:attrNameLst>
                                      </p:cBhvr>
                                      <p:tavLst>
                                        <p:tav tm="0">
                                          <p:val>
                                            <p:strVal val="ppt_w"/>
                                          </p:val>
                                        </p:tav>
                                        <p:tav tm="100000">
                                          <p:val>
                                            <p:fltVal val="0"/>
                                          </p:val>
                                        </p:tav>
                                      </p:tavLst>
                                    </p:anim>
                                    <p:anim calcmode="lin" valueType="num">
                                      <p:cBhvr>
                                        <p:cTn id="300" dur="500"/>
                                        <p:tgtEl>
                                          <p:spTgt spid="22"/>
                                        </p:tgtEl>
                                        <p:attrNameLst>
                                          <p:attrName>ppt_h</p:attrName>
                                        </p:attrNameLst>
                                      </p:cBhvr>
                                      <p:tavLst>
                                        <p:tav tm="0">
                                          <p:val>
                                            <p:strVal val="ppt_h"/>
                                          </p:val>
                                        </p:tav>
                                        <p:tav tm="100000">
                                          <p:val>
                                            <p:fltVal val="0"/>
                                          </p:val>
                                        </p:tav>
                                      </p:tavLst>
                                    </p:anim>
                                    <p:animEffect transition="out" filter="fade">
                                      <p:cBhvr>
                                        <p:cTn id="301" dur="500"/>
                                        <p:tgtEl>
                                          <p:spTgt spid="22"/>
                                        </p:tgtEl>
                                      </p:cBhvr>
                                    </p:animEffect>
                                    <p:set>
                                      <p:cBhvr>
                                        <p:cTn id="302" dur="1" fill="hold">
                                          <p:stCondLst>
                                            <p:cond delay="499"/>
                                          </p:stCondLst>
                                        </p:cTn>
                                        <p:tgtEl>
                                          <p:spTgt spid="22"/>
                                        </p:tgtEl>
                                        <p:attrNameLst>
                                          <p:attrName>style.visibility</p:attrName>
                                        </p:attrNameLst>
                                      </p:cBhvr>
                                      <p:to>
                                        <p:strVal val="hidden"/>
                                      </p:to>
                                    </p:set>
                                  </p:childTnLst>
                                </p:cTn>
                              </p:par>
                            </p:childTnLst>
                          </p:cTn>
                        </p:par>
                      </p:childTnLst>
                    </p:cTn>
                  </p:par>
                  <p:par>
                    <p:cTn id="303" fill="hold">
                      <p:stCondLst>
                        <p:cond delay="indefinite"/>
                      </p:stCondLst>
                      <p:childTnLst>
                        <p:par>
                          <p:cTn id="304" fill="hold">
                            <p:stCondLst>
                              <p:cond delay="0"/>
                            </p:stCondLst>
                            <p:childTnLst>
                              <p:par>
                                <p:cTn id="305" presetID="53" presetClass="entr" presetSubtype="16" fill="hold" grpId="0" nodeType="clickEffect">
                                  <p:stCondLst>
                                    <p:cond delay="0"/>
                                  </p:stCondLst>
                                  <p:childTnLst>
                                    <p:set>
                                      <p:cBhvr>
                                        <p:cTn id="306" dur="1" fill="hold">
                                          <p:stCondLst>
                                            <p:cond delay="0"/>
                                          </p:stCondLst>
                                        </p:cTn>
                                        <p:tgtEl>
                                          <p:spTgt spid="20"/>
                                        </p:tgtEl>
                                        <p:attrNameLst>
                                          <p:attrName>style.visibility</p:attrName>
                                        </p:attrNameLst>
                                      </p:cBhvr>
                                      <p:to>
                                        <p:strVal val="visible"/>
                                      </p:to>
                                    </p:set>
                                    <p:anim calcmode="lin" valueType="num">
                                      <p:cBhvr>
                                        <p:cTn id="307" dur="500" fill="hold"/>
                                        <p:tgtEl>
                                          <p:spTgt spid="20"/>
                                        </p:tgtEl>
                                        <p:attrNameLst>
                                          <p:attrName>ppt_w</p:attrName>
                                        </p:attrNameLst>
                                      </p:cBhvr>
                                      <p:tavLst>
                                        <p:tav tm="0">
                                          <p:val>
                                            <p:fltVal val="0"/>
                                          </p:val>
                                        </p:tav>
                                        <p:tav tm="100000">
                                          <p:val>
                                            <p:strVal val="#ppt_w"/>
                                          </p:val>
                                        </p:tav>
                                      </p:tavLst>
                                    </p:anim>
                                    <p:anim calcmode="lin" valueType="num">
                                      <p:cBhvr>
                                        <p:cTn id="308" dur="500" fill="hold"/>
                                        <p:tgtEl>
                                          <p:spTgt spid="20"/>
                                        </p:tgtEl>
                                        <p:attrNameLst>
                                          <p:attrName>ppt_h</p:attrName>
                                        </p:attrNameLst>
                                      </p:cBhvr>
                                      <p:tavLst>
                                        <p:tav tm="0">
                                          <p:val>
                                            <p:fltVal val="0"/>
                                          </p:val>
                                        </p:tav>
                                        <p:tav tm="100000">
                                          <p:val>
                                            <p:strVal val="#ppt_h"/>
                                          </p:val>
                                        </p:tav>
                                      </p:tavLst>
                                    </p:anim>
                                    <p:animEffect transition="in" filter="fade">
                                      <p:cBhvr>
                                        <p:cTn id="309" dur="500"/>
                                        <p:tgtEl>
                                          <p:spTgt spid="20"/>
                                        </p:tgtEl>
                                      </p:cBhvr>
                                    </p:animEffect>
                                  </p:childTnLst>
                                </p:cTn>
                              </p:par>
                            </p:childTnLst>
                          </p:cTn>
                        </p:par>
                      </p:childTnLst>
                    </p:cTn>
                  </p:par>
                  <p:par>
                    <p:cTn id="310" fill="hold">
                      <p:stCondLst>
                        <p:cond delay="indefinite"/>
                      </p:stCondLst>
                      <p:childTnLst>
                        <p:par>
                          <p:cTn id="311" fill="hold">
                            <p:stCondLst>
                              <p:cond delay="0"/>
                            </p:stCondLst>
                            <p:childTnLst>
                              <p:par>
                                <p:cTn id="312" presetID="53" presetClass="entr" presetSubtype="16" fill="hold" grpId="0" nodeType="clickEffect">
                                  <p:stCondLst>
                                    <p:cond delay="0"/>
                                  </p:stCondLst>
                                  <p:childTnLst>
                                    <p:set>
                                      <p:cBhvr>
                                        <p:cTn id="313" dur="1" fill="hold">
                                          <p:stCondLst>
                                            <p:cond delay="0"/>
                                          </p:stCondLst>
                                        </p:cTn>
                                        <p:tgtEl>
                                          <p:spTgt spid="21"/>
                                        </p:tgtEl>
                                        <p:attrNameLst>
                                          <p:attrName>style.visibility</p:attrName>
                                        </p:attrNameLst>
                                      </p:cBhvr>
                                      <p:to>
                                        <p:strVal val="visible"/>
                                      </p:to>
                                    </p:set>
                                    <p:anim calcmode="lin" valueType="num">
                                      <p:cBhvr>
                                        <p:cTn id="314" dur="500" fill="hold"/>
                                        <p:tgtEl>
                                          <p:spTgt spid="21"/>
                                        </p:tgtEl>
                                        <p:attrNameLst>
                                          <p:attrName>ppt_w</p:attrName>
                                        </p:attrNameLst>
                                      </p:cBhvr>
                                      <p:tavLst>
                                        <p:tav tm="0">
                                          <p:val>
                                            <p:fltVal val="0"/>
                                          </p:val>
                                        </p:tav>
                                        <p:tav tm="100000">
                                          <p:val>
                                            <p:strVal val="#ppt_w"/>
                                          </p:val>
                                        </p:tav>
                                      </p:tavLst>
                                    </p:anim>
                                    <p:anim calcmode="lin" valueType="num">
                                      <p:cBhvr>
                                        <p:cTn id="315" dur="500" fill="hold"/>
                                        <p:tgtEl>
                                          <p:spTgt spid="21"/>
                                        </p:tgtEl>
                                        <p:attrNameLst>
                                          <p:attrName>ppt_h</p:attrName>
                                        </p:attrNameLst>
                                      </p:cBhvr>
                                      <p:tavLst>
                                        <p:tav tm="0">
                                          <p:val>
                                            <p:fltVal val="0"/>
                                          </p:val>
                                        </p:tav>
                                        <p:tav tm="100000">
                                          <p:val>
                                            <p:strVal val="#ppt_h"/>
                                          </p:val>
                                        </p:tav>
                                      </p:tavLst>
                                    </p:anim>
                                    <p:animEffect transition="in" filter="fade">
                                      <p:cBhvr>
                                        <p:cTn id="316" dur="500"/>
                                        <p:tgtEl>
                                          <p:spTgt spid="21"/>
                                        </p:tgtEl>
                                      </p:cBhvr>
                                    </p:animEffect>
                                  </p:childTnLst>
                                </p:cTn>
                              </p:par>
                            </p:childTnLst>
                          </p:cTn>
                        </p:par>
                      </p:childTnLst>
                    </p:cTn>
                  </p:par>
                  <p:par>
                    <p:cTn id="317" fill="hold">
                      <p:stCondLst>
                        <p:cond delay="indefinite"/>
                      </p:stCondLst>
                      <p:childTnLst>
                        <p:par>
                          <p:cTn id="318" fill="hold">
                            <p:stCondLst>
                              <p:cond delay="0"/>
                            </p:stCondLst>
                            <p:childTnLst>
                              <p:par>
                                <p:cTn id="319" presetID="53" presetClass="exit" presetSubtype="32" fill="hold" grpId="1" nodeType="clickEffect">
                                  <p:stCondLst>
                                    <p:cond delay="0"/>
                                  </p:stCondLst>
                                  <p:childTnLst>
                                    <p:anim calcmode="lin" valueType="num">
                                      <p:cBhvr>
                                        <p:cTn id="320" dur="500"/>
                                        <p:tgtEl>
                                          <p:spTgt spid="21"/>
                                        </p:tgtEl>
                                        <p:attrNameLst>
                                          <p:attrName>ppt_w</p:attrName>
                                        </p:attrNameLst>
                                      </p:cBhvr>
                                      <p:tavLst>
                                        <p:tav tm="0">
                                          <p:val>
                                            <p:strVal val="ppt_w"/>
                                          </p:val>
                                        </p:tav>
                                        <p:tav tm="100000">
                                          <p:val>
                                            <p:fltVal val="0"/>
                                          </p:val>
                                        </p:tav>
                                      </p:tavLst>
                                    </p:anim>
                                    <p:anim calcmode="lin" valueType="num">
                                      <p:cBhvr>
                                        <p:cTn id="321" dur="500"/>
                                        <p:tgtEl>
                                          <p:spTgt spid="21"/>
                                        </p:tgtEl>
                                        <p:attrNameLst>
                                          <p:attrName>ppt_h</p:attrName>
                                        </p:attrNameLst>
                                      </p:cBhvr>
                                      <p:tavLst>
                                        <p:tav tm="0">
                                          <p:val>
                                            <p:strVal val="ppt_h"/>
                                          </p:val>
                                        </p:tav>
                                        <p:tav tm="100000">
                                          <p:val>
                                            <p:fltVal val="0"/>
                                          </p:val>
                                        </p:tav>
                                      </p:tavLst>
                                    </p:anim>
                                    <p:animEffect transition="out" filter="fade">
                                      <p:cBhvr>
                                        <p:cTn id="322" dur="500"/>
                                        <p:tgtEl>
                                          <p:spTgt spid="21"/>
                                        </p:tgtEl>
                                      </p:cBhvr>
                                    </p:animEffect>
                                    <p:set>
                                      <p:cBhvr>
                                        <p:cTn id="323" dur="1" fill="hold">
                                          <p:stCondLst>
                                            <p:cond delay="499"/>
                                          </p:stCondLst>
                                        </p:cTn>
                                        <p:tgtEl>
                                          <p:spTgt spid="21"/>
                                        </p:tgtEl>
                                        <p:attrNameLst>
                                          <p:attrName>style.visibility</p:attrName>
                                        </p:attrNameLst>
                                      </p:cBhvr>
                                      <p:to>
                                        <p:strVal val="hidden"/>
                                      </p:to>
                                    </p:set>
                                  </p:childTnLst>
                                </p:cTn>
                              </p:par>
                              <p:par>
                                <p:cTn id="324" presetID="53" presetClass="exit" presetSubtype="32" fill="hold" grpId="1" nodeType="withEffect">
                                  <p:stCondLst>
                                    <p:cond delay="0"/>
                                  </p:stCondLst>
                                  <p:childTnLst>
                                    <p:anim calcmode="lin" valueType="num">
                                      <p:cBhvr>
                                        <p:cTn id="325" dur="500"/>
                                        <p:tgtEl>
                                          <p:spTgt spid="20"/>
                                        </p:tgtEl>
                                        <p:attrNameLst>
                                          <p:attrName>ppt_w</p:attrName>
                                        </p:attrNameLst>
                                      </p:cBhvr>
                                      <p:tavLst>
                                        <p:tav tm="0">
                                          <p:val>
                                            <p:strVal val="ppt_w"/>
                                          </p:val>
                                        </p:tav>
                                        <p:tav tm="100000">
                                          <p:val>
                                            <p:fltVal val="0"/>
                                          </p:val>
                                        </p:tav>
                                      </p:tavLst>
                                    </p:anim>
                                    <p:anim calcmode="lin" valueType="num">
                                      <p:cBhvr>
                                        <p:cTn id="326" dur="500"/>
                                        <p:tgtEl>
                                          <p:spTgt spid="20"/>
                                        </p:tgtEl>
                                        <p:attrNameLst>
                                          <p:attrName>ppt_h</p:attrName>
                                        </p:attrNameLst>
                                      </p:cBhvr>
                                      <p:tavLst>
                                        <p:tav tm="0">
                                          <p:val>
                                            <p:strVal val="ppt_h"/>
                                          </p:val>
                                        </p:tav>
                                        <p:tav tm="100000">
                                          <p:val>
                                            <p:fltVal val="0"/>
                                          </p:val>
                                        </p:tav>
                                      </p:tavLst>
                                    </p:anim>
                                    <p:animEffect transition="out" filter="fade">
                                      <p:cBhvr>
                                        <p:cTn id="327" dur="500"/>
                                        <p:tgtEl>
                                          <p:spTgt spid="20"/>
                                        </p:tgtEl>
                                      </p:cBhvr>
                                    </p:animEffect>
                                    <p:set>
                                      <p:cBhvr>
                                        <p:cTn id="328" dur="1" fill="hold">
                                          <p:stCondLst>
                                            <p:cond delay="499"/>
                                          </p:stCondLst>
                                        </p:cTn>
                                        <p:tgtEl>
                                          <p:spTgt spid="20"/>
                                        </p:tgtEl>
                                        <p:attrNameLst>
                                          <p:attrName>style.visibility</p:attrName>
                                        </p:attrNameLst>
                                      </p:cBhvr>
                                      <p:to>
                                        <p:strVal val="hidden"/>
                                      </p:to>
                                    </p:set>
                                  </p:childTnLst>
                                </p:cTn>
                              </p:par>
                            </p:childTnLst>
                          </p:cTn>
                        </p:par>
                      </p:childTnLst>
                    </p:cTn>
                  </p:par>
                  <p:par>
                    <p:cTn id="329" fill="hold">
                      <p:stCondLst>
                        <p:cond delay="indefinite"/>
                      </p:stCondLst>
                      <p:childTnLst>
                        <p:par>
                          <p:cTn id="330" fill="hold">
                            <p:stCondLst>
                              <p:cond delay="0"/>
                            </p:stCondLst>
                            <p:childTnLst>
                              <p:par>
                                <p:cTn id="331" presetID="53" presetClass="entr" presetSubtype="16" fill="hold" grpId="0" nodeType="clickEffect">
                                  <p:stCondLst>
                                    <p:cond delay="0"/>
                                  </p:stCondLst>
                                  <p:childTnLst>
                                    <p:set>
                                      <p:cBhvr>
                                        <p:cTn id="332" dur="1" fill="hold">
                                          <p:stCondLst>
                                            <p:cond delay="0"/>
                                          </p:stCondLst>
                                        </p:cTn>
                                        <p:tgtEl>
                                          <p:spTgt spid="23"/>
                                        </p:tgtEl>
                                        <p:attrNameLst>
                                          <p:attrName>style.visibility</p:attrName>
                                        </p:attrNameLst>
                                      </p:cBhvr>
                                      <p:to>
                                        <p:strVal val="visible"/>
                                      </p:to>
                                    </p:set>
                                    <p:anim calcmode="lin" valueType="num">
                                      <p:cBhvr>
                                        <p:cTn id="333" dur="500" fill="hold"/>
                                        <p:tgtEl>
                                          <p:spTgt spid="23"/>
                                        </p:tgtEl>
                                        <p:attrNameLst>
                                          <p:attrName>ppt_w</p:attrName>
                                        </p:attrNameLst>
                                      </p:cBhvr>
                                      <p:tavLst>
                                        <p:tav tm="0">
                                          <p:val>
                                            <p:fltVal val="0"/>
                                          </p:val>
                                        </p:tav>
                                        <p:tav tm="100000">
                                          <p:val>
                                            <p:strVal val="#ppt_w"/>
                                          </p:val>
                                        </p:tav>
                                      </p:tavLst>
                                    </p:anim>
                                    <p:anim calcmode="lin" valueType="num">
                                      <p:cBhvr>
                                        <p:cTn id="334" dur="500" fill="hold"/>
                                        <p:tgtEl>
                                          <p:spTgt spid="23"/>
                                        </p:tgtEl>
                                        <p:attrNameLst>
                                          <p:attrName>ppt_h</p:attrName>
                                        </p:attrNameLst>
                                      </p:cBhvr>
                                      <p:tavLst>
                                        <p:tav tm="0">
                                          <p:val>
                                            <p:fltVal val="0"/>
                                          </p:val>
                                        </p:tav>
                                        <p:tav tm="100000">
                                          <p:val>
                                            <p:strVal val="#ppt_h"/>
                                          </p:val>
                                        </p:tav>
                                      </p:tavLst>
                                    </p:anim>
                                    <p:animEffect transition="in" filter="fade">
                                      <p:cBhvr>
                                        <p:cTn id="335" dur="500"/>
                                        <p:tgtEl>
                                          <p:spTgt spid="23"/>
                                        </p:tgtEl>
                                      </p:cBhvr>
                                    </p:animEffect>
                                  </p:childTnLst>
                                </p:cTn>
                              </p:par>
                            </p:childTnLst>
                          </p:cTn>
                        </p:par>
                      </p:childTnLst>
                    </p:cTn>
                  </p:par>
                  <p:par>
                    <p:cTn id="336" fill="hold">
                      <p:stCondLst>
                        <p:cond delay="indefinite"/>
                      </p:stCondLst>
                      <p:childTnLst>
                        <p:par>
                          <p:cTn id="337" fill="hold">
                            <p:stCondLst>
                              <p:cond delay="0"/>
                            </p:stCondLst>
                            <p:childTnLst>
                              <p:par>
                                <p:cTn id="338" presetID="53" presetClass="exit" presetSubtype="32" fill="hold" grpId="1" nodeType="clickEffect">
                                  <p:stCondLst>
                                    <p:cond delay="0"/>
                                  </p:stCondLst>
                                  <p:childTnLst>
                                    <p:anim calcmode="lin" valueType="num">
                                      <p:cBhvr>
                                        <p:cTn id="339" dur="500"/>
                                        <p:tgtEl>
                                          <p:spTgt spid="23"/>
                                        </p:tgtEl>
                                        <p:attrNameLst>
                                          <p:attrName>ppt_w</p:attrName>
                                        </p:attrNameLst>
                                      </p:cBhvr>
                                      <p:tavLst>
                                        <p:tav tm="0">
                                          <p:val>
                                            <p:strVal val="ppt_w"/>
                                          </p:val>
                                        </p:tav>
                                        <p:tav tm="100000">
                                          <p:val>
                                            <p:fltVal val="0"/>
                                          </p:val>
                                        </p:tav>
                                      </p:tavLst>
                                    </p:anim>
                                    <p:anim calcmode="lin" valueType="num">
                                      <p:cBhvr>
                                        <p:cTn id="340" dur="500"/>
                                        <p:tgtEl>
                                          <p:spTgt spid="23"/>
                                        </p:tgtEl>
                                        <p:attrNameLst>
                                          <p:attrName>ppt_h</p:attrName>
                                        </p:attrNameLst>
                                      </p:cBhvr>
                                      <p:tavLst>
                                        <p:tav tm="0">
                                          <p:val>
                                            <p:strVal val="ppt_h"/>
                                          </p:val>
                                        </p:tav>
                                        <p:tav tm="100000">
                                          <p:val>
                                            <p:fltVal val="0"/>
                                          </p:val>
                                        </p:tav>
                                      </p:tavLst>
                                    </p:anim>
                                    <p:animEffect transition="out" filter="fade">
                                      <p:cBhvr>
                                        <p:cTn id="341" dur="500"/>
                                        <p:tgtEl>
                                          <p:spTgt spid="23"/>
                                        </p:tgtEl>
                                      </p:cBhvr>
                                    </p:animEffect>
                                    <p:set>
                                      <p:cBhvr>
                                        <p:cTn id="34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11" grpId="0" animBg="1"/>
      <p:bldP spid="11" grpId="1" animBg="1"/>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13" grpId="0" animBg="1"/>
      <p:bldP spid="13" grpId="1" animBg="1"/>
      <p:bldP spid="24" grpId="0" animBg="1"/>
      <p:bldP spid="24" grpId="1" animBg="1"/>
      <p:bldP spid="26" grpId="0" animBg="1"/>
      <p:bldP spid="26" grpId="1" animBg="1"/>
      <p:bldP spid="9" grpId="0" animBg="1"/>
      <p:bldP spid="9" grpId="1" animBg="1"/>
      <p:bldP spid="10" grpId="0" animBg="1"/>
      <p:bldP spid="10" grpId="1"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5955476"/>
          </a:xfrm>
          <a:prstGeom prst="rect">
            <a:avLst/>
          </a:prstGeom>
          <a:solidFill>
            <a:schemeClr val="bg1"/>
          </a:solidFill>
        </p:spPr>
        <p:txBody>
          <a:bodyPr wrap="square" rtlCol="0">
            <a:spAutoFit/>
          </a:bodyPr>
          <a:lstStyle/>
          <a:p>
            <a:pPr defTabSz="274313">
              <a:spcBef>
                <a:spcPts val="1800"/>
              </a:spcBef>
              <a:defRPr/>
            </a:pPr>
            <a:r>
              <a:rPr lang="en-US" sz="2400" b="1" dirty="0">
                <a:solidFill>
                  <a:srgbClr val="FF0000"/>
                </a:solidFill>
                <a:latin typeface="Times New Roman" panose="02020603050405020304" pitchFamily="18" charset="0"/>
                <a:cs typeface="Times New Roman" panose="02020603050405020304" pitchFamily="18" charset="0"/>
              </a:rPr>
              <a:t>Acts 6:4-6 (NASB)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4  "But we will devote ourselves to prayer and to the ministry of the word."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5  The statement found approval with the whole congregation; and they chose Stephen, a man full 	of faith and of the Holy Spirit, and Philip, </a:t>
            </a:r>
            <a:r>
              <a:rPr lang="en-US" sz="2400" dirty="0" err="1">
                <a:solidFill>
                  <a:srgbClr val="FF0000"/>
                </a:solidFill>
                <a:latin typeface="Times New Roman" panose="02020603050405020304" pitchFamily="18" charset="0"/>
                <a:cs typeface="Times New Roman" panose="02020603050405020304" pitchFamily="18" charset="0"/>
              </a:rPr>
              <a:t>Prochorus</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Nicanor</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Timon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Parmenas</a:t>
            </a:r>
            <a:r>
              <a:rPr lang="en-US" sz="2400" dirty="0">
                <a:solidFill>
                  <a:srgbClr val="FF0000"/>
                </a:solidFill>
                <a:latin typeface="Times New Roman" panose="02020603050405020304" pitchFamily="18" charset="0"/>
                <a:cs typeface="Times New Roman" panose="02020603050405020304" pitchFamily="18" charset="0"/>
              </a:rPr>
              <a:t> and Nicolas, a 	proselyte from Antioch.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6  And these they brought before the apostles; and after praying, they laid their hands on them.</a:t>
            </a:r>
            <a:r>
              <a:rPr lang="en-US" sz="2400" dirty="0">
                <a:solidFill>
                  <a:prstClr val="black"/>
                </a:solidFill>
                <a:latin typeface="Times New Roman" panose="02020603050405020304" pitchFamily="18" charset="0"/>
                <a:cs typeface="Times New Roman" panose="02020603050405020304" pitchFamily="18" charset="0"/>
              </a:rPr>
              <a:t> </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A. The apostles are resolved to fulfill the commands given to them by the Lord.</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B. The 7 men chosen to look over this work had Greek names. There is great wisdom in the 	congregation selecting men of the same background as the neglected Grecian Widows. Not only 	would this resolve the problem but would develop trust and unity in the church. </a:t>
            </a:r>
            <a:br>
              <a:rPr lang="en-US" sz="2400" dirty="0">
                <a:solidFill>
                  <a:prstClr val="black"/>
                </a:solidFill>
                <a:latin typeface="Times New Roman" panose="02020603050405020304" pitchFamily="18" charset="0"/>
                <a:cs typeface="Times New Roman" panose="02020603050405020304" pitchFamily="18" charset="0"/>
              </a:rPr>
            </a:br>
            <a:r>
              <a:rPr lang="en-US" sz="2400" dirty="0">
                <a:solidFill>
                  <a:prstClr val="black"/>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Acts 6:1; </a:t>
            </a:r>
            <a:r>
              <a:rPr lang="en-US" sz="2400" dirty="0" err="1">
                <a:solidFill>
                  <a:srgbClr val="FF0000"/>
                </a:solidFill>
                <a:latin typeface="Times New Roman" panose="02020603050405020304" pitchFamily="18" charset="0"/>
                <a:cs typeface="Times New Roman" panose="02020603050405020304" pitchFamily="18" charset="0"/>
              </a:rPr>
              <a:t>Eph</a:t>
            </a:r>
            <a:r>
              <a:rPr lang="en-US" sz="2400" dirty="0">
                <a:solidFill>
                  <a:srgbClr val="FF0000"/>
                </a:solidFill>
                <a:latin typeface="Times New Roman" panose="02020603050405020304" pitchFamily="18" charset="0"/>
                <a:cs typeface="Times New Roman" panose="02020603050405020304" pitchFamily="18" charset="0"/>
              </a:rPr>
              <a:t> 4:1-3</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C. The apostles laid hands on them. Obviously this would be the customary method of setting 	someone over a work. But it was also a way by which gifts of the spirit were imparted. </a:t>
            </a:r>
            <a:br>
              <a:rPr lang="en-US" sz="2400" dirty="0">
                <a:solidFill>
                  <a:prstClr val="black"/>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	Nu 8:9-11; 27:15-18;Acts 13:1-3 -- Acts 8:14-18; 19:6; Ro 1:11; 2Tim 1:6</a:t>
            </a:r>
          </a:p>
        </p:txBody>
      </p:sp>
      <p:sp>
        <p:nvSpPr>
          <p:cNvPr id="3" name="TextBox 2">
            <a:extLst>
              <a:ext uri="{FF2B5EF4-FFF2-40B4-BE49-F238E27FC236}">
                <a16:creationId xmlns:a16="http://schemas.microsoft.com/office/drawing/2014/main" id="{5B3B9C99-E69A-4204-9841-54098A3123C6}"/>
              </a:ext>
            </a:extLst>
          </p:cNvPr>
          <p:cNvSpPr txBox="1"/>
          <p:nvPr/>
        </p:nvSpPr>
        <p:spPr>
          <a:xfrm>
            <a:off x="0" y="4561369"/>
            <a:ext cx="12192000" cy="1569660"/>
          </a:xfrm>
          <a:prstGeom prst="rect">
            <a:avLst/>
          </a:prstGeom>
          <a:solidFill>
            <a:srgbClr val="FFFF00"/>
          </a:solidFill>
          <a:ln w="38100">
            <a:solidFill>
              <a:srgbClr val="FF000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Acts 6:1 (NASB) </a:t>
            </a:r>
            <a:br>
              <a:rPr lang="en-US" sz="2400" dirty="0">
                <a:solidFill>
                  <a:prstClr val="black"/>
                </a:solidFill>
                <a:latin typeface="Calibri" panose="020F0502020204030204"/>
              </a:rPr>
            </a:br>
            <a:r>
              <a:rPr lang="en-US" sz="2400" dirty="0">
                <a:solidFill>
                  <a:prstClr val="black"/>
                </a:solidFill>
                <a:latin typeface="Calibri" panose="020F0502020204030204"/>
              </a:rPr>
              <a:t>1  Now at this time while the disciples were increasing </a:t>
            </a:r>
            <a:r>
              <a:rPr lang="en-US" sz="2400" i="1" dirty="0">
                <a:solidFill>
                  <a:prstClr val="black"/>
                </a:solidFill>
                <a:latin typeface="Calibri" panose="020F0502020204030204"/>
              </a:rPr>
              <a:t>in number,</a:t>
            </a:r>
            <a:r>
              <a:rPr lang="en-US" sz="2400" dirty="0">
                <a:solidFill>
                  <a:prstClr val="black"/>
                </a:solidFill>
                <a:latin typeface="Calibri" panose="020F0502020204030204"/>
              </a:rPr>
              <a:t> a complaint arose on the part 	of the </a:t>
            </a:r>
            <a:r>
              <a:rPr lang="en-US" sz="2400" dirty="0">
                <a:solidFill>
                  <a:srgbClr val="FF0000"/>
                </a:solidFill>
                <a:latin typeface="Calibri" panose="020F0502020204030204"/>
              </a:rPr>
              <a:t>Hellenistic </a:t>
            </a:r>
            <a:r>
              <a:rPr lang="en-US" sz="2400" i="1" dirty="0">
                <a:solidFill>
                  <a:srgbClr val="FF0000"/>
                </a:solidFill>
                <a:latin typeface="Calibri" panose="020F0502020204030204"/>
              </a:rPr>
              <a:t>Jews</a:t>
            </a:r>
            <a:r>
              <a:rPr lang="en-US" sz="2400" dirty="0">
                <a:solidFill>
                  <a:srgbClr val="FF0000"/>
                </a:solidFill>
                <a:latin typeface="Calibri" panose="020F0502020204030204"/>
              </a:rPr>
              <a:t> against the </a:t>
            </a:r>
            <a:r>
              <a:rPr lang="en-US" sz="2400" i="1" dirty="0">
                <a:solidFill>
                  <a:srgbClr val="FF0000"/>
                </a:solidFill>
                <a:latin typeface="Calibri" panose="020F0502020204030204"/>
              </a:rPr>
              <a:t>native</a:t>
            </a:r>
            <a:r>
              <a:rPr lang="en-US" sz="2400" dirty="0">
                <a:solidFill>
                  <a:srgbClr val="FF0000"/>
                </a:solidFill>
                <a:latin typeface="Calibri" panose="020F0502020204030204"/>
              </a:rPr>
              <a:t> Hebrews, because their widows were being 	overlooked in the daily serving </a:t>
            </a:r>
            <a:r>
              <a:rPr lang="en-US" sz="2400" i="1" dirty="0">
                <a:solidFill>
                  <a:srgbClr val="FF0000"/>
                </a:solidFill>
                <a:latin typeface="Calibri" panose="020F0502020204030204"/>
              </a:rPr>
              <a:t>of food.</a:t>
            </a:r>
            <a:r>
              <a:rPr lang="en-US" sz="2400" dirty="0">
                <a:solidFill>
                  <a:prstClr val="black"/>
                </a:solidFill>
                <a:latin typeface="Calibri" panose="020F0502020204030204"/>
              </a:rPr>
              <a:t> </a:t>
            </a:r>
          </a:p>
        </p:txBody>
      </p:sp>
      <p:sp>
        <p:nvSpPr>
          <p:cNvPr id="7" name="TextBox 6">
            <a:extLst>
              <a:ext uri="{FF2B5EF4-FFF2-40B4-BE49-F238E27FC236}">
                <a16:creationId xmlns:a16="http://schemas.microsoft.com/office/drawing/2014/main" id="{C11314FD-1624-4490-A070-428ACF24C0C1}"/>
              </a:ext>
            </a:extLst>
          </p:cNvPr>
          <p:cNvSpPr txBox="1"/>
          <p:nvPr/>
        </p:nvSpPr>
        <p:spPr>
          <a:xfrm>
            <a:off x="0" y="42521"/>
            <a:ext cx="12192000" cy="4616648"/>
          </a:xfrm>
          <a:prstGeom prst="rect">
            <a:avLst/>
          </a:prstGeom>
          <a:solidFill>
            <a:srgbClr val="FFFF00"/>
          </a:solidFill>
          <a:ln w="38100">
            <a:solidFill>
              <a:srgbClr val="FF0000"/>
            </a:solidFill>
          </a:ln>
        </p:spPr>
        <p:txBody>
          <a:bodyPr wrap="square" rtlCol="0">
            <a:spAutoFit/>
          </a:bodyPr>
          <a:lstStyle/>
          <a:p>
            <a:pPr defTabSz="274313">
              <a:spcBef>
                <a:spcPts val="1800"/>
              </a:spcBef>
              <a:defRPr/>
            </a:pPr>
            <a:br>
              <a:rPr lang="en-US" sz="2400" b="1" dirty="0">
                <a:solidFill>
                  <a:prstClr val="black"/>
                </a:solidFill>
                <a:latin typeface="Calibri" panose="020F0502020204030204"/>
              </a:rPr>
            </a:br>
            <a:endParaRPr lang="en-US" sz="2400" b="1" dirty="0">
              <a:solidFill>
                <a:prstClr val="black"/>
              </a:solidFill>
              <a:latin typeface="Calibri" panose="020F0502020204030204"/>
            </a:endParaRPr>
          </a:p>
          <a:p>
            <a:pPr defTabSz="274313">
              <a:spcBef>
                <a:spcPts val="1800"/>
              </a:spcBef>
              <a:defRPr/>
            </a:pPr>
            <a:r>
              <a:rPr lang="en-US" sz="2400" b="1" dirty="0">
                <a:solidFill>
                  <a:prstClr val="black"/>
                </a:solidFill>
                <a:latin typeface="Calibri" panose="020F0502020204030204"/>
              </a:rPr>
              <a:t>Acts 13:1-3 (NASB) </a:t>
            </a:r>
            <a:br>
              <a:rPr lang="en-US" sz="2400" dirty="0">
                <a:solidFill>
                  <a:prstClr val="black"/>
                </a:solidFill>
                <a:latin typeface="Calibri" panose="020F0502020204030204"/>
              </a:rPr>
            </a:br>
            <a:r>
              <a:rPr lang="en-US" sz="2400" dirty="0">
                <a:solidFill>
                  <a:prstClr val="black"/>
                </a:solidFill>
                <a:latin typeface="Calibri" panose="020F0502020204030204"/>
              </a:rPr>
              <a:t>1  Now there were at Antioch, in the church that was </a:t>
            </a:r>
            <a:r>
              <a:rPr lang="en-US" sz="2400" i="1" dirty="0">
                <a:solidFill>
                  <a:prstClr val="black"/>
                </a:solidFill>
                <a:latin typeface="Calibri" panose="020F0502020204030204"/>
              </a:rPr>
              <a:t>there,</a:t>
            </a:r>
            <a:r>
              <a:rPr lang="en-US" sz="2400" dirty="0">
                <a:solidFill>
                  <a:prstClr val="black"/>
                </a:solidFill>
                <a:latin typeface="Calibri" panose="020F0502020204030204"/>
              </a:rPr>
              <a:t> prophets and teachers: Barnabas, 	and Simeon who was called Niger, and Lucius of Cyrene, and Manaen who had been brought 	up with Herod the tetrarch, and Saul. </a:t>
            </a:r>
            <a:br>
              <a:rPr lang="en-US" sz="2400" dirty="0">
                <a:solidFill>
                  <a:prstClr val="black"/>
                </a:solidFill>
                <a:latin typeface="Calibri" panose="020F0502020204030204"/>
              </a:rPr>
            </a:br>
            <a:r>
              <a:rPr lang="en-US" sz="2400" dirty="0">
                <a:solidFill>
                  <a:prstClr val="black"/>
                </a:solidFill>
                <a:latin typeface="Calibri" panose="020F0502020204030204"/>
              </a:rPr>
              <a:t>2  While they were ministering to the Lord and fasting, the Holy Spirit said, "Set apart for Me 	Barnabas and Saul for the work to which I have called them." </a:t>
            </a:r>
            <a:br>
              <a:rPr lang="en-US" sz="2400" dirty="0">
                <a:solidFill>
                  <a:prstClr val="black"/>
                </a:solidFill>
                <a:latin typeface="Calibri" panose="020F0502020204030204"/>
              </a:rPr>
            </a:br>
            <a:r>
              <a:rPr lang="en-US" sz="2400" dirty="0">
                <a:solidFill>
                  <a:prstClr val="black"/>
                </a:solidFill>
                <a:latin typeface="Calibri" panose="020F0502020204030204"/>
              </a:rPr>
              <a:t>3  Then, when they had fasted and prayed and </a:t>
            </a:r>
            <a:r>
              <a:rPr lang="en-US" sz="2400" dirty="0">
                <a:solidFill>
                  <a:srgbClr val="FF0000"/>
                </a:solidFill>
                <a:latin typeface="Calibri" panose="020F0502020204030204"/>
              </a:rPr>
              <a:t>laid their hands on them</a:t>
            </a:r>
            <a:r>
              <a:rPr lang="en-US" sz="2400" dirty="0">
                <a:solidFill>
                  <a:prstClr val="black"/>
                </a:solidFill>
                <a:latin typeface="Calibri" panose="020F0502020204030204"/>
              </a:rPr>
              <a:t>, they sent them away. </a:t>
            </a:r>
          </a:p>
          <a:p>
            <a:pPr defTabSz="274313">
              <a:spcBef>
                <a:spcPts val="1800"/>
              </a:spcBef>
              <a:defRPr/>
            </a:pPr>
            <a:br>
              <a:rPr lang="en-US" sz="2400" dirty="0">
                <a:solidFill>
                  <a:prstClr val="black"/>
                </a:solidFill>
                <a:latin typeface="Calibri" panose="020F0502020204030204"/>
              </a:rPr>
            </a:br>
            <a:endParaRPr lang="en-US" sz="2400" dirty="0">
              <a:solidFill>
                <a:prstClr val="black"/>
              </a:solidFill>
              <a:latin typeface="Calibri" panose="020F0502020204030204"/>
            </a:endParaRPr>
          </a:p>
        </p:txBody>
      </p:sp>
      <p:sp>
        <p:nvSpPr>
          <p:cNvPr id="5" name="TextBox 4">
            <a:extLst>
              <a:ext uri="{FF2B5EF4-FFF2-40B4-BE49-F238E27FC236}">
                <a16:creationId xmlns:a16="http://schemas.microsoft.com/office/drawing/2014/main" id="{452D67BC-AE15-43EC-96E3-EB26C2BA08C5}"/>
              </a:ext>
            </a:extLst>
          </p:cNvPr>
          <p:cNvSpPr txBox="1"/>
          <p:nvPr/>
        </p:nvSpPr>
        <p:spPr>
          <a:xfrm>
            <a:off x="0" y="138230"/>
            <a:ext cx="12192000" cy="4478149"/>
          </a:xfrm>
          <a:prstGeom prst="rect">
            <a:avLst/>
          </a:prstGeom>
          <a:solidFill>
            <a:srgbClr val="FFFF00"/>
          </a:solidFill>
          <a:ln w="38100">
            <a:solidFill>
              <a:srgbClr val="FF0000"/>
            </a:solidFill>
          </a:ln>
        </p:spPr>
        <p:txBody>
          <a:bodyPr wrap="square" rtlCol="0">
            <a:spAutoFit/>
          </a:bodyPr>
          <a:lstStyle/>
          <a:p>
            <a:pPr defTabSz="274313">
              <a:spcBef>
                <a:spcPts val="1800"/>
              </a:spcBef>
              <a:defRPr/>
            </a:pPr>
            <a:endParaRPr lang="en-US" sz="2400" b="1" dirty="0">
              <a:solidFill>
                <a:prstClr val="black"/>
              </a:solidFill>
              <a:latin typeface="Calibri" panose="020F0502020204030204"/>
            </a:endParaRPr>
          </a:p>
          <a:p>
            <a:pPr defTabSz="274313">
              <a:spcBef>
                <a:spcPts val="1800"/>
              </a:spcBef>
              <a:defRPr/>
            </a:pPr>
            <a:endParaRPr lang="en-US" sz="2400" b="1" dirty="0">
              <a:solidFill>
                <a:prstClr val="black"/>
              </a:solidFill>
              <a:latin typeface="Calibri" panose="020F0502020204030204"/>
            </a:endParaRPr>
          </a:p>
          <a:p>
            <a:pPr defTabSz="274313">
              <a:spcBef>
                <a:spcPts val="1800"/>
              </a:spcBef>
              <a:defRPr/>
            </a:pPr>
            <a:r>
              <a:rPr lang="en-US" sz="2400" b="1" dirty="0">
                <a:solidFill>
                  <a:prstClr val="black"/>
                </a:solidFill>
                <a:latin typeface="Calibri" panose="020F0502020204030204"/>
              </a:rPr>
              <a:t>Numbers 27:15-18 (NASB) </a:t>
            </a:r>
            <a:br>
              <a:rPr lang="en-US" sz="2400" dirty="0">
                <a:solidFill>
                  <a:prstClr val="black"/>
                </a:solidFill>
                <a:latin typeface="Calibri" panose="020F0502020204030204"/>
              </a:rPr>
            </a:br>
            <a:r>
              <a:rPr lang="en-US" sz="2400" dirty="0">
                <a:solidFill>
                  <a:prstClr val="black"/>
                </a:solidFill>
                <a:latin typeface="Calibri" panose="020F0502020204030204"/>
              </a:rPr>
              <a:t>15  Then Moses spoke to the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saying, </a:t>
            </a:r>
            <a:br>
              <a:rPr lang="en-US" sz="2400" dirty="0">
                <a:solidFill>
                  <a:prstClr val="black"/>
                </a:solidFill>
                <a:latin typeface="Calibri" panose="020F0502020204030204"/>
              </a:rPr>
            </a:br>
            <a:r>
              <a:rPr lang="en-US" sz="2400" dirty="0">
                <a:solidFill>
                  <a:prstClr val="black"/>
                </a:solidFill>
                <a:latin typeface="Calibri" panose="020F0502020204030204"/>
              </a:rPr>
              <a:t>16  "May the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the God of the spirits of all flesh, </a:t>
            </a:r>
            <a:r>
              <a:rPr lang="en-US" sz="2400" dirty="0">
                <a:solidFill>
                  <a:srgbClr val="FF0000"/>
                </a:solidFill>
                <a:latin typeface="Calibri" panose="020F0502020204030204"/>
              </a:rPr>
              <a:t>appoint a man over the congregation</a:t>
            </a:r>
            <a:r>
              <a:rPr lang="en-US" sz="2400" dirty="0">
                <a:solidFill>
                  <a:prstClr val="black"/>
                </a:solidFill>
                <a:latin typeface="Calibri" panose="020F0502020204030204"/>
              </a:rPr>
              <a:t>, </a:t>
            </a:r>
            <a:br>
              <a:rPr lang="en-US" sz="2400" dirty="0">
                <a:solidFill>
                  <a:prstClr val="black"/>
                </a:solidFill>
                <a:latin typeface="Calibri" panose="020F0502020204030204"/>
              </a:rPr>
            </a:br>
            <a:r>
              <a:rPr lang="en-US" sz="2400" dirty="0">
                <a:solidFill>
                  <a:prstClr val="black"/>
                </a:solidFill>
                <a:latin typeface="Calibri" panose="020F0502020204030204"/>
              </a:rPr>
              <a:t>17  who will go out and come in before them, and who will lead them out and bring them in, so 	that the congregation of the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will not be like sheep which have no shepherd." </a:t>
            </a:r>
            <a:br>
              <a:rPr lang="en-US" sz="2400" dirty="0">
                <a:solidFill>
                  <a:prstClr val="black"/>
                </a:solidFill>
                <a:latin typeface="Calibri" panose="020F0502020204030204"/>
              </a:rPr>
            </a:br>
            <a:r>
              <a:rPr lang="en-US" sz="2400" dirty="0">
                <a:solidFill>
                  <a:prstClr val="black"/>
                </a:solidFill>
                <a:latin typeface="Calibri" panose="020F0502020204030204"/>
              </a:rPr>
              <a:t>18  So the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said to Moses, "Take Joshua the son of Nun, a man in whom is the Spirit, and </a:t>
            </a:r>
            <a:r>
              <a:rPr lang="en-US" sz="2400" dirty="0">
                <a:solidFill>
                  <a:srgbClr val="FF0000"/>
                </a:solidFill>
                <a:latin typeface="Calibri" panose="020F0502020204030204"/>
              </a:rPr>
              <a:t>lay 	your hand on him; </a:t>
            </a:r>
          </a:p>
          <a:p>
            <a:pPr defTabSz="274313">
              <a:spcBef>
                <a:spcPts val="1800"/>
              </a:spcBef>
              <a:defRPr/>
            </a:pPr>
            <a:endParaRPr lang="en-US" sz="2400" dirty="0">
              <a:solidFill>
                <a:srgbClr val="FF0000"/>
              </a:solidFill>
              <a:latin typeface="Calibri" panose="020F0502020204030204"/>
            </a:endParaRPr>
          </a:p>
        </p:txBody>
      </p:sp>
      <p:sp>
        <p:nvSpPr>
          <p:cNvPr id="4" name="TextBox 3">
            <a:extLst>
              <a:ext uri="{FF2B5EF4-FFF2-40B4-BE49-F238E27FC236}">
                <a16:creationId xmlns:a16="http://schemas.microsoft.com/office/drawing/2014/main" id="{04603B49-76D5-4B60-9590-38703309855E}"/>
              </a:ext>
            </a:extLst>
          </p:cNvPr>
          <p:cNvSpPr txBox="1"/>
          <p:nvPr/>
        </p:nvSpPr>
        <p:spPr>
          <a:xfrm>
            <a:off x="0" y="31891"/>
            <a:ext cx="12192000" cy="4616648"/>
          </a:xfrm>
          <a:prstGeom prst="rect">
            <a:avLst/>
          </a:prstGeom>
          <a:solidFill>
            <a:srgbClr val="FFFF00"/>
          </a:solidFill>
          <a:ln w="38100">
            <a:solidFill>
              <a:srgbClr val="FF0000"/>
            </a:solidFill>
          </a:ln>
        </p:spPr>
        <p:txBody>
          <a:bodyPr wrap="square" rtlCol="0">
            <a:spAutoFit/>
          </a:bodyPr>
          <a:lstStyle/>
          <a:p>
            <a:pPr defTabSz="274313">
              <a:spcBef>
                <a:spcPts val="1800"/>
              </a:spcBef>
              <a:defRPr/>
            </a:pPr>
            <a:br>
              <a:rPr lang="en-US" sz="2400" b="1" dirty="0">
                <a:solidFill>
                  <a:prstClr val="black"/>
                </a:solidFill>
                <a:latin typeface="Calibri" panose="020F0502020204030204"/>
              </a:rPr>
            </a:br>
            <a:endParaRPr lang="en-US" sz="2400" b="1" dirty="0">
              <a:solidFill>
                <a:prstClr val="black"/>
              </a:solidFill>
              <a:latin typeface="Calibri" panose="020F0502020204030204"/>
            </a:endParaRPr>
          </a:p>
          <a:p>
            <a:pPr defTabSz="274313">
              <a:spcBef>
                <a:spcPts val="1800"/>
              </a:spcBef>
              <a:defRPr/>
            </a:pPr>
            <a:r>
              <a:rPr lang="en-US" sz="2400" b="1" dirty="0">
                <a:solidFill>
                  <a:prstClr val="black"/>
                </a:solidFill>
                <a:latin typeface="Calibri" panose="020F0502020204030204"/>
              </a:rPr>
              <a:t>Numbers 8:9-11 (NASB) </a:t>
            </a:r>
            <a:br>
              <a:rPr lang="en-US" sz="2400" dirty="0">
                <a:solidFill>
                  <a:prstClr val="black"/>
                </a:solidFill>
                <a:latin typeface="Calibri" panose="020F0502020204030204"/>
              </a:rPr>
            </a:br>
            <a:r>
              <a:rPr lang="en-US" sz="2400" dirty="0">
                <a:solidFill>
                  <a:prstClr val="black"/>
                </a:solidFill>
                <a:latin typeface="Calibri" panose="020F0502020204030204"/>
              </a:rPr>
              <a:t>9  "So you shall present the Levites before the tent of meeting. You shall also assemble the whole 	congregation of the sons of Israel, </a:t>
            </a:r>
            <a:br>
              <a:rPr lang="en-US" sz="2400" dirty="0">
                <a:solidFill>
                  <a:prstClr val="black"/>
                </a:solidFill>
                <a:latin typeface="Calibri" panose="020F0502020204030204"/>
              </a:rPr>
            </a:br>
            <a:r>
              <a:rPr lang="en-US" sz="2400" dirty="0">
                <a:solidFill>
                  <a:prstClr val="black"/>
                </a:solidFill>
                <a:latin typeface="Calibri" panose="020F0502020204030204"/>
              </a:rPr>
              <a:t>10  and present the Levites before the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and </a:t>
            </a:r>
            <a:r>
              <a:rPr lang="en-US" sz="2400" dirty="0">
                <a:solidFill>
                  <a:srgbClr val="FF0000"/>
                </a:solidFill>
                <a:latin typeface="Calibri" panose="020F0502020204030204"/>
              </a:rPr>
              <a:t>the sons of Israel shall lay their hands on the 	Levites. </a:t>
            </a:r>
            <a:br>
              <a:rPr lang="en-US" sz="2400" dirty="0">
                <a:solidFill>
                  <a:srgbClr val="FF0000"/>
                </a:solidFill>
                <a:latin typeface="Calibri" panose="020F0502020204030204"/>
              </a:rPr>
            </a:br>
            <a:r>
              <a:rPr lang="en-US" sz="2400" dirty="0">
                <a:solidFill>
                  <a:prstClr val="black"/>
                </a:solidFill>
                <a:latin typeface="Calibri" panose="020F0502020204030204"/>
              </a:rPr>
              <a:t>11  "Aaron then shall present the Levites before the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as a wave offering from the sons of 	Israel, </a:t>
            </a:r>
            <a:r>
              <a:rPr lang="en-US" sz="2400" dirty="0">
                <a:solidFill>
                  <a:srgbClr val="FF0000"/>
                </a:solidFill>
                <a:latin typeface="Calibri" panose="020F0502020204030204"/>
              </a:rPr>
              <a:t>that they may qualify to perform the service of the </a:t>
            </a:r>
            <a:r>
              <a:rPr lang="en-US" sz="2400" cap="small" dirty="0">
                <a:solidFill>
                  <a:srgbClr val="FF0000"/>
                </a:solidFill>
                <a:latin typeface="Calibri" panose="020F0502020204030204"/>
              </a:rPr>
              <a:t>LORD</a:t>
            </a:r>
            <a:r>
              <a:rPr lang="en-US" sz="2400" dirty="0">
                <a:solidFill>
                  <a:srgbClr val="FF0000"/>
                </a:solidFill>
                <a:latin typeface="Calibri" panose="020F0502020204030204"/>
              </a:rPr>
              <a:t>. </a:t>
            </a:r>
          </a:p>
          <a:p>
            <a:pPr defTabSz="274313">
              <a:spcBef>
                <a:spcPts val="1800"/>
              </a:spcBef>
              <a:defRPr/>
            </a:pPr>
            <a:br>
              <a:rPr lang="en-US" sz="2400" b="1" dirty="0">
                <a:solidFill>
                  <a:srgbClr val="FF0000"/>
                </a:solidFill>
                <a:latin typeface="Times New Roman" panose="02020603050405020304" pitchFamily="18" charset="0"/>
                <a:cs typeface="Times New Roman" panose="02020603050405020304" pitchFamily="18" charset="0"/>
              </a:rPr>
            </a:b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2F302B3-9CB1-4404-8319-0DB59E040B65}"/>
              </a:ext>
            </a:extLst>
          </p:cNvPr>
          <p:cNvSpPr txBox="1"/>
          <p:nvPr/>
        </p:nvSpPr>
        <p:spPr>
          <a:xfrm>
            <a:off x="0" y="42521"/>
            <a:ext cx="12192000" cy="4616648"/>
          </a:xfrm>
          <a:prstGeom prst="rect">
            <a:avLst/>
          </a:prstGeom>
          <a:solidFill>
            <a:srgbClr val="FFFF00"/>
          </a:solidFill>
          <a:ln w="38100">
            <a:solidFill>
              <a:srgbClr val="FF0000"/>
            </a:solidFill>
          </a:ln>
        </p:spPr>
        <p:txBody>
          <a:bodyPr wrap="square" rtlCol="0">
            <a:spAutoFit/>
          </a:bodyPr>
          <a:lstStyle/>
          <a:p>
            <a:pPr defTabSz="274313">
              <a:spcBef>
                <a:spcPts val="1800"/>
              </a:spcBef>
              <a:defRPr/>
            </a:pPr>
            <a:endParaRPr lang="en-US" sz="2400" b="1" dirty="0">
              <a:solidFill>
                <a:prstClr val="black"/>
              </a:solidFill>
              <a:latin typeface="Calibri" panose="020F0502020204030204"/>
            </a:endParaRPr>
          </a:p>
          <a:p>
            <a:pPr defTabSz="274313">
              <a:spcBef>
                <a:spcPts val="1800"/>
              </a:spcBef>
              <a:defRPr/>
            </a:pPr>
            <a:r>
              <a:rPr lang="en-US" sz="2400" b="1" dirty="0">
                <a:solidFill>
                  <a:prstClr val="black"/>
                </a:solidFill>
                <a:latin typeface="Calibri" panose="020F0502020204030204"/>
              </a:rPr>
              <a:t>Acts 8:14-18 (NASB) </a:t>
            </a:r>
            <a:br>
              <a:rPr lang="en-US" sz="2400" dirty="0">
                <a:solidFill>
                  <a:prstClr val="black"/>
                </a:solidFill>
                <a:latin typeface="Calibri" panose="020F0502020204030204"/>
              </a:rPr>
            </a:br>
            <a:r>
              <a:rPr lang="en-US" sz="2400" dirty="0">
                <a:solidFill>
                  <a:prstClr val="black"/>
                </a:solidFill>
                <a:latin typeface="Calibri" panose="020F0502020204030204"/>
              </a:rPr>
              <a:t>14  Now when the apostles in Jerusalem heard that Samaria had received the word of God, they 	sent them Peter and John, </a:t>
            </a:r>
            <a:br>
              <a:rPr lang="en-US" sz="2400" dirty="0">
                <a:solidFill>
                  <a:prstClr val="black"/>
                </a:solidFill>
                <a:latin typeface="Calibri" panose="020F0502020204030204"/>
              </a:rPr>
            </a:br>
            <a:r>
              <a:rPr lang="en-US" sz="2400" dirty="0">
                <a:solidFill>
                  <a:prstClr val="black"/>
                </a:solidFill>
                <a:latin typeface="Calibri" panose="020F0502020204030204"/>
              </a:rPr>
              <a:t>15  who came down and prayed for them that they might receive the Holy Spirit. </a:t>
            </a:r>
            <a:br>
              <a:rPr lang="en-US" sz="2400" dirty="0">
                <a:solidFill>
                  <a:prstClr val="black"/>
                </a:solidFill>
                <a:latin typeface="Calibri" panose="020F0502020204030204"/>
              </a:rPr>
            </a:br>
            <a:r>
              <a:rPr lang="en-US" sz="2400" dirty="0">
                <a:solidFill>
                  <a:prstClr val="black"/>
                </a:solidFill>
                <a:latin typeface="Calibri" panose="020F0502020204030204"/>
              </a:rPr>
              <a:t>16  For He had not yet fallen upon any of them; they had simply been baptized in the name of 	the Lord Jesus. </a:t>
            </a:r>
            <a:br>
              <a:rPr lang="en-US" sz="2400" dirty="0">
                <a:solidFill>
                  <a:prstClr val="black"/>
                </a:solidFill>
                <a:latin typeface="Calibri" panose="020F0502020204030204"/>
              </a:rPr>
            </a:br>
            <a:r>
              <a:rPr lang="en-US" sz="2400" dirty="0">
                <a:solidFill>
                  <a:prstClr val="black"/>
                </a:solidFill>
                <a:latin typeface="Calibri" panose="020F0502020204030204"/>
              </a:rPr>
              <a:t>17  Then they </a:t>
            </a:r>
            <a:r>
              <a:rPr lang="en-US" sz="2400" i="1" dirty="0">
                <a:solidFill>
                  <a:prstClr val="black"/>
                </a:solidFill>
                <a:latin typeface="Calibri" panose="020F0502020204030204"/>
              </a:rPr>
              <a:t>began</a:t>
            </a:r>
            <a:r>
              <a:rPr lang="en-US" sz="2400" dirty="0">
                <a:solidFill>
                  <a:prstClr val="black"/>
                </a:solidFill>
                <a:latin typeface="Calibri" panose="020F0502020204030204"/>
              </a:rPr>
              <a:t> </a:t>
            </a:r>
            <a:r>
              <a:rPr lang="en-US" sz="2400" dirty="0">
                <a:solidFill>
                  <a:srgbClr val="FF0000"/>
                </a:solidFill>
                <a:latin typeface="Calibri" panose="020F0502020204030204"/>
              </a:rPr>
              <a:t>laying their hands on them</a:t>
            </a:r>
            <a:r>
              <a:rPr lang="en-US" sz="2400" dirty="0">
                <a:solidFill>
                  <a:prstClr val="black"/>
                </a:solidFill>
                <a:latin typeface="Calibri" panose="020F0502020204030204"/>
              </a:rPr>
              <a:t>, and they were receiving the Holy Spirit. </a:t>
            </a:r>
            <a:br>
              <a:rPr lang="en-US" sz="2400" dirty="0">
                <a:solidFill>
                  <a:prstClr val="black"/>
                </a:solidFill>
                <a:latin typeface="Calibri" panose="020F0502020204030204"/>
              </a:rPr>
            </a:br>
            <a:r>
              <a:rPr lang="en-US" sz="2400" dirty="0">
                <a:solidFill>
                  <a:prstClr val="black"/>
                </a:solidFill>
                <a:latin typeface="Calibri" panose="020F0502020204030204"/>
              </a:rPr>
              <a:t>18  Now when Simon saw that the Spirit was bestowed through the </a:t>
            </a:r>
            <a:r>
              <a:rPr lang="en-US" sz="2400" dirty="0">
                <a:solidFill>
                  <a:srgbClr val="FF0000"/>
                </a:solidFill>
                <a:latin typeface="Calibri" panose="020F0502020204030204"/>
              </a:rPr>
              <a:t>laying on of the apostles’ 	hands</a:t>
            </a:r>
            <a:r>
              <a:rPr lang="en-US" sz="2400" dirty="0">
                <a:solidFill>
                  <a:prstClr val="black"/>
                </a:solidFill>
                <a:latin typeface="Calibri" panose="020F0502020204030204"/>
              </a:rPr>
              <a:t>, he offered them money,</a:t>
            </a:r>
          </a:p>
          <a:p>
            <a:pPr defTabSz="274313">
              <a:spcBef>
                <a:spcPts val="1800"/>
              </a:spcBef>
              <a:defRPr/>
            </a:pP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023B4E2-980C-40C0-A494-6A063C351F91}"/>
              </a:ext>
            </a:extLst>
          </p:cNvPr>
          <p:cNvSpPr txBox="1"/>
          <p:nvPr/>
        </p:nvSpPr>
        <p:spPr>
          <a:xfrm>
            <a:off x="0" y="5582083"/>
            <a:ext cx="12192000" cy="1200329"/>
          </a:xfrm>
          <a:prstGeom prst="rect">
            <a:avLst/>
          </a:prstGeom>
          <a:solidFill>
            <a:srgbClr val="FFFF00"/>
          </a:solidFill>
          <a:ln w="38100">
            <a:solidFill>
              <a:srgbClr val="FF000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Acts 19:6 (NASB) </a:t>
            </a:r>
            <a:br>
              <a:rPr lang="en-US" sz="2400" dirty="0">
                <a:solidFill>
                  <a:prstClr val="black"/>
                </a:solidFill>
                <a:latin typeface="Calibri" panose="020F0502020204030204"/>
              </a:rPr>
            </a:br>
            <a:r>
              <a:rPr lang="en-US" sz="2400" dirty="0">
                <a:solidFill>
                  <a:prstClr val="black"/>
                </a:solidFill>
                <a:latin typeface="Calibri" panose="020F0502020204030204"/>
              </a:rPr>
              <a:t>6  And when Paul had </a:t>
            </a:r>
            <a:r>
              <a:rPr lang="en-US" sz="2400" dirty="0">
                <a:solidFill>
                  <a:srgbClr val="FF0000"/>
                </a:solidFill>
                <a:latin typeface="Calibri" panose="020F0502020204030204"/>
              </a:rPr>
              <a:t>laid his hands upon them</a:t>
            </a:r>
            <a:r>
              <a:rPr lang="en-US" sz="2400" dirty="0">
                <a:solidFill>
                  <a:prstClr val="black"/>
                </a:solidFill>
                <a:latin typeface="Calibri" panose="020F0502020204030204"/>
              </a:rPr>
              <a:t>, the Holy Spirit came on them, and they </a:t>
            </a:r>
            <a:r>
              <a:rPr lang="en-US" sz="2400" i="1" dirty="0">
                <a:solidFill>
                  <a:prstClr val="black"/>
                </a:solidFill>
                <a:latin typeface="Calibri" panose="020F0502020204030204"/>
              </a:rPr>
              <a:t>began</a:t>
            </a:r>
            <a:r>
              <a:rPr lang="en-US" sz="2400" dirty="0">
                <a:solidFill>
                  <a:prstClr val="black"/>
                </a:solidFill>
                <a:latin typeface="Calibri" panose="020F0502020204030204"/>
              </a:rPr>
              <a:t> 	speaking with tongues and prophesying. </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582D3C7-D5E5-4BE2-A7A4-F997FB509B96}"/>
              </a:ext>
            </a:extLst>
          </p:cNvPr>
          <p:cNvSpPr txBox="1"/>
          <p:nvPr/>
        </p:nvSpPr>
        <p:spPr>
          <a:xfrm>
            <a:off x="0" y="5528915"/>
            <a:ext cx="12192000" cy="1200329"/>
          </a:xfrm>
          <a:prstGeom prst="rect">
            <a:avLst/>
          </a:prstGeom>
          <a:solidFill>
            <a:srgbClr val="FFFF00"/>
          </a:solidFill>
          <a:ln w="38100">
            <a:solidFill>
              <a:srgbClr val="FF000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2 Timothy 1:6 (NASB) </a:t>
            </a:r>
            <a:br>
              <a:rPr lang="en-US" sz="2400" dirty="0">
                <a:solidFill>
                  <a:prstClr val="black"/>
                </a:solidFill>
                <a:latin typeface="Calibri" panose="020F0502020204030204"/>
              </a:rPr>
            </a:br>
            <a:r>
              <a:rPr lang="en-US" sz="2400" dirty="0">
                <a:solidFill>
                  <a:prstClr val="black"/>
                </a:solidFill>
                <a:latin typeface="Calibri" panose="020F0502020204030204"/>
              </a:rPr>
              <a:t>6  For this reason I remind you to kindle afresh the gift of God which is in you through the </a:t>
            </a:r>
            <a:r>
              <a:rPr lang="en-US" sz="2400" dirty="0">
                <a:solidFill>
                  <a:srgbClr val="FF0000"/>
                </a:solidFill>
                <a:latin typeface="Calibri" panose="020F0502020204030204"/>
              </a:rPr>
              <a:t>laying 	on of my hands</a:t>
            </a:r>
            <a:r>
              <a:rPr lang="en-US" sz="2400" dirty="0">
                <a:solidFill>
                  <a:prstClr val="black"/>
                </a:solidFill>
                <a:latin typeface="Calibri" panose="020F0502020204030204"/>
              </a:rPr>
              <a:t>. </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E787CD57-CBA0-4FFF-9C35-8E4A26627A9C}"/>
              </a:ext>
            </a:extLst>
          </p:cNvPr>
          <p:cNvSpPr txBox="1"/>
          <p:nvPr/>
        </p:nvSpPr>
        <p:spPr>
          <a:xfrm>
            <a:off x="0" y="4561371"/>
            <a:ext cx="12192000" cy="1938992"/>
          </a:xfrm>
          <a:prstGeom prst="rect">
            <a:avLst/>
          </a:prstGeom>
          <a:solidFill>
            <a:srgbClr val="FFFF00"/>
          </a:solidFill>
          <a:ln w="38100">
            <a:solidFill>
              <a:srgbClr val="FF0000"/>
            </a:solidFill>
          </a:ln>
        </p:spPr>
        <p:txBody>
          <a:bodyPr wrap="square" rtlCol="0">
            <a:spAutoFit/>
          </a:bodyPr>
          <a:lstStyle/>
          <a:p>
            <a:pPr defTabSz="914377">
              <a:defRPr/>
            </a:pPr>
            <a:r>
              <a:rPr lang="en-US" sz="2400" b="1" dirty="0">
                <a:solidFill>
                  <a:prstClr val="black"/>
                </a:solidFill>
                <a:latin typeface="Calibri" panose="020F0502020204030204"/>
              </a:rPr>
              <a:t>Ephesians 4:1-3 (NASB) </a:t>
            </a:r>
            <a:br>
              <a:rPr lang="en-US" sz="2400" dirty="0">
                <a:solidFill>
                  <a:prstClr val="black"/>
                </a:solidFill>
                <a:latin typeface="Calibri" panose="020F0502020204030204"/>
              </a:rPr>
            </a:br>
            <a:r>
              <a:rPr lang="en-US" sz="2400" dirty="0">
                <a:solidFill>
                  <a:prstClr val="black"/>
                </a:solidFill>
                <a:latin typeface="Calibri" panose="020F0502020204030204"/>
              </a:rPr>
              <a:t>1  Therefore I, the prisoner of the Lord, implore you to walk in a manner worthy of the calling 	with which you have been called, </a:t>
            </a:r>
            <a:br>
              <a:rPr lang="en-US" sz="2400" dirty="0">
                <a:solidFill>
                  <a:prstClr val="black"/>
                </a:solidFill>
                <a:latin typeface="Calibri" panose="020F0502020204030204"/>
              </a:rPr>
            </a:br>
            <a:r>
              <a:rPr lang="en-US" sz="2400" dirty="0">
                <a:solidFill>
                  <a:prstClr val="black"/>
                </a:solidFill>
                <a:latin typeface="Calibri" panose="020F0502020204030204"/>
              </a:rPr>
              <a:t>2  with all humility and gentleness, with patience, showing tolerance for one another in love, </a:t>
            </a:r>
            <a:br>
              <a:rPr lang="en-US" sz="2400" dirty="0">
                <a:solidFill>
                  <a:prstClr val="black"/>
                </a:solidFill>
                <a:latin typeface="Calibri" panose="020F0502020204030204"/>
              </a:rPr>
            </a:br>
            <a:r>
              <a:rPr lang="en-US" sz="2400" dirty="0">
                <a:solidFill>
                  <a:prstClr val="black"/>
                </a:solidFill>
                <a:latin typeface="Calibri" panose="020F0502020204030204"/>
              </a:rPr>
              <a:t>3  </a:t>
            </a:r>
            <a:r>
              <a:rPr lang="en-US" sz="2400" dirty="0">
                <a:solidFill>
                  <a:srgbClr val="FF0000"/>
                </a:solidFill>
                <a:latin typeface="Calibri" panose="020F0502020204030204"/>
              </a:rPr>
              <a:t>being diligent to preserve the unity of the Spirit in the bond of peace. </a:t>
            </a:r>
          </a:p>
        </p:txBody>
      </p:sp>
      <p:sp>
        <p:nvSpPr>
          <p:cNvPr id="11" name="TextBox 10">
            <a:extLst>
              <a:ext uri="{FF2B5EF4-FFF2-40B4-BE49-F238E27FC236}">
                <a16:creationId xmlns:a16="http://schemas.microsoft.com/office/drawing/2014/main" id="{5BA7003D-93C4-494E-85E8-A7BF2D3949FB}"/>
              </a:ext>
            </a:extLst>
          </p:cNvPr>
          <p:cNvSpPr txBox="1"/>
          <p:nvPr/>
        </p:nvSpPr>
        <p:spPr>
          <a:xfrm>
            <a:off x="0" y="5528915"/>
            <a:ext cx="12192000" cy="1200329"/>
          </a:xfrm>
          <a:prstGeom prst="rect">
            <a:avLst/>
          </a:prstGeom>
          <a:solidFill>
            <a:srgbClr val="FFFF00"/>
          </a:solidFill>
          <a:ln w="38100">
            <a:solidFill>
              <a:srgbClr val="FF000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Romans 1:11 (NASB) </a:t>
            </a:r>
            <a:br>
              <a:rPr lang="en-US" sz="2400" dirty="0">
                <a:solidFill>
                  <a:prstClr val="black"/>
                </a:solidFill>
                <a:latin typeface="Calibri" panose="020F0502020204030204"/>
              </a:rPr>
            </a:br>
            <a:r>
              <a:rPr lang="en-US" sz="2400" dirty="0">
                <a:solidFill>
                  <a:prstClr val="black"/>
                </a:solidFill>
                <a:latin typeface="Calibri" panose="020F0502020204030204"/>
              </a:rPr>
              <a:t>11  For I long to see you so that I may impart some spiritual gift to you, that you may be 	established; </a:t>
            </a:r>
            <a:endParaRPr lang="en-US"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41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3"/>
                                        </p:tgtEl>
                                        <p:attrNameLst>
                                          <p:attrName>ppt_w</p:attrName>
                                        </p:attrNameLst>
                                      </p:cBhvr>
                                      <p:tavLst>
                                        <p:tav tm="0">
                                          <p:val>
                                            <p:strVal val="ppt_w"/>
                                          </p:val>
                                        </p:tav>
                                        <p:tav tm="100000">
                                          <p:val>
                                            <p:fltVal val="0"/>
                                          </p:val>
                                        </p:tav>
                                      </p:tavLst>
                                    </p:anim>
                                    <p:anim calcmode="lin" valueType="num">
                                      <p:cBhvr>
                                        <p:cTn id="22" dur="500"/>
                                        <p:tgtEl>
                                          <p:spTgt spid="3"/>
                                        </p:tgtEl>
                                        <p:attrNameLst>
                                          <p:attrName>ppt_h</p:attrName>
                                        </p:attrNameLst>
                                      </p:cBhvr>
                                      <p:tavLst>
                                        <p:tav tm="0">
                                          <p:val>
                                            <p:strVal val="ppt_h"/>
                                          </p:val>
                                        </p:tav>
                                        <p:tav tm="100000">
                                          <p:val>
                                            <p:fltVal val="0"/>
                                          </p:val>
                                        </p:tav>
                                      </p:tavLst>
                                    </p:anim>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6"/>
                                        </p:tgtEl>
                                        <p:attrNameLst>
                                          <p:attrName>ppt_w</p:attrName>
                                        </p:attrNameLst>
                                      </p:cBhvr>
                                      <p:tavLst>
                                        <p:tav tm="0">
                                          <p:val>
                                            <p:strVal val="ppt_w"/>
                                          </p:val>
                                        </p:tav>
                                        <p:tav tm="100000">
                                          <p:val>
                                            <p:fltVal val="0"/>
                                          </p:val>
                                        </p:tav>
                                      </p:tavLst>
                                    </p:anim>
                                    <p:anim calcmode="lin" valueType="num">
                                      <p:cBhvr>
                                        <p:cTn id="36" dur="500"/>
                                        <p:tgtEl>
                                          <p:spTgt spid="6"/>
                                        </p:tgtEl>
                                        <p:attrNameLst>
                                          <p:attrName>ppt_h</p:attrName>
                                        </p:attrNameLst>
                                      </p:cBhvr>
                                      <p:tavLst>
                                        <p:tav tm="0">
                                          <p:val>
                                            <p:strVal val="ppt_h"/>
                                          </p:val>
                                        </p:tav>
                                        <p:tav tm="100000">
                                          <p:val>
                                            <p:fltVal val="0"/>
                                          </p:val>
                                        </p:tav>
                                      </p:tavLst>
                                    </p:anim>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fltVal val="0"/>
                                          </p:val>
                                        </p:tav>
                                        <p:tav tm="100000">
                                          <p:val>
                                            <p:strVal val="#ppt_w"/>
                                          </p:val>
                                        </p:tav>
                                      </p:tavLst>
                                    </p:anim>
                                    <p:anim calcmode="lin" valueType="num">
                                      <p:cBhvr>
                                        <p:cTn id="48" dur="500" fill="hold"/>
                                        <p:tgtEl>
                                          <p:spTgt spid="4"/>
                                        </p:tgtEl>
                                        <p:attrNameLst>
                                          <p:attrName>ppt_h</p:attrName>
                                        </p:attrNameLst>
                                      </p:cBhvr>
                                      <p:tavLst>
                                        <p:tav tm="0">
                                          <p:val>
                                            <p:fltVal val="0"/>
                                          </p:val>
                                        </p:tav>
                                        <p:tav tm="100000">
                                          <p:val>
                                            <p:strVal val="#ppt_h"/>
                                          </p:val>
                                        </p:tav>
                                      </p:tavLst>
                                    </p:anim>
                                    <p:animEffect transition="in" filter="fade">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1" nodeType="clickEffect">
                                  <p:stCondLst>
                                    <p:cond delay="0"/>
                                  </p:stCondLst>
                                  <p:childTnLst>
                                    <p:anim calcmode="lin" valueType="num">
                                      <p:cBhvr>
                                        <p:cTn id="53" dur="500"/>
                                        <p:tgtEl>
                                          <p:spTgt spid="4"/>
                                        </p:tgtEl>
                                        <p:attrNameLst>
                                          <p:attrName>ppt_w</p:attrName>
                                        </p:attrNameLst>
                                      </p:cBhvr>
                                      <p:tavLst>
                                        <p:tav tm="0">
                                          <p:val>
                                            <p:strVal val="ppt_w"/>
                                          </p:val>
                                        </p:tav>
                                        <p:tav tm="100000">
                                          <p:val>
                                            <p:fltVal val="0"/>
                                          </p:val>
                                        </p:tav>
                                      </p:tavLst>
                                    </p:anim>
                                    <p:anim calcmode="lin" valueType="num">
                                      <p:cBhvr>
                                        <p:cTn id="54" dur="500"/>
                                        <p:tgtEl>
                                          <p:spTgt spid="4"/>
                                        </p:tgtEl>
                                        <p:attrNameLst>
                                          <p:attrName>ppt_h</p:attrName>
                                        </p:attrNameLst>
                                      </p:cBhvr>
                                      <p:tavLst>
                                        <p:tav tm="0">
                                          <p:val>
                                            <p:strVal val="ppt_h"/>
                                          </p:val>
                                        </p:tav>
                                        <p:tav tm="100000">
                                          <p:val>
                                            <p:fltVal val="0"/>
                                          </p:val>
                                        </p:tav>
                                      </p:tavLst>
                                    </p:anim>
                                    <p:animEffect transition="out" filter="fade">
                                      <p:cBhvr>
                                        <p:cTn id="55" dur="500"/>
                                        <p:tgtEl>
                                          <p:spTgt spid="4"/>
                                        </p:tgtEl>
                                      </p:cBhvr>
                                    </p:animEffect>
                                    <p:set>
                                      <p:cBhvr>
                                        <p:cTn id="56" dur="1" fill="hold">
                                          <p:stCondLst>
                                            <p:cond delay="499"/>
                                          </p:stCondLst>
                                        </p:cTn>
                                        <p:tgtEl>
                                          <p:spTgt spid="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p:cTn id="61" dur="500" fill="hold"/>
                                        <p:tgtEl>
                                          <p:spTgt spid="5"/>
                                        </p:tgtEl>
                                        <p:attrNameLst>
                                          <p:attrName>ppt_w</p:attrName>
                                        </p:attrNameLst>
                                      </p:cBhvr>
                                      <p:tavLst>
                                        <p:tav tm="0">
                                          <p:val>
                                            <p:fltVal val="0"/>
                                          </p:val>
                                        </p:tav>
                                        <p:tav tm="100000">
                                          <p:val>
                                            <p:strVal val="#ppt_w"/>
                                          </p:val>
                                        </p:tav>
                                      </p:tavLst>
                                    </p:anim>
                                    <p:anim calcmode="lin" valueType="num">
                                      <p:cBhvr>
                                        <p:cTn id="62" dur="500" fill="hold"/>
                                        <p:tgtEl>
                                          <p:spTgt spid="5"/>
                                        </p:tgtEl>
                                        <p:attrNameLst>
                                          <p:attrName>ppt_h</p:attrName>
                                        </p:attrNameLst>
                                      </p:cBhvr>
                                      <p:tavLst>
                                        <p:tav tm="0">
                                          <p:val>
                                            <p:fltVal val="0"/>
                                          </p:val>
                                        </p:tav>
                                        <p:tav tm="100000">
                                          <p:val>
                                            <p:strVal val="#ppt_h"/>
                                          </p:val>
                                        </p:tav>
                                      </p:tavLst>
                                    </p:anim>
                                    <p:animEffect transition="in" filter="fade">
                                      <p:cBhvr>
                                        <p:cTn id="63" dur="500"/>
                                        <p:tgtEl>
                                          <p:spTgt spid="5"/>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xit" presetSubtype="32" fill="hold" grpId="1" nodeType="clickEffect">
                                  <p:stCondLst>
                                    <p:cond delay="0"/>
                                  </p:stCondLst>
                                  <p:childTnLst>
                                    <p:anim calcmode="lin" valueType="num">
                                      <p:cBhvr>
                                        <p:cTn id="67" dur="500"/>
                                        <p:tgtEl>
                                          <p:spTgt spid="5"/>
                                        </p:tgtEl>
                                        <p:attrNameLst>
                                          <p:attrName>ppt_w</p:attrName>
                                        </p:attrNameLst>
                                      </p:cBhvr>
                                      <p:tavLst>
                                        <p:tav tm="0">
                                          <p:val>
                                            <p:strVal val="ppt_w"/>
                                          </p:val>
                                        </p:tav>
                                        <p:tav tm="100000">
                                          <p:val>
                                            <p:fltVal val="0"/>
                                          </p:val>
                                        </p:tav>
                                      </p:tavLst>
                                    </p:anim>
                                    <p:anim calcmode="lin" valueType="num">
                                      <p:cBhvr>
                                        <p:cTn id="68" dur="500"/>
                                        <p:tgtEl>
                                          <p:spTgt spid="5"/>
                                        </p:tgtEl>
                                        <p:attrNameLst>
                                          <p:attrName>ppt_h</p:attrName>
                                        </p:attrNameLst>
                                      </p:cBhvr>
                                      <p:tavLst>
                                        <p:tav tm="0">
                                          <p:val>
                                            <p:strVal val="ppt_h"/>
                                          </p:val>
                                        </p:tav>
                                        <p:tav tm="100000">
                                          <p:val>
                                            <p:fltVal val="0"/>
                                          </p:val>
                                        </p:tav>
                                      </p:tavLst>
                                    </p:anim>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anim calcmode="lin" valueType="num">
                                      <p:cBhvr>
                                        <p:cTn id="75" dur="500" fill="hold"/>
                                        <p:tgtEl>
                                          <p:spTgt spid="7"/>
                                        </p:tgtEl>
                                        <p:attrNameLst>
                                          <p:attrName>ppt_w</p:attrName>
                                        </p:attrNameLst>
                                      </p:cBhvr>
                                      <p:tavLst>
                                        <p:tav tm="0">
                                          <p:val>
                                            <p:fltVal val="0"/>
                                          </p:val>
                                        </p:tav>
                                        <p:tav tm="100000">
                                          <p:val>
                                            <p:strVal val="#ppt_w"/>
                                          </p:val>
                                        </p:tav>
                                      </p:tavLst>
                                    </p:anim>
                                    <p:anim calcmode="lin" valueType="num">
                                      <p:cBhvr>
                                        <p:cTn id="76" dur="500" fill="hold"/>
                                        <p:tgtEl>
                                          <p:spTgt spid="7"/>
                                        </p:tgtEl>
                                        <p:attrNameLst>
                                          <p:attrName>ppt_h</p:attrName>
                                        </p:attrNameLst>
                                      </p:cBhvr>
                                      <p:tavLst>
                                        <p:tav tm="0">
                                          <p:val>
                                            <p:fltVal val="0"/>
                                          </p:val>
                                        </p:tav>
                                        <p:tav tm="100000">
                                          <p:val>
                                            <p:strVal val="#ppt_h"/>
                                          </p:val>
                                        </p:tav>
                                      </p:tavLst>
                                    </p:anim>
                                    <p:animEffect transition="in" filter="fade">
                                      <p:cBhvr>
                                        <p:cTn id="77" dur="500"/>
                                        <p:tgtEl>
                                          <p:spTgt spid="7"/>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xit" presetSubtype="32" fill="hold" grpId="1" nodeType="clickEffect">
                                  <p:stCondLst>
                                    <p:cond delay="0"/>
                                  </p:stCondLst>
                                  <p:childTnLst>
                                    <p:anim calcmode="lin" valueType="num">
                                      <p:cBhvr>
                                        <p:cTn id="81" dur="500"/>
                                        <p:tgtEl>
                                          <p:spTgt spid="7"/>
                                        </p:tgtEl>
                                        <p:attrNameLst>
                                          <p:attrName>ppt_w</p:attrName>
                                        </p:attrNameLst>
                                      </p:cBhvr>
                                      <p:tavLst>
                                        <p:tav tm="0">
                                          <p:val>
                                            <p:strVal val="ppt_w"/>
                                          </p:val>
                                        </p:tav>
                                        <p:tav tm="100000">
                                          <p:val>
                                            <p:fltVal val="0"/>
                                          </p:val>
                                        </p:tav>
                                      </p:tavLst>
                                    </p:anim>
                                    <p:anim calcmode="lin" valueType="num">
                                      <p:cBhvr>
                                        <p:cTn id="82" dur="500"/>
                                        <p:tgtEl>
                                          <p:spTgt spid="7"/>
                                        </p:tgtEl>
                                        <p:attrNameLst>
                                          <p:attrName>ppt_h</p:attrName>
                                        </p:attrNameLst>
                                      </p:cBhvr>
                                      <p:tavLst>
                                        <p:tav tm="0">
                                          <p:val>
                                            <p:strVal val="ppt_h"/>
                                          </p:val>
                                        </p:tav>
                                        <p:tav tm="100000">
                                          <p:val>
                                            <p:fltVal val="0"/>
                                          </p:val>
                                        </p:tav>
                                      </p:tavLst>
                                    </p:anim>
                                    <p:animEffect transition="out" filter="fade">
                                      <p:cBhvr>
                                        <p:cTn id="83" dur="500"/>
                                        <p:tgtEl>
                                          <p:spTgt spid="7"/>
                                        </p:tgtEl>
                                      </p:cBhvr>
                                    </p:animEffect>
                                    <p:set>
                                      <p:cBhvr>
                                        <p:cTn id="84" dur="1" fill="hold">
                                          <p:stCondLst>
                                            <p:cond delay="499"/>
                                          </p:stCondLst>
                                        </p:cTn>
                                        <p:tgtEl>
                                          <p:spTgt spid="7"/>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8"/>
                                        </p:tgtEl>
                                        <p:attrNameLst>
                                          <p:attrName>style.visibility</p:attrName>
                                        </p:attrNameLst>
                                      </p:cBhvr>
                                      <p:to>
                                        <p:strVal val="visible"/>
                                      </p:to>
                                    </p:set>
                                    <p:anim calcmode="lin" valueType="num">
                                      <p:cBhvr>
                                        <p:cTn id="89" dur="500" fill="hold"/>
                                        <p:tgtEl>
                                          <p:spTgt spid="8"/>
                                        </p:tgtEl>
                                        <p:attrNameLst>
                                          <p:attrName>ppt_w</p:attrName>
                                        </p:attrNameLst>
                                      </p:cBhvr>
                                      <p:tavLst>
                                        <p:tav tm="0">
                                          <p:val>
                                            <p:fltVal val="0"/>
                                          </p:val>
                                        </p:tav>
                                        <p:tav tm="100000">
                                          <p:val>
                                            <p:strVal val="#ppt_w"/>
                                          </p:val>
                                        </p:tav>
                                      </p:tavLst>
                                    </p:anim>
                                    <p:anim calcmode="lin" valueType="num">
                                      <p:cBhvr>
                                        <p:cTn id="90" dur="500" fill="hold"/>
                                        <p:tgtEl>
                                          <p:spTgt spid="8"/>
                                        </p:tgtEl>
                                        <p:attrNameLst>
                                          <p:attrName>ppt_h</p:attrName>
                                        </p:attrNameLst>
                                      </p:cBhvr>
                                      <p:tavLst>
                                        <p:tav tm="0">
                                          <p:val>
                                            <p:fltVal val="0"/>
                                          </p:val>
                                        </p:tav>
                                        <p:tav tm="100000">
                                          <p:val>
                                            <p:strVal val="#ppt_h"/>
                                          </p:val>
                                        </p:tav>
                                      </p:tavLst>
                                    </p:anim>
                                    <p:animEffect transition="in" filter="fade">
                                      <p:cBhvr>
                                        <p:cTn id="91" dur="500"/>
                                        <p:tgtEl>
                                          <p:spTgt spid="8"/>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xit" presetSubtype="32" fill="hold" grpId="1" nodeType="clickEffect">
                                  <p:stCondLst>
                                    <p:cond delay="0"/>
                                  </p:stCondLst>
                                  <p:childTnLst>
                                    <p:anim calcmode="lin" valueType="num">
                                      <p:cBhvr>
                                        <p:cTn id="95" dur="500"/>
                                        <p:tgtEl>
                                          <p:spTgt spid="8"/>
                                        </p:tgtEl>
                                        <p:attrNameLst>
                                          <p:attrName>ppt_w</p:attrName>
                                        </p:attrNameLst>
                                      </p:cBhvr>
                                      <p:tavLst>
                                        <p:tav tm="0">
                                          <p:val>
                                            <p:strVal val="ppt_w"/>
                                          </p:val>
                                        </p:tav>
                                        <p:tav tm="100000">
                                          <p:val>
                                            <p:fltVal val="0"/>
                                          </p:val>
                                        </p:tav>
                                      </p:tavLst>
                                    </p:anim>
                                    <p:anim calcmode="lin" valueType="num">
                                      <p:cBhvr>
                                        <p:cTn id="96" dur="500"/>
                                        <p:tgtEl>
                                          <p:spTgt spid="8"/>
                                        </p:tgtEl>
                                        <p:attrNameLst>
                                          <p:attrName>ppt_h</p:attrName>
                                        </p:attrNameLst>
                                      </p:cBhvr>
                                      <p:tavLst>
                                        <p:tav tm="0">
                                          <p:val>
                                            <p:strVal val="ppt_h"/>
                                          </p:val>
                                        </p:tav>
                                        <p:tav tm="100000">
                                          <p:val>
                                            <p:fltVal val="0"/>
                                          </p:val>
                                        </p:tav>
                                      </p:tavLst>
                                    </p:anim>
                                    <p:animEffect transition="out" filter="fade">
                                      <p:cBhvr>
                                        <p:cTn id="97" dur="500"/>
                                        <p:tgtEl>
                                          <p:spTgt spid="8"/>
                                        </p:tgtEl>
                                      </p:cBhvr>
                                    </p:animEffect>
                                    <p:set>
                                      <p:cBhvr>
                                        <p:cTn id="98" dur="1" fill="hold">
                                          <p:stCondLst>
                                            <p:cond delay="499"/>
                                          </p:stCondLst>
                                        </p:cTn>
                                        <p:tgtEl>
                                          <p:spTgt spid="8"/>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9"/>
                                        </p:tgtEl>
                                        <p:attrNameLst>
                                          <p:attrName>style.visibility</p:attrName>
                                        </p:attrNameLst>
                                      </p:cBhvr>
                                      <p:to>
                                        <p:strVal val="visible"/>
                                      </p:to>
                                    </p:set>
                                    <p:anim calcmode="lin" valueType="num">
                                      <p:cBhvr>
                                        <p:cTn id="103" dur="500" fill="hold"/>
                                        <p:tgtEl>
                                          <p:spTgt spid="9"/>
                                        </p:tgtEl>
                                        <p:attrNameLst>
                                          <p:attrName>ppt_w</p:attrName>
                                        </p:attrNameLst>
                                      </p:cBhvr>
                                      <p:tavLst>
                                        <p:tav tm="0">
                                          <p:val>
                                            <p:fltVal val="0"/>
                                          </p:val>
                                        </p:tav>
                                        <p:tav tm="100000">
                                          <p:val>
                                            <p:strVal val="#ppt_w"/>
                                          </p:val>
                                        </p:tav>
                                      </p:tavLst>
                                    </p:anim>
                                    <p:anim calcmode="lin" valueType="num">
                                      <p:cBhvr>
                                        <p:cTn id="104" dur="500" fill="hold"/>
                                        <p:tgtEl>
                                          <p:spTgt spid="9"/>
                                        </p:tgtEl>
                                        <p:attrNameLst>
                                          <p:attrName>ppt_h</p:attrName>
                                        </p:attrNameLst>
                                      </p:cBhvr>
                                      <p:tavLst>
                                        <p:tav tm="0">
                                          <p:val>
                                            <p:fltVal val="0"/>
                                          </p:val>
                                        </p:tav>
                                        <p:tav tm="100000">
                                          <p:val>
                                            <p:strVal val="#ppt_h"/>
                                          </p:val>
                                        </p:tav>
                                      </p:tavLst>
                                    </p:anim>
                                    <p:animEffect transition="in" filter="fade">
                                      <p:cBhvr>
                                        <p:cTn id="105" dur="500"/>
                                        <p:tgtEl>
                                          <p:spTgt spid="9"/>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xit" presetSubtype="32" fill="hold" grpId="1" nodeType="clickEffect">
                                  <p:stCondLst>
                                    <p:cond delay="0"/>
                                  </p:stCondLst>
                                  <p:childTnLst>
                                    <p:anim calcmode="lin" valueType="num">
                                      <p:cBhvr>
                                        <p:cTn id="109" dur="500"/>
                                        <p:tgtEl>
                                          <p:spTgt spid="9"/>
                                        </p:tgtEl>
                                        <p:attrNameLst>
                                          <p:attrName>ppt_w</p:attrName>
                                        </p:attrNameLst>
                                      </p:cBhvr>
                                      <p:tavLst>
                                        <p:tav tm="0">
                                          <p:val>
                                            <p:strVal val="ppt_w"/>
                                          </p:val>
                                        </p:tav>
                                        <p:tav tm="100000">
                                          <p:val>
                                            <p:fltVal val="0"/>
                                          </p:val>
                                        </p:tav>
                                      </p:tavLst>
                                    </p:anim>
                                    <p:anim calcmode="lin" valueType="num">
                                      <p:cBhvr>
                                        <p:cTn id="110" dur="500"/>
                                        <p:tgtEl>
                                          <p:spTgt spid="9"/>
                                        </p:tgtEl>
                                        <p:attrNameLst>
                                          <p:attrName>ppt_h</p:attrName>
                                        </p:attrNameLst>
                                      </p:cBhvr>
                                      <p:tavLst>
                                        <p:tav tm="0">
                                          <p:val>
                                            <p:strVal val="ppt_h"/>
                                          </p:val>
                                        </p:tav>
                                        <p:tav tm="100000">
                                          <p:val>
                                            <p:fltVal val="0"/>
                                          </p:val>
                                        </p:tav>
                                      </p:tavLst>
                                    </p:anim>
                                    <p:animEffect transition="out" filter="fade">
                                      <p:cBhvr>
                                        <p:cTn id="111" dur="500"/>
                                        <p:tgtEl>
                                          <p:spTgt spid="9"/>
                                        </p:tgtEl>
                                      </p:cBhvr>
                                    </p:animEffect>
                                    <p:set>
                                      <p:cBhvr>
                                        <p:cTn id="112" dur="1" fill="hold">
                                          <p:stCondLst>
                                            <p:cond delay="499"/>
                                          </p:stCondLst>
                                        </p:cTn>
                                        <p:tgtEl>
                                          <p:spTgt spid="9"/>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0" nodeType="clickEffect">
                                  <p:stCondLst>
                                    <p:cond delay="0"/>
                                  </p:stCondLst>
                                  <p:childTnLst>
                                    <p:set>
                                      <p:cBhvr>
                                        <p:cTn id="116" dur="1" fill="hold">
                                          <p:stCondLst>
                                            <p:cond delay="0"/>
                                          </p:stCondLst>
                                        </p:cTn>
                                        <p:tgtEl>
                                          <p:spTgt spid="11"/>
                                        </p:tgtEl>
                                        <p:attrNameLst>
                                          <p:attrName>style.visibility</p:attrName>
                                        </p:attrNameLst>
                                      </p:cBhvr>
                                      <p:to>
                                        <p:strVal val="visible"/>
                                      </p:to>
                                    </p:set>
                                    <p:anim calcmode="lin" valueType="num">
                                      <p:cBhvr>
                                        <p:cTn id="117" dur="500" fill="hold"/>
                                        <p:tgtEl>
                                          <p:spTgt spid="11"/>
                                        </p:tgtEl>
                                        <p:attrNameLst>
                                          <p:attrName>ppt_w</p:attrName>
                                        </p:attrNameLst>
                                      </p:cBhvr>
                                      <p:tavLst>
                                        <p:tav tm="0">
                                          <p:val>
                                            <p:fltVal val="0"/>
                                          </p:val>
                                        </p:tav>
                                        <p:tav tm="100000">
                                          <p:val>
                                            <p:strVal val="#ppt_w"/>
                                          </p:val>
                                        </p:tav>
                                      </p:tavLst>
                                    </p:anim>
                                    <p:anim calcmode="lin" valueType="num">
                                      <p:cBhvr>
                                        <p:cTn id="118" dur="500" fill="hold"/>
                                        <p:tgtEl>
                                          <p:spTgt spid="11"/>
                                        </p:tgtEl>
                                        <p:attrNameLst>
                                          <p:attrName>ppt_h</p:attrName>
                                        </p:attrNameLst>
                                      </p:cBhvr>
                                      <p:tavLst>
                                        <p:tav tm="0">
                                          <p:val>
                                            <p:fltVal val="0"/>
                                          </p:val>
                                        </p:tav>
                                        <p:tav tm="100000">
                                          <p:val>
                                            <p:strVal val="#ppt_h"/>
                                          </p:val>
                                        </p:tav>
                                      </p:tavLst>
                                    </p:anim>
                                    <p:animEffect transition="in" filter="fade">
                                      <p:cBhvr>
                                        <p:cTn id="119" dur="500"/>
                                        <p:tgtEl>
                                          <p:spTgt spid="11"/>
                                        </p:tgtEl>
                                      </p:cBhvr>
                                    </p:animEffect>
                                  </p:childTnLst>
                                </p:cTn>
                              </p:par>
                            </p:childTnLst>
                          </p:cTn>
                        </p:par>
                      </p:childTnLst>
                    </p:cTn>
                  </p:par>
                  <p:par>
                    <p:cTn id="120" fill="hold">
                      <p:stCondLst>
                        <p:cond delay="indefinite"/>
                      </p:stCondLst>
                      <p:childTnLst>
                        <p:par>
                          <p:cTn id="121" fill="hold">
                            <p:stCondLst>
                              <p:cond delay="0"/>
                            </p:stCondLst>
                            <p:childTnLst>
                              <p:par>
                                <p:cTn id="122" presetID="53" presetClass="exit" presetSubtype="32" fill="hold" grpId="1" nodeType="clickEffect">
                                  <p:stCondLst>
                                    <p:cond delay="0"/>
                                  </p:stCondLst>
                                  <p:childTnLst>
                                    <p:anim calcmode="lin" valueType="num">
                                      <p:cBhvr>
                                        <p:cTn id="123" dur="500"/>
                                        <p:tgtEl>
                                          <p:spTgt spid="11"/>
                                        </p:tgtEl>
                                        <p:attrNameLst>
                                          <p:attrName>ppt_w</p:attrName>
                                        </p:attrNameLst>
                                      </p:cBhvr>
                                      <p:tavLst>
                                        <p:tav tm="0">
                                          <p:val>
                                            <p:strVal val="ppt_w"/>
                                          </p:val>
                                        </p:tav>
                                        <p:tav tm="100000">
                                          <p:val>
                                            <p:fltVal val="0"/>
                                          </p:val>
                                        </p:tav>
                                      </p:tavLst>
                                    </p:anim>
                                    <p:anim calcmode="lin" valueType="num">
                                      <p:cBhvr>
                                        <p:cTn id="124" dur="500"/>
                                        <p:tgtEl>
                                          <p:spTgt spid="11"/>
                                        </p:tgtEl>
                                        <p:attrNameLst>
                                          <p:attrName>ppt_h</p:attrName>
                                        </p:attrNameLst>
                                      </p:cBhvr>
                                      <p:tavLst>
                                        <p:tav tm="0">
                                          <p:val>
                                            <p:strVal val="ppt_h"/>
                                          </p:val>
                                        </p:tav>
                                        <p:tav tm="100000">
                                          <p:val>
                                            <p:fltVal val="0"/>
                                          </p:val>
                                        </p:tav>
                                      </p:tavLst>
                                    </p:anim>
                                    <p:animEffect transition="out" filter="fade">
                                      <p:cBhvr>
                                        <p:cTn id="125" dur="500"/>
                                        <p:tgtEl>
                                          <p:spTgt spid="11"/>
                                        </p:tgtEl>
                                      </p:cBhvr>
                                    </p:animEffect>
                                    <p:set>
                                      <p:cBhvr>
                                        <p:cTn id="126" dur="1" fill="hold">
                                          <p:stCondLst>
                                            <p:cond delay="499"/>
                                          </p:stCondLst>
                                        </p:cTn>
                                        <p:tgtEl>
                                          <p:spTgt spid="11"/>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53" presetClass="entr" presetSubtype="16" fill="hold" grpId="0" nodeType="clickEffect">
                                  <p:stCondLst>
                                    <p:cond delay="0"/>
                                  </p:stCondLst>
                                  <p:childTnLst>
                                    <p:set>
                                      <p:cBhvr>
                                        <p:cTn id="130" dur="1" fill="hold">
                                          <p:stCondLst>
                                            <p:cond delay="0"/>
                                          </p:stCondLst>
                                        </p:cTn>
                                        <p:tgtEl>
                                          <p:spTgt spid="10"/>
                                        </p:tgtEl>
                                        <p:attrNameLst>
                                          <p:attrName>style.visibility</p:attrName>
                                        </p:attrNameLst>
                                      </p:cBhvr>
                                      <p:to>
                                        <p:strVal val="visible"/>
                                      </p:to>
                                    </p:set>
                                    <p:anim calcmode="lin" valueType="num">
                                      <p:cBhvr>
                                        <p:cTn id="131" dur="500" fill="hold"/>
                                        <p:tgtEl>
                                          <p:spTgt spid="10"/>
                                        </p:tgtEl>
                                        <p:attrNameLst>
                                          <p:attrName>ppt_w</p:attrName>
                                        </p:attrNameLst>
                                      </p:cBhvr>
                                      <p:tavLst>
                                        <p:tav tm="0">
                                          <p:val>
                                            <p:fltVal val="0"/>
                                          </p:val>
                                        </p:tav>
                                        <p:tav tm="100000">
                                          <p:val>
                                            <p:strVal val="#ppt_w"/>
                                          </p:val>
                                        </p:tav>
                                      </p:tavLst>
                                    </p:anim>
                                    <p:anim calcmode="lin" valueType="num">
                                      <p:cBhvr>
                                        <p:cTn id="132" dur="500" fill="hold"/>
                                        <p:tgtEl>
                                          <p:spTgt spid="10"/>
                                        </p:tgtEl>
                                        <p:attrNameLst>
                                          <p:attrName>ppt_h</p:attrName>
                                        </p:attrNameLst>
                                      </p:cBhvr>
                                      <p:tavLst>
                                        <p:tav tm="0">
                                          <p:val>
                                            <p:fltVal val="0"/>
                                          </p:val>
                                        </p:tav>
                                        <p:tav tm="100000">
                                          <p:val>
                                            <p:strVal val="#ppt_h"/>
                                          </p:val>
                                        </p:tav>
                                      </p:tavLst>
                                    </p:anim>
                                    <p:animEffect transition="in" filter="fade">
                                      <p:cBhvr>
                                        <p:cTn id="133" dur="500"/>
                                        <p:tgtEl>
                                          <p:spTgt spid="10"/>
                                        </p:tgtEl>
                                      </p:cBhvr>
                                    </p:animEffect>
                                  </p:childTnLst>
                                </p:cTn>
                              </p:par>
                            </p:childTnLst>
                          </p:cTn>
                        </p:par>
                      </p:childTnLst>
                    </p:cTn>
                  </p:par>
                  <p:par>
                    <p:cTn id="134" fill="hold">
                      <p:stCondLst>
                        <p:cond delay="indefinite"/>
                      </p:stCondLst>
                      <p:childTnLst>
                        <p:par>
                          <p:cTn id="135" fill="hold">
                            <p:stCondLst>
                              <p:cond delay="0"/>
                            </p:stCondLst>
                            <p:childTnLst>
                              <p:par>
                                <p:cTn id="136" presetID="53" presetClass="exit" presetSubtype="32" fill="hold" grpId="1" nodeType="clickEffect">
                                  <p:stCondLst>
                                    <p:cond delay="0"/>
                                  </p:stCondLst>
                                  <p:childTnLst>
                                    <p:anim calcmode="lin" valueType="num">
                                      <p:cBhvr>
                                        <p:cTn id="137" dur="500"/>
                                        <p:tgtEl>
                                          <p:spTgt spid="10"/>
                                        </p:tgtEl>
                                        <p:attrNameLst>
                                          <p:attrName>ppt_w</p:attrName>
                                        </p:attrNameLst>
                                      </p:cBhvr>
                                      <p:tavLst>
                                        <p:tav tm="0">
                                          <p:val>
                                            <p:strVal val="ppt_w"/>
                                          </p:val>
                                        </p:tav>
                                        <p:tav tm="100000">
                                          <p:val>
                                            <p:fltVal val="0"/>
                                          </p:val>
                                        </p:tav>
                                      </p:tavLst>
                                    </p:anim>
                                    <p:anim calcmode="lin" valueType="num">
                                      <p:cBhvr>
                                        <p:cTn id="138" dur="500"/>
                                        <p:tgtEl>
                                          <p:spTgt spid="10"/>
                                        </p:tgtEl>
                                        <p:attrNameLst>
                                          <p:attrName>ppt_h</p:attrName>
                                        </p:attrNameLst>
                                      </p:cBhvr>
                                      <p:tavLst>
                                        <p:tav tm="0">
                                          <p:val>
                                            <p:strVal val="ppt_h"/>
                                          </p:val>
                                        </p:tav>
                                        <p:tav tm="100000">
                                          <p:val>
                                            <p:fltVal val="0"/>
                                          </p:val>
                                        </p:tav>
                                      </p:tavLst>
                                    </p:anim>
                                    <p:animEffect transition="out" filter="fade">
                                      <p:cBhvr>
                                        <p:cTn id="139" dur="500"/>
                                        <p:tgtEl>
                                          <p:spTgt spid="10"/>
                                        </p:tgtEl>
                                      </p:cBhvr>
                                    </p:animEffect>
                                    <p:set>
                                      <p:cBhvr>
                                        <p:cTn id="14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P spid="5" grpId="0" animBg="1"/>
      <p:bldP spid="5" grpId="1" animBg="1"/>
      <p:bldP spid="4" grpId="0" animBg="1"/>
      <p:bldP spid="4" grpId="1" animBg="1"/>
      <p:bldP spid="8" grpId="0" animBg="1"/>
      <p:bldP spid="8" grpId="1" animBg="1"/>
      <p:bldP spid="9" grpId="0" animBg="1"/>
      <p:bldP spid="9" grpId="1" animBg="1"/>
      <p:bldP spid="10" grpId="0" animBg="1"/>
      <p:bldP spid="10" grpId="1" animBg="1"/>
      <p:bldP spid="6" grpId="0" animBg="1"/>
      <p:bldP spid="6" grpId="1" animBg="1"/>
      <p:bldP spid="11" grpId="0" animBg="1"/>
      <p:bldP spid="11" grpId="1"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
            <a:ext cx="12192000" cy="6822380"/>
          </a:xfrm>
          <a:prstGeom prst="rect">
            <a:avLst/>
          </a:prstGeom>
          <a:solidFill>
            <a:schemeClr val="bg1"/>
          </a:solidFill>
        </p:spPr>
        <p:txBody>
          <a:bodyPr wrap="square" rtlCol="0">
            <a:spAutoFit/>
          </a:bodyPr>
          <a:lstStyle/>
          <a:p>
            <a:pPr defTabSz="274313">
              <a:spcBef>
                <a:spcPts val="1600"/>
              </a:spcBef>
              <a:defRPr/>
            </a:pPr>
            <a:r>
              <a:rPr lang="en-US" sz="2400" b="1" dirty="0">
                <a:solidFill>
                  <a:srgbClr val="FF0000"/>
                </a:solidFill>
                <a:latin typeface="Times New Roman" panose="02020603050405020304" pitchFamily="18" charset="0"/>
                <a:cs typeface="Times New Roman" panose="02020603050405020304" pitchFamily="18" charset="0"/>
              </a:rPr>
              <a:t>Acts 6:7-10 (NASB)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7  The word of God kept on spreading; and the number of the disciples continued to increase 	greatly in Jerusalem, and a great many of the priests were becoming obedient to the faith.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8  And Stephen, full of grace and power, was performing great wonders and signs among the 	people.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9  But some men from what was called the Synagogue of the Freedmen, </a:t>
            </a:r>
            <a:r>
              <a:rPr lang="en-US" sz="2400" i="1" dirty="0">
                <a:solidFill>
                  <a:srgbClr val="FF0000"/>
                </a:solidFill>
                <a:latin typeface="Times New Roman" panose="02020603050405020304" pitchFamily="18" charset="0"/>
                <a:cs typeface="Times New Roman" panose="02020603050405020304" pitchFamily="18" charset="0"/>
              </a:rPr>
              <a:t>including</a:t>
            </a:r>
            <a:r>
              <a:rPr lang="en-US" sz="2400" dirty="0">
                <a:solidFill>
                  <a:srgbClr val="FF0000"/>
                </a:solidFill>
                <a:latin typeface="Times New Roman" panose="02020603050405020304" pitchFamily="18" charset="0"/>
                <a:cs typeface="Times New Roman" panose="02020603050405020304" pitchFamily="18" charset="0"/>
              </a:rPr>
              <a:t> both </a:t>
            </a:r>
            <a:r>
              <a:rPr lang="en-US" sz="2400" dirty="0" err="1">
                <a:solidFill>
                  <a:srgbClr val="FF0000"/>
                </a:solidFill>
                <a:latin typeface="Times New Roman" panose="02020603050405020304" pitchFamily="18" charset="0"/>
                <a:cs typeface="Times New Roman" panose="02020603050405020304" pitchFamily="18" charset="0"/>
              </a:rPr>
              <a:t>Cyrenians</a:t>
            </a:r>
            <a:r>
              <a:rPr lang="en-US" sz="2400" dirty="0">
                <a:solidFill>
                  <a:srgbClr val="FF0000"/>
                </a:solidFill>
                <a:latin typeface="Times New Roman" panose="02020603050405020304" pitchFamily="18" charset="0"/>
                <a:cs typeface="Times New Roman" panose="02020603050405020304" pitchFamily="18" charset="0"/>
              </a:rPr>
              <a:t> 	and Alexandrians, and some from Cilicia and Asia, rose up and argued with Stephen.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10  But they were unable to cope with the wisdom and the Spirit with which he was speaking.</a:t>
            </a:r>
          </a:p>
          <a:p>
            <a:pPr defTabSz="274313">
              <a:spcBef>
                <a:spcPts val="1600"/>
              </a:spcBef>
              <a:defRPr/>
            </a:pPr>
            <a:r>
              <a:rPr lang="en-US" sz="2400" dirty="0">
                <a:solidFill>
                  <a:prstClr val="black"/>
                </a:solidFill>
                <a:latin typeface="Times New Roman" panose="02020603050405020304" pitchFamily="18" charset="0"/>
                <a:cs typeface="Times New Roman" panose="02020603050405020304" pitchFamily="18" charset="0"/>
              </a:rPr>
              <a:t>A. The church problem was resolved, the apostles preaching and performing miracles caused the 	church to grow and even the priests are being </a:t>
            </a:r>
            <a:r>
              <a:rPr lang="en-US" sz="2400" b="1" u="sng" dirty="0">
                <a:solidFill>
                  <a:prstClr val="black"/>
                </a:solidFill>
                <a:latin typeface="Times New Roman" panose="02020603050405020304" pitchFamily="18" charset="0"/>
                <a:cs typeface="Times New Roman" panose="02020603050405020304" pitchFamily="18" charset="0"/>
              </a:rPr>
              <a:t>obedient to the faith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Heb</a:t>
            </a:r>
            <a:r>
              <a:rPr lang="en-US" sz="2400" dirty="0">
                <a:solidFill>
                  <a:srgbClr val="FF0000"/>
                </a:solidFill>
                <a:latin typeface="Times New Roman" panose="02020603050405020304" pitchFamily="18" charset="0"/>
                <a:cs typeface="Times New Roman" panose="02020603050405020304" pitchFamily="18" charset="0"/>
              </a:rPr>
              <a:t> 3:7-11, 16-19;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	Ja 2:17-18, 21-22, 26; Rom 1:5; Gal 5:6; 2Thess 1:8; Act 2:37-38, 41; 19:1-5; 1Cor 1:13</a:t>
            </a:r>
          </a:p>
          <a:p>
            <a:pPr defTabSz="274313">
              <a:spcBef>
                <a:spcPts val="1600"/>
              </a:spcBef>
              <a:defRPr/>
            </a:pPr>
            <a:r>
              <a:rPr lang="en-US" sz="2400" dirty="0">
                <a:solidFill>
                  <a:prstClr val="black"/>
                </a:solidFill>
                <a:latin typeface="Times New Roman" panose="02020603050405020304" pitchFamily="18" charset="0"/>
                <a:cs typeface="Times New Roman" panose="02020603050405020304" pitchFamily="18" charset="0"/>
              </a:rPr>
              <a:t>	1. This can only lead to further escalation in resistance of the Sanhedrin and their followers 				against the church. They will finally turn to murder.</a:t>
            </a:r>
          </a:p>
          <a:p>
            <a:pPr defTabSz="274313">
              <a:spcBef>
                <a:spcPts val="1600"/>
              </a:spcBef>
              <a:defRPr/>
            </a:pPr>
            <a:r>
              <a:rPr lang="en-US" sz="2400" dirty="0">
                <a:solidFill>
                  <a:prstClr val="black"/>
                </a:solidFill>
                <a:latin typeface="Times New Roman" panose="02020603050405020304" pitchFamily="18" charset="0"/>
                <a:cs typeface="Times New Roman" panose="02020603050405020304" pitchFamily="18" charset="0"/>
              </a:rPr>
              <a:t>B. Stephen, one of the seven who had the laying on of the apostles hands was also preaching and 	performing miracles.</a:t>
            </a:r>
          </a:p>
          <a:p>
            <a:pPr defTabSz="274313">
              <a:spcBef>
                <a:spcPts val="1600"/>
              </a:spcBef>
              <a:defRPr/>
            </a:pPr>
            <a:r>
              <a:rPr lang="en-US" sz="2400" dirty="0">
                <a:solidFill>
                  <a:prstClr val="black"/>
                </a:solidFill>
                <a:latin typeface="Times New Roman" panose="02020603050405020304" pitchFamily="18" charset="0"/>
                <a:cs typeface="Times New Roman" panose="02020603050405020304" pitchFamily="18" charset="0"/>
              </a:rPr>
              <a:t>	1. Stephen’s adversaries are incapable of defeating the Holy Spirit in debate: </a:t>
            </a:r>
            <a:r>
              <a:rPr lang="en-US" sz="2400" dirty="0">
                <a:solidFill>
                  <a:srgbClr val="FF0000"/>
                </a:solidFill>
                <a:latin typeface="Times New Roman" panose="02020603050405020304" pitchFamily="18" charset="0"/>
                <a:cs typeface="Times New Roman" panose="02020603050405020304" pitchFamily="18" charset="0"/>
              </a:rPr>
              <a:t>Acts 7:51-53</a:t>
            </a:r>
          </a:p>
        </p:txBody>
      </p:sp>
      <p:sp>
        <p:nvSpPr>
          <p:cNvPr id="3" name="TextBox 2">
            <a:extLst>
              <a:ext uri="{FF2B5EF4-FFF2-40B4-BE49-F238E27FC236}">
                <a16:creationId xmlns:a16="http://schemas.microsoft.com/office/drawing/2014/main" id="{0D349343-3CDD-4D8D-BA4C-50EEB8FD88FE}"/>
              </a:ext>
            </a:extLst>
          </p:cNvPr>
          <p:cNvSpPr txBox="1"/>
          <p:nvPr/>
        </p:nvSpPr>
        <p:spPr>
          <a:xfrm>
            <a:off x="0" y="0"/>
            <a:ext cx="12192000" cy="6740307"/>
          </a:xfrm>
          <a:prstGeom prst="rect">
            <a:avLst/>
          </a:prstGeom>
          <a:solidFill>
            <a:srgbClr val="FFFF00"/>
          </a:solidFill>
          <a:ln w="38100">
            <a:solidFill>
              <a:srgbClr val="FF0000"/>
            </a:solidFill>
          </a:ln>
        </p:spPr>
        <p:txBody>
          <a:bodyPr wrap="square" rtlCol="0">
            <a:spAutoFit/>
          </a:bodyPr>
          <a:lstStyle/>
          <a:p>
            <a:pPr defTabSz="274313">
              <a:spcBef>
                <a:spcPts val="1800"/>
              </a:spcBef>
              <a:defRPr/>
            </a:pPr>
            <a:r>
              <a:rPr lang="en-US" sz="2400" b="1" dirty="0">
                <a:solidFill>
                  <a:prstClr val="black"/>
                </a:solidFill>
                <a:latin typeface="Times New Roman" panose="02020603050405020304" pitchFamily="18" charset="0"/>
                <a:cs typeface="Times New Roman" panose="02020603050405020304" pitchFamily="18" charset="0"/>
              </a:rPr>
              <a:t>Hebrews 3:7-11 (NASB) </a:t>
            </a:r>
            <a:br>
              <a:rPr lang="en-US" sz="2400" dirty="0">
                <a:solidFill>
                  <a:prstClr val="black"/>
                </a:solidFill>
                <a:latin typeface="Times New Roman" panose="02020603050405020304" pitchFamily="18" charset="0"/>
                <a:cs typeface="Times New Roman" panose="02020603050405020304" pitchFamily="18" charset="0"/>
              </a:rPr>
            </a:br>
            <a:r>
              <a:rPr lang="en-US" sz="2400" dirty="0">
                <a:solidFill>
                  <a:prstClr val="black"/>
                </a:solidFill>
                <a:latin typeface="Times New Roman" panose="02020603050405020304" pitchFamily="18" charset="0"/>
                <a:cs typeface="Times New Roman" panose="02020603050405020304" pitchFamily="18" charset="0"/>
              </a:rPr>
              <a:t>7  Therefore, just as the Holy Spirit says, "</a:t>
            </a:r>
            <a:r>
              <a:rPr lang="en-US" sz="2400" cap="small" dirty="0">
                <a:solidFill>
                  <a:prstClr val="black"/>
                </a:solidFill>
                <a:latin typeface="Times New Roman" panose="02020603050405020304" pitchFamily="18" charset="0"/>
                <a:cs typeface="Times New Roman" panose="02020603050405020304" pitchFamily="18" charset="0"/>
              </a:rPr>
              <a:t>TODAY IF YOU </a:t>
            </a:r>
            <a:r>
              <a:rPr lang="en-US" sz="2400" cap="small" dirty="0">
                <a:solidFill>
                  <a:srgbClr val="FF0000"/>
                </a:solidFill>
                <a:latin typeface="Times New Roman" panose="02020603050405020304" pitchFamily="18" charset="0"/>
                <a:cs typeface="Times New Roman" panose="02020603050405020304" pitchFamily="18" charset="0"/>
              </a:rPr>
              <a:t>HEAR</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HIS VOICE</a:t>
            </a:r>
            <a:r>
              <a:rPr lang="en-US" sz="2400" dirty="0">
                <a:solidFill>
                  <a:prstClr val="black"/>
                </a:solidFill>
                <a:latin typeface="Times New Roman" panose="02020603050405020304" pitchFamily="18" charset="0"/>
                <a:cs typeface="Times New Roman" panose="02020603050405020304" pitchFamily="18" charset="0"/>
              </a:rPr>
              <a:t>, </a:t>
            </a:r>
            <a:br>
              <a:rPr lang="en-US" sz="2400" dirty="0">
                <a:solidFill>
                  <a:prstClr val="black"/>
                </a:solidFill>
                <a:latin typeface="Times New Roman" panose="02020603050405020304" pitchFamily="18" charset="0"/>
                <a:cs typeface="Times New Roman" panose="02020603050405020304" pitchFamily="18" charset="0"/>
              </a:rPr>
            </a:br>
            <a:r>
              <a:rPr lang="en-US" sz="2400" dirty="0">
                <a:solidFill>
                  <a:prstClr val="black"/>
                </a:solidFill>
                <a:latin typeface="Times New Roman" panose="02020603050405020304" pitchFamily="18" charset="0"/>
                <a:cs typeface="Times New Roman" panose="02020603050405020304" pitchFamily="18" charset="0"/>
              </a:rPr>
              <a:t>8  </a:t>
            </a:r>
            <a:r>
              <a:rPr lang="en-US" sz="2400" cap="small" dirty="0">
                <a:solidFill>
                  <a:srgbClr val="FF0000"/>
                </a:solidFill>
                <a:latin typeface="Times New Roman" panose="02020603050405020304" pitchFamily="18" charset="0"/>
                <a:cs typeface="Times New Roman" panose="02020603050405020304" pitchFamily="18" charset="0"/>
              </a:rPr>
              <a:t>DO NOT HARDEN YOUR HEARTS </a:t>
            </a:r>
            <a:r>
              <a:rPr lang="en-US" sz="2400" cap="small" dirty="0">
                <a:solidFill>
                  <a:prstClr val="black"/>
                </a:solidFill>
                <a:latin typeface="Times New Roman" panose="02020603050405020304" pitchFamily="18" charset="0"/>
                <a:cs typeface="Times New Roman" panose="02020603050405020304" pitchFamily="18" charset="0"/>
              </a:rPr>
              <a:t>AS</a:t>
            </a:r>
            <a:r>
              <a:rPr lang="en-US" sz="2400" dirty="0">
                <a:solidFill>
                  <a:prstClr val="black"/>
                </a:solidFill>
                <a:latin typeface="Times New Roman" panose="02020603050405020304" pitchFamily="18" charset="0"/>
                <a:cs typeface="Times New Roman" panose="02020603050405020304" pitchFamily="18" charset="0"/>
              </a:rPr>
              <a:t> </a:t>
            </a:r>
            <a:r>
              <a:rPr lang="en-US" sz="2400" cap="small" dirty="0">
                <a:solidFill>
                  <a:prstClr val="black"/>
                </a:solidFill>
                <a:latin typeface="Times New Roman" panose="02020603050405020304" pitchFamily="18" charset="0"/>
                <a:cs typeface="Times New Roman" panose="02020603050405020304" pitchFamily="18" charset="0"/>
              </a:rPr>
              <a:t>WHEN</a:t>
            </a:r>
            <a:r>
              <a:rPr lang="en-US" sz="2400" dirty="0">
                <a:solidFill>
                  <a:prstClr val="black"/>
                </a:solidFill>
                <a:latin typeface="Times New Roman" panose="02020603050405020304" pitchFamily="18" charset="0"/>
                <a:cs typeface="Times New Roman" panose="02020603050405020304" pitchFamily="18" charset="0"/>
              </a:rPr>
              <a:t> </a:t>
            </a:r>
            <a:r>
              <a:rPr lang="en-US" sz="2400" cap="small" dirty="0">
                <a:solidFill>
                  <a:prstClr val="black"/>
                </a:solidFill>
                <a:latin typeface="Times New Roman" panose="02020603050405020304" pitchFamily="18" charset="0"/>
                <a:cs typeface="Times New Roman" panose="02020603050405020304" pitchFamily="18" charset="0"/>
              </a:rPr>
              <a:t>THEY PROVOKED</a:t>
            </a:r>
            <a:r>
              <a:rPr lang="en-US" sz="2400" dirty="0">
                <a:solidFill>
                  <a:prstClr val="black"/>
                </a:solidFill>
                <a:latin typeface="Times New Roman" panose="02020603050405020304" pitchFamily="18" charset="0"/>
                <a:cs typeface="Times New Roman" panose="02020603050405020304" pitchFamily="18" charset="0"/>
              </a:rPr>
              <a:t> </a:t>
            </a:r>
            <a:r>
              <a:rPr lang="en-US" sz="2400" cap="small" dirty="0">
                <a:solidFill>
                  <a:prstClr val="black"/>
                </a:solidFill>
                <a:latin typeface="Times New Roman" panose="02020603050405020304" pitchFamily="18" charset="0"/>
                <a:cs typeface="Times New Roman" panose="02020603050405020304" pitchFamily="18" charset="0"/>
              </a:rPr>
              <a:t>ME</a:t>
            </a:r>
            <a:r>
              <a:rPr lang="en-US" sz="2400" dirty="0">
                <a:solidFill>
                  <a:prstClr val="black"/>
                </a:solidFill>
                <a:latin typeface="Times New Roman" panose="02020603050405020304" pitchFamily="18" charset="0"/>
                <a:cs typeface="Times New Roman" panose="02020603050405020304" pitchFamily="18" charset="0"/>
              </a:rPr>
              <a:t>, </a:t>
            </a:r>
            <a:r>
              <a:rPr lang="en-US" sz="2400" cap="small" dirty="0">
                <a:solidFill>
                  <a:prstClr val="black"/>
                </a:solidFill>
                <a:latin typeface="Times New Roman" panose="02020603050405020304" pitchFamily="18" charset="0"/>
                <a:cs typeface="Times New Roman" panose="02020603050405020304" pitchFamily="18" charset="0"/>
              </a:rPr>
              <a:t>AS IN THE DAY 	OF TRIAL IN THE WILDERNESS</a:t>
            </a:r>
            <a:r>
              <a:rPr lang="en-US" sz="2400" dirty="0">
                <a:solidFill>
                  <a:prstClr val="black"/>
                </a:solidFill>
                <a:latin typeface="Times New Roman" panose="02020603050405020304" pitchFamily="18" charset="0"/>
                <a:cs typeface="Times New Roman" panose="02020603050405020304" pitchFamily="18" charset="0"/>
              </a:rPr>
              <a:t>, </a:t>
            </a:r>
            <a:br>
              <a:rPr lang="en-US" sz="2400" dirty="0">
                <a:solidFill>
                  <a:prstClr val="black"/>
                </a:solidFill>
                <a:latin typeface="Times New Roman" panose="02020603050405020304" pitchFamily="18" charset="0"/>
                <a:cs typeface="Times New Roman" panose="02020603050405020304" pitchFamily="18" charset="0"/>
              </a:rPr>
            </a:br>
            <a:r>
              <a:rPr lang="en-US" sz="2400" dirty="0">
                <a:solidFill>
                  <a:prstClr val="black"/>
                </a:solidFill>
                <a:latin typeface="Times New Roman" panose="02020603050405020304" pitchFamily="18" charset="0"/>
                <a:cs typeface="Times New Roman" panose="02020603050405020304" pitchFamily="18" charset="0"/>
              </a:rPr>
              <a:t>9  </a:t>
            </a:r>
            <a:r>
              <a:rPr lang="en-US" sz="2400" cap="small" dirty="0">
                <a:solidFill>
                  <a:prstClr val="black"/>
                </a:solidFill>
                <a:latin typeface="Times New Roman" panose="02020603050405020304" pitchFamily="18" charset="0"/>
                <a:cs typeface="Times New Roman" panose="02020603050405020304" pitchFamily="18" charset="0"/>
              </a:rPr>
              <a:t>WHERE YOUR FATHERS TRIED</a:t>
            </a:r>
            <a:r>
              <a:rPr lang="en-US" sz="2400" dirty="0">
                <a:solidFill>
                  <a:prstClr val="black"/>
                </a:solidFill>
                <a:latin typeface="Times New Roman" panose="02020603050405020304" pitchFamily="18" charset="0"/>
                <a:cs typeface="Times New Roman" panose="02020603050405020304" pitchFamily="18" charset="0"/>
              </a:rPr>
              <a:t> </a:t>
            </a:r>
            <a:r>
              <a:rPr lang="en-US" sz="2400" i="1" dirty="0">
                <a:solidFill>
                  <a:prstClr val="black"/>
                </a:solidFill>
                <a:latin typeface="Times New Roman" panose="02020603050405020304" pitchFamily="18" charset="0"/>
                <a:cs typeface="Times New Roman" panose="02020603050405020304" pitchFamily="18" charset="0"/>
              </a:rPr>
              <a:t>Me</a:t>
            </a:r>
            <a:r>
              <a:rPr lang="en-US" sz="2400" dirty="0">
                <a:solidFill>
                  <a:prstClr val="black"/>
                </a:solidFill>
                <a:latin typeface="Times New Roman" panose="02020603050405020304" pitchFamily="18" charset="0"/>
                <a:cs typeface="Times New Roman" panose="02020603050405020304" pitchFamily="18" charset="0"/>
              </a:rPr>
              <a:t> </a:t>
            </a:r>
            <a:r>
              <a:rPr lang="en-US" sz="2400" cap="small" dirty="0">
                <a:solidFill>
                  <a:prstClr val="black"/>
                </a:solidFill>
                <a:latin typeface="Times New Roman" panose="02020603050405020304" pitchFamily="18" charset="0"/>
                <a:cs typeface="Times New Roman" panose="02020603050405020304" pitchFamily="18" charset="0"/>
              </a:rPr>
              <a:t>BY</a:t>
            </a:r>
            <a:r>
              <a:rPr lang="en-US" sz="2400" dirty="0">
                <a:solidFill>
                  <a:prstClr val="black"/>
                </a:solidFill>
                <a:latin typeface="Times New Roman" panose="02020603050405020304" pitchFamily="18" charset="0"/>
                <a:cs typeface="Times New Roman" panose="02020603050405020304" pitchFamily="18" charset="0"/>
              </a:rPr>
              <a:t> </a:t>
            </a:r>
            <a:r>
              <a:rPr lang="en-US" sz="2400" cap="small" dirty="0">
                <a:solidFill>
                  <a:prstClr val="black"/>
                </a:solidFill>
                <a:latin typeface="Times New Roman" panose="02020603050405020304" pitchFamily="18" charset="0"/>
                <a:cs typeface="Times New Roman" panose="02020603050405020304" pitchFamily="18" charset="0"/>
              </a:rPr>
              <a:t>TESTING</a:t>
            </a:r>
            <a:r>
              <a:rPr lang="en-US" sz="2400" dirty="0">
                <a:solidFill>
                  <a:prstClr val="black"/>
                </a:solidFill>
                <a:latin typeface="Times New Roman" panose="02020603050405020304" pitchFamily="18" charset="0"/>
                <a:cs typeface="Times New Roman" panose="02020603050405020304" pitchFamily="18" charset="0"/>
              </a:rPr>
              <a:t> </a:t>
            </a:r>
            <a:r>
              <a:rPr lang="en-US" sz="2400" i="1" dirty="0">
                <a:solidFill>
                  <a:prstClr val="black"/>
                </a:solidFill>
                <a:latin typeface="Times New Roman" panose="02020603050405020304" pitchFamily="18" charset="0"/>
                <a:cs typeface="Times New Roman" panose="02020603050405020304" pitchFamily="18" charset="0"/>
              </a:rPr>
              <a:t>Me,</a:t>
            </a:r>
            <a:r>
              <a:rPr lang="en-US" sz="2400" dirty="0">
                <a:solidFill>
                  <a:prstClr val="black"/>
                </a:solidFill>
                <a:latin typeface="Times New Roman" panose="02020603050405020304" pitchFamily="18" charset="0"/>
                <a:cs typeface="Times New Roman" panose="02020603050405020304" pitchFamily="18" charset="0"/>
              </a:rPr>
              <a:t> </a:t>
            </a:r>
            <a:r>
              <a:rPr lang="en-US" sz="2400" cap="small" dirty="0">
                <a:solidFill>
                  <a:prstClr val="black"/>
                </a:solidFill>
                <a:latin typeface="Times New Roman" panose="02020603050405020304" pitchFamily="18" charset="0"/>
                <a:cs typeface="Times New Roman" panose="02020603050405020304" pitchFamily="18" charset="0"/>
              </a:rPr>
              <a:t>AND SAW</a:t>
            </a:r>
            <a:r>
              <a:rPr lang="en-US" sz="2400" dirty="0">
                <a:solidFill>
                  <a:prstClr val="black"/>
                </a:solidFill>
                <a:latin typeface="Times New Roman" panose="02020603050405020304" pitchFamily="18" charset="0"/>
                <a:cs typeface="Times New Roman" panose="02020603050405020304" pitchFamily="18" charset="0"/>
              </a:rPr>
              <a:t> </a:t>
            </a:r>
            <a:r>
              <a:rPr lang="en-US" sz="2400" cap="small" dirty="0">
                <a:solidFill>
                  <a:prstClr val="black"/>
                </a:solidFill>
                <a:latin typeface="Times New Roman" panose="02020603050405020304" pitchFamily="18" charset="0"/>
                <a:cs typeface="Times New Roman" panose="02020603050405020304" pitchFamily="18" charset="0"/>
              </a:rPr>
              <a:t>MY WORKS FOR</a:t>
            </a:r>
            <a:r>
              <a:rPr lang="en-US" sz="2400" dirty="0">
                <a:solidFill>
                  <a:prstClr val="black"/>
                </a:solidFill>
                <a:latin typeface="Times New Roman" panose="02020603050405020304" pitchFamily="18" charset="0"/>
                <a:cs typeface="Times New Roman" panose="02020603050405020304" pitchFamily="18" charset="0"/>
              </a:rPr>
              <a:t> 	</a:t>
            </a:r>
            <a:r>
              <a:rPr lang="en-US" sz="2400" cap="small" dirty="0">
                <a:solidFill>
                  <a:prstClr val="black"/>
                </a:solidFill>
                <a:latin typeface="Times New Roman" panose="02020603050405020304" pitchFamily="18" charset="0"/>
                <a:cs typeface="Times New Roman" panose="02020603050405020304" pitchFamily="18" charset="0"/>
              </a:rPr>
              <a:t>FORTY YEARS</a:t>
            </a:r>
            <a:r>
              <a:rPr lang="en-US" sz="2400" dirty="0">
                <a:solidFill>
                  <a:prstClr val="black"/>
                </a:solidFill>
                <a:latin typeface="Times New Roman" panose="02020603050405020304" pitchFamily="18" charset="0"/>
                <a:cs typeface="Times New Roman" panose="02020603050405020304" pitchFamily="18" charset="0"/>
              </a:rPr>
              <a:t>. </a:t>
            </a:r>
            <a:br>
              <a:rPr lang="en-US" sz="2400" dirty="0">
                <a:solidFill>
                  <a:prstClr val="black"/>
                </a:solidFill>
                <a:latin typeface="Times New Roman" panose="02020603050405020304" pitchFamily="18" charset="0"/>
                <a:cs typeface="Times New Roman" panose="02020603050405020304" pitchFamily="18" charset="0"/>
              </a:rPr>
            </a:br>
            <a:r>
              <a:rPr lang="en-US" sz="2400" dirty="0">
                <a:solidFill>
                  <a:prstClr val="black"/>
                </a:solidFill>
                <a:latin typeface="Times New Roman" panose="02020603050405020304" pitchFamily="18" charset="0"/>
                <a:cs typeface="Times New Roman" panose="02020603050405020304" pitchFamily="18" charset="0"/>
              </a:rPr>
              <a:t>10  "</a:t>
            </a:r>
            <a:r>
              <a:rPr lang="en-US" sz="2400" cap="small" dirty="0">
                <a:solidFill>
                  <a:prstClr val="black"/>
                </a:solidFill>
                <a:latin typeface="Times New Roman" panose="02020603050405020304" pitchFamily="18" charset="0"/>
                <a:cs typeface="Times New Roman" panose="02020603050405020304" pitchFamily="18" charset="0"/>
              </a:rPr>
              <a:t>THEREFORE</a:t>
            </a:r>
            <a:r>
              <a:rPr lang="en-US" sz="2400" dirty="0">
                <a:solidFill>
                  <a:prstClr val="black"/>
                </a:solidFill>
                <a:latin typeface="Times New Roman" panose="02020603050405020304" pitchFamily="18" charset="0"/>
                <a:cs typeface="Times New Roman" panose="02020603050405020304" pitchFamily="18" charset="0"/>
              </a:rPr>
              <a:t> I </a:t>
            </a:r>
            <a:r>
              <a:rPr lang="en-US" sz="2400" cap="small" dirty="0">
                <a:solidFill>
                  <a:prstClr val="black"/>
                </a:solidFill>
                <a:latin typeface="Times New Roman" panose="02020603050405020304" pitchFamily="18" charset="0"/>
                <a:cs typeface="Times New Roman" panose="02020603050405020304" pitchFamily="18" charset="0"/>
              </a:rPr>
              <a:t>WAS ANGRY WITH THIS</a:t>
            </a:r>
            <a:r>
              <a:rPr lang="en-US" sz="2400" dirty="0">
                <a:solidFill>
                  <a:prstClr val="black"/>
                </a:solidFill>
                <a:latin typeface="Times New Roman" panose="02020603050405020304" pitchFamily="18" charset="0"/>
                <a:cs typeface="Times New Roman" panose="02020603050405020304" pitchFamily="18" charset="0"/>
              </a:rPr>
              <a:t> </a:t>
            </a:r>
            <a:r>
              <a:rPr lang="en-US" sz="2400" cap="small" dirty="0">
                <a:solidFill>
                  <a:prstClr val="black"/>
                </a:solidFill>
                <a:latin typeface="Times New Roman" panose="02020603050405020304" pitchFamily="18" charset="0"/>
                <a:cs typeface="Times New Roman" panose="02020603050405020304" pitchFamily="18" charset="0"/>
              </a:rPr>
              <a:t>GENERATION</a:t>
            </a:r>
            <a:r>
              <a:rPr lang="en-US" sz="2400" dirty="0">
                <a:solidFill>
                  <a:prstClr val="black"/>
                </a:solidFill>
                <a:latin typeface="Times New Roman" panose="02020603050405020304" pitchFamily="18" charset="0"/>
                <a:cs typeface="Times New Roman" panose="02020603050405020304" pitchFamily="18" charset="0"/>
              </a:rPr>
              <a:t>, </a:t>
            </a:r>
            <a:r>
              <a:rPr lang="en-US" sz="2400" cap="small" dirty="0">
                <a:solidFill>
                  <a:prstClr val="black"/>
                </a:solidFill>
                <a:latin typeface="Times New Roman" panose="02020603050405020304" pitchFamily="18" charset="0"/>
                <a:cs typeface="Times New Roman" panose="02020603050405020304" pitchFamily="18" charset="0"/>
              </a:rPr>
              <a:t>AND SAID</a:t>
            </a:r>
            <a:r>
              <a:rPr lang="en-US" sz="2400" dirty="0">
                <a:solidFill>
                  <a:prstClr val="black"/>
                </a:solidFill>
                <a:latin typeface="Times New Roman" panose="02020603050405020304" pitchFamily="18" charset="0"/>
                <a:cs typeface="Times New Roman" panose="02020603050405020304" pitchFamily="18" charset="0"/>
              </a:rPr>
              <a:t>, '</a:t>
            </a:r>
            <a:r>
              <a:rPr lang="en-US" sz="2400" cap="small" dirty="0">
                <a:solidFill>
                  <a:prstClr val="black"/>
                </a:solidFill>
                <a:latin typeface="Times New Roman" panose="02020603050405020304" pitchFamily="18" charset="0"/>
                <a:cs typeface="Times New Roman" panose="02020603050405020304" pitchFamily="18" charset="0"/>
              </a:rPr>
              <a:t>THEY ALWAYS 	</a:t>
            </a:r>
            <a:r>
              <a:rPr lang="en-US" sz="2400" cap="small" dirty="0">
                <a:solidFill>
                  <a:srgbClr val="FF0000"/>
                </a:solidFill>
                <a:latin typeface="Times New Roman" panose="02020603050405020304" pitchFamily="18" charset="0"/>
                <a:cs typeface="Times New Roman" panose="02020603050405020304" pitchFamily="18" charset="0"/>
              </a:rPr>
              <a:t>GO ASTRAY IN THEIR</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HEART</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AND THEY DID NOT KNOW</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MY WAYS</a:t>
            </a:r>
            <a:r>
              <a:rPr lang="en-US" sz="2400" dirty="0">
                <a:solidFill>
                  <a:srgbClr val="FF0000"/>
                </a:solidFill>
                <a:latin typeface="Times New Roman" panose="02020603050405020304" pitchFamily="18" charset="0"/>
                <a:cs typeface="Times New Roman" panose="02020603050405020304" pitchFamily="18" charset="0"/>
              </a:rPr>
              <a:t>'; </a:t>
            </a:r>
            <a:br>
              <a:rPr lang="en-US" sz="2400" dirty="0">
                <a:solidFill>
                  <a:prstClr val="black"/>
                </a:solidFill>
                <a:latin typeface="Times New Roman" panose="02020603050405020304" pitchFamily="18" charset="0"/>
                <a:cs typeface="Times New Roman" panose="02020603050405020304" pitchFamily="18" charset="0"/>
              </a:rPr>
            </a:br>
            <a:r>
              <a:rPr lang="en-US" sz="2400" dirty="0">
                <a:solidFill>
                  <a:prstClr val="black"/>
                </a:solidFill>
                <a:latin typeface="Times New Roman" panose="02020603050405020304" pitchFamily="18" charset="0"/>
                <a:cs typeface="Times New Roman" panose="02020603050405020304" pitchFamily="18" charset="0"/>
              </a:rPr>
              <a:t>11  </a:t>
            </a:r>
            <a:r>
              <a:rPr lang="en-US" sz="2400" cap="small" dirty="0">
                <a:solidFill>
                  <a:prstClr val="black"/>
                </a:solidFill>
                <a:latin typeface="Times New Roman" panose="02020603050405020304" pitchFamily="18" charset="0"/>
                <a:cs typeface="Times New Roman" panose="02020603050405020304" pitchFamily="18" charset="0"/>
              </a:rPr>
              <a:t>AS</a:t>
            </a:r>
            <a:r>
              <a:rPr lang="en-US" sz="2400" dirty="0">
                <a:solidFill>
                  <a:prstClr val="black"/>
                </a:solidFill>
                <a:latin typeface="Times New Roman" panose="02020603050405020304" pitchFamily="18" charset="0"/>
                <a:cs typeface="Times New Roman" panose="02020603050405020304" pitchFamily="18" charset="0"/>
              </a:rPr>
              <a:t> I </a:t>
            </a:r>
            <a:r>
              <a:rPr lang="en-US" sz="2400" cap="small" dirty="0">
                <a:solidFill>
                  <a:prstClr val="black"/>
                </a:solidFill>
                <a:latin typeface="Times New Roman" panose="02020603050405020304" pitchFamily="18" charset="0"/>
                <a:cs typeface="Times New Roman" panose="02020603050405020304" pitchFamily="18" charset="0"/>
              </a:rPr>
              <a:t>SWORE IN</a:t>
            </a:r>
            <a:r>
              <a:rPr lang="en-US" sz="2400" dirty="0">
                <a:solidFill>
                  <a:prstClr val="black"/>
                </a:solidFill>
                <a:latin typeface="Times New Roman" panose="02020603050405020304" pitchFamily="18" charset="0"/>
                <a:cs typeface="Times New Roman" panose="02020603050405020304" pitchFamily="18" charset="0"/>
              </a:rPr>
              <a:t> </a:t>
            </a:r>
            <a:r>
              <a:rPr lang="en-US" sz="2400" cap="small" dirty="0">
                <a:solidFill>
                  <a:prstClr val="black"/>
                </a:solidFill>
                <a:latin typeface="Times New Roman" panose="02020603050405020304" pitchFamily="18" charset="0"/>
                <a:cs typeface="Times New Roman" panose="02020603050405020304" pitchFamily="18" charset="0"/>
              </a:rPr>
              <a:t>MY WRATH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a:t>
            </a:r>
            <a:r>
              <a:rPr lang="en-US" sz="2400" cap="small" dirty="0">
                <a:solidFill>
                  <a:srgbClr val="FF0000"/>
                </a:solidFill>
                <a:latin typeface="Times New Roman" panose="02020603050405020304" pitchFamily="18" charset="0"/>
                <a:cs typeface="Times New Roman" panose="02020603050405020304" pitchFamily="18" charset="0"/>
              </a:rPr>
              <a:t>THEY SHALL NOT ENTER</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MY REST</a:t>
            </a:r>
            <a:r>
              <a:rPr lang="en-US" sz="2400" dirty="0">
                <a:solidFill>
                  <a:srgbClr val="FF0000"/>
                </a:solidFill>
                <a:latin typeface="Times New Roman" panose="02020603050405020304" pitchFamily="18" charset="0"/>
                <a:cs typeface="Times New Roman" panose="02020603050405020304" pitchFamily="18" charset="0"/>
              </a:rPr>
              <a:t>.’” </a:t>
            </a:r>
            <a:br>
              <a:rPr lang="en-US" sz="2400" dirty="0">
                <a:solidFill>
                  <a:prstClr val="black"/>
                </a:solidFill>
                <a:latin typeface="Times New Roman" panose="02020603050405020304" pitchFamily="18" charset="0"/>
                <a:cs typeface="Times New Roman" panose="02020603050405020304" pitchFamily="18" charset="0"/>
              </a:rPr>
            </a:br>
            <a:br>
              <a:rPr lang="en-US" sz="2400" dirty="0">
                <a:solidFill>
                  <a:prstClr val="black"/>
                </a:solidFill>
                <a:latin typeface="Times New Roman" panose="02020603050405020304" pitchFamily="18" charset="0"/>
                <a:cs typeface="Times New Roman" panose="02020603050405020304" pitchFamily="18" charset="0"/>
              </a:rPr>
            </a:br>
            <a:r>
              <a:rPr lang="en-US" sz="2400" b="1" dirty="0">
                <a:solidFill>
                  <a:prstClr val="black"/>
                </a:solidFill>
                <a:latin typeface="Times New Roman" panose="02020603050405020304" pitchFamily="18" charset="0"/>
                <a:cs typeface="Times New Roman" panose="02020603050405020304" pitchFamily="18" charset="0"/>
              </a:rPr>
              <a:t>Hebrews 3:16-19 (NASB) </a:t>
            </a:r>
            <a:br>
              <a:rPr lang="en-US" sz="2400" dirty="0">
                <a:solidFill>
                  <a:prstClr val="black"/>
                </a:solidFill>
                <a:latin typeface="Times New Roman" panose="02020603050405020304" pitchFamily="18" charset="0"/>
                <a:cs typeface="Times New Roman" panose="02020603050405020304" pitchFamily="18" charset="0"/>
              </a:rPr>
            </a:br>
            <a:r>
              <a:rPr lang="en-US" sz="2400" dirty="0">
                <a:solidFill>
                  <a:prstClr val="black"/>
                </a:solidFill>
                <a:latin typeface="Times New Roman" panose="02020603050405020304" pitchFamily="18" charset="0"/>
                <a:cs typeface="Times New Roman" panose="02020603050405020304" pitchFamily="18" charset="0"/>
              </a:rPr>
              <a:t>16  For who provoked </a:t>
            </a:r>
            <a:r>
              <a:rPr lang="en-US" sz="2400" i="1" dirty="0">
                <a:solidFill>
                  <a:prstClr val="black"/>
                </a:solidFill>
                <a:latin typeface="Times New Roman" panose="02020603050405020304" pitchFamily="18" charset="0"/>
                <a:cs typeface="Times New Roman" panose="02020603050405020304" pitchFamily="18" charset="0"/>
              </a:rPr>
              <a:t>Him</a:t>
            </a:r>
            <a:r>
              <a:rPr lang="en-US" sz="2400" dirty="0">
                <a:solidFill>
                  <a:prstClr val="black"/>
                </a:solidFill>
                <a:latin typeface="Times New Roman" panose="02020603050405020304" pitchFamily="18" charset="0"/>
                <a:cs typeface="Times New Roman" panose="02020603050405020304" pitchFamily="18" charset="0"/>
              </a:rPr>
              <a:t> when they had heard? Indeed, did not all those who came out of Egypt 	</a:t>
            </a:r>
            <a:r>
              <a:rPr lang="en-US" sz="2400" i="1" dirty="0">
                <a:solidFill>
                  <a:prstClr val="black"/>
                </a:solidFill>
                <a:latin typeface="Times New Roman" panose="02020603050405020304" pitchFamily="18" charset="0"/>
                <a:cs typeface="Times New Roman" panose="02020603050405020304" pitchFamily="18" charset="0"/>
              </a:rPr>
              <a:t>led</a:t>
            </a:r>
            <a:r>
              <a:rPr lang="en-US" sz="2400" dirty="0">
                <a:solidFill>
                  <a:prstClr val="black"/>
                </a:solidFill>
                <a:latin typeface="Times New Roman" panose="02020603050405020304" pitchFamily="18" charset="0"/>
                <a:cs typeface="Times New Roman" panose="02020603050405020304" pitchFamily="18" charset="0"/>
              </a:rPr>
              <a:t> by Moses? </a:t>
            </a:r>
            <a:br>
              <a:rPr lang="en-US" sz="2400" dirty="0">
                <a:solidFill>
                  <a:prstClr val="black"/>
                </a:solidFill>
                <a:latin typeface="Times New Roman" panose="02020603050405020304" pitchFamily="18" charset="0"/>
                <a:cs typeface="Times New Roman" panose="02020603050405020304" pitchFamily="18" charset="0"/>
              </a:rPr>
            </a:br>
            <a:r>
              <a:rPr lang="en-US" sz="2400" dirty="0">
                <a:solidFill>
                  <a:prstClr val="black"/>
                </a:solidFill>
                <a:latin typeface="Times New Roman" panose="02020603050405020304" pitchFamily="18" charset="0"/>
                <a:cs typeface="Times New Roman" panose="02020603050405020304" pitchFamily="18" charset="0"/>
              </a:rPr>
              <a:t>17  And with whom was He angry for forty years? Was it not with those who sinned, whose 	bodies fell in the wilderness? </a:t>
            </a:r>
            <a:br>
              <a:rPr lang="en-US" sz="2400" dirty="0">
                <a:solidFill>
                  <a:prstClr val="black"/>
                </a:solidFill>
                <a:latin typeface="Times New Roman" panose="02020603050405020304" pitchFamily="18" charset="0"/>
                <a:cs typeface="Times New Roman" panose="02020603050405020304" pitchFamily="18" charset="0"/>
              </a:rPr>
            </a:br>
            <a:r>
              <a:rPr lang="en-US" sz="2400" dirty="0">
                <a:solidFill>
                  <a:prstClr val="black"/>
                </a:solidFill>
                <a:latin typeface="Times New Roman" panose="02020603050405020304" pitchFamily="18" charset="0"/>
                <a:cs typeface="Times New Roman" panose="02020603050405020304" pitchFamily="18" charset="0"/>
              </a:rPr>
              <a:t>18  </a:t>
            </a:r>
            <a:r>
              <a:rPr lang="en-US" sz="2400" dirty="0">
                <a:solidFill>
                  <a:srgbClr val="FF0000"/>
                </a:solidFill>
                <a:latin typeface="Times New Roman" panose="02020603050405020304" pitchFamily="18" charset="0"/>
                <a:cs typeface="Times New Roman" panose="02020603050405020304" pitchFamily="18" charset="0"/>
              </a:rPr>
              <a:t>And to whom did He swear that they would not enter His rest, but to those who were 	disobedient? </a:t>
            </a:r>
            <a:br>
              <a:rPr lang="en-US" sz="2400" dirty="0">
                <a:solidFill>
                  <a:prstClr val="black"/>
                </a:solidFill>
                <a:latin typeface="Times New Roman" panose="02020603050405020304" pitchFamily="18" charset="0"/>
                <a:cs typeface="Times New Roman" panose="02020603050405020304" pitchFamily="18" charset="0"/>
              </a:rPr>
            </a:br>
            <a:r>
              <a:rPr lang="en-US" sz="2400" dirty="0">
                <a:solidFill>
                  <a:prstClr val="black"/>
                </a:solidFill>
                <a:latin typeface="Times New Roman" panose="02020603050405020304" pitchFamily="18" charset="0"/>
                <a:cs typeface="Times New Roman" panose="02020603050405020304" pitchFamily="18" charset="0"/>
              </a:rPr>
              <a:t>19  </a:t>
            </a:r>
            <a:r>
              <a:rPr lang="en-US" sz="2400" i="1" dirty="0">
                <a:solidFill>
                  <a:srgbClr val="FF0000"/>
                </a:solidFill>
                <a:latin typeface="Times New Roman" panose="02020603050405020304" pitchFamily="18" charset="0"/>
                <a:cs typeface="Times New Roman" panose="02020603050405020304" pitchFamily="18" charset="0"/>
              </a:rPr>
              <a:t>So</a:t>
            </a:r>
            <a:r>
              <a:rPr lang="en-US" sz="2400" dirty="0">
                <a:solidFill>
                  <a:srgbClr val="FF0000"/>
                </a:solidFill>
                <a:latin typeface="Times New Roman" panose="02020603050405020304" pitchFamily="18" charset="0"/>
                <a:cs typeface="Times New Roman" panose="02020603050405020304" pitchFamily="18" charset="0"/>
              </a:rPr>
              <a:t> we see that they were not able to enter because of unbelief. </a:t>
            </a:r>
          </a:p>
        </p:txBody>
      </p:sp>
      <p:sp>
        <p:nvSpPr>
          <p:cNvPr id="4" name="TextBox 3">
            <a:extLst>
              <a:ext uri="{FF2B5EF4-FFF2-40B4-BE49-F238E27FC236}">
                <a16:creationId xmlns:a16="http://schemas.microsoft.com/office/drawing/2014/main" id="{AA657F03-1CE3-4BCA-A555-E06942C216A0}"/>
              </a:ext>
            </a:extLst>
          </p:cNvPr>
          <p:cNvSpPr txBox="1"/>
          <p:nvPr/>
        </p:nvSpPr>
        <p:spPr>
          <a:xfrm>
            <a:off x="0" y="0"/>
            <a:ext cx="12192000" cy="4247317"/>
          </a:xfrm>
          <a:prstGeom prst="rect">
            <a:avLst/>
          </a:prstGeom>
          <a:solidFill>
            <a:srgbClr val="FFFF00"/>
          </a:solidFill>
          <a:ln w="38100">
            <a:solidFill>
              <a:srgbClr val="FF0000"/>
            </a:solidFill>
          </a:ln>
        </p:spPr>
        <p:txBody>
          <a:bodyPr wrap="square" rtlCol="0">
            <a:spAutoFit/>
          </a:bodyPr>
          <a:lstStyle/>
          <a:p>
            <a:pPr defTabSz="274313">
              <a:defRPr/>
            </a:pPr>
            <a:r>
              <a:rPr lang="en-US" sz="2400" b="1" dirty="0">
                <a:solidFill>
                  <a:prstClr val="black"/>
                </a:solidFill>
                <a:latin typeface="Times New Roman" panose="02020603050405020304" pitchFamily="18" charset="0"/>
                <a:cs typeface="Times New Roman" panose="02020603050405020304" pitchFamily="18" charset="0"/>
              </a:rPr>
              <a:t>James 2:17-18 (NASB) </a:t>
            </a:r>
            <a:br>
              <a:rPr lang="en-US" sz="2400" dirty="0">
                <a:solidFill>
                  <a:prstClr val="black"/>
                </a:solidFill>
                <a:latin typeface="Times New Roman" panose="02020603050405020304" pitchFamily="18" charset="0"/>
                <a:cs typeface="Times New Roman" panose="02020603050405020304" pitchFamily="18" charset="0"/>
              </a:rPr>
            </a:br>
            <a:r>
              <a:rPr lang="en-US" sz="2400" dirty="0">
                <a:solidFill>
                  <a:prstClr val="black"/>
                </a:solidFill>
                <a:latin typeface="Times New Roman" panose="02020603050405020304" pitchFamily="18" charset="0"/>
                <a:cs typeface="Times New Roman" panose="02020603050405020304" pitchFamily="18" charset="0"/>
              </a:rPr>
              <a:t>17  </a:t>
            </a:r>
            <a:r>
              <a:rPr lang="en-US" sz="2400" dirty="0">
                <a:solidFill>
                  <a:srgbClr val="FF0000"/>
                </a:solidFill>
                <a:latin typeface="Times New Roman" panose="02020603050405020304" pitchFamily="18" charset="0"/>
                <a:cs typeface="Times New Roman" panose="02020603050405020304" pitchFamily="18" charset="0"/>
              </a:rPr>
              <a:t>Even so faith, if it has no works, is dead, </a:t>
            </a:r>
            <a:r>
              <a:rPr lang="en-US" sz="2400" i="1" dirty="0">
                <a:solidFill>
                  <a:srgbClr val="FF0000"/>
                </a:solidFill>
                <a:latin typeface="Times New Roman" panose="02020603050405020304" pitchFamily="18" charset="0"/>
                <a:cs typeface="Times New Roman" panose="02020603050405020304" pitchFamily="18" charset="0"/>
              </a:rPr>
              <a:t>being</a:t>
            </a:r>
            <a:r>
              <a:rPr lang="en-US" sz="2400" dirty="0">
                <a:solidFill>
                  <a:srgbClr val="FF0000"/>
                </a:solidFill>
                <a:latin typeface="Times New Roman" panose="02020603050405020304" pitchFamily="18" charset="0"/>
                <a:cs typeface="Times New Roman" panose="02020603050405020304" pitchFamily="18" charset="0"/>
              </a:rPr>
              <a:t> by itself. </a:t>
            </a:r>
            <a:br>
              <a:rPr lang="en-US" sz="2400" dirty="0">
                <a:solidFill>
                  <a:prstClr val="black"/>
                </a:solidFill>
                <a:latin typeface="Times New Roman" panose="02020603050405020304" pitchFamily="18" charset="0"/>
                <a:cs typeface="Times New Roman" panose="02020603050405020304" pitchFamily="18" charset="0"/>
              </a:rPr>
            </a:br>
            <a:r>
              <a:rPr lang="en-US" sz="2400" dirty="0">
                <a:solidFill>
                  <a:prstClr val="black"/>
                </a:solidFill>
                <a:latin typeface="Times New Roman" panose="02020603050405020304" pitchFamily="18" charset="0"/>
                <a:cs typeface="Times New Roman" panose="02020603050405020304" pitchFamily="18" charset="0"/>
              </a:rPr>
              <a:t>18  But someone may </a:t>
            </a:r>
            <a:r>
              <a:rPr lang="en-US" sz="2400" i="1" dirty="0">
                <a:solidFill>
                  <a:prstClr val="black"/>
                </a:solidFill>
                <a:latin typeface="Times New Roman" panose="02020603050405020304" pitchFamily="18" charset="0"/>
                <a:cs typeface="Times New Roman" panose="02020603050405020304" pitchFamily="18" charset="0"/>
              </a:rPr>
              <a:t>well</a:t>
            </a:r>
            <a:r>
              <a:rPr lang="en-US" sz="2400" dirty="0">
                <a:solidFill>
                  <a:prstClr val="black"/>
                </a:solidFill>
                <a:latin typeface="Times New Roman" panose="02020603050405020304" pitchFamily="18" charset="0"/>
                <a:cs typeface="Times New Roman" panose="02020603050405020304" pitchFamily="18" charset="0"/>
              </a:rPr>
              <a:t> say, "You have faith and I have works; show me your faith without the 	works, and </a:t>
            </a:r>
            <a:r>
              <a:rPr lang="en-US" sz="2400" dirty="0">
                <a:solidFill>
                  <a:srgbClr val="FF0000"/>
                </a:solidFill>
                <a:latin typeface="Times New Roman" panose="02020603050405020304" pitchFamily="18" charset="0"/>
                <a:cs typeface="Times New Roman" panose="02020603050405020304" pitchFamily="18" charset="0"/>
              </a:rPr>
              <a:t>I will show you my faith by my works." </a:t>
            </a:r>
          </a:p>
          <a:p>
            <a:pPr defTabSz="274313">
              <a:spcBef>
                <a:spcPts val="1800"/>
              </a:spcBef>
              <a:defRPr/>
            </a:pPr>
            <a:r>
              <a:rPr lang="en-US" sz="2400" b="1" dirty="0">
                <a:solidFill>
                  <a:prstClr val="black"/>
                </a:solidFill>
                <a:latin typeface="Times New Roman" panose="02020603050405020304" pitchFamily="18" charset="0"/>
                <a:cs typeface="Times New Roman" panose="02020603050405020304" pitchFamily="18" charset="0"/>
              </a:rPr>
              <a:t>James 2:21-22 (NASB) </a:t>
            </a:r>
            <a:br>
              <a:rPr lang="en-US" sz="2400" dirty="0">
                <a:solidFill>
                  <a:prstClr val="black"/>
                </a:solidFill>
                <a:latin typeface="Times New Roman" panose="02020603050405020304" pitchFamily="18" charset="0"/>
                <a:cs typeface="Times New Roman" panose="02020603050405020304" pitchFamily="18" charset="0"/>
              </a:rPr>
            </a:br>
            <a:r>
              <a:rPr lang="en-US" sz="2400" dirty="0">
                <a:solidFill>
                  <a:prstClr val="black"/>
                </a:solidFill>
                <a:latin typeface="Times New Roman" panose="02020603050405020304" pitchFamily="18" charset="0"/>
                <a:cs typeface="Times New Roman" panose="02020603050405020304" pitchFamily="18" charset="0"/>
              </a:rPr>
              <a:t>21  </a:t>
            </a:r>
            <a:r>
              <a:rPr lang="en-US" sz="2400" dirty="0">
                <a:solidFill>
                  <a:srgbClr val="FF0000"/>
                </a:solidFill>
                <a:latin typeface="Times New Roman" panose="02020603050405020304" pitchFamily="18" charset="0"/>
                <a:cs typeface="Times New Roman" panose="02020603050405020304" pitchFamily="18" charset="0"/>
              </a:rPr>
              <a:t>Was not Abraham our father justified by works when he offered up Isaac his son on the altar? </a:t>
            </a:r>
            <a:br>
              <a:rPr lang="en-US" sz="2400" dirty="0">
                <a:solidFill>
                  <a:prstClr val="black"/>
                </a:solidFill>
                <a:latin typeface="Times New Roman" panose="02020603050405020304" pitchFamily="18" charset="0"/>
                <a:cs typeface="Times New Roman" panose="02020603050405020304" pitchFamily="18" charset="0"/>
              </a:rPr>
            </a:br>
            <a:r>
              <a:rPr lang="en-US" sz="2400" dirty="0">
                <a:solidFill>
                  <a:prstClr val="black"/>
                </a:solidFill>
                <a:latin typeface="Times New Roman" panose="02020603050405020304" pitchFamily="18" charset="0"/>
                <a:cs typeface="Times New Roman" panose="02020603050405020304" pitchFamily="18" charset="0"/>
              </a:rPr>
              <a:t>22  You see that faith was working with his works, and </a:t>
            </a:r>
            <a:r>
              <a:rPr lang="en-US" sz="2400" dirty="0">
                <a:solidFill>
                  <a:srgbClr val="FF0000"/>
                </a:solidFill>
                <a:latin typeface="Times New Roman" panose="02020603050405020304" pitchFamily="18" charset="0"/>
                <a:cs typeface="Times New Roman" panose="02020603050405020304" pitchFamily="18" charset="0"/>
              </a:rPr>
              <a:t>as a result of the works, faith was 	perfected; </a:t>
            </a:r>
          </a:p>
          <a:p>
            <a:pPr defTabSz="274313">
              <a:spcBef>
                <a:spcPts val="1800"/>
              </a:spcBef>
              <a:defRPr/>
            </a:pPr>
            <a:r>
              <a:rPr lang="en-US" sz="2400" b="1" dirty="0">
                <a:solidFill>
                  <a:prstClr val="black"/>
                </a:solidFill>
                <a:latin typeface="Times New Roman" panose="02020603050405020304" pitchFamily="18" charset="0"/>
                <a:cs typeface="Times New Roman" panose="02020603050405020304" pitchFamily="18" charset="0"/>
              </a:rPr>
              <a:t>James 2:26 (NASB) </a:t>
            </a:r>
            <a:br>
              <a:rPr lang="en-US" sz="2400" dirty="0">
                <a:solidFill>
                  <a:prstClr val="black"/>
                </a:solidFill>
                <a:latin typeface="Times New Roman" panose="02020603050405020304" pitchFamily="18" charset="0"/>
                <a:cs typeface="Times New Roman" panose="02020603050405020304" pitchFamily="18" charset="0"/>
              </a:rPr>
            </a:br>
            <a:r>
              <a:rPr lang="en-US" sz="2400" dirty="0">
                <a:solidFill>
                  <a:prstClr val="black"/>
                </a:solidFill>
                <a:latin typeface="Times New Roman" panose="02020603050405020304" pitchFamily="18" charset="0"/>
                <a:cs typeface="Times New Roman" panose="02020603050405020304" pitchFamily="18" charset="0"/>
              </a:rPr>
              <a:t>26  For just as the body without </a:t>
            </a:r>
            <a:r>
              <a:rPr lang="en-US" sz="2400" i="1" dirty="0">
                <a:solidFill>
                  <a:prstClr val="black"/>
                </a:solidFill>
                <a:latin typeface="Times New Roman" panose="02020603050405020304" pitchFamily="18" charset="0"/>
                <a:cs typeface="Times New Roman" panose="02020603050405020304" pitchFamily="18" charset="0"/>
              </a:rPr>
              <a:t>the</a:t>
            </a:r>
            <a:r>
              <a:rPr lang="en-US" sz="2400" dirty="0">
                <a:solidFill>
                  <a:prstClr val="black"/>
                </a:solidFill>
                <a:latin typeface="Times New Roman" panose="02020603050405020304" pitchFamily="18" charset="0"/>
                <a:cs typeface="Times New Roman" panose="02020603050405020304" pitchFamily="18" charset="0"/>
              </a:rPr>
              <a:t> spirit is dead, so also </a:t>
            </a:r>
            <a:r>
              <a:rPr lang="en-US" sz="2400" dirty="0">
                <a:solidFill>
                  <a:srgbClr val="FF0000"/>
                </a:solidFill>
                <a:latin typeface="Times New Roman" panose="02020603050405020304" pitchFamily="18" charset="0"/>
                <a:cs typeface="Times New Roman" panose="02020603050405020304" pitchFamily="18" charset="0"/>
              </a:rPr>
              <a:t>faith without works is dead. </a:t>
            </a:r>
          </a:p>
        </p:txBody>
      </p:sp>
      <p:sp>
        <p:nvSpPr>
          <p:cNvPr id="5" name="TextBox 4">
            <a:extLst>
              <a:ext uri="{FF2B5EF4-FFF2-40B4-BE49-F238E27FC236}">
                <a16:creationId xmlns:a16="http://schemas.microsoft.com/office/drawing/2014/main" id="{2DB5DFA9-2E8A-4633-89AA-521103653436}"/>
              </a:ext>
            </a:extLst>
          </p:cNvPr>
          <p:cNvSpPr txBox="1"/>
          <p:nvPr/>
        </p:nvSpPr>
        <p:spPr>
          <a:xfrm>
            <a:off x="0" y="3949597"/>
            <a:ext cx="12192000" cy="2677656"/>
          </a:xfrm>
          <a:prstGeom prst="rect">
            <a:avLst/>
          </a:prstGeom>
          <a:solidFill>
            <a:srgbClr val="FFFF00"/>
          </a:solidFill>
          <a:ln w="38100">
            <a:solidFill>
              <a:srgbClr val="FF0000"/>
            </a:solidFill>
          </a:ln>
        </p:spPr>
        <p:txBody>
          <a:bodyPr wrap="square" rtlCol="0">
            <a:spAutoFit/>
          </a:bodyPr>
          <a:lstStyle/>
          <a:p>
            <a:pPr defTabSz="274313">
              <a:spcBef>
                <a:spcPts val="1800"/>
              </a:spcBef>
              <a:defRPr/>
            </a:pPr>
            <a:r>
              <a:rPr lang="en-US" sz="2400" b="1" dirty="0">
                <a:solidFill>
                  <a:prstClr val="black"/>
                </a:solidFill>
                <a:latin typeface="Times New Roman" panose="02020603050405020304" pitchFamily="18" charset="0"/>
                <a:cs typeface="Times New Roman" panose="02020603050405020304" pitchFamily="18" charset="0"/>
              </a:rPr>
              <a:t>Romans 1:5 (NASB) </a:t>
            </a:r>
            <a:br>
              <a:rPr lang="en-US" sz="2400" dirty="0">
                <a:solidFill>
                  <a:prstClr val="black"/>
                </a:solidFill>
                <a:latin typeface="Times New Roman" panose="02020603050405020304" pitchFamily="18" charset="0"/>
                <a:cs typeface="Times New Roman" panose="02020603050405020304" pitchFamily="18" charset="0"/>
              </a:rPr>
            </a:br>
            <a:r>
              <a:rPr lang="en-US" sz="2400" dirty="0">
                <a:solidFill>
                  <a:prstClr val="black"/>
                </a:solidFill>
                <a:latin typeface="Times New Roman" panose="02020603050405020304" pitchFamily="18" charset="0"/>
                <a:cs typeface="Times New Roman" panose="02020603050405020304" pitchFamily="18" charset="0"/>
              </a:rPr>
              <a:t>5  through whom we have received grace and apostleship </a:t>
            </a:r>
            <a:r>
              <a:rPr lang="en-US" sz="2400" dirty="0">
                <a:solidFill>
                  <a:srgbClr val="FF0000"/>
                </a:solidFill>
                <a:latin typeface="Times New Roman" panose="02020603050405020304" pitchFamily="18" charset="0"/>
                <a:cs typeface="Times New Roman" panose="02020603050405020304" pitchFamily="18" charset="0"/>
              </a:rPr>
              <a:t>to bring about </a:t>
            </a:r>
            <a:r>
              <a:rPr lang="en-US" sz="2400" i="1" dirty="0">
                <a:solidFill>
                  <a:srgbClr val="FF0000"/>
                </a:solidFill>
                <a:latin typeface="Times New Roman" panose="02020603050405020304" pitchFamily="18" charset="0"/>
                <a:cs typeface="Times New Roman" panose="02020603050405020304" pitchFamily="18" charset="0"/>
              </a:rPr>
              <a:t>the</a:t>
            </a:r>
            <a:r>
              <a:rPr lang="en-US" sz="2400" dirty="0">
                <a:solidFill>
                  <a:srgbClr val="FF0000"/>
                </a:solidFill>
                <a:latin typeface="Times New Roman" panose="02020603050405020304" pitchFamily="18" charset="0"/>
                <a:cs typeface="Times New Roman" panose="02020603050405020304" pitchFamily="18" charset="0"/>
              </a:rPr>
              <a:t> obedience of faith </a:t>
            </a:r>
            <a:r>
              <a:rPr lang="en-US" sz="2400" dirty="0">
                <a:solidFill>
                  <a:prstClr val="black"/>
                </a:solidFill>
                <a:latin typeface="Times New Roman" panose="02020603050405020304" pitchFamily="18" charset="0"/>
                <a:cs typeface="Times New Roman" panose="02020603050405020304" pitchFamily="18" charset="0"/>
              </a:rPr>
              <a:t>	among all the Gentiles for His name's sake, </a:t>
            </a:r>
            <a:br>
              <a:rPr lang="en-US" sz="2400" dirty="0">
                <a:solidFill>
                  <a:prstClr val="black"/>
                </a:solidFill>
                <a:latin typeface="Times New Roman" panose="02020603050405020304" pitchFamily="18" charset="0"/>
                <a:cs typeface="Times New Roman" panose="02020603050405020304" pitchFamily="18" charset="0"/>
              </a:rPr>
            </a:br>
            <a:br>
              <a:rPr lang="en-US" sz="2400" dirty="0">
                <a:solidFill>
                  <a:prstClr val="black"/>
                </a:solidFill>
                <a:latin typeface="Times New Roman" panose="02020603050405020304" pitchFamily="18" charset="0"/>
                <a:cs typeface="Times New Roman" panose="02020603050405020304" pitchFamily="18" charset="0"/>
              </a:rPr>
            </a:br>
            <a:r>
              <a:rPr lang="en-US" sz="2400" b="1" dirty="0">
                <a:solidFill>
                  <a:prstClr val="black"/>
                </a:solidFill>
                <a:latin typeface="Times New Roman" panose="02020603050405020304" pitchFamily="18" charset="0"/>
                <a:cs typeface="Times New Roman" panose="02020603050405020304" pitchFamily="18" charset="0"/>
              </a:rPr>
              <a:t>Galatians 5:6 (NASB) </a:t>
            </a:r>
            <a:br>
              <a:rPr lang="en-US" sz="2400" dirty="0">
                <a:solidFill>
                  <a:prstClr val="black"/>
                </a:solidFill>
                <a:latin typeface="Times New Roman" panose="02020603050405020304" pitchFamily="18" charset="0"/>
                <a:cs typeface="Times New Roman" panose="02020603050405020304" pitchFamily="18" charset="0"/>
              </a:rPr>
            </a:br>
            <a:r>
              <a:rPr lang="en-US" sz="2400" dirty="0">
                <a:solidFill>
                  <a:prstClr val="black"/>
                </a:solidFill>
                <a:latin typeface="Times New Roman" panose="02020603050405020304" pitchFamily="18" charset="0"/>
                <a:cs typeface="Times New Roman" panose="02020603050405020304" pitchFamily="18" charset="0"/>
              </a:rPr>
              <a:t>6  For in Christ Jesus neither circumcision nor uncircumcision means anything, </a:t>
            </a:r>
            <a:r>
              <a:rPr lang="en-US" sz="2400" dirty="0">
                <a:solidFill>
                  <a:srgbClr val="FF0000"/>
                </a:solidFill>
                <a:latin typeface="Times New Roman" panose="02020603050405020304" pitchFamily="18" charset="0"/>
                <a:cs typeface="Times New Roman" panose="02020603050405020304" pitchFamily="18" charset="0"/>
              </a:rPr>
              <a:t>but faith working 	through love. </a:t>
            </a:r>
          </a:p>
        </p:txBody>
      </p:sp>
      <p:sp>
        <p:nvSpPr>
          <p:cNvPr id="6" name="TextBox 5">
            <a:extLst>
              <a:ext uri="{FF2B5EF4-FFF2-40B4-BE49-F238E27FC236}">
                <a16:creationId xmlns:a16="http://schemas.microsoft.com/office/drawing/2014/main" id="{98B56C03-EC44-482D-B377-7D7FFF3EF800}"/>
              </a:ext>
            </a:extLst>
          </p:cNvPr>
          <p:cNvSpPr txBox="1"/>
          <p:nvPr/>
        </p:nvSpPr>
        <p:spPr>
          <a:xfrm>
            <a:off x="0" y="4321750"/>
            <a:ext cx="12192000" cy="1200329"/>
          </a:xfrm>
          <a:prstGeom prst="rect">
            <a:avLst/>
          </a:prstGeom>
          <a:solidFill>
            <a:srgbClr val="FFFF00"/>
          </a:solidFill>
          <a:ln w="38100">
            <a:solidFill>
              <a:srgbClr val="FF000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2 Thessalonians 1:8 (NASB) </a:t>
            </a:r>
            <a:br>
              <a:rPr lang="en-US" sz="2400" dirty="0">
                <a:solidFill>
                  <a:prstClr val="black"/>
                </a:solidFill>
                <a:latin typeface="Calibri" panose="020F0502020204030204"/>
              </a:rPr>
            </a:br>
            <a:r>
              <a:rPr lang="en-US" sz="2400" dirty="0">
                <a:solidFill>
                  <a:prstClr val="black"/>
                </a:solidFill>
                <a:latin typeface="Calibri" panose="020F0502020204030204"/>
              </a:rPr>
              <a:t>8  dealing out retribution to those who do not know God and to those </a:t>
            </a:r>
            <a:r>
              <a:rPr lang="en-US" sz="2400" dirty="0">
                <a:solidFill>
                  <a:srgbClr val="FF0000"/>
                </a:solidFill>
                <a:latin typeface="Calibri" panose="020F0502020204030204"/>
              </a:rPr>
              <a:t>who do not obey the 	gospel of our Lord Jesus. </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B331371-E9B2-4B6F-A35A-A10BEC53D982}"/>
              </a:ext>
            </a:extLst>
          </p:cNvPr>
          <p:cNvSpPr txBox="1"/>
          <p:nvPr/>
        </p:nvSpPr>
        <p:spPr>
          <a:xfrm>
            <a:off x="0" y="4338084"/>
            <a:ext cx="12192000" cy="1938992"/>
          </a:xfrm>
          <a:prstGeom prst="rect">
            <a:avLst/>
          </a:prstGeom>
          <a:solidFill>
            <a:srgbClr val="FFFF00"/>
          </a:solidFill>
          <a:ln w="38100">
            <a:solidFill>
              <a:srgbClr val="FF0000"/>
            </a:solidFill>
          </a:ln>
        </p:spPr>
        <p:txBody>
          <a:bodyPr wrap="square" rtlCol="0">
            <a:spAutoFit/>
          </a:bodyPr>
          <a:lstStyle/>
          <a:p>
            <a:pPr defTabSz="274313">
              <a:spcBef>
                <a:spcPts val="1800"/>
              </a:spcBef>
              <a:defRPr/>
            </a:pPr>
            <a:r>
              <a:rPr lang="en-US" sz="2400" b="1" dirty="0">
                <a:solidFill>
                  <a:prstClr val="black"/>
                </a:solidFill>
                <a:latin typeface="Times New Roman" panose="02020603050405020304" pitchFamily="18" charset="0"/>
                <a:cs typeface="Times New Roman" panose="02020603050405020304" pitchFamily="18" charset="0"/>
              </a:rPr>
              <a:t>Acts 2:37-38 (NASB) </a:t>
            </a:r>
            <a:br>
              <a:rPr lang="en-US" sz="2400" dirty="0">
                <a:solidFill>
                  <a:prstClr val="black"/>
                </a:solidFill>
                <a:latin typeface="Times New Roman" panose="02020603050405020304" pitchFamily="18" charset="0"/>
                <a:cs typeface="Times New Roman" panose="02020603050405020304" pitchFamily="18" charset="0"/>
              </a:rPr>
            </a:br>
            <a:r>
              <a:rPr lang="en-US" sz="2400" dirty="0">
                <a:solidFill>
                  <a:prstClr val="black"/>
                </a:solidFill>
                <a:latin typeface="Times New Roman" panose="02020603050405020304" pitchFamily="18" charset="0"/>
                <a:cs typeface="Times New Roman" panose="02020603050405020304" pitchFamily="18" charset="0"/>
              </a:rPr>
              <a:t>37  Now when they heard </a:t>
            </a:r>
            <a:r>
              <a:rPr lang="en-US" sz="2400" i="1" dirty="0">
                <a:solidFill>
                  <a:prstClr val="black"/>
                </a:solidFill>
                <a:latin typeface="Times New Roman" panose="02020603050405020304" pitchFamily="18" charset="0"/>
                <a:cs typeface="Times New Roman" panose="02020603050405020304" pitchFamily="18" charset="0"/>
              </a:rPr>
              <a:t>this,</a:t>
            </a:r>
            <a:r>
              <a:rPr lang="en-US" sz="2400" dirty="0">
                <a:solidFill>
                  <a:prstClr val="black"/>
                </a:solidFill>
                <a:latin typeface="Times New Roman" panose="02020603050405020304" pitchFamily="18" charset="0"/>
                <a:cs typeface="Times New Roman" panose="02020603050405020304" pitchFamily="18" charset="0"/>
              </a:rPr>
              <a:t> they were pierced to the heart, and said to Peter and the rest of the 	apostles, </a:t>
            </a:r>
            <a:r>
              <a:rPr lang="en-US" sz="2400" dirty="0">
                <a:solidFill>
                  <a:srgbClr val="FF0000"/>
                </a:solidFill>
                <a:latin typeface="Times New Roman" panose="02020603050405020304" pitchFamily="18" charset="0"/>
                <a:cs typeface="Times New Roman" panose="02020603050405020304" pitchFamily="18" charset="0"/>
              </a:rPr>
              <a:t>"Brethren, what shall we do?"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prstClr val="black"/>
                </a:solidFill>
                <a:latin typeface="Times New Roman" panose="02020603050405020304" pitchFamily="18" charset="0"/>
                <a:cs typeface="Times New Roman" panose="02020603050405020304" pitchFamily="18" charset="0"/>
              </a:rPr>
              <a:t>38  Peter </a:t>
            </a:r>
            <a:r>
              <a:rPr lang="en-US" sz="2400" i="1" dirty="0">
                <a:solidFill>
                  <a:prstClr val="black"/>
                </a:solidFill>
                <a:latin typeface="Times New Roman" panose="02020603050405020304" pitchFamily="18" charset="0"/>
                <a:cs typeface="Times New Roman" panose="02020603050405020304" pitchFamily="18" charset="0"/>
              </a:rPr>
              <a:t>said</a:t>
            </a:r>
            <a:r>
              <a:rPr lang="en-US" sz="2400" dirty="0">
                <a:solidFill>
                  <a:prstClr val="black"/>
                </a:solidFill>
                <a:latin typeface="Times New Roman" panose="02020603050405020304" pitchFamily="18" charset="0"/>
                <a:cs typeface="Times New Roman" panose="02020603050405020304" pitchFamily="18" charset="0"/>
              </a:rPr>
              <a:t> to them, </a:t>
            </a:r>
            <a:r>
              <a:rPr lang="en-US" sz="2400" dirty="0">
                <a:solidFill>
                  <a:srgbClr val="FF0000"/>
                </a:solidFill>
                <a:latin typeface="Times New Roman" panose="02020603050405020304" pitchFamily="18" charset="0"/>
                <a:cs typeface="Times New Roman" panose="02020603050405020304" pitchFamily="18" charset="0"/>
              </a:rPr>
              <a:t>"Repent, and each of you be baptized in the name of Jesus Christ for the 	forgiveness of your sins; </a:t>
            </a:r>
            <a:r>
              <a:rPr lang="en-US" sz="2400" dirty="0">
                <a:solidFill>
                  <a:prstClr val="black"/>
                </a:solidFill>
                <a:latin typeface="Times New Roman" panose="02020603050405020304" pitchFamily="18" charset="0"/>
                <a:cs typeface="Times New Roman" panose="02020603050405020304" pitchFamily="18" charset="0"/>
              </a:rPr>
              <a:t>and you will receive the gift of the Holy Spirit. </a:t>
            </a:r>
          </a:p>
        </p:txBody>
      </p:sp>
      <p:sp>
        <p:nvSpPr>
          <p:cNvPr id="8" name="TextBox 7">
            <a:extLst>
              <a:ext uri="{FF2B5EF4-FFF2-40B4-BE49-F238E27FC236}">
                <a16:creationId xmlns:a16="http://schemas.microsoft.com/office/drawing/2014/main" id="{5E7B5A52-29A3-43DD-BCEB-F71FA202C7AE}"/>
              </a:ext>
            </a:extLst>
          </p:cNvPr>
          <p:cNvSpPr txBox="1"/>
          <p:nvPr/>
        </p:nvSpPr>
        <p:spPr>
          <a:xfrm>
            <a:off x="0" y="4321750"/>
            <a:ext cx="12192000" cy="1200329"/>
          </a:xfrm>
          <a:prstGeom prst="rect">
            <a:avLst/>
          </a:prstGeom>
          <a:solidFill>
            <a:srgbClr val="FFFF00"/>
          </a:solidFill>
          <a:ln w="38100">
            <a:solidFill>
              <a:srgbClr val="FF0000"/>
            </a:solidFill>
          </a:ln>
        </p:spPr>
        <p:txBody>
          <a:bodyPr wrap="square" rtlCol="0">
            <a:spAutoFit/>
          </a:bodyPr>
          <a:lstStyle/>
          <a:p>
            <a:pPr defTabSz="274313">
              <a:spcBef>
                <a:spcPts val="1800"/>
              </a:spcBef>
              <a:defRPr/>
            </a:pPr>
            <a:r>
              <a:rPr lang="en-US" sz="2400" b="1" dirty="0">
                <a:solidFill>
                  <a:prstClr val="black"/>
                </a:solidFill>
                <a:latin typeface="Times New Roman" panose="02020603050405020304" pitchFamily="18" charset="0"/>
                <a:cs typeface="Times New Roman" panose="02020603050405020304" pitchFamily="18" charset="0"/>
              </a:rPr>
              <a:t>Acts 2:41 (NASB) </a:t>
            </a:r>
            <a:br>
              <a:rPr lang="en-US" sz="2400" dirty="0">
                <a:solidFill>
                  <a:prstClr val="black"/>
                </a:solidFill>
                <a:latin typeface="Times New Roman" panose="02020603050405020304" pitchFamily="18" charset="0"/>
                <a:cs typeface="Times New Roman" panose="02020603050405020304" pitchFamily="18" charset="0"/>
              </a:rPr>
            </a:br>
            <a:r>
              <a:rPr lang="en-US" sz="2400" dirty="0">
                <a:solidFill>
                  <a:prstClr val="black"/>
                </a:solidFill>
                <a:latin typeface="Times New Roman" panose="02020603050405020304" pitchFamily="18" charset="0"/>
                <a:cs typeface="Times New Roman" panose="02020603050405020304" pitchFamily="18" charset="0"/>
              </a:rPr>
              <a:t>41  So then, </a:t>
            </a:r>
            <a:r>
              <a:rPr lang="en-US" sz="2400" dirty="0">
                <a:solidFill>
                  <a:srgbClr val="FF0000"/>
                </a:solidFill>
                <a:latin typeface="Times New Roman" panose="02020603050405020304" pitchFamily="18" charset="0"/>
                <a:cs typeface="Times New Roman" panose="02020603050405020304" pitchFamily="18" charset="0"/>
              </a:rPr>
              <a:t>those who had received his word were baptized</a:t>
            </a:r>
            <a:r>
              <a:rPr lang="en-US" sz="2400" dirty="0">
                <a:solidFill>
                  <a:prstClr val="black"/>
                </a:solidFill>
                <a:latin typeface="Times New Roman" panose="02020603050405020304" pitchFamily="18" charset="0"/>
                <a:cs typeface="Times New Roman" panose="02020603050405020304" pitchFamily="18" charset="0"/>
              </a:rPr>
              <a:t>; and that day there were added about 	three thousand souls. </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D295569-5CF2-4F7D-BA68-8CAD2F27A532}"/>
              </a:ext>
            </a:extLst>
          </p:cNvPr>
          <p:cNvSpPr txBox="1"/>
          <p:nvPr/>
        </p:nvSpPr>
        <p:spPr>
          <a:xfrm>
            <a:off x="0" y="3264196"/>
            <a:ext cx="12192000" cy="3046988"/>
          </a:xfrm>
          <a:prstGeom prst="rect">
            <a:avLst/>
          </a:prstGeom>
          <a:solidFill>
            <a:srgbClr val="FFFF00"/>
          </a:solidFill>
          <a:ln w="38100">
            <a:solidFill>
              <a:srgbClr val="FF0000"/>
            </a:solidFill>
          </a:ln>
        </p:spPr>
        <p:txBody>
          <a:bodyPr wrap="square" rtlCol="0">
            <a:spAutoFit/>
          </a:bodyPr>
          <a:lstStyle/>
          <a:p>
            <a:pPr defTabSz="274313">
              <a:spcBef>
                <a:spcPts val="1800"/>
              </a:spcBef>
              <a:defRPr/>
            </a:pPr>
            <a:r>
              <a:rPr lang="en-US" sz="2400" b="1" dirty="0">
                <a:solidFill>
                  <a:prstClr val="black"/>
                </a:solidFill>
                <a:latin typeface="Times New Roman" panose="02020603050405020304" pitchFamily="18" charset="0"/>
                <a:cs typeface="Times New Roman" panose="02020603050405020304" pitchFamily="18" charset="0"/>
              </a:rPr>
              <a:t>Acts 7:51-53 (NASB) </a:t>
            </a:r>
            <a:br>
              <a:rPr lang="en-US" sz="2400" dirty="0">
                <a:solidFill>
                  <a:prstClr val="black"/>
                </a:solidFill>
                <a:latin typeface="Times New Roman" panose="02020603050405020304" pitchFamily="18" charset="0"/>
                <a:cs typeface="Times New Roman" panose="02020603050405020304" pitchFamily="18" charset="0"/>
              </a:rPr>
            </a:br>
            <a:r>
              <a:rPr lang="en-US" sz="2400" dirty="0">
                <a:solidFill>
                  <a:prstClr val="black"/>
                </a:solidFill>
                <a:latin typeface="Times New Roman" panose="02020603050405020304" pitchFamily="18" charset="0"/>
                <a:cs typeface="Times New Roman" panose="02020603050405020304" pitchFamily="18" charset="0"/>
              </a:rPr>
              <a:t>51  </a:t>
            </a:r>
            <a:r>
              <a:rPr lang="en-US" sz="2400" dirty="0">
                <a:solidFill>
                  <a:srgbClr val="FF0000"/>
                </a:solidFill>
                <a:latin typeface="Times New Roman" panose="02020603050405020304" pitchFamily="18" charset="0"/>
                <a:cs typeface="Times New Roman" panose="02020603050405020304" pitchFamily="18" charset="0"/>
              </a:rPr>
              <a:t>"You men who are stiff-necked and uncircumcised in heart and ears are always resisting the 	Holy Spirit; you are doing just as your fathers did. </a:t>
            </a:r>
            <a:br>
              <a:rPr lang="en-US" sz="2400" dirty="0">
                <a:solidFill>
                  <a:prstClr val="black"/>
                </a:solidFill>
                <a:latin typeface="Times New Roman" panose="02020603050405020304" pitchFamily="18" charset="0"/>
                <a:cs typeface="Times New Roman" panose="02020603050405020304" pitchFamily="18" charset="0"/>
              </a:rPr>
            </a:br>
            <a:r>
              <a:rPr lang="en-US" sz="2400" dirty="0">
                <a:solidFill>
                  <a:prstClr val="black"/>
                </a:solidFill>
                <a:latin typeface="Times New Roman" panose="02020603050405020304" pitchFamily="18" charset="0"/>
                <a:cs typeface="Times New Roman" panose="02020603050405020304" pitchFamily="18" charset="0"/>
              </a:rPr>
              <a:t>52  "Which one of the prophets did your fathers not persecute? They killed those who had 	previously announced the coming of the Righteous One, whose betrayers and murderers you 	have now become; </a:t>
            </a:r>
            <a:br>
              <a:rPr lang="en-US" sz="2400" dirty="0">
                <a:solidFill>
                  <a:prstClr val="black"/>
                </a:solidFill>
                <a:latin typeface="Times New Roman" panose="02020603050405020304" pitchFamily="18" charset="0"/>
                <a:cs typeface="Times New Roman" panose="02020603050405020304" pitchFamily="18" charset="0"/>
              </a:rPr>
            </a:br>
            <a:r>
              <a:rPr lang="en-US" sz="2400" dirty="0">
                <a:solidFill>
                  <a:prstClr val="black"/>
                </a:solidFill>
                <a:latin typeface="Times New Roman" panose="02020603050405020304" pitchFamily="18" charset="0"/>
                <a:cs typeface="Times New Roman" panose="02020603050405020304" pitchFamily="18" charset="0"/>
              </a:rPr>
              <a:t>53  you who received the law as ordained by angels, and </a:t>
            </a:r>
            <a:r>
              <a:rPr lang="en-US" sz="2400" i="1" dirty="0">
                <a:solidFill>
                  <a:prstClr val="black"/>
                </a:solidFill>
                <a:latin typeface="Times New Roman" panose="02020603050405020304" pitchFamily="18" charset="0"/>
                <a:cs typeface="Times New Roman" panose="02020603050405020304" pitchFamily="18" charset="0"/>
              </a:rPr>
              <a:t>yet</a:t>
            </a:r>
            <a:r>
              <a:rPr lang="en-US" sz="2400" dirty="0">
                <a:solidFill>
                  <a:prstClr val="black"/>
                </a:solidFill>
                <a:latin typeface="Times New Roman" panose="02020603050405020304" pitchFamily="18" charset="0"/>
                <a:cs typeface="Times New Roman" panose="02020603050405020304" pitchFamily="18" charset="0"/>
              </a:rPr>
              <a:t> did not keep it.“</a:t>
            </a:r>
            <a:br>
              <a:rPr lang="en-US" sz="2400" dirty="0">
                <a:solidFill>
                  <a:prstClr val="black"/>
                </a:solidFill>
                <a:latin typeface="Times New Roman" panose="02020603050405020304" pitchFamily="18" charset="0"/>
                <a:cs typeface="Times New Roman" panose="02020603050405020304" pitchFamily="18" charset="0"/>
              </a:rPr>
            </a:b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361A17F-20DD-4D73-B8F6-8BF9BC5461F2}"/>
              </a:ext>
            </a:extLst>
          </p:cNvPr>
          <p:cNvSpPr txBox="1"/>
          <p:nvPr/>
        </p:nvSpPr>
        <p:spPr>
          <a:xfrm>
            <a:off x="0" y="3184027"/>
            <a:ext cx="12192000" cy="3416320"/>
          </a:xfrm>
          <a:prstGeom prst="rect">
            <a:avLst/>
          </a:prstGeom>
          <a:solidFill>
            <a:srgbClr val="FFFF00"/>
          </a:solidFill>
          <a:ln w="38100">
            <a:solidFill>
              <a:srgbClr val="FF000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Acts 19:1-5 (NASB) </a:t>
            </a:r>
            <a:br>
              <a:rPr lang="en-US" sz="2400" dirty="0">
                <a:solidFill>
                  <a:prstClr val="black"/>
                </a:solidFill>
                <a:latin typeface="Calibri" panose="020F0502020204030204"/>
              </a:rPr>
            </a:br>
            <a:r>
              <a:rPr lang="en-US" sz="2400" dirty="0">
                <a:solidFill>
                  <a:prstClr val="black"/>
                </a:solidFill>
                <a:latin typeface="Calibri" panose="020F0502020204030204"/>
              </a:rPr>
              <a:t>1  It happened that while Apollos was at Corinth, Paul passed through the upper country and 	came to Ephesus, and found some disciples. </a:t>
            </a:r>
            <a:br>
              <a:rPr lang="en-US" sz="2400" dirty="0">
                <a:solidFill>
                  <a:prstClr val="black"/>
                </a:solidFill>
                <a:latin typeface="Calibri" panose="020F0502020204030204"/>
              </a:rPr>
            </a:br>
            <a:r>
              <a:rPr lang="en-US" sz="2400" dirty="0">
                <a:solidFill>
                  <a:prstClr val="black"/>
                </a:solidFill>
                <a:latin typeface="Calibri" panose="020F0502020204030204"/>
              </a:rPr>
              <a:t>2  He said to them, "Did you receive the Holy Spirit when you believed?" And they </a:t>
            </a:r>
            <a:r>
              <a:rPr lang="en-US" sz="2400" i="1" dirty="0">
                <a:solidFill>
                  <a:prstClr val="black"/>
                </a:solidFill>
                <a:latin typeface="Calibri" panose="020F0502020204030204"/>
              </a:rPr>
              <a:t>said</a:t>
            </a:r>
            <a:r>
              <a:rPr lang="en-US" sz="2400" dirty="0">
                <a:solidFill>
                  <a:prstClr val="black"/>
                </a:solidFill>
                <a:latin typeface="Calibri" panose="020F0502020204030204"/>
              </a:rPr>
              <a:t> to him, 	"No, we have not even heard whether there is a Holy Spirit." </a:t>
            </a:r>
            <a:br>
              <a:rPr lang="en-US" sz="2400" dirty="0">
                <a:solidFill>
                  <a:prstClr val="black"/>
                </a:solidFill>
                <a:latin typeface="Calibri" panose="020F0502020204030204"/>
              </a:rPr>
            </a:br>
            <a:r>
              <a:rPr lang="en-US" sz="2400" dirty="0">
                <a:solidFill>
                  <a:prstClr val="black"/>
                </a:solidFill>
                <a:latin typeface="Calibri" panose="020F0502020204030204"/>
              </a:rPr>
              <a:t>3  And he said, </a:t>
            </a:r>
            <a:r>
              <a:rPr lang="en-US" sz="2400" dirty="0">
                <a:solidFill>
                  <a:srgbClr val="FF0000"/>
                </a:solidFill>
                <a:latin typeface="Calibri" panose="020F0502020204030204"/>
              </a:rPr>
              <a:t>"Into what then were you baptized?"</a:t>
            </a:r>
            <a:r>
              <a:rPr lang="en-US" sz="2400" dirty="0">
                <a:solidFill>
                  <a:prstClr val="black"/>
                </a:solidFill>
                <a:latin typeface="Calibri" panose="020F0502020204030204"/>
              </a:rPr>
              <a:t> And they said, "Into John's baptism." </a:t>
            </a:r>
            <a:br>
              <a:rPr lang="en-US" sz="2400" dirty="0">
                <a:solidFill>
                  <a:prstClr val="black"/>
                </a:solidFill>
                <a:latin typeface="Calibri" panose="020F0502020204030204"/>
              </a:rPr>
            </a:br>
            <a:r>
              <a:rPr lang="en-US" sz="2400" dirty="0">
                <a:solidFill>
                  <a:prstClr val="black"/>
                </a:solidFill>
                <a:latin typeface="Calibri" panose="020F0502020204030204"/>
              </a:rPr>
              <a:t>4  Paul said, "John baptized with the baptism of repentance, telling the people to believe in Him 	who was coming after him, that is, in Jesus." </a:t>
            </a:r>
            <a:br>
              <a:rPr lang="en-US" sz="2400" dirty="0">
                <a:solidFill>
                  <a:prstClr val="black"/>
                </a:solidFill>
                <a:latin typeface="Calibri" panose="020F0502020204030204"/>
              </a:rPr>
            </a:br>
            <a:r>
              <a:rPr lang="en-US" sz="2400" dirty="0">
                <a:solidFill>
                  <a:prstClr val="black"/>
                </a:solidFill>
                <a:latin typeface="Calibri" panose="020F0502020204030204"/>
              </a:rPr>
              <a:t>5  When they heard this, they were baptized in the name of the Lord Jesus. </a:t>
            </a:r>
          </a:p>
        </p:txBody>
      </p:sp>
      <p:sp>
        <p:nvSpPr>
          <p:cNvPr id="11" name="TextBox 10">
            <a:extLst>
              <a:ext uri="{FF2B5EF4-FFF2-40B4-BE49-F238E27FC236}">
                <a16:creationId xmlns:a16="http://schemas.microsoft.com/office/drawing/2014/main" id="{C5AA3B79-FBD5-4E52-83B1-A7FCD738E781}"/>
              </a:ext>
            </a:extLst>
          </p:cNvPr>
          <p:cNvSpPr txBox="1"/>
          <p:nvPr/>
        </p:nvSpPr>
        <p:spPr>
          <a:xfrm>
            <a:off x="0" y="4338086"/>
            <a:ext cx="12192000" cy="1200329"/>
          </a:xfrm>
          <a:prstGeom prst="rect">
            <a:avLst/>
          </a:prstGeom>
          <a:solidFill>
            <a:srgbClr val="FFFF00"/>
          </a:solidFill>
          <a:ln w="38100">
            <a:solidFill>
              <a:srgbClr val="FF000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1 Corinthians 1:13 (NASB) </a:t>
            </a:r>
            <a:br>
              <a:rPr lang="en-US" sz="2400" dirty="0">
                <a:solidFill>
                  <a:prstClr val="black"/>
                </a:solidFill>
                <a:latin typeface="Calibri" panose="020F0502020204030204"/>
              </a:rPr>
            </a:br>
            <a:r>
              <a:rPr lang="en-US" sz="2400" dirty="0">
                <a:solidFill>
                  <a:prstClr val="black"/>
                </a:solidFill>
                <a:latin typeface="Calibri" panose="020F0502020204030204"/>
              </a:rPr>
              <a:t>13  Has Christ been divided? Paul was not crucified for you, was he? Or were you baptized in the 	name of Paul? </a:t>
            </a:r>
            <a:endParaRPr lang="en-US"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028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4"/>
                                        </p:tgtEl>
                                        <p:attrNameLst>
                                          <p:attrName>ppt_w</p:attrName>
                                        </p:attrNameLst>
                                      </p:cBhvr>
                                      <p:tavLst>
                                        <p:tav tm="0">
                                          <p:val>
                                            <p:strVal val="ppt_w"/>
                                          </p:val>
                                        </p:tav>
                                        <p:tav tm="100000">
                                          <p:val>
                                            <p:fltVal val="0"/>
                                          </p:val>
                                        </p:tav>
                                      </p:tavLst>
                                    </p:anim>
                                    <p:anim calcmode="lin" valueType="num">
                                      <p:cBhvr>
                                        <p:cTn id="32" dur="500"/>
                                        <p:tgtEl>
                                          <p:spTgt spid="4"/>
                                        </p:tgtEl>
                                        <p:attrNameLst>
                                          <p:attrName>ppt_h</p:attrName>
                                        </p:attrNameLst>
                                      </p:cBhvr>
                                      <p:tavLst>
                                        <p:tav tm="0">
                                          <p:val>
                                            <p:strVal val="ppt_h"/>
                                          </p:val>
                                        </p:tav>
                                        <p:tav tm="100000">
                                          <p:val>
                                            <p:fltVal val="0"/>
                                          </p:val>
                                        </p:tav>
                                      </p:tavLst>
                                    </p:anim>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grpId="1" nodeType="clickEffect">
                                  <p:stCondLst>
                                    <p:cond delay="0"/>
                                  </p:stCondLst>
                                  <p:childTnLst>
                                    <p:anim calcmode="lin" valueType="num">
                                      <p:cBhvr>
                                        <p:cTn id="45" dur="500"/>
                                        <p:tgtEl>
                                          <p:spTgt spid="5"/>
                                        </p:tgtEl>
                                        <p:attrNameLst>
                                          <p:attrName>ppt_w</p:attrName>
                                        </p:attrNameLst>
                                      </p:cBhvr>
                                      <p:tavLst>
                                        <p:tav tm="0">
                                          <p:val>
                                            <p:strVal val="ppt_w"/>
                                          </p:val>
                                        </p:tav>
                                        <p:tav tm="100000">
                                          <p:val>
                                            <p:fltVal val="0"/>
                                          </p:val>
                                        </p:tav>
                                      </p:tavLst>
                                    </p:anim>
                                    <p:anim calcmode="lin" valueType="num">
                                      <p:cBhvr>
                                        <p:cTn id="46" dur="500"/>
                                        <p:tgtEl>
                                          <p:spTgt spid="5"/>
                                        </p:tgtEl>
                                        <p:attrNameLst>
                                          <p:attrName>ppt_h</p:attrName>
                                        </p:attrNameLst>
                                      </p:cBhvr>
                                      <p:tavLst>
                                        <p:tav tm="0">
                                          <p:val>
                                            <p:strVal val="ppt_h"/>
                                          </p:val>
                                        </p:tav>
                                        <p:tav tm="100000">
                                          <p:val>
                                            <p:fltVal val="0"/>
                                          </p:val>
                                        </p:tav>
                                      </p:tavLst>
                                    </p:anim>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500" fill="hold"/>
                                        <p:tgtEl>
                                          <p:spTgt spid="6"/>
                                        </p:tgtEl>
                                        <p:attrNameLst>
                                          <p:attrName>ppt_w</p:attrName>
                                        </p:attrNameLst>
                                      </p:cBhvr>
                                      <p:tavLst>
                                        <p:tav tm="0">
                                          <p:val>
                                            <p:fltVal val="0"/>
                                          </p:val>
                                        </p:tav>
                                        <p:tav tm="100000">
                                          <p:val>
                                            <p:strVal val="#ppt_w"/>
                                          </p:val>
                                        </p:tav>
                                      </p:tavLst>
                                    </p:anim>
                                    <p:anim calcmode="lin" valueType="num">
                                      <p:cBhvr>
                                        <p:cTn id="54" dur="500" fill="hold"/>
                                        <p:tgtEl>
                                          <p:spTgt spid="6"/>
                                        </p:tgtEl>
                                        <p:attrNameLst>
                                          <p:attrName>ppt_h</p:attrName>
                                        </p:attrNameLst>
                                      </p:cBhvr>
                                      <p:tavLst>
                                        <p:tav tm="0">
                                          <p:val>
                                            <p:fltVal val="0"/>
                                          </p:val>
                                        </p:tav>
                                        <p:tav tm="100000">
                                          <p:val>
                                            <p:strVal val="#ppt_h"/>
                                          </p:val>
                                        </p:tav>
                                      </p:tavLst>
                                    </p:anim>
                                    <p:animEffect transition="in" filter="fade">
                                      <p:cBhvr>
                                        <p:cTn id="55" dur="5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xit" presetSubtype="32" fill="hold" grpId="1" nodeType="clickEffect">
                                  <p:stCondLst>
                                    <p:cond delay="0"/>
                                  </p:stCondLst>
                                  <p:childTnLst>
                                    <p:anim calcmode="lin" valueType="num">
                                      <p:cBhvr>
                                        <p:cTn id="59" dur="500"/>
                                        <p:tgtEl>
                                          <p:spTgt spid="6"/>
                                        </p:tgtEl>
                                        <p:attrNameLst>
                                          <p:attrName>ppt_w</p:attrName>
                                        </p:attrNameLst>
                                      </p:cBhvr>
                                      <p:tavLst>
                                        <p:tav tm="0">
                                          <p:val>
                                            <p:strVal val="ppt_w"/>
                                          </p:val>
                                        </p:tav>
                                        <p:tav tm="100000">
                                          <p:val>
                                            <p:fltVal val="0"/>
                                          </p:val>
                                        </p:tav>
                                      </p:tavLst>
                                    </p:anim>
                                    <p:anim calcmode="lin" valueType="num">
                                      <p:cBhvr>
                                        <p:cTn id="60" dur="500"/>
                                        <p:tgtEl>
                                          <p:spTgt spid="6"/>
                                        </p:tgtEl>
                                        <p:attrNameLst>
                                          <p:attrName>ppt_h</p:attrName>
                                        </p:attrNameLst>
                                      </p:cBhvr>
                                      <p:tavLst>
                                        <p:tav tm="0">
                                          <p:val>
                                            <p:strVal val="ppt_h"/>
                                          </p:val>
                                        </p:tav>
                                        <p:tav tm="100000">
                                          <p:val>
                                            <p:fltVal val="0"/>
                                          </p:val>
                                        </p:tav>
                                      </p:tavLst>
                                    </p:anim>
                                    <p:animEffect transition="out" filter="fade">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p:cTn id="67" dur="500" fill="hold"/>
                                        <p:tgtEl>
                                          <p:spTgt spid="7"/>
                                        </p:tgtEl>
                                        <p:attrNameLst>
                                          <p:attrName>ppt_w</p:attrName>
                                        </p:attrNameLst>
                                      </p:cBhvr>
                                      <p:tavLst>
                                        <p:tav tm="0">
                                          <p:val>
                                            <p:fltVal val="0"/>
                                          </p:val>
                                        </p:tav>
                                        <p:tav tm="100000">
                                          <p:val>
                                            <p:strVal val="#ppt_w"/>
                                          </p:val>
                                        </p:tav>
                                      </p:tavLst>
                                    </p:anim>
                                    <p:anim calcmode="lin" valueType="num">
                                      <p:cBhvr>
                                        <p:cTn id="68" dur="500" fill="hold"/>
                                        <p:tgtEl>
                                          <p:spTgt spid="7"/>
                                        </p:tgtEl>
                                        <p:attrNameLst>
                                          <p:attrName>ppt_h</p:attrName>
                                        </p:attrNameLst>
                                      </p:cBhvr>
                                      <p:tavLst>
                                        <p:tav tm="0">
                                          <p:val>
                                            <p:fltVal val="0"/>
                                          </p:val>
                                        </p:tav>
                                        <p:tav tm="100000">
                                          <p:val>
                                            <p:strVal val="#ppt_h"/>
                                          </p:val>
                                        </p:tav>
                                      </p:tavLst>
                                    </p:anim>
                                    <p:animEffect transition="in" filter="fade">
                                      <p:cBhvr>
                                        <p:cTn id="69" dur="500"/>
                                        <p:tgtEl>
                                          <p:spTgt spid="7"/>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xit" presetSubtype="32" fill="hold" grpId="1" nodeType="clickEffect">
                                  <p:stCondLst>
                                    <p:cond delay="0"/>
                                  </p:stCondLst>
                                  <p:childTnLst>
                                    <p:anim calcmode="lin" valueType="num">
                                      <p:cBhvr>
                                        <p:cTn id="73" dur="500"/>
                                        <p:tgtEl>
                                          <p:spTgt spid="7"/>
                                        </p:tgtEl>
                                        <p:attrNameLst>
                                          <p:attrName>ppt_w</p:attrName>
                                        </p:attrNameLst>
                                      </p:cBhvr>
                                      <p:tavLst>
                                        <p:tav tm="0">
                                          <p:val>
                                            <p:strVal val="ppt_w"/>
                                          </p:val>
                                        </p:tav>
                                        <p:tav tm="100000">
                                          <p:val>
                                            <p:fltVal val="0"/>
                                          </p:val>
                                        </p:tav>
                                      </p:tavLst>
                                    </p:anim>
                                    <p:anim calcmode="lin" valueType="num">
                                      <p:cBhvr>
                                        <p:cTn id="74" dur="500"/>
                                        <p:tgtEl>
                                          <p:spTgt spid="7"/>
                                        </p:tgtEl>
                                        <p:attrNameLst>
                                          <p:attrName>ppt_h</p:attrName>
                                        </p:attrNameLst>
                                      </p:cBhvr>
                                      <p:tavLst>
                                        <p:tav tm="0">
                                          <p:val>
                                            <p:strVal val="ppt_h"/>
                                          </p:val>
                                        </p:tav>
                                        <p:tav tm="100000">
                                          <p:val>
                                            <p:fltVal val="0"/>
                                          </p:val>
                                        </p:tav>
                                      </p:tavLst>
                                    </p:anim>
                                    <p:animEffect transition="out" filter="fade">
                                      <p:cBhvr>
                                        <p:cTn id="75" dur="500"/>
                                        <p:tgtEl>
                                          <p:spTgt spid="7"/>
                                        </p:tgtEl>
                                      </p:cBhvr>
                                    </p:animEffect>
                                    <p:set>
                                      <p:cBhvr>
                                        <p:cTn id="76" dur="1" fill="hold">
                                          <p:stCondLst>
                                            <p:cond delay="499"/>
                                          </p:stCondLst>
                                        </p:cTn>
                                        <p:tgtEl>
                                          <p:spTgt spid="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8"/>
                                        </p:tgtEl>
                                        <p:attrNameLst>
                                          <p:attrName>style.visibility</p:attrName>
                                        </p:attrNameLst>
                                      </p:cBhvr>
                                      <p:to>
                                        <p:strVal val="visible"/>
                                      </p:to>
                                    </p:set>
                                    <p:anim calcmode="lin" valueType="num">
                                      <p:cBhvr>
                                        <p:cTn id="81" dur="500" fill="hold"/>
                                        <p:tgtEl>
                                          <p:spTgt spid="8"/>
                                        </p:tgtEl>
                                        <p:attrNameLst>
                                          <p:attrName>ppt_w</p:attrName>
                                        </p:attrNameLst>
                                      </p:cBhvr>
                                      <p:tavLst>
                                        <p:tav tm="0">
                                          <p:val>
                                            <p:fltVal val="0"/>
                                          </p:val>
                                        </p:tav>
                                        <p:tav tm="100000">
                                          <p:val>
                                            <p:strVal val="#ppt_w"/>
                                          </p:val>
                                        </p:tav>
                                      </p:tavLst>
                                    </p:anim>
                                    <p:anim calcmode="lin" valueType="num">
                                      <p:cBhvr>
                                        <p:cTn id="82" dur="500" fill="hold"/>
                                        <p:tgtEl>
                                          <p:spTgt spid="8"/>
                                        </p:tgtEl>
                                        <p:attrNameLst>
                                          <p:attrName>ppt_h</p:attrName>
                                        </p:attrNameLst>
                                      </p:cBhvr>
                                      <p:tavLst>
                                        <p:tav tm="0">
                                          <p:val>
                                            <p:fltVal val="0"/>
                                          </p:val>
                                        </p:tav>
                                        <p:tav tm="100000">
                                          <p:val>
                                            <p:strVal val="#ppt_h"/>
                                          </p:val>
                                        </p:tav>
                                      </p:tavLst>
                                    </p:anim>
                                    <p:animEffect transition="in" filter="fade">
                                      <p:cBhvr>
                                        <p:cTn id="83" dur="500"/>
                                        <p:tgtEl>
                                          <p:spTgt spid="8"/>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xit" presetSubtype="32" fill="hold" grpId="1" nodeType="clickEffect">
                                  <p:stCondLst>
                                    <p:cond delay="0"/>
                                  </p:stCondLst>
                                  <p:childTnLst>
                                    <p:anim calcmode="lin" valueType="num">
                                      <p:cBhvr>
                                        <p:cTn id="87" dur="500"/>
                                        <p:tgtEl>
                                          <p:spTgt spid="8"/>
                                        </p:tgtEl>
                                        <p:attrNameLst>
                                          <p:attrName>ppt_w</p:attrName>
                                        </p:attrNameLst>
                                      </p:cBhvr>
                                      <p:tavLst>
                                        <p:tav tm="0">
                                          <p:val>
                                            <p:strVal val="ppt_w"/>
                                          </p:val>
                                        </p:tav>
                                        <p:tav tm="100000">
                                          <p:val>
                                            <p:fltVal val="0"/>
                                          </p:val>
                                        </p:tav>
                                      </p:tavLst>
                                    </p:anim>
                                    <p:anim calcmode="lin" valueType="num">
                                      <p:cBhvr>
                                        <p:cTn id="88" dur="500"/>
                                        <p:tgtEl>
                                          <p:spTgt spid="8"/>
                                        </p:tgtEl>
                                        <p:attrNameLst>
                                          <p:attrName>ppt_h</p:attrName>
                                        </p:attrNameLst>
                                      </p:cBhvr>
                                      <p:tavLst>
                                        <p:tav tm="0">
                                          <p:val>
                                            <p:strVal val="ppt_h"/>
                                          </p:val>
                                        </p:tav>
                                        <p:tav tm="100000">
                                          <p:val>
                                            <p:fltVal val="0"/>
                                          </p:val>
                                        </p:tav>
                                      </p:tavLst>
                                    </p:anim>
                                    <p:animEffect transition="out" filter="fade">
                                      <p:cBhvr>
                                        <p:cTn id="89" dur="500"/>
                                        <p:tgtEl>
                                          <p:spTgt spid="8"/>
                                        </p:tgtEl>
                                      </p:cBhvr>
                                    </p:animEffect>
                                    <p:set>
                                      <p:cBhvr>
                                        <p:cTn id="90" dur="1" fill="hold">
                                          <p:stCondLst>
                                            <p:cond delay="499"/>
                                          </p:stCondLst>
                                        </p:cTn>
                                        <p:tgtEl>
                                          <p:spTgt spid="8"/>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10"/>
                                        </p:tgtEl>
                                        <p:attrNameLst>
                                          <p:attrName>style.visibility</p:attrName>
                                        </p:attrNameLst>
                                      </p:cBhvr>
                                      <p:to>
                                        <p:strVal val="visible"/>
                                      </p:to>
                                    </p:set>
                                    <p:anim calcmode="lin" valueType="num">
                                      <p:cBhvr>
                                        <p:cTn id="95" dur="500" fill="hold"/>
                                        <p:tgtEl>
                                          <p:spTgt spid="10"/>
                                        </p:tgtEl>
                                        <p:attrNameLst>
                                          <p:attrName>ppt_w</p:attrName>
                                        </p:attrNameLst>
                                      </p:cBhvr>
                                      <p:tavLst>
                                        <p:tav tm="0">
                                          <p:val>
                                            <p:fltVal val="0"/>
                                          </p:val>
                                        </p:tav>
                                        <p:tav tm="100000">
                                          <p:val>
                                            <p:strVal val="#ppt_w"/>
                                          </p:val>
                                        </p:tav>
                                      </p:tavLst>
                                    </p:anim>
                                    <p:anim calcmode="lin" valueType="num">
                                      <p:cBhvr>
                                        <p:cTn id="96" dur="500" fill="hold"/>
                                        <p:tgtEl>
                                          <p:spTgt spid="10"/>
                                        </p:tgtEl>
                                        <p:attrNameLst>
                                          <p:attrName>ppt_h</p:attrName>
                                        </p:attrNameLst>
                                      </p:cBhvr>
                                      <p:tavLst>
                                        <p:tav tm="0">
                                          <p:val>
                                            <p:fltVal val="0"/>
                                          </p:val>
                                        </p:tav>
                                        <p:tav tm="100000">
                                          <p:val>
                                            <p:strVal val="#ppt_h"/>
                                          </p:val>
                                        </p:tav>
                                      </p:tavLst>
                                    </p:anim>
                                    <p:animEffect transition="in" filter="fade">
                                      <p:cBhvr>
                                        <p:cTn id="97" dur="500"/>
                                        <p:tgtEl>
                                          <p:spTgt spid="10"/>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xit" presetSubtype="32" fill="hold" grpId="1" nodeType="clickEffect">
                                  <p:stCondLst>
                                    <p:cond delay="0"/>
                                  </p:stCondLst>
                                  <p:childTnLst>
                                    <p:anim calcmode="lin" valueType="num">
                                      <p:cBhvr>
                                        <p:cTn id="101" dur="500"/>
                                        <p:tgtEl>
                                          <p:spTgt spid="10"/>
                                        </p:tgtEl>
                                        <p:attrNameLst>
                                          <p:attrName>ppt_w</p:attrName>
                                        </p:attrNameLst>
                                      </p:cBhvr>
                                      <p:tavLst>
                                        <p:tav tm="0">
                                          <p:val>
                                            <p:strVal val="ppt_w"/>
                                          </p:val>
                                        </p:tav>
                                        <p:tav tm="100000">
                                          <p:val>
                                            <p:fltVal val="0"/>
                                          </p:val>
                                        </p:tav>
                                      </p:tavLst>
                                    </p:anim>
                                    <p:anim calcmode="lin" valueType="num">
                                      <p:cBhvr>
                                        <p:cTn id="102" dur="500"/>
                                        <p:tgtEl>
                                          <p:spTgt spid="10"/>
                                        </p:tgtEl>
                                        <p:attrNameLst>
                                          <p:attrName>ppt_h</p:attrName>
                                        </p:attrNameLst>
                                      </p:cBhvr>
                                      <p:tavLst>
                                        <p:tav tm="0">
                                          <p:val>
                                            <p:strVal val="ppt_h"/>
                                          </p:val>
                                        </p:tav>
                                        <p:tav tm="100000">
                                          <p:val>
                                            <p:fltVal val="0"/>
                                          </p:val>
                                        </p:tav>
                                      </p:tavLst>
                                    </p:anim>
                                    <p:animEffect transition="out" filter="fade">
                                      <p:cBhvr>
                                        <p:cTn id="103" dur="500"/>
                                        <p:tgtEl>
                                          <p:spTgt spid="10"/>
                                        </p:tgtEl>
                                      </p:cBhvr>
                                    </p:animEffect>
                                    <p:set>
                                      <p:cBhvr>
                                        <p:cTn id="104" dur="1" fill="hold">
                                          <p:stCondLst>
                                            <p:cond delay="499"/>
                                          </p:stCondLst>
                                        </p:cTn>
                                        <p:tgtEl>
                                          <p:spTgt spid="10"/>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11"/>
                                        </p:tgtEl>
                                        <p:attrNameLst>
                                          <p:attrName>style.visibility</p:attrName>
                                        </p:attrNameLst>
                                      </p:cBhvr>
                                      <p:to>
                                        <p:strVal val="visible"/>
                                      </p:to>
                                    </p:set>
                                    <p:anim calcmode="lin" valueType="num">
                                      <p:cBhvr>
                                        <p:cTn id="109" dur="500" fill="hold"/>
                                        <p:tgtEl>
                                          <p:spTgt spid="11"/>
                                        </p:tgtEl>
                                        <p:attrNameLst>
                                          <p:attrName>ppt_w</p:attrName>
                                        </p:attrNameLst>
                                      </p:cBhvr>
                                      <p:tavLst>
                                        <p:tav tm="0">
                                          <p:val>
                                            <p:fltVal val="0"/>
                                          </p:val>
                                        </p:tav>
                                        <p:tav tm="100000">
                                          <p:val>
                                            <p:strVal val="#ppt_w"/>
                                          </p:val>
                                        </p:tav>
                                      </p:tavLst>
                                    </p:anim>
                                    <p:anim calcmode="lin" valueType="num">
                                      <p:cBhvr>
                                        <p:cTn id="110" dur="500" fill="hold"/>
                                        <p:tgtEl>
                                          <p:spTgt spid="11"/>
                                        </p:tgtEl>
                                        <p:attrNameLst>
                                          <p:attrName>ppt_h</p:attrName>
                                        </p:attrNameLst>
                                      </p:cBhvr>
                                      <p:tavLst>
                                        <p:tav tm="0">
                                          <p:val>
                                            <p:fltVal val="0"/>
                                          </p:val>
                                        </p:tav>
                                        <p:tav tm="100000">
                                          <p:val>
                                            <p:strVal val="#ppt_h"/>
                                          </p:val>
                                        </p:tav>
                                      </p:tavLst>
                                    </p:anim>
                                    <p:animEffect transition="in" filter="fade">
                                      <p:cBhvr>
                                        <p:cTn id="111" dur="500"/>
                                        <p:tgtEl>
                                          <p:spTgt spid="11"/>
                                        </p:tgtEl>
                                      </p:cBhvr>
                                    </p:animEffect>
                                  </p:childTnLst>
                                </p:cTn>
                              </p:par>
                            </p:childTnLst>
                          </p:cTn>
                        </p:par>
                      </p:childTnLst>
                    </p:cTn>
                  </p:par>
                  <p:par>
                    <p:cTn id="112" fill="hold">
                      <p:stCondLst>
                        <p:cond delay="indefinite"/>
                      </p:stCondLst>
                      <p:childTnLst>
                        <p:par>
                          <p:cTn id="113" fill="hold">
                            <p:stCondLst>
                              <p:cond delay="0"/>
                            </p:stCondLst>
                            <p:childTnLst>
                              <p:par>
                                <p:cTn id="114" presetID="53" presetClass="exit" presetSubtype="32" fill="hold" grpId="1" nodeType="clickEffect">
                                  <p:stCondLst>
                                    <p:cond delay="0"/>
                                  </p:stCondLst>
                                  <p:childTnLst>
                                    <p:anim calcmode="lin" valueType="num">
                                      <p:cBhvr>
                                        <p:cTn id="115" dur="500"/>
                                        <p:tgtEl>
                                          <p:spTgt spid="11"/>
                                        </p:tgtEl>
                                        <p:attrNameLst>
                                          <p:attrName>ppt_w</p:attrName>
                                        </p:attrNameLst>
                                      </p:cBhvr>
                                      <p:tavLst>
                                        <p:tav tm="0">
                                          <p:val>
                                            <p:strVal val="ppt_w"/>
                                          </p:val>
                                        </p:tav>
                                        <p:tav tm="100000">
                                          <p:val>
                                            <p:fltVal val="0"/>
                                          </p:val>
                                        </p:tav>
                                      </p:tavLst>
                                    </p:anim>
                                    <p:anim calcmode="lin" valueType="num">
                                      <p:cBhvr>
                                        <p:cTn id="116" dur="500"/>
                                        <p:tgtEl>
                                          <p:spTgt spid="11"/>
                                        </p:tgtEl>
                                        <p:attrNameLst>
                                          <p:attrName>ppt_h</p:attrName>
                                        </p:attrNameLst>
                                      </p:cBhvr>
                                      <p:tavLst>
                                        <p:tav tm="0">
                                          <p:val>
                                            <p:strVal val="ppt_h"/>
                                          </p:val>
                                        </p:tav>
                                        <p:tav tm="100000">
                                          <p:val>
                                            <p:fltVal val="0"/>
                                          </p:val>
                                        </p:tav>
                                      </p:tavLst>
                                    </p:anim>
                                    <p:animEffect transition="out" filter="fade">
                                      <p:cBhvr>
                                        <p:cTn id="117" dur="500"/>
                                        <p:tgtEl>
                                          <p:spTgt spid="11"/>
                                        </p:tgtEl>
                                      </p:cBhvr>
                                    </p:animEffect>
                                    <p:set>
                                      <p:cBhvr>
                                        <p:cTn id="118" dur="1" fill="hold">
                                          <p:stCondLst>
                                            <p:cond delay="499"/>
                                          </p:stCondLst>
                                        </p:cTn>
                                        <p:tgtEl>
                                          <p:spTgt spid="11"/>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53" presetClass="entr" presetSubtype="16" fill="hold" grpId="0" nodeType="clickEffect">
                                  <p:stCondLst>
                                    <p:cond delay="0"/>
                                  </p:stCondLst>
                                  <p:childTnLst>
                                    <p:set>
                                      <p:cBhvr>
                                        <p:cTn id="134" dur="1" fill="hold">
                                          <p:stCondLst>
                                            <p:cond delay="0"/>
                                          </p:stCondLst>
                                        </p:cTn>
                                        <p:tgtEl>
                                          <p:spTgt spid="9"/>
                                        </p:tgtEl>
                                        <p:attrNameLst>
                                          <p:attrName>style.visibility</p:attrName>
                                        </p:attrNameLst>
                                      </p:cBhvr>
                                      <p:to>
                                        <p:strVal val="visible"/>
                                      </p:to>
                                    </p:set>
                                    <p:anim calcmode="lin" valueType="num">
                                      <p:cBhvr>
                                        <p:cTn id="135" dur="500" fill="hold"/>
                                        <p:tgtEl>
                                          <p:spTgt spid="9"/>
                                        </p:tgtEl>
                                        <p:attrNameLst>
                                          <p:attrName>ppt_w</p:attrName>
                                        </p:attrNameLst>
                                      </p:cBhvr>
                                      <p:tavLst>
                                        <p:tav tm="0">
                                          <p:val>
                                            <p:fltVal val="0"/>
                                          </p:val>
                                        </p:tav>
                                        <p:tav tm="100000">
                                          <p:val>
                                            <p:strVal val="#ppt_w"/>
                                          </p:val>
                                        </p:tav>
                                      </p:tavLst>
                                    </p:anim>
                                    <p:anim calcmode="lin" valueType="num">
                                      <p:cBhvr>
                                        <p:cTn id="136" dur="500" fill="hold"/>
                                        <p:tgtEl>
                                          <p:spTgt spid="9"/>
                                        </p:tgtEl>
                                        <p:attrNameLst>
                                          <p:attrName>ppt_h</p:attrName>
                                        </p:attrNameLst>
                                      </p:cBhvr>
                                      <p:tavLst>
                                        <p:tav tm="0">
                                          <p:val>
                                            <p:fltVal val="0"/>
                                          </p:val>
                                        </p:tav>
                                        <p:tav tm="100000">
                                          <p:val>
                                            <p:strVal val="#ppt_h"/>
                                          </p:val>
                                        </p:tav>
                                      </p:tavLst>
                                    </p:anim>
                                    <p:animEffect transition="in" filter="fade">
                                      <p:cBhvr>
                                        <p:cTn id="137" dur="500"/>
                                        <p:tgtEl>
                                          <p:spTgt spid="9"/>
                                        </p:tgtEl>
                                      </p:cBhvr>
                                    </p:animEffect>
                                  </p:childTnLst>
                                </p:cTn>
                              </p:par>
                            </p:childTnLst>
                          </p:cTn>
                        </p:par>
                      </p:childTnLst>
                    </p:cTn>
                  </p:par>
                  <p:par>
                    <p:cTn id="138" fill="hold">
                      <p:stCondLst>
                        <p:cond delay="indefinite"/>
                      </p:stCondLst>
                      <p:childTnLst>
                        <p:par>
                          <p:cTn id="139" fill="hold">
                            <p:stCondLst>
                              <p:cond delay="0"/>
                            </p:stCondLst>
                            <p:childTnLst>
                              <p:par>
                                <p:cTn id="140" presetID="53" presetClass="exit" presetSubtype="32" fill="hold" grpId="1" nodeType="clickEffect">
                                  <p:stCondLst>
                                    <p:cond delay="0"/>
                                  </p:stCondLst>
                                  <p:childTnLst>
                                    <p:anim calcmode="lin" valueType="num">
                                      <p:cBhvr>
                                        <p:cTn id="141" dur="500"/>
                                        <p:tgtEl>
                                          <p:spTgt spid="9"/>
                                        </p:tgtEl>
                                        <p:attrNameLst>
                                          <p:attrName>ppt_w</p:attrName>
                                        </p:attrNameLst>
                                      </p:cBhvr>
                                      <p:tavLst>
                                        <p:tav tm="0">
                                          <p:val>
                                            <p:strVal val="ppt_w"/>
                                          </p:val>
                                        </p:tav>
                                        <p:tav tm="100000">
                                          <p:val>
                                            <p:fltVal val="0"/>
                                          </p:val>
                                        </p:tav>
                                      </p:tavLst>
                                    </p:anim>
                                    <p:anim calcmode="lin" valueType="num">
                                      <p:cBhvr>
                                        <p:cTn id="142" dur="500"/>
                                        <p:tgtEl>
                                          <p:spTgt spid="9"/>
                                        </p:tgtEl>
                                        <p:attrNameLst>
                                          <p:attrName>ppt_h</p:attrName>
                                        </p:attrNameLst>
                                      </p:cBhvr>
                                      <p:tavLst>
                                        <p:tav tm="0">
                                          <p:val>
                                            <p:strVal val="ppt_h"/>
                                          </p:val>
                                        </p:tav>
                                        <p:tav tm="100000">
                                          <p:val>
                                            <p:fltVal val="0"/>
                                          </p:val>
                                        </p:tav>
                                      </p:tavLst>
                                    </p:anim>
                                    <p:animEffect transition="out" filter="fade">
                                      <p:cBhvr>
                                        <p:cTn id="143" dur="500"/>
                                        <p:tgtEl>
                                          <p:spTgt spid="9"/>
                                        </p:tgtEl>
                                      </p:cBhvr>
                                    </p:animEffect>
                                    <p:set>
                                      <p:cBhvr>
                                        <p:cTn id="14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694140"/>
          </a:xfrm>
          <a:prstGeom prst="rect">
            <a:avLst/>
          </a:prstGeom>
          <a:solidFill>
            <a:schemeClr val="bg1"/>
          </a:solidFill>
        </p:spPr>
        <p:txBody>
          <a:bodyPr wrap="square" rtlCol="0">
            <a:spAutoFit/>
          </a:bodyPr>
          <a:lstStyle/>
          <a:p>
            <a:pPr defTabSz="274313">
              <a:spcBef>
                <a:spcPts val="1800"/>
              </a:spcBef>
              <a:defRPr/>
            </a:pPr>
            <a:r>
              <a:rPr lang="en-US" sz="2400" b="1" dirty="0">
                <a:solidFill>
                  <a:srgbClr val="FF0000"/>
                </a:solidFill>
                <a:latin typeface="Times New Roman" panose="02020603050405020304" pitchFamily="18" charset="0"/>
                <a:cs typeface="Times New Roman" panose="02020603050405020304" pitchFamily="18" charset="0"/>
              </a:rPr>
              <a:t>Acts 6:11-15 (NASB)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11  Then they secretly induced men to say, "We have heard him speak blasphemous words against 	Moses and </a:t>
            </a:r>
            <a:r>
              <a:rPr lang="en-US" sz="2400" i="1" dirty="0">
                <a:solidFill>
                  <a:srgbClr val="FF0000"/>
                </a:solidFill>
                <a:latin typeface="Times New Roman" panose="02020603050405020304" pitchFamily="18" charset="0"/>
                <a:cs typeface="Times New Roman" panose="02020603050405020304" pitchFamily="18" charset="0"/>
              </a:rPr>
              <a:t>against</a:t>
            </a:r>
            <a:r>
              <a:rPr lang="en-US" sz="2400" dirty="0">
                <a:solidFill>
                  <a:srgbClr val="FF0000"/>
                </a:solidFill>
                <a:latin typeface="Times New Roman" panose="02020603050405020304" pitchFamily="18" charset="0"/>
                <a:cs typeface="Times New Roman" panose="02020603050405020304" pitchFamily="18" charset="0"/>
              </a:rPr>
              <a:t> God."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12  And they stirred up the people, the elders and the scribes, and they came up to him and 	dragged him away and brought him before the Council.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13  They put forward false witnesses who said, "This man incessantly speaks against this holy 	place and the Law;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14  for we have heard him say that this Nazarene, Jesus, will destroy this place and alter the 	customs which Moses handed down to us."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15  And fixing their gaze on him, all who were sitting in the Council saw his face like the face of 	an angel.</a:t>
            </a:r>
            <a:r>
              <a:rPr lang="en-US" sz="2400" dirty="0">
                <a:solidFill>
                  <a:prstClr val="black"/>
                </a:solidFill>
                <a:latin typeface="Times New Roman" panose="02020603050405020304" pitchFamily="18" charset="0"/>
                <a:cs typeface="Times New Roman" panose="02020603050405020304" pitchFamily="18" charset="0"/>
              </a:rPr>
              <a:t> </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A. </a:t>
            </a:r>
            <a:r>
              <a:rPr lang="en-US" sz="2400" b="1" dirty="0">
                <a:solidFill>
                  <a:prstClr val="black"/>
                </a:solidFill>
                <a:latin typeface="Times New Roman" panose="02020603050405020304" pitchFamily="18" charset="0"/>
                <a:cs typeface="Times New Roman" panose="02020603050405020304" pitchFamily="18" charset="0"/>
              </a:rPr>
              <a:t>They secretly induce men:</a:t>
            </a:r>
            <a:r>
              <a:rPr lang="en-US" sz="2400" dirty="0">
                <a:solidFill>
                  <a:prstClr val="black"/>
                </a:solidFill>
                <a:latin typeface="Times New Roman" panose="02020603050405020304" pitchFamily="18" charset="0"/>
                <a:cs typeface="Times New Roman" panose="02020603050405020304" pitchFamily="18" charset="0"/>
              </a:rPr>
              <a:t> they gave Jesus the same kind of injustice - </a:t>
            </a:r>
            <a:r>
              <a:rPr lang="en-US" sz="2400" dirty="0">
                <a:solidFill>
                  <a:srgbClr val="FF0000"/>
                </a:solidFill>
                <a:latin typeface="Times New Roman" panose="02020603050405020304" pitchFamily="18" charset="0"/>
                <a:cs typeface="Times New Roman" panose="02020603050405020304" pitchFamily="18" charset="0"/>
              </a:rPr>
              <a:t>Mt 26:59-61</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	1. At no time did Stephen or any Christian blaspheme God or Moses! They did teach that no 			man could be saved by the Law and that Jesus would come and destroy the Temple: </a:t>
            </a:r>
            <a:r>
              <a:rPr lang="en-US" sz="2400" dirty="0">
                <a:solidFill>
                  <a:srgbClr val="FF0000"/>
                </a:solidFill>
                <a:latin typeface="Times New Roman" panose="02020603050405020304" pitchFamily="18" charset="0"/>
                <a:cs typeface="Times New Roman" panose="02020603050405020304" pitchFamily="18" charset="0"/>
              </a:rPr>
              <a:t>Ro 3:20; 		Gal 2:16; Mt 5:17-19; Lk 24:44; Mt 24:1-3, 30</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	2. </a:t>
            </a:r>
            <a:r>
              <a:rPr lang="en-US" sz="2400" b="1" dirty="0">
                <a:solidFill>
                  <a:prstClr val="black"/>
                </a:solidFill>
                <a:latin typeface="Times New Roman" panose="02020603050405020304" pitchFamily="18" charset="0"/>
                <a:cs typeface="Times New Roman" panose="02020603050405020304" pitchFamily="18" charset="0"/>
              </a:rPr>
              <a:t>The face of an angel:</a:t>
            </a:r>
            <a:r>
              <a:rPr lang="en-US" sz="2400" dirty="0">
                <a:solidFill>
                  <a:prstClr val="black"/>
                </a:solidFill>
                <a:latin typeface="Times New Roman" panose="02020603050405020304" pitchFamily="18" charset="0"/>
                <a:cs typeface="Times New Roman" panose="02020603050405020304" pitchFamily="18" charset="0"/>
              </a:rPr>
              <a:t> innocence and complete faith and trust in Jesus – </a:t>
            </a:r>
            <a:r>
              <a:rPr lang="en-US" sz="2400" dirty="0">
                <a:solidFill>
                  <a:srgbClr val="FF0000"/>
                </a:solidFill>
                <a:latin typeface="Times New Roman" panose="02020603050405020304" pitchFamily="18" charset="0"/>
                <a:cs typeface="Times New Roman" panose="02020603050405020304" pitchFamily="18" charset="0"/>
              </a:rPr>
              <a:t>2Tim 1:12</a:t>
            </a:r>
          </a:p>
        </p:txBody>
      </p:sp>
      <p:sp>
        <p:nvSpPr>
          <p:cNvPr id="3" name="TextBox 2">
            <a:extLst>
              <a:ext uri="{FF2B5EF4-FFF2-40B4-BE49-F238E27FC236}">
                <a16:creationId xmlns:a16="http://schemas.microsoft.com/office/drawing/2014/main" id="{FAD4B6FA-5450-46C1-8645-FC2ADFC0E7D3}"/>
              </a:ext>
            </a:extLst>
          </p:cNvPr>
          <p:cNvSpPr txBox="1"/>
          <p:nvPr/>
        </p:nvSpPr>
        <p:spPr>
          <a:xfrm>
            <a:off x="0" y="4699587"/>
            <a:ext cx="12192000" cy="2092881"/>
          </a:xfrm>
          <a:prstGeom prst="rect">
            <a:avLst/>
          </a:prstGeom>
          <a:solidFill>
            <a:srgbClr val="FFFF00"/>
          </a:solidFill>
          <a:ln w="38100">
            <a:solidFill>
              <a:srgbClr val="FF0000"/>
            </a:solidFill>
          </a:ln>
        </p:spPr>
        <p:txBody>
          <a:bodyPr wrap="square" rtlCol="0">
            <a:spAutoFit/>
          </a:bodyPr>
          <a:lstStyle/>
          <a:p>
            <a:pPr defTabSz="274313">
              <a:spcBef>
                <a:spcPts val="600"/>
              </a:spcBef>
              <a:defRPr/>
            </a:pPr>
            <a:r>
              <a:rPr lang="en-US" sz="2400" b="1" dirty="0">
                <a:solidFill>
                  <a:prstClr val="black"/>
                </a:solidFill>
                <a:latin typeface="Times New Roman" panose="02020603050405020304" pitchFamily="18" charset="0"/>
                <a:cs typeface="Times New Roman" panose="02020603050405020304" pitchFamily="18" charset="0"/>
              </a:rPr>
              <a:t>Greek Strong's Number: </a:t>
            </a:r>
            <a:r>
              <a:rPr lang="en-US" sz="2400" dirty="0">
                <a:solidFill>
                  <a:prstClr val="black"/>
                </a:solidFill>
                <a:latin typeface="Times New Roman" panose="02020603050405020304" pitchFamily="18" charset="0"/>
                <a:cs typeface="Times New Roman" panose="02020603050405020304" pitchFamily="18" charset="0"/>
              </a:rPr>
              <a:t>5260</a:t>
            </a:r>
          </a:p>
          <a:p>
            <a:pPr defTabSz="274313">
              <a:spcBef>
                <a:spcPts val="600"/>
              </a:spcBef>
              <a:defRPr/>
            </a:pPr>
            <a:r>
              <a:rPr lang="en-US" sz="2400" b="1" dirty="0">
                <a:solidFill>
                  <a:prstClr val="black"/>
                </a:solidFill>
                <a:latin typeface="Times New Roman" panose="02020603050405020304" pitchFamily="18" charset="0"/>
                <a:cs typeface="Times New Roman" panose="02020603050405020304" pitchFamily="18" charset="0"/>
              </a:rPr>
              <a:t>English Words used in KJV: </a:t>
            </a:r>
            <a:r>
              <a:rPr lang="en-US" sz="2400" dirty="0">
                <a:solidFill>
                  <a:prstClr val="black"/>
                </a:solidFill>
                <a:latin typeface="Times New Roman" panose="02020603050405020304" pitchFamily="18" charset="0"/>
                <a:cs typeface="Times New Roman" panose="02020603050405020304" pitchFamily="18" charset="0"/>
              </a:rPr>
              <a:t>suborn 1 	[Total Count: 1] </a:t>
            </a:r>
          </a:p>
          <a:p>
            <a:pPr defTabSz="274313">
              <a:spcBef>
                <a:spcPts val="600"/>
              </a:spcBef>
              <a:defRPr/>
            </a:pPr>
            <a:r>
              <a:rPr lang="en-US" sz="2400" b="1" dirty="0">
                <a:solidFill>
                  <a:prstClr val="black"/>
                </a:solidFill>
                <a:latin typeface="Times New Roman" panose="02020603050405020304" pitchFamily="18" charset="0"/>
                <a:cs typeface="Times New Roman" panose="02020603050405020304" pitchFamily="18" charset="0"/>
              </a:rPr>
              <a:t>from &lt;G5259&gt; (</a:t>
            </a:r>
            <a:r>
              <a:rPr lang="en-US" sz="2400" b="1" dirty="0" err="1">
                <a:solidFill>
                  <a:prstClr val="black"/>
                </a:solidFill>
                <a:latin typeface="Times New Roman" panose="02020603050405020304" pitchFamily="18" charset="0"/>
                <a:cs typeface="Times New Roman" panose="02020603050405020304" pitchFamily="18" charset="0"/>
              </a:rPr>
              <a:t>hupo</a:t>
            </a:r>
            <a:r>
              <a:rPr lang="en-US" sz="2400" b="1" dirty="0">
                <a:solidFill>
                  <a:prstClr val="black"/>
                </a:solidFill>
                <a:latin typeface="Times New Roman" panose="02020603050405020304" pitchFamily="18" charset="0"/>
                <a:cs typeface="Times New Roman" panose="02020603050405020304" pitchFamily="18" charset="0"/>
              </a:rPr>
              <a:t>) and &lt;G906&gt; (</a:t>
            </a:r>
            <a:r>
              <a:rPr lang="en-US" sz="2400" b="1" dirty="0" err="1">
                <a:solidFill>
                  <a:prstClr val="black"/>
                </a:solidFill>
                <a:latin typeface="Times New Roman" panose="02020603050405020304" pitchFamily="18" charset="0"/>
                <a:cs typeface="Times New Roman" panose="02020603050405020304" pitchFamily="18" charset="0"/>
              </a:rPr>
              <a:t>ballo</a:t>
            </a:r>
            <a:r>
              <a:rPr lang="en-US" sz="2400" b="1" dirty="0">
                <a:solidFill>
                  <a:prstClr val="black"/>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to throw in stealthily, i.e. introduce by collusion :- suborn.</a:t>
            </a:r>
          </a:p>
          <a:p>
            <a:pPr algn="r" defTabSz="274313">
              <a:defRPr/>
            </a:pPr>
            <a:r>
              <a:rPr lang="en-US" sz="2400" b="1" dirty="0">
                <a:solidFill>
                  <a:prstClr val="black"/>
                </a:solidFill>
                <a:latin typeface="Times New Roman" panose="02020603050405020304" pitchFamily="18" charset="0"/>
                <a:cs typeface="Times New Roman" panose="02020603050405020304" pitchFamily="18" charset="0"/>
              </a:rPr>
              <a:t>Strong's Talking Greek &amp; Hebrew Dictionary</a:t>
            </a:r>
          </a:p>
        </p:txBody>
      </p:sp>
      <p:sp>
        <p:nvSpPr>
          <p:cNvPr id="4" name="TextBox 3">
            <a:extLst>
              <a:ext uri="{FF2B5EF4-FFF2-40B4-BE49-F238E27FC236}">
                <a16:creationId xmlns:a16="http://schemas.microsoft.com/office/drawing/2014/main" id="{62EF3946-B302-40D8-8390-8DA0BC6EE008}"/>
              </a:ext>
            </a:extLst>
          </p:cNvPr>
          <p:cNvSpPr txBox="1"/>
          <p:nvPr/>
        </p:nvSpPr>
        <p:spPr>
          <a:xfrm>
            <a:off x="0" y="0"/>
            <a:ext cx="12192000" cy="4201150"/>
          </a:xfrm>
          <a:prstGeom prst="rect">
            <a:avLst/>
          </a:prstGeom>
          <a:solidFill>
            <a:srgbClr val="FFFF00"/>
          </a:solidFill>
          <a:ln w="38100">
            <a:solidFill>
              <a:srgbClr val="FF0000"/>
            </a:solidFill>
          </a:ln>
        </p:spPr>
        <p:txBody>
          <a:bodyPr wrap="square" rtlCol="0">
            <a:spAutoFit/>
          </a:bodyPr>
          <a:lstStyle/>
          <a:p>
            <a:pPr defTabSz="274313">
              <a:spcBef>
                <a:spcPts val="1800"/>
              </a:spcBef>
              <a:defRPr/>
            </a:pPr>
            <a:br>
              <a:rPr lang="en-US" sz="2400" b="1" dirty="0">
                <a:solidFill>
                  <a:prstClr val="black"/>
                </a:solidFill>
                <a:latin typeface="Times New Roman" panose="02020603050405020304" pitchFamily="18" charset="0"/>
                <a:cs typeface="Times New Roman" panose="02020603050405020304" pitchFamily="18" charset="0"/>
              </a:rPr>
            </a:br>
            <a:r>
              <a:rPr lang="en-US" sz="2400" b="1" dirty="0">
                <a:solidFill>
                  <a:prstClr val="black"/>
                </a:solidFill>
                <a:latin typeface="Times New Roman" panose="02020603050405020304" pitchFamily="18" charset="0"/>
                <a:cs typeface="Times New Roman" panose="02020603050405020304" pitchFamily="18" charset="0"/>
              </a:rPr>
              <a:t>Verb: </a:t>
            </a:r>
            <a:r>
              <a:rPr lang="en-US" sz="2400" dirty="0">
                <a:solidFill>
                  <a:srgbClr val="FF0000"/>
                </a:solidFill>
                <a:latin typeface="Times New Roman" panose="02020603050405020304" pitchFamily="18" charset="0"/>
                <a:cs typeface="Times New Roman" panose="02020603050405020304" pitchFamily="18" charset="0"/>
              </a:rPr>
              <a:t>suborn –</a:t>
            </a:r>
            <a:r>
              <a:rPr lang="en-US" sz="2400" b="1" dirty="0">
                <a:solidFill>
                  <a:prstClr val="black"/>
                </a:solidFill>
                <a:latin typeface="Times New Roman" panose="02020603050405020304" pitchFamily="18" charset="0"/>
                <a:cs typeface="Times New Roman" panose="02020603050405020304" pitchFamily="18" charset="0"/>
              </a:rPr>
              <a:t> </a:t>
            </a:r>
          </a:p>
          <a:p>
            <a:pPr defTabSz="274313">
              <a:spcBef>
                <a:spcPts val="1800"/>
              </a:spcBef>
              <a:defRPr/>
            </a:pPr>
            <a:r>
              <a:rPr lang="en-US" sz="2400" b="1" dirty="0">
                <a:solidFill>
                  <a:prstClr val="black"/>
                </a:solidFill>
                <a:latin typeface="Times New Roman" panose="02020603050405020304" pitchFamily="18" charset="0"/>
                <a:cs typeface="Times New Roman" panose="02020603050405020304" pitchFamily="18" charset="0"/>
              </a:rPr>
              <a:t>1 Induce to commit perjury or give false testimony</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The President tried to suborn false witnesses</a:t>
            </a:r>
          </a:p>
          <a:p>
            <a:pPr defTabSz="274313">
              <a:spcBef>
                <a:spcPts val="1800"/>
              </a:spcBef>
              <a:defRPr/>
            </a:pPr>
            <a:r>
              <a:rPr lang="en-US" sz="2400" b="1" dirty="0">
                <a:solidFill>
                  <a:prstClr val="black"/>
                </a:solidFill>
                <a:latin typeface="Times New Roman" panose="02020603050405020304" pitchFamily="18" charset="0"/>
                <a:cs typeface="Times New Roman" panose="02020603050405020304" pitchFamily="18" charset="0"/>
              </a:rPr>
              <a:t>2 Procure false testimony or perjury</a:t>
            </a:r>
          </a:p>
          <a:p>
            <a:pPr defTabSz="274313">
              <a:spcBef>
                <a:spcPts val="1800"/>
              </a:spcBef>
              <a:defRPr/>
            </a:pPr>
            <a:r>
              <a:rPr lang="en-US" sz="2400" b="1" dirty="0">
                <a:solidFill>
                  <a:prstClr val="black"/>
                </a:solidFill>
                <a:latin typeface="Times New Roman" panose="02020603050405020304" pitchFamily="18" charset="0"/>
                <a:cs typeface="Times New Roman" panose="02020603050405020304" pitchFamily="18" charset="0"/>
              </a:rPr>
              <a:t>3 Incite to commit a crime or an evil deed</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He suborned his butler to cover up the murder of his wife</a:t>
            </a:r>
            <a:br>
              <a:rPr lang="en-US" sz="2400" dirty="0">
                <a:solidFill>
                  <a:prstClr val="black"/>
                </a:solidFill>
                <a:latin typeface="Times New Roman" panose="02020603050405020304" pitchFamily="18" charset="0"/>
                <a:cs typeface="Times New Roman" panose="02020603050405020304" pitchFamily="18" charset="0"/>
              </a:rPr>
            </a:b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8A986CF-7B74-499E-93EE-A5EA7F632FEC}"/>
              </a:ext>
            </a:extLst>
          </p:cNvPr>
          <p:cNvSpPr txBox="1"/>
          <p:nvPr/>
        </p:nvSpPr>
        <p:spPr>
          <a:xfrm>
            <a:off x="0" y="1"/>
            <a:ext cx="12192000" cy="4247317"/>
          </a:xfrm>
          <a:prstGeom prst="rect">
            <a:avLst/>
          </a:prstGeom>
          <a:solidFill>
            <a:srgbClr val="FFFF00"/>
          </a:solidFill>
          <a:ln w="38100">
            <a:solidFill>
              <a:srgbClr val="FF0000"/>
            </a:solidFill>
          </a:ln>
        </p:spPr>
        <p:txBody>
          <a:bodyPr wrap="square" rtlCol="0">
            <a:spAutoFit/>
          </a:bodyPr>
          <a:lstStyle/>
          <a:p>
            <a:pPr defTabSz="274313">
              <a:spcBef>
                <a:spcPts val="1800"/>
              </a:spcBef>
              <a:defRPr/>
            </a:pPr>
            <a:endParaRPr lang="en-US" sz="2400" b="1" dirty="0">
              <a:solidFill>
                <a:prstClr val="black"/>
              </a:solidFill>
              <a:latin typeface="Times New Roman" panose="02020603050405020304" pitchFamily="18" charset="0"/>
              <a:cs typeface="Times New Roman" panose="02020603050405020304" pitchFamily="18" charset="0"/>
            </a:endParaRPr>
          </a:p>
          <a:p>
            <a:pPr defTabSz="274313">
              <a:spcBef>
                <a:spcPts val="1800"/>
              </a:spcBef>
              <a:defRPr/>
            </a:pPr>
            <a:r>
              <a:rPr lang="en-US" sz="2400" b="1" dirty="0">
                <a:solidFill>
                  <a:prstClr val="black"/>
                </a:solidFill>
                <a:latin typeface="Times New Roman" panose="02020603050405020304" pitchFamily="18" charset="0"/>
                <a:cs typeface="Times New Roman" panose="02020603050405020304" pitchFamily="18" charset="0"/>
              </a:rPr>
              <a:t>Matthew 26:59-61 (NASB) </a:t>
            </a:r>
            <a:br>
              <a:rPr lang="en-US" sz="2400" dirty="0">
                <a:solidFill>
                  <a:prstClr val="black"/>
                </a:solidFill>
                <a:latin typeface="Times New Roman" panose="02020603050405020304" pitchFamily="18" charset="0"/>
                <a:cs typeface="Times New Roman" panose="02020603050405020304" pitchFamily="18" charset="0"/>
              </a:rPr>
            </a:br>
            <a:r>
              <a:rPr lang="en-US" sz="2400" dirty="0">
                <a:solidFill>
                  <a:prstClr val="black"/>
                </a:solidFill>
                <a:latin typeface="Times New Roman" panose="02020603050405020304" pitchFamily="18" charset="0"/>
                <a:cs typeface="Times New Roman" panose="02020603050405020304" pitchFamily="18" charset="0"/>
              </a:rPr>
              <a:t>59  Now the chief priests and the whole Council kept trying to obtain false testimony against 	Jesus, so that they might put Him to death. </a:t>
            </a:r>
            <a:br>
              <a:rPr lang="en-US" sz="2400" dirty="0">
                <a:solidFill>
                  <a:prstClr val="black"/>
                </a:solidFill>
                <a:latin typeface="Times New Roman" panose="02020603050405020304" pitchFamily="18" charset="0"/>
                <a:cs typeface="Times New Roman" panose="02020603050405020304" pitchFamily="18" charset="0"/>
              </a:rPr>
            </a:br>
            <a:r>
              <a:rPr lang="en-US" sz="2400" dirty="0">
                <a:solidFill>
                  <a:prstClr val="black"/>
                </a:solidFill>
                <a:latin typeface="Times New Roman" panose="02020603050405020304" pitchFamily="18" charset="0"/>
                <a:cs typeface="Times New Roman" panose="02020603050405020304" pitchFamily="18" charset="0"/>
              </a:rPr>
              <a:t>60  They did not find </a:t>
            </a:r>
            <a:r>
              <a:rPr lang="en-US" sz="2400" i="1" dirty="0">
                <a:solidFill>
                  <a:prstClr val="black"/>
                </a:solidFill>
                <a:latin typeface="Times New Roman" panose="02020603050405020304" pitchFamily="18" charset="0"/>
                <a:cs typeface="Times New Roman" panose="02020603050405020304" pitchFamily="18" charset="0"/>
              </a:rPr>
              <a:t>any,</a:t>
            </a:r>
            <a:r>
              <a:rPr lang="en-US" sz="2400" dirty="0">
                <a:solidFill>
                  <a:prstClr val="black"/>
                </a:solidFill>
                <a:latin typeface="Times New Roman" panose="02020603050405020304" pitchFamily="18" charset="0"/>
                <a:cs typeface="Times New Roman" panose="02020603050405020304" pitchFamily="18" charset="0"/>
              </a:rPr>
              <a:t> even though many false witnesses came forward. But later on two came 	forward, </a:t>
            </a:r>
            <a:br>
              <a:rPr lang="en-US" sz="2400" dirty="0">
                <a:solidFill>
                  <a:prstClr val="black"/>
                </a:solidFill>
                <a:latin typeface="Times New Roman" panose="02020603050405020304" pitchFamily="18" charset="0"/>
                <a:cs typeface="Times New Roman" panose="02020603050405020304" pitchFamily="18" charset="0"/>
              </a:rPr>
            </a:br>
            <a:r>
              <a:rPr lang="en-US" sz="2400" dirty="0">
                <a:solidFill>
                  <a:prstClr val="black"/>
                </a:solidFill>
                <a:latin typeface="Times New Roman" panose="02020603050405020304" pitchFamily="18" charset="0"/>
                <a:cs typeface="Times New Roman" panose="02020603050405020304" pitchFamily="18" charset="0"/>
              </a:rPr>
              <a:t>61  and said, "This man stated, 'I am able to destroy the temple of God and to rebuild it in three 	days.’”</a:t>
            </a:r>
          </a:p>
          <a:p>
            <a:pPr defTabSz="274313">
              <a:spcBef>
                <a:spcPts val="1800"/>
              </a:spcBef>
              <a:defRPr/>
            </a:pPr>
            <a:br>
              <a:rPr lang="en-US" sz="2400" b="1" dirty="0">
                <a:solidFill>
                  <a:prstClr val="black"/>
                </a:solidFill>
                <a:latin typeface="Times New Roman" panose="02020603050405020304" pitchFamily="18" charset="0"/>
                <a:cs typeface="Times New Roman" panose="02020603050405020304" pitchFamily="18" charset="0"/>
              </a:rPr>
            </a:b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0780DD5-D8EA-4196-B1A3-8F33588E7807}"/>
              </a:ext>
            </a:extLst>
          </p:cNvPr>
          <p:cNvSpPr txBox="1"/>
          <p:nvPr/>
        </p:nvSpPr>
        <p:spPr>
          <a:xfrm>
            <a:off x="0" y="5628798"/>
            <a:ext cx="12192000" cy="1200329"/>
          </a:xfrm>
          <a:prstGeom prst="rect">
            <a:avLst/>
          </a:prstGeom>
          <a:solidFill>
            <a:srgbClr val="FFFF00"/>
          </a:solidFill>
          <a:ln w="38100">
            <a:solidFill>
              <a:srgbClr val="FF0000"/>
            </a:solidFill>
          </a:ln>
        </p:spPr>
        <p:txBody>
          <a:bodyPr wrap="square" rtlCol="0">
            <a:spAutoFit/>
          </a:bodyPr>
          <a:lstStyle/>
          <a:p>
            <a:pPr defTabSz="274313">
              <a:spcBef>
                <a:spcPts val="1800"/>
              </a:spcBef>
              <a:defRPr/>
            </a:pPr>
            <a:r>
              <a:rPr lang="en-US" sz="2400" b="1" dirty="0">
                <a:solidFill>
                  <a:prstClr val="black"/>
                </a:solidFill>
                <a:latin typeface="Times New Roman" panose="02020603050405020304" pitchFamily="18" charset="0"/>
                <a:cs typeface="Times New Roman" panose="02020603050405020304" pitchFamily="18" charset="0"/>
              </a:rPr>
              <a:t>Romans 3:20 (NASB) </a:t>
            </a:r>
            <a:br>
              <a:rPr lang="en-US" sz="2400" dirty="0">
                <a:solidFill>
                  <a:prstClr val="black"/>
                </a:solidFill>
                <a:latin typeface="Times New Roman" panose="02020603050405020304" pitchFamily="18" charset="0"/>
                <a:cs typeface="Times New Roman" panose="02020603050405020304" pitchFamily="18" charset="0"/>
              </a:rPr>
            </a:br>
            <a:r>
              <a:rPr lang="en-US" sz="2400" dirty="0">
                <a:solidFill>
                  <a:prstClr val="black"/>
                </a:solidFill>
                <a:latin typeface="Times New Roman" panose="02020603050405020304" pitchFamily="18" charset="0"/>
                <a:cs typeface="Times New Roman" panose="02020603050405020304" pitchFamily="18" charset="0"/>
              </a:rPr>
              <a:t>20  because by the works of the Law no flesh will be justified in His sight; for through the Law 	</a:t>
            </a:r>
            <a:r>
              <a:rPr lang="en-US" sz="2400" i="1" dirty="0">
                <a:solidFill>
                  <a:prstClr val="black"/>
                </a:solidFill>
                <a:latin typeface="Times New Roman" panose="02020603050405020304" pitchFamily="18" charset="0"/>
                <a:cs typeface="Times New Roman" panose="02020603050405020304" pitchFamily="18" charset="0"/>
              </a:rPr>
              <a:t>comes</a:t>
            </a:r>
            <a:r>
              <a:rPr lang="en-US" sz="2400" dirty="0">
                <a:solidFill>
                  <a:prstClr val="black"/>
                </a:solidFill>
                <a:latin typeface="Times New Roman" panose="02020603050405020304" pitchFamily="18" charset="0"/>
                <a:cs typeface="Times New Roman" panose="02020603050405020304" pitchFamily="18" charset="0"/>
              </a:rPr>
              <a:t> the knowledge of sin. </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078A338-8AD6-464F-BAC7-D349C200834F}"/>
              </a:ext>
            </a:extLst>
          </p:cNvPr>
          <p:cNvSpPr txBox="1"/>
          <p:nvPr/>
        </p:nvSpPr>
        <p:spPr>
          <a:xfrm>
            <a:off x="0" y="0"/>
            <a:ext cx="12192000" cy="4939814"/>
          </a:xfrm>
          <a:prstGeom prst="rect">
            <a:avLst/>
          </a:prstGeom>
          <a:solidFill>
            <a:srgbClr val="FFFF00"/>
          </a:solidFill>
          <a:ln w="38100">
            <a:solidFill>
              <a:srgbClr val="FF0000"/>
            </a:solidFill>
          </a:ln>
        </p:spPr>
        <p:txBody>
          <a:bodyPr wrap="square" rtlCol="0">
            <a:spAutoFit/>
          </a:bodyPr>
          <a:lstStyle/>
          <a:p>
            <a:pPr defTabSz="274313">
              <a:spcBef>
                <a:spcPts val="1800"/>
              </a:spcBef>
              <a:defRPr/>
            </a:pPr>
            <a:br>
              <a:rPr lang="en-US" sz="2400" b="1" dirty="0">
                <a:solidFill>
                  <a:prstClr val="black"/>
                </a:solidFill>
                <a:latin typeface="Times New Roman" panose="02020603050405020304" pitchFamily="18" charset="0"/>
                <a:cs typeface="Times New Roman" panose="02020603050405020304" pitchFamily="18" charset="0"/>
              </a:rPr>
            </a:br>
            <a:endParaRPr lang="en-US" sz="2400" b="1" dirty="0">
              <a:solidFill>
                <a:prstClr val="black"/>
              </a:solidFill>
              <a:latin typeface="Times New Roman" panose="02020603050405020304" pitchFamily="18" charset="0"/>
              <a:cs typeface="Times New Roman" panose="02020603050405020304" pitchFamily="18" charset="0"/>
            </a:endParaRPr>
          </a:p>
          <a:p>
            <a:pPr defTabSz="274313">
              <a:spcBef>
                <a:spcPts val="1800"/>
              </a:spcBef>
              <a:defRPr/>
            </a:pPr>
            <a:endParaRPr lang="en-US" sz="2400" b="1" dirty="0">
              <a:solidFill>
                <a:prstClr val="black"/>
              </a:solidFill>
              <a:latin typeface="Times New Roman" panose="02020603050405020304" pitchFamily="18" charset="0"/>
              <a:cs typeface="Times New Roman" panose="02020603050405020304" pitchFamily="18" charset="0"/>
            </a:endParaRPr>
          </a:p>
          <a:p>
            <a:pPr defTabSz="274313">
              <a:spcBef>
                <a:spcPts val="1800"/>
              </a:spcBef>
              <a:defRPr/>
            </a:pPr>
            <a:r>
              <a:rPr lang="en-US" sz="2400" b="1" dirty="0">
                <a:solidFill>
                  <a:prstClr val="black"/>
                </a:solidFill>
                <a:latin typeface="Times New Roman" panose="02020603050405020304" pitchFamily="18" charset="0"/>
                <a:cs typeface="Times New Roman" panose="02020603050405020304" pitchFamily="18" charset="0"/>
              </a:rPr>
              <a:t>Galatians 2:16 (NASB) </a:t>
            </a:r>
            <a:br>
              <a:rPr lang="en-US" sz="2400" dirty="0">
                <a:solidFill>
                  <a:prstClr val="black"/>
                </a:solidFill>
                <a:latin typeface="Times New Roman" panose="02020603050405020304" pitchFamily="18" charset="0"/>
                <a:cs typeface="Times New Roman" panose="02020603050405020304" pitchFamily="18" charset="0"/>
              </a:rPr>
            </a:br>
            <a:r>
              <a:rPr lang="en-US" sz="2400" dirty="0">
                <a:solidFill>
                  <a:prstClr val="black"/>
                </a:solidFill>
                <a:latin typeface="Times New Roman" panose="02020603050405020304" pitchFamily="18" charset="0"/>
                <a:cs typeface="Times New Roman" panose="02020603050405020304" pitchFamily="18" charset="0"/>
              </a:rPr>
              <a:t>16  nevertheless knowing that a man is not justified by the works of the Law but through faith in 	Christ Jesus, even we have believed in Christ Jesus, so that we may be justified by faith in 	Christ and not by the works of the Law; since </a:t>
            </a:r>
            <a:r>
              <a:rPr lang="en-US" sz="2400" dirty="0">
                <a:solidFill>
                  <a:srgbClr val="FF0000"/>
                </a:solidFill>
                <a:latin typeface="Times New Roman" panose="02020603050405020304" pitchFamily="18" charset="0"/>
                <a:cs typeface="Times New Roman" panose="02020603050405020304" pitchFamily="18" charset="0"/>
              </a:rPr>
              <a:t>by the works of the Law no flesh will be justified. </a:t>
            </a:r>
          </a:p>
          <a:p>
            <a:pPr defTabSz="274313">
              <a:spcBef>
                <a:spcPts val="1800"/>
              </a:spcBef>
              <a:defRPr/>
            </a:pPr>
            <a:endParaRPr lang="en-US" sz="2400" b="1" dirty="0">
              <a:solidFill>
                <a:srgbClr val="FF0000"/>
              </a:solidFill>
              <a:latin typeface="Times New Roman" panose="02020603050405020304" pitchFamily="18" charset="0"/>
              <a:cs typeface="Times New Roman" panose="02020603050405020304" pitchFamily="18" charset="0"/>
            </a:endParaRPr>
          </a:p>
          <a:p>
            <a:pPr defTabSz="274313">
              <a:spcBef>
                <a:spcPts val="1800"/>
              </a:spcBef>
              <a:defRPr/>
            </a:pPr>
            <a:endParaRPr lang="en-US" sz="2400" b="1" dirty="0">
              <a:solidFill>
                <a:prstClr val="black"/>
              </a:solidFill>
              <a:latin typeface="Times New Roman" panose="02020603050405020304" pitchFamily="18" charset="0"/>
              <a:cs typeface="Times New Roman" panose="02020603050405020304" pitchFamily="18" charset="0"/>
            </a:endParaRPr>
          </a:p>
          <a:p>
            <a:pPr defTabSz="274313">
              <a:spcBef>
                <a:spcPts val="1800"/>
              </a:spcBef>
              <a:defRPr/>
            </a:pP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CAE8995-1649-41B9-B52E-71C7DAAC2CDE}"/>
              </a:ext>
            </a:extLst>
          </p:cNvPr>
          <p:cNvSpPr txBox="1"/>
          <p:nvPr/>
        </p:nvSpPr>
        <p:spPr>
          <a:xfrm>
            <a:off x="0" y="58616"/>
            <a:ext cx="12192000" cy="4755148"/>
          </a:xfrm>
          <a:prstGeom prst="rect">
            <a:avLst/>
          </a:prstGeom>
          <a:solidFill>
            <a:srgbClr val="FFFF00"/>
          </a:solidFill>
          <a:ln w="38100">
            <a:solidFill>
              <a:srgbClr val="FF0000"/>
            </a:solidFill>
          </a:ln>
        </p:spPr>
        <p:txBody>
          <a:bodyPr wrap="square" rtlCol="0">
            <a:spAutoFit/>
          </a:bodyPr>
          <a:lstStyle/>
          <a:p>
            <a:pPr defTabSz="274313">
              <a:spcBef>
                <a:spcPts val="1800"/>
              </a:spcBef>
              <a:defRPr/>
            </a:pPr>
            <a:r>
              <a:rPr lang="en-US" sz="2400" b="1" dirty="0">
                <a:solidFill>
                  <a:prstClr val="black"/>
                </a:solidFill>
                <a:latin typeface="Times New Roman" panose="02020603050405020304" pitchFamily="18" charset="0"/>
                <a:cs typeface="Times New Roman" panose="02020603050405020304" pitchFamily="18" charset="0"/>
              </a:rPr>
              <a:t>Matthew 5:17-19 (NASB) </a:t>
            </a:r>
            <a:br>
              <a:rPr lang="en-US" sz="2400" dirty="0">
                <a:solidFill>
                  <a:prstClr val="black"/>
                </a:solidFill>
                <a:latin typeface="Times New Roman" panose="02020603050405020304" pitchFamily="18" charset="0"/>
                <a:cs typeface="Times New Roman" panose="02020603050405020304" pitchFamily="18" charset="0"/>
              </a:rPr>
            </a:br>
            <a:r>
              <a:rPr lang="en-US" sz="2400" dirty="0">
                <a:solidFill>
                  <a:prstClr val="black"/>
                </a:solidFill>
                <a:latin typeface="Times New Roman" panose="02020603050405020304" pitchFamily="18" charset="0"/>
                <a:cs typeface="Times New Roman" panose="02020603050405020304" pitchFamily="18" charset="0"/>
              </a:rPr>
              <a:t>17  "Do not think that I came to abolish the Law or the Prophets; I did not come to abolish but to 	fulfill. </a:t>
            </a:r>
            <a:br>
              <a:rPr lang="en-US" sz="2400" dirty="0">
                <a:solidFill>
                  <a:prstClr val="black"/>
                </a:solidFill>
                <a:latin typeface="Times New Roman" panose="02020603050405020304" pitchFamily="18" charset="0"/>
                <a:cs typeface="Times New Roman" panose="02020603050405020304" pitchFamily="18" charset="0"/>
              </a:rPr>
            </a:br>
            <a:r>
              <a:rPr lang="en-US" sz="2400" dirty="0">
                <a:solidFill>
                  <a:prstClr val="black"/>
                </a:solidFill>
                <a:latin typeface="Times New Roman" panose="02020603050405020304" pitchFamily="18" charset="0"/>
                <a:cs typeface="Times New Roman" panose="02020603050405020304" pitchFamily="18" charset="0"/>
              </a:rPr>
              <a:t>18  "For truly I say to you, until heaven and earth pass away, not the smallest letter or stroke shall 	pass from the Law until all is accomplished. </a:t>
            </a:r>
            <a:br>
              <a:rPr lang="en-US" sz="2400" dirty="0">
                <a:solidFill>
                  <a:prstClr val="black"/>
                </a:solidFill>
                <a:latin typeface="Times New Roman" panose="02020603050405020304" pitchFamily="18" charset="0"/>
                <a:cs typeface="Times New Roman" panose="02020603050405020304" pitchFamily="18" charset="0"/>
              </a:rPr>
            </a:br>
            <a:r>
              <a:rPr lang="en-US" sz="2400" dirty="0">
                <a:solidFill>
                  <a:prstClr val="black"/>
                </a:solidFill>
                <a:latin typeface="Times New Roman" panose="02020603050405020304" pitchFamily="18" charset="0"/>
                <a:cs typeface="Times New Roman" panose="02020603050405020304" pitchFamily="18" charset="0"/>
              </a:rPr>
              <a:t>19  "Whoever then annuls one of the least of these commandments, and teaches others </a:t>
            </a:r>
            <a:r>
              <a:rPr lang="en-US" sz="2400" i="1" dirty="0">
                <a:solidFill>
                  <a:prstClr val="black"/>
                </a:solidFill>
                <a:latin typeface="Times New Roman" panose="02020603050405020304" pitchFamily="18" charset="0"/>
                <a:cs typeface="Times New Roman" panose="02020603050405020304" pitchFamily="18" charset="0"/>
              </a:rPr>
              <a:t>to do</a:t>
            </a:r>
            <a:r>
              <a:rPr lang="en-US" sz="2400" dirty="0">
                <a:solidFill>
                  <a:prstClr val="black"/>
                </a:solidFill>
                <a:latin typeface="Times New Roman" panose="02020603050405020304" pitchFamily="18" charset="0"/>
                <a:cs typeface="Times New Roman" panose="02020603050405020304" pitchFamily="18" charset="0"/>
              </a:rPr>
              <a:t> the 	same, shall be called least in the kingdom of heaven; but whoever keeps and teaches </a:t>
            </a:r>
            <a:r>
              <a:rPr lang="en-US" sz="2400" i="1" dirty="0">
                <a:solidFill>
                  <a:prstClr val="black"/>
                </a:solidFill>
                <a:latin typeface="Times New Roman" panose="02020603050405020304" pitchFamily="18" charset="0"/>
                <a:cs typeface="Times New Roman" panose="02020603050405020304" pitchFamily="18" charset="0"/>
              </a:rPr>
              <a:t>them,</a:t>
            </a:r>
            <a:r>
              <a:rPr lang="en-US" sz="2400" dirty="0">
                <a:solidFill>
                  <a:prstClr val="black"/>
                </a:solidFill>
                <a:latin typeface="Times New Roman" panose="02020603050405020304" pitchFamily="18" charset="0"/>
                <a:cs typeface="Times New Roman" panose="02020603050405020304" pitchFamily="18" charset="0"/>
              </a:rPr>
              <a:t> he 	shall be called great in the kingdom of heaven.</a:t>
            </a:r>
          </a:p>
          <a:p>
            <a:pPr defTabSz="274313">
              <a:spcBef>
                <a:spcPts val="1800"/>
              </a:spcBef>
              <a:defRPr/>
            </a:pPr>
            <a:r>
              <a:rPr lang="en-US" sz="2400" b="1" dirty="0">
                <a:solidFill>
                  <a:prstClr val="black"/>
                </a:solidFill>
                <a:latin typeface="Times New Roman" panose="02020603050405020304" pitchFamily="18" charset="0"/>
                <a:cs typeface="Times New Roman" panose="02020603050405020304" pitchFamily="18" charset="0"/>
              </a:rPr>
              <a:t>Luke 24:44 (NASB) </a:t>
            </a:r>
            <a:br>
              <a:rPr lang="en-US" sz="2400" dirty="0">
                <a:solidFill>
                  <a:prstClr val="black"/>
                </a:solidFill>
                <a:latin typeface="Times New Roman" panose="02020603050405020304" pitchFamily="18" charset="0"/>
                <a:cs typeface="Times New Roman" panose="02020603050405020304" pitchFamily="18" charset="0"/>
              </a:rPr>
            </a:br>
            <a:r>
              <a:rPr lang="en-US" sz="2400" dirty="0">
                <a:solidFill>
                  <a:prstClr val="black"/>
                </a:solidFill>
                <a:latin typeface="Times New Roman" panose="02020603050405020304" pitchFamily="18" charset="0"/>
                <a:cs typeface="Times New Roman" panose="02020603050405020304" pitchFamily="18" charset="0"/>
              </a:rPr>
              <a:t>44  Now He said to them, "These are My words which I spoke to you while I was still with you, 	that all things which are written about Me in the Law of Moses and the Prophets and the Psalms 	must be fulfilled." </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128B4E2-8568-471C-B4FC-04A4D4079F6D}"/>
              </a:ext>
            </a:extLst>
          </p:cNvPr>
          <p:cNvSpPr txBox="1"/>
          <p:nvPr/>
        </p:nvSpPr>
        <p:spPr>
          <a:xfrm>
            <a:off x="0" y="1"/>
            <a:ext cx="12192000" cy="4893647"/>
          </a:xfrm>
          <a:prstGeom prst="rect">
            <a:avLst/>
          </a:prstGeom>
          <a:solidFill>
            <a:srgbClr val="FFFF00"/>
          </a:solidFill>
          <a:ln w="38100">
            <a:solidFill>
              <a:srgbClr val="FF0000"/>
            </a:solidFill>
          </a:ln>
        </p:spPr>
        <p:txBody>
          <a:bodyPr wrap="square" rtlCol="0">
            <a:spAutoFit/>
          </a:bodyPr>
          <a:lstStyle/>
          <a:p>
            <a:pPr defTabSz="274313">
              <a:spcBef>
                <a:spcPts val="1800"/>
              </a:spcBef>
              <a:defRPr/>
            </a:pPr>
            <a:r>
              <a:rPr lang="en-US" sz="2400" b="1" dirty="0">
                <a:solidFill>
                  <a:prstClr val="black"/>
                </a:solidFill>
                <a:latin typeface="Times New Roman" panose="02020603050405020304" pitchFamily="18" charset="0"/>
                <a:cs typeface="Times New Roman" panose="02020603050405020304" pitchFamily="18" charset="0"/>
              </a:rPr>
              <a:t>Matthew 24:1-3 (NASB) </a:t>
            </a:r>
            <a:br>
              <a:rPr lang="en-US" sz="2400" dirty="0">
                <a:solidFill>
                  <a:prstClr val="black"/>
                </a:solidFill>
                <a:latin typeface="Times New Roman" panose="02020603050405020304" pitchFamily="18" charset="0"/>
                <a:cs typeface="Times New Roman" panose="02020603050405020304" pitchFamily="18" charset="0"/>
              </a:rPr>
            </a:br>
            <a:r>
              <a:rPr lang="en-US" sz="2400" dirty="0">
                <a:solidFill>
                  <a:prstClr val="black"/>
                </a:solidFill>
                <a:latin typeface="Times New Roman" panose="02020603050405020304" pitchFamily="18" charset="0"/>
                <a:cs typeface="Times New Roman" panose="02020603050405020304" pitchFamily="18" charset="0"/>
              </a:rPr>
              <a:t>1  Jesus came out from the temple and was going away when His disciples came up to point out 	the temple buildings to Him. </a:t>
            </a:r>
            <a:br>
              <a:rPr lang="en-US" sz="2400" dirty="0">
                <a:solidFill>
                  <a:prstClr val="black"/>
                </a:solidFill>
                <a:latin typeface="Times New Roman" panose="02020603050405020304" pitchFamily="18" charset="0"/>
                <a:cs typeface="Times New Roman" panose="02020603050405020304" pitchFamily="18" charset="0"/>
              </a:rPr>
            </a:br>
            <a:r>
              <a:rPr lang="en-US" sz="2400" dirty="0">
                <a:solidFill>
                  <a:prstClr val="black"/>
                </a:solidFill>
                <a:latin typeface="Times New Roman" panose="02020603050405020304" pitchFamily="18" charset="0"/>
                <a:cs typeface="Times New Roman" panose="02020603050405020304" pitchFamily="18" charset="0"/>
              </a:rPr>
              <a:t>2  And He said to them, "Do you not see all these things? Truly I say to you, not one stone here 	will be left upon another, which will not be torn down." </a:t>
            </a:r>
            <a:br>
              <a:rPr lang="en-US" sz="2400" dirty="0">
                <a:solidFill>
                  <a:prstClr val="black"/>
                </a:solidFill>
                <a:latin typeface="Times New Roman" panose="02020603050405020304" pitchFamily="18" charset="0"/>
                <a:cs typeface="Times New Roman" panose="02020603050405020304" pitchFamily="18" charset="0"/>
              </a:rPr>
            </a:br>
            <a:r>
              <a:rPr lang="en-US" sz="2400" dirty="0">
                <a:solidFill>
                  <a:prstClr val="black"/>
                </a:solidFill>
                <a:latin typeface="Times New Roman" panose="02020603050405020304" pitchFamily="18" charset="0"/>
                <a:cs typeface="Times New Roman" panose="02020603050405020304" pitchFamily="18" charset="0"/>
              </a:rPr>
              <a:t>3  As He was sitting on the Mount of Olives, the disciples came to Him privately, saying, "Tell us, 	when will these things happen, and what </a:t>
            </a:r>
            <a:r>
              <a:rPr lang="en-US" sz="2400" i="1" dirty="0">
                <a:solidFill>
                  <a:prstClr val="black"/>
                </a:solidFill>
                <a:latin typeface="Times New Roman" panose="02020603050405020304" pitchFamily="18" charset="0"/>
                <a:cs typeface="Times New Roman" panose="02020603050405020304" pitchFamily="18" charset="0"/>
              </a:rPr>
              <a:t>will be</a:t>
            </a:r>
            <a:r>
              <a:rPr lang="en-US" sz="2400" dirty="0">
                <a:solidFill>
                  <a:prstClr val="black"/>
                </a:solidFill>
                <a:latin typeface="Times New Roman" panose="02020603050405020304" pitchFamily="18" charset="0"/>
                <a:cs typeface="Times New Roman" panose="02020603050405020304" pitchFamily="18" charset="0"/>
              </a:rPr>
              <a:t> the sign of Your coming, and of the end of the 	age?" </a:t>
            </a:r>
            <a:br>
              <a:rPr lang="en-US" sz="2400" dirty="0">
                <a:solidFill>
                  <a:prstClr val="black"/>
                </a:solidFill>
                <a:latin typeface="Times New Roman" panose="02020603050405020304" pitchFamily="18" charset="0"/>
                <a:cs typeface="Times New Roman" panose="02020603050405020304" pitchFamily="18" charset="0"/>
              </a:rPr>
            </a:br>
            <a:br>
              <a:rPr lang="en-US" sz="2400" dirty="0">
                <a:solidFill>
                  <a:prstClr val="black"/>
                </a:solidFill>
                <a:latin typeface="Times New Roman" panose="02020603050405020304" pitchFamily="18" charset="0"/>
                <a:cs typeface="Times New Roman" panose="02020603050405020304" pitchFamily="18" charset="0"/>
              </a:rPr>
            </a:br>
            <a:r>
              <a:rPr lang="en-US" sz="2400" b="1" dirty="0">
                <a:solidFill>
                  <a:prstClr val="black"/>
                </a:solidFill>
                <a:latin typeface="Times New Roman" panose="02020603050405020304" pitchFamily="18" charset="0"/>
                <a:cs typeface="Times New Roman" panose="02020603050405020304" pitchFamily="18" charset="0"/>
              </a:rPr>
              <a:t>Matthew 24:30 (NASB) </a:t>
            </a:r>
            <a:br>
              <a:rPr lang="en-US" sz="2400" dirty="0">
                <a:solidFill>
                  <a:prstClr val="black"/>
                </a:solidFill>
                <a:latin typeface="Times New Roman" panose="02020603050405020304" pitchFamily="18" charset="0"/>
                <a:cs typeface="Times New Roman" panose="02020603050405020304" pitchFamily="18" charset="0"/>
              </a:rPr>
            </a:br>
            <a:r>
              <a:rPr lang="en-US" sz="2400" dirty="0">
                <a:solidFill>
                  <a:prstClr val="black"/>
                </a:solidFill>
                <a:latin typeface="Times New Roman" panose="02020603050405020304" pitchFamily="18" charset="0"/>
                <a:cs typeface="Times New Roman" panose="02020603050405020304" pitchFamily="18" charset="0"/>
              </a:rPr>
              <a:t>30  "And then the sign of the Son of Man will appear in the sky, and then all the tribes of the earth 	will mourn, and they will see the </a:t>
            </a:r>
            <a:r>
              <a:rPr lang="en-US" sz="2400" cap="small" dirty="0">
                <a:solidFill>
                  <a:prstClr val="black"/>
                </a:solidFill>
                <a:latin typeface="Times New Roman" panose="02020603050405020304" pitchFamily="18" charset="0"/>
                <a:cs typeface="Times New Roman" panose="02020603050405020304" pitchFamily="18" charset="0"/>
              </a:rPr>
              <a:t>SON OF</a:t>
            </a:r>
            <a:r>
              <a:rPr lang="en-US" sz="2400" dirty="0">
                <a:solidFill>
                  <a:prstClr val="black"/>
                </a:solidFill>
                <a:latin typeface="Times New Roman" panose="02020603050405020304" pitchFamily="18" charset="0"/>
                <a:cs typeface="Times New Roman" panose="02020603050405020304" pitchFamily="18" charset="0"/>
              </a:rPr>
              <a:t> </a:t>
            </a:r>
            <a:r>
              <a:rPr lang="en-US" sz="2400" cap="small" dirty="0">
                <a:solidFill>
                  <a:prstClr val="black"/>
                </a:solidFill>
                <a:latin typeface="Times New Roman" panose="02020603050405020304" pitchFamily="18" charset="0"/>
                <a:cs typeface="Times New Roman" panose="02020603050405020304" pitchFamily="18" charset="0"/>
              </a:rPr>
              <a:t>MAN COMING ON THE CLOUDS OF THE SKY</a:t>
            </a:r>
            <a:r>
              <a:rPr lang="en-US" sz="2400" dirty="0">
                <a:solidFill>
                  <a:prstClr val="black"/>
                </a:solidFill>
                <a:latin typeface="Times New Roman" panose="02020603050405020304" pitchFamily="18" charset="0"/>
                <a:cs typeface="Times New Roman" panose="02020603050405020304" pitchFamily="18" charset="0"/>
              </a:rPr>
              <a:t> 	with power and great glory. </a:t>
            </a:r>
          </a:p>
        </p:txBody>
      </p:sp>
      <p:sp>
        <p:nvSpPr>
          <p:cNvPr id="10" name="TextBox 9">
            <a:extLst>
              <a:ext uri="{FF2B5EF4-FFF2-40B4-BE49-F238E27FC236}">
                <a16:creationId xmlns:a16="http://schemas.microsoft.com/office/drawing/2014/main" id="{EDA61DEA-81A2-4731-9DE3-5821F4FFBD0E}"/>
              </a:ext>
            </a:extLst>
          </p:cNvPr>
          <p:cNvSpPr txBox="1"/>
          <p:nvPr/>
        </p:nvSpPr>
        <p:spPr>
          <a:xfrm>
            <a:off x="0" y="4165981"/>
            <a:ext cx="12192000" cy="1938992"/>
          </a:xfrm>
          <a:prstGeom prst="rect">
            <a:avLst/>
          </a:prstGeom>
          <a:solidFill>
            <a:srgbClr val="FFFF00"/>
          </a:solidFill>
          <a:ln w="38100">
            <a:solidFill>
              <a:srgbClr val="FF0000"/>
            </a:solidFill>
          </a:ln>
        </p:spPr>
        <p:txBody>
          <a:bodyPr wrap="square" rtlCol="0">
            <a:spAutoFit/>
          </a:bodyPr>
          <a:lstStyle/>
          <a:p>
            <a:pPr defTabSz="274313">
              <a:spcBef>
                <a:spcPts val="1800"/>
              </a:spcBef>
              <a:defRPr/>
            </a:pPr>
            <a:r>
              <a:rPr lang="en-US" sz="2400" b="1" dirty="0">
                <a:solidFill>
                  <a:prstClr val="black"/>
                </a:solidFill>
                <a:latin typeface="Times New Roman" panose="02020603050405020304" pitchFamily="18" charset="0"/>
                <a:cs typeface="Times New Roman" panose="02020603050405020304" pitchFamily="18" charset="0"/>
              </a:rPr>
              <a:t>2 Timothy 1:12 (NASB) </a:t>
            </a:r>
            <a:br>
              <a:rPr lang="en-US" sz="2400" dirty="0">
                <a:solidFill>
                  <a:prstClr val="black"/>
                </a:solidFill>
                <a:latin typeface="Times New Roman" panose="02020603050405020304" pitchFamily="18" charset="0"/>
                <a:cs typeface="Times New Roman" panose="02020603050405020304" pitchFamily="18" charset="0"/>
              </a:rPr>
            </a:br>
            <a:r>
              <a:rPr lang="en-US" sz="2400" dirty="0">
                <a:solidFill>
                  <a:prstClr val="black"/>
                </a:solidFill>
                <a:latin typeface="Times New Roman" panose="02020603050405020304" pitchFamily="18" charset="0"/>
                <a:cs typeface="Times New Roman" panose="02020603050405020304" pitchFamily="18" charset="0"/>
              </a:rPr>
              <a:t>12  For this reason I also suffer these things, but I am not ashamed; for I know whom I have 	believed and I am convinced that He is able to guard what I have entrusted to Him until that 	day. </a:t>
            </a:r>
            <a:br>
              <a:rPr lang="en-US" sz="2400" dirty="0">
                <a:solidFill>
                  <a:prstClr val="black"/>
                </a:solidFill>
                <a:latin typeface="Times New Roman" panose="02020603050405020304" pitchFamily="18" charset="0"/>
                <a:cs typeface="Times New Roman" panose="02020603050405020304" pitchFamily="18" charset="0"/>
              </a:rPr>
            </a:br>
            <a:endParaRPr lang="en-US"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486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4"/>
                                        </p:tgtEl>
                                        <p:attrNameLst>
                                          <p:attrName>ppt_w</p:attrName>
                                        </p:attrNameLst>
                                      </p:cBhvr>
                                      <p:tavLst>
                                        <p:tav tm="0">
                                          <p:val>
                                            <p:strVal val="ppt_w"/>
                                          </p:val>
                                        </p:tav>
                                        <p:tav tm="100000">
                                          <p:val>
                                            <p:fltVal val="0"/>
                                          </p:val>
                                        </p:tav>
                                      </p:tavLst>
                                    </p:anim>
                                    <p:anim calcmode="lin" valueType="num">
                                      <p:cBhvr>
                                        <p:cTn id="32" dur="500"/>
                                        <p:tgtEl>
                                          <p:spTgt spid="4"/>
                                        </p:tgtEl>
                                        <p:attrNameLst>
                                          <p:attrName>ppt_h</p:attrName>
                                        </p:attrNameLst>
                                      </p:cBhvr>
                                      <p:tavLst>
                                        <p:tav tm="0">
                                          <p:val>
                                            <p:strVal val="ppt_h"/>
                                          </p:val>
                                        </p:tav>
                                        <p:tav tm="100000">
                                          <p:val>
                                            <p:fltVal val="0"/>
                                          </p:val>
                                        </p:tav>
                                      </p:tavLst>
                                    </p:anim>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grpId="1" nodeType="clickEffect">
                                  <p:stCondLst>
                                    <p:cond delay="0"/>
                                  </p:stCondLst>
                                  <p:childTnLst>
                                    <p:anim calcmode="lin" valueType="num">
                                      <p:cBhvr>
                                        <p:cTn id="45" dur="500"/>
                                        <p:tgtEl>
                                          <p:spTgt spid="5"/>
                                        </p:tgtEl>
                                        <p:attrNameLst>
                                          <p:attrName>ppt_w</p:attrName>
                                        </p:attrNameLst>
                                      </p:cBhvr>
                                      <p:tavLst>
                                        <p:tav tm="0">
                                          <p:val>
                                            <p:strVal val="ppt_w"/>
                                          </p:val>
                                        </p:tav>
                                        <p:tav tm="100000">
                                          <p:val>
                                            <p:fltVal val="0"/>
                                          </p:val>
                                        </p:tav>
                                      </p:tavLst>
                                    </p:anim>
                                    <p:anim calcmode="lin" valueType="num">
                                      <p:cBhvr>
                                        <p:cTn id="46" dur="500"/>
                                        <p:tgtEl>
                                          <p:spTgt spid="5"/>
                                        </p:tgtEl>
                                        <p:attrNameLst>
                                          <p:attrName>ppt_h</p:attrName>
                                        </p:attrNameLst>
                                      </p:cBhvr>
                                      <p:tavLst>
                                        <p:tav tm="0">
                                          <p:val>
                                            <p:strVal val="ppt_h"/>
                                          </p:val>
                                        </p:tav>
                                        <p:tav tm="100000">
                                          <p:val>
                                            <p:fltVal val="0"/>
                                          </p:val>
                                        </p:tav>
                                      </p:tavLst>
                                    </p:anim>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animEffect transition="in" filter="fade">
                                      <p:cBhvr>
                                        <p:cTn id="59" dur="500"/>
                                        <p:tgtEl>
                                          <p:spTgt spid="6"/>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xit" presetSubtype="32" fill="hold" grpId="1" nodeType="clickEffect">
                                  <p:stCondLst>
                                    <p:cond delay="0"/>
                                  </p:stCondLst>
                                  <p:childTnLst>
                                    <p:anim calcmode="lin" valueType="num">
                                      <p:cBhvr>
                                        <p:cTn id="63" dur="500"/>
                                        <p:tgtEl>
                                          <p:spTgt spid="6"/>
                                        </p:tgtEl>
                                        <p:attrNameLst>
                                          <p:attrName>ppt_w</p:attrName>
                                        </p:attrNameLst>
                                      </p:cBhvr>
                                      <p:tavLst>
                                        <p:tav tm="0">
                                          <p:val>
                                            <p:strVal val="ppt_w"/>
                                          </p:val>
                                        </p:tav>
                                        <p:tav tm="100000">
                                          <p:val>
                                            <p:fltVal val="0"/>
                                          </p:val>
                                        </p:tav>
                                      </p:tavLst>
                                    </p:anim>
                                    <p:anim calcmode="lin" valueType="num">
                                      <p:cBhvr>
                                        <p:cTn id="64" dur="500"/>
                                        <p:tgtEl>
                                          <p:spTgt spid="6"/>
                                        </p:tgtEl>
                                        <p:attrNameLst>
                                          <p:attrName>ppt_h</p:attrName>
                                        </p:attrNameLst>
                                      </p:cBhvr>
                                      <p:tavLst>
                                        <p:tav tm="0">
                                          <p:val>
                                            <p:strVal val="ppt_h"/>
                                          </p:val>
                                        </p:tav>
                                        <p:tav tm="100000">
                                          <p:val>
                                            <p:fltVal val="0"/>
                                          </p:val>
                                        </p:tav>
                                      </p:tavLst>
                                    </p:anim>
                                    <p:animEffect transition="out" filter="fade">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fill="hold"/>
                                        <p:tgtEl>
                                          <p:spTgt spid="7"/>
                                        </p:tgtEl>
                                        <p:attrNameLst>
                                          <p:attrName>ppt_w</p:attrName>
                                        </p:attrNameLst>
                                      </p:cBhvr>
                                      <p:tavLst>
                                        <p:tav tm="0">
                                          <p:val>
                                            <p:fltVal val="0"/>
                                          </p:val>
                                        </p:tav>
                                        <p:tav tm="100000">
                                          <p:val>
                                            <p:strVal val="#ppt_w"/>
                                          </p:val>
                                        </p:tav>
                                      </p:tavLst>
                                    </p:anim>
                                    <p:anim calcmode="lin" valueType="num">
                                      <p:cBhvr>
                                        <p:cTn id="72" dur="500" fill="hold"/>
                                        <p:tgtEl>
                                          <p:spTgt spid="7"/>
                                        </p:tgtEl>
                                        <p:attrNameLst>
                                          <p:attrName>ppt_h</p:attrName>
                                        </p:attrNameLst>
                                      </p:cBhvr>
                                      <p:tavLst>
                                        <p:tav tm="0">
                                          <p:val>
                                            <p:fltVal val="0"/>
                                          </p:val>
                                        </p:tav>
                                        <p:tav tm="100000">
                                          <p:val>
                                            <p:strVal val="#ppt_h"/>
                                          </p:val>
                                        </p:tav>
                                      </p:tavLst>
                                    </p:anim>
                                    <p:animEffect transition="in" filter="fade">
                                      <p:cBhvr>
                                        <p:cTn id="73" dur="500"/>
                                        <p:tgtEl>
                                          <p:spTgt spid="7"/>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grpId="1" nodeType="clickEffect">
                                  <p:stCondLst>
                                    <p:cond delay="0"/>
                                  </p:stCondLst>
                                  <p:childTnLst>
                                    <p:anim calcmode="lin" valueType="num">
                                      <p:cBhvr>
                                        <p:cTn id="77" dur="500"/>
                                        <p:tgtEl>
                                          <p:spTgt spid="7"/>
                                        </p:tgtEl>
                                        <p:attrNameLst>
                                          <p:attrName>ppt_w</p:attrName>
                                        </p:attrNameLst>
                                      </p:cBhvr>
                                      <p:tavLst>
                                        <p:tav tm="0">
                                          <p:val>
                                            <p:strVal val="ppt_w"/>
                                          </p:val>
                                        </p:tav>
                                        <p:tav tm="100000">
                                          <p:val>
                                            <p:fltVal val="0"/>
                                          </p:val>
                                        </p:tav>
                                      </p:tavLst>
                                    </p:anim>
                                    <p:anim calcmode="lin" valueType="num">
                                      <p:cBhvr>
                                        <p:cTn id="78" dur="500"/>
                                        <p:tgtEl>
                                          <p:spTgt spid="7"/>
                                        </p:tgtEl>
                                        <p:attrNameLst>
                                          <p:attrName>ppt_h</p:attrName>
                                        </p:attrNameLst>
                                      </p:cBhvr>
                                      <p:tavLst>
                                        <p:tav tm="0">
                                          <p:val>
                                            <p:strVal val="ppt_h"/>
                                          </p:val>
                                        </p:tav>
                                        <p:tav tm="100000">
                                          <p:val>
                                            <p:fltVal val="0"/>
                                          </p:val>
                                        </p:tav>
                                      </p:tavLst>
                                    </p:anim>
                                    <p:animEffect transition="out" filter="fade">
                                      <p:cBhvr>
                                        <p:cTn id="79" dur="500"/>
                                        <p:tgtEl>
                                          <p:spTgt spid="7"/>
                                        </p:tgtEl>
                                      </p:cBhvr>
                                    </p:animEffect>
                                    <p:set>
                                      <p:cBhvr>
                                        <p:cTn id="80" dur="1" fill="hold">
                                          <p:stCondLst>
                                            <p:cond delay="499"/>
                                          </p:stCondLst>
                                        </p:cTn>
                                        <p:tgtEl>
                                          <p:spTgt spid="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8"/>
                                        </p:tgtEl>
                                        <p:attrNameLst>
                                          <p:attrName>style.visibility</p:attrName>
                                        </p:attrNameLst>
                                      </p:cBhvr>
                                      <p:to>
                                        <p:strVal val="visible"/>
                                      </p:to>
                                    </p:set>
                                    <p:anim calcmode="lin" valueType="num">
                                      <p:cBhvr>
                                        <p:cTn id="85" dur="500" fill="hold"/>
                                        <p:tgtEl>
                                          <p:spTgt spid="8"/>
                                        </p:tgtEl>
                                        <p:attrNameLst>
                                          <p:attrName>ppt_w</p:attrName>
                                        </p:attrNameLst>
                                      </p:cBhvr>
                                      <p:tavLst>
                                        <p:tav tm="0">
                                          <p:val>
                                            <p:fltVal val="0"/>
                                          </p:val>
                                        </p:tav>
                                        <p:tav tm="100000">
                                          <p:val>
                                            <p:strVal val="#ppt_w"/>
                                          </p:val>
                                        </p:tav>
                                      </p:tavLst>
                                    </p:anim>
                                    <p:anim calcmode="lin" valueType="num">
                                      <p:cBhvr>
                                        <p:cTn id="86" dur="500" fill="hold"/>
                                        <p:tgtEl>
                                          <p:spTgt spid="8"/>
                                        </p:tgtEl>
                                        <p:attrNameLst>
                                          <p:attrName>ppt_h</p:attrName>
                                        </p:attrNameLst>
                                      </p:cBhvr>
                                      <p:tavLst>
                                        <p:tav tm="0">
                                          <p:val>
                                            <p:fltVal val="0"/>
                                          </p:val>
                                        </p:tav>
                                        <p:tav tm="100000">
                                          <p:val>
                                            <p:strVal val="#ppt_h"/>
                                          </p:val>
                                        </p:tav>
                                      </p:tavLst>
                                    </p:anim>
                                    <p:animEffect transition="in" filter="fade">
                                      <p:cBhvr>
                                        <p:cTn id="87" dur="500"/>
                                        <p:tgtEl>
                                          <p:spTgt spid="8"/>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xit" presetSubtype="32" fill="hold" grpId="1" nodeType="clickEffect">
                                  <p:stCondLst>
                                    <p:cond delay="0"/>
                                  </p:stCondLst>
                                  <p:childTnLst>
                                    <p:anim calcmode="lin" valueType="num">
                                      <p:cBhvr>
                                        <p:cTn id="91" dur="500"/>
                                        <p:tgtEl>
                                          <p:spTgt spid="8"/>
                                        </p:tgtEl>
                                        <p:attrNameLst>
                                          <p:attrName>ppt_w</p:attrName>
                                        </p:attrNameLst>
                                      </p:cBhvr>
                                      <p:tavLst>
                                        <p:tav tm="0">
                                          <p:val>
                                            <p:strVal val="ppt_w"/>
                                          </p:val>
                                        </p:tav>
                                        <p:tav tm="100000">
                                          <p:val>
                                            <p:fltVal val="0"/>
                                          </p:val>
                                        </p:tav>
                                      </p:tavLst>
                                    </p:anim>
                                    <p:anim calcmode="lin" valueType="num">
                                      <p:cBhvr>
                                        <p:cTn id="92" dur="500"/>
                                        <p:tgtEl>
                                          <p:spTgt spid="8"/>
                                        </p:tgtEl>
                                        <p:attrNameLst>
                                          <p:attrName>ppt_h</p:attrName>
                                        </p:attrNameLst>
                                      </p:cBhvr>
                                      <p:tavLst>
                                        <p:tav tm="0">
                                          <p:val>
                                            <p:strVal val="ppt_h"/>
                                          </p:val>
                                        </p:tav>
                                        <p:tav tm="100000">
                                          <p:val>
                                            <p:fltVal val="0"/>
                                          </p:val>
                                        </p:tav>
                                      </p:tavLst>
                                    </p:anim>
                                    <p:animEffect transition="out" filter="fade">
                                      <p:cBhvr>
                                        <p:cTn id="93" dur="500"/>
                                        <p:tgtEl>
                                          <p:spTgt spid="8"/>
                                        </p:tgtEl>
                                      </p:cBhvr>
                                    </p:animEffect>
                                    <p:set>
                                      <p:cBhvr>
                                        <p:cTn id="94" dur="1" fill="hold">
                                          <p:stCondLst>
                                            <p:cond delay="499"/>
                                          </p:stCondLst>
                                        </p:cTn>
                                        <p:tgtEl>
                                          <p:spTgt spid="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9"/>
                                        </p:tgtEl>
                                        <p:attrNameLst>
                                          <p:attrName>style.visibility</p:attrName>
                                        </p:attrNameLst>
                                      </p:cBhvr>
                                      <p:to>
                                        <p:strVal val="visible"/>
                                      </p:to>
                                    </p:set>
                                    <p:anim calcmode="lin" valueType="num">
                                      <p:cBhvr>
                                        <p:cTn id="99" dur="500" fill="hold"/>
                                        <p:tgtEl>
                                          <p:spTgt spid="9"/>
                                        </p:tgtEl>
                                        <p:attrNameLst>
                                          <p:attrName>ppt_w</p:attrName>
                                        </p:attrNameLst>
                                      </p:cBhvr>
                                      <p:tavLst>
                                        <p:tav tm="0">
                                          <p:val>
                                            <p:fltVal val="0"/>
                                          </p:val>
                                        </p:tav>
                                        <p:tav tm="100000">
                                          <p:val>
                                            <p:strVal val="#ppt_w"/>
                                          </p:val>
                                        </p:tav>
                                      </p:tavLst>
                                    </p:anim>
                                    <p:anim calcmode="lin" valueType="num">
                                      <p:cBhvr>
                                        <p:cTn id="100" dur="500" fill="hold"/>
                                        <p:tgtEl>
                                          <p:spTgt spid="9"/>
                                        </p:tgtEl>
                                        <p:attrNameLst>
                                          <p:attrName>ppt_h</p:attrName>
                                        </p:attrNameLst>
                                      </p:cBhvr>
                                      <p:tavLst>
                                        <p:tav tm="0">
                                          <p:val>
                                            <p:fltVal val="0"/>
                                          </p:val>
                                        </p:tav>
                                        <p:tav tm="100000">
                                          <p:val>
                                            <p:strVal val="#ppt_h"/>
                                          </p:val>
                                        </p:tav>
                                      </p:tavLst>
                                    </p:anim>
                                    <p:animEffect transition="in" filter="fade">
                                      <p:cBhvr>
                                        <p:cTn id="101" dur="500"/>
                                        <p:tgtEl>
                                          <p:spTgt spid="9"/>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xit" presetSubtype="32" fill="hold" grpId="1" nodeType="clickEffect">
                                  <p:stCondLst>
                                    <p:cond delay="0"/>
                                  </p:stCondLst>
                                  <p:childTnLst>
                                    <p:anim calcmode="lin" valueType="num">
                                      <p:cBhvr>
                                        <p:cTn id="105" dur="500"/>
                                        <p:tgtEl>
                                          <p:spTgt spid="9"/>
                                        </p:tgtEl>
                                        <p:attrNameLst>
                                          <p:attrName>ppt_w</p:attrName>
                                        </p:attrNameLst>
                                      </p:cBhvr>
                                      <p:tavLst>
                                        <p:tav tm="0">
                                          <p:val>
                                            <p:strVal val="ppt_w"/>
                                          </p:val>
                                        </p:tav>
                                        <p:tav tm="100000">
                                          <p:val>
                                            <p:fltVal val="0"/>
                                          </p:val>
                                        </p:tav>
                                      </p:tavLst>
                                    </p:anim>
                                    <p:anim calcmode="lin" valueType="num">
                                      <p:cBhvr>
                                        <p:cTn id="106" dur="500"/>
                                        <p:tgtEl>
                                          <p:spTgt spid="9"/>
                                        </p:tgtEl>
                                        <p:attrNameLst>
                                          <p:attrName>ppt_h</p:attrName>
                                        </p:attrNameLst>
                                      </p:cBhvr>
                                      <p:tavLst>
                                        <p:tav tm="0">
                                          <p:val>
                                            <p:strVal val="ppt_h"/>
                                          </p:val>
                                        </p:tav>
                                        <p:tav tm="100000">
                                          <p:val>
                                            <p:fltVal val="0"/>
                                          </p:val>
                                        </p:tav>
                                      </p:tavLst>
                                    </p:anim>
                                    <p:animEffect transition="out" filter="fade">
                                      <p:cBhvr>
                                        <p:cTn id="107" dur="500"/>
                                        <p:tgtEl>
                                          <p:spTgt spid="9"/>
                                        </p:tgtEl>
                                      </p:cBhvr>
                                    </p:animEffect>
                                    <p:set>
                                      <p:cBhvr>
                                        <p:cTn id="108" dur="1" fill="hold">
                                          <p:stCondLst>
                                            <p:cond delay="499"/>
                                          </p:stCondLst>
                                        </p:cTn>
                                        <p:tgtEl>
                                          <p:spTgt spid="9"/>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0" nodeType="clickEffect">
                                  <p:stCondLst>
                                    <p:cond delay="0"/>
                                  </p:stCondLst>
                                  <p:childTnLst>
                                    <p:set>
                                      <p:cBhvr>
                                        <p:cTn id="116" dur="1" fill="hold">
                                          <p:stCondLst>
                                            <p:cond delay="0"/>
                                          </p:stCondLst>
                                        </p:cTn>
                                        <p:tgtEl>
                                          <p:spTgt spid="10"/>
                                        </p:tgtEl>
                                        <p:attrNameLst>
                                          <p:attrName>style.visibility</p:attrName>
                                        </p:attrNameLst>
                                      </p:cBhvr>
                                      <p:to>
                                        <p:strVal val="visible"/>
                                      </p:to>
                                    </p:set>
                                    <p:anim calcmode="lin" valueType="num">
                                      <p:cBhvr>
                                        <p:cTn id="117" dur="500" fill="hold"/>
                                        <p:tgtEl>
                                          <p:spTgt spid="10"/>
                                        </p:tgtEl>
                                        <p:attrNameLst>
                                          <p:attrName>ppt_w</p:attrName>
                                        </p:attrNameLst>
                                      </p:cBhvr>
                                      <p:tavLst>
                                        <p:tav tm="0">
                                          <p:val>
                                            <p:fltVal val="0"/>
                                          </p:val>
                                        </p:tav>
                                        <p:tav tm="100000">
                                          <p:val>
                                            <p:strVal val="#ppt_w"/>
                                          </p:val>
                                        </p:tav>
                                      </p:tavLst>
                                    </p:anim>
                                    <p:anim calcmode="lin" valueType="num">
                                      <p:cBhvr>
                                        <p:cTn id="118" dur="500" fill="hold"/>
                                        <p:tgtEl>
                                          <p:spTgt spid="10"/>
                                        </p:tgtEl>
                                        <p:attrNameLst>
                                          <p:attrName>ppt_h</p:attrName>
                                        </p:attrNameLst>
                                      </p:cBhvr>
                                      <p:tavLst>
                                        <p:tav tm="0">
                                          <p:val>
                                            <p:fltVal val="0"/>
                                          </p:val>
                                        </p:tav>
                                        <p:tav tm="100000">
                                          <p:val>
                                            <p:strVal val="#ppt_h"/>
                                          </p:val>
                                        </p:tav>
                                      </p:tavLst>
                                    </p:anim>
                                    <p:animEffect transition="in" filter="fade">
                                      <p:cBhvr>
                                        <p:cTn id="119" dur="500"/>
                                        <p:tgtEl>
                                          <p:spTgt spid="10"/>
                                        </p:tgtEl>
                                      </p:cBhvr>
                                    </p:animEffect>
                                  </p:childTnLst>
                                </p:cTn>
                              </p:par>
                            </p:childTnLst>
                          </p:cTn>
                        </p:par>
                      </p:childTnLst>
                    </p:cTn>
                  </p:par>
                  <p:par>
                    <p:cTn id="120" fill="hold">
                      <p:stCondLst>
                        <p:cond delay="indefinite"/>
                      </p:stCondLst>
                      <p:childTnLst>
                        <p:par>
                          <p:cTn id="121" fill="hold">
                            <p:stCondLst>
                              <p:cond delay="0"/>
                            </p:stCondLst>
                            <p:childTnLst>
                              <p:par>
                                <p:cTn id="122" presetID="53" presetClass="exit" presetSubtype="32" fill="hold" grpId="1" nodeType="clickEffect">
                                  <p:stCondLst>
                                    <p:cond delay="0"/>
                                  </p:stCondLst>
                                  <p:childTnLst>
                                    <p:anim calcmode="lin" valueType="num">
                                      <p:cBhvr>
                                        <p:cTn id="123" dur="500"/>
                                        <p:tgtEl>
                                          <p:spTgt spid="10"/>
                                        </p:tgtEl>
                                        <p:attrNameLst>
                                          <p:attrName>ppt_w</p:attrName>
                                        </p:attrNameLst>
                                      </p:cBhvr>
                                      <p:tavLst>
                                        <p:tav tm="0">
                                          <p:val>
                                            <p:strVal val="ppt_w"/>
                                          </p:val>
                                        </p:tav>
                                        <p:tav tm="100000">
                                          <p:val>
                                            <p:fltVal val="0"/>
                                          </p:val>
                                        </p:tav>
                                      </p:tavLst>
                                    </p:anim>
                                    <p:anim calcmode="lin" valueType="num">
                                      <p:cBhvr>
                                        <p:cTn id="124" dur="500"/>
                                        <p:tgtEl>
                                          <p:spTgt spid="10"/>
                                        </p:tgtEl>
                                        <p:attrNameLst>
                                          <p:attrName>ppt_h</p:attrName>
                                        </p:attrNameLst>
                                      </p:cBhvr>
                                      <p:tavLst>
                                        <p:tav tm="0">
                                          <p:val>
                                            <p:strVal val="ppt_h"/>
                                          </p:val>
                                        </p:tav>
                                        <p:tav tm="100000">
                                          <p:val>
                                            <p:fltVal val="0"/>
                                          </p:val>
                                        </p:tav>
                                      </p:tavLst>
                                    </p:anim>
                                    <p:animEffect transition="out" filter="fade">
                                      <p:cBhvr>
                                        <p:cTn id="125" dur="500"/>
                                        <p:tgtEl>
                                          <p:spTgt spid="10"/>
                                        </p:tgtEl>
                                      </p:cBhvr>
                                    </p:animEffect>
                                    <p:set>
                                      <p:cBhvr>
                                        <p:cTn id="12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Acts Chapter 6</a:t>
            </a:r>
          </a:p>
        </p:txBody>
      </p:sp>
    </p:spTree>
    <p:extLst>
      <p:ext uri="{BB962C8B-B14F-4D97-AF65-F5344CB8AC3E}">
        <p14:creationId xmlns:p14="http://schemas.microsoft.com/office/powerpoint/2010/main" val="4185587589"/>
      </p:ext>
    </p:extLst>
  </p:cSld>
  <p:clrMapOvr>
    <a:masterClrMapping/>
  </p:clrMapOvr>
  <p:transition spd="med">
    <p:fade/>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87680"/>
            <a:ext cx="10972800" cy="6096000"/>
          </a:xfrm>
          <a:prstGeom prst="rect">
            <a:avLst/>
          </a:prstGeom>
        </p:spPr>
      </p:pic>
      <p:sp>
        <p:nvSpPr>
          <p:cNvPr id="4" name="TextBox 3"/>
          <p:cNvSpPr txBox="1"/>
          <p:nvPr/>
        </p:nvSpPr>
        <p:spPr>
          <a:xfrm>
            <a:off x="914400" y="1539321"/>
            <a:ext cx="4876800" cy="2061718"/>
          </a:xfrm>
          <a:prstGeom prst="rect">
            <a:avLst/>
          </a:prstGeom>
          <a:noFill/>
        </p:spPr>
        <p:txBody>
          <a:bodyPr wrap="square" rtlCol="0">
            <a:spAutoFit/>
          </a:bodyPr>
          <a:lstStyle/>
          <a:p>
            <a:pPr defTabSz="1219140"/>
            <a:r>
              <a:rPr lang="en-US" sz="2133" b="1" dirty="0">
                <a:solidFill>
                  <a:prstClr val="black"/>
                </a:solidFill>
                <a:latin typeface="Candara"/>
              </a:rPr>
              <a:t>Acts 6:</a:t>
            </a:r>
            <a:endParaRPr lang="en-US" sz="2133" dirty="0">
              <a:solidFill>
                <a:prstClr val="black"/>
              </a:solidFill>
              <a:latin typeface="Candara"/>
            </a:endParaRPr>
          </a:p>
          <a:p>
            <a:pPr defTabSz="1219140"/>
            <a:r>
              <a:rPr lang="en-US" sz="2133" baseline="30000" dirty="0">
                <a:solidFill>
                  <a:prstClr val="black"/>
                </a:solidFill>
                <a:latin typeface="Candara"/>
              </a:rPr>
              <a:t>1</a:t>
            </a:r>
            <a:r>
              <a:rPr lang="en-US" sz="2133" dirty="0">
                <a:solidFill>
                  <a:prstClr val="black"/>
                </a:solidFill>
                <a:latin typeface="Candara"/>
              </a:rPr>
              <a:t> And in those days, when the number of the disciples was multiplied, there arose a murmuring of the Grecians against the Hebrews, because their widows were neglected in the daily ministration.  </a:t>
            </a:r>
          </a:p>
        </p:txBody>
      </p:sp>
      <p:sp>
        <p:nvSpPr>
          <p:cNvPr id="3" name="TextBox 2"/>
          <p:cNvSpPr txBox="1"/>
          <p:nvPr/>
        </p:nvSpPr>
        <p:spPr>
          <a:xfrm>
            <a:off x="6400800" y="1219200"/>
            <a:ext cx="4876800" cy="1938672"/>
          </a:xfrm>
          <a:prstGeom prst="rect">
            <a:avLst/>
          </a:prstGeom>
          <a:noFill/>
        </p:spPr>
        <p:txBody>
          <a:bodyPr wrap="square" rtlCol="0">
            <a:spAutoFit/>
          </a:bodyPr>
          <a:lstStyle/>
          <a:p>
            <a:pPr defTabSz="1219140">
              <a:spcBef>
                <a:spcPts val="1600"/>
              </a:spcBef>
            </a:pPr>
            <a:r>
              <a:rPr lang="en-US" sz="2133" dirty="0">
                <a:solidFill>
                  <a:prstClr val="white"/>
                </a:solidFill>
                <a:latin typeface="Candara"/>
              </a:rPr>
              <a:t>Persecution draws Christians together.  Murmurings tear the church apart.</a:t>
            </a:r>
          </a:p>
          <a:p>
            <a:pPr defTabSz="1219140">
              <a:spcBef>
                <a:spcPts val="1600"/>
              </a:spcBef>
            </a:pPr>
            <a:r>
              <a:rPr lang="en-US" sz="2133" dirty="0">
                <a:solidFill>
                  <a:prstClr val="white"/>
                </a:solidFill>
                <a:latin typeface="Candara"/>
              </a:rPr>
              <a:t>Now there were two camps: </a:t>
            </a:r>
          </a:p>
          <a:p>
            <a:pPr defTabSz="1219140"/>
            <a:r>
              <a:rPr lang="en-US" sz="2133" dirty="0">
                <a:solidFill>
                  <a:prstClr val="white"/>
                </a:solidFill>
                <a:latin typeface="Candara"/>
              </a:rPr>
              <a:t>the Greek-speaking Jews from outside Judea, and the Palestinian Jews.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2402" y="3523721"/>
            <a:ext cx="4648199" cy="2648481"/>
          </a:xfrm>
          <a:prstGeom prst="rect">
            <a:avLst/>
          </a:prstGeom>
        </p:spPr>
      </p:pic>
    </p:spTree>
    <p:extLst>
      <p:ext uri="{BB962C8B-B14F-4D97-AF65-F5344CB8AC3E}">
        <p14:creationId xmlns:p14="http://schemas.microsoft.com/office/powerpoint/2010/main" val="9683087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56E257FB-9F81-42C7-A4A9-13E06673E809}"/>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ABF8D353-AF08-44AD-A84C-04C2AD8BD4B9}"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17</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45058" name="Picture 2">
            <a:extLst>
              <a:ext uri="{FF2B5EF4-FFF2-40B4-BE49-F238E27FC236}">
                <a16:creationId xmlns:a16="http://schemas.microsoft.com/office/drawing/2014/main" id="{92E745F9-7744-4843-A677-187E31B90D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609600"/>
            <a:ext cx="7772400" cy="5372100"/>
          </a:xfrm>
          <a:prstGeom prst="rect">
            <a:avLst/>
          </a:prstGeom>
          <a:noFill/>
          <a:extLst>
            <a:ext uri="{909E8E84-426E-40DD-AFC4-6F175D3DCCD1}">
              <a14:hiddenFill xmlns:a14="http://schemas.microsoft.com/office/drawing/2010/main">
                <a:solidFill>
                  <a:srgbClr val="FFFFFF"/>
                </a:solidFill>
              </a14:hiddenFill>
            </a:ext>
          </a:extLst>
        </p:spPr>
      </p:pic>
      <p:sp>
        <p:nvSpPr>
          <p:cNvPr id="45059" name="Text Box 3">
            <a:extLst>
              <a:ext uri="{FF2B5EF4-FFF2-40B4-BE49-F238E27FC236}">
                <a16:creationId xmlns:a16="http://schemas.microsoft.com/office/drawing/2014/main" id="{8BDD63AA-3E9B-4991-9173-184C86DB92DC}"/>
              </a:ext>
            </a:extLst>
          </p:cNvPr>
          <p:cNvSpPr txBox="1">
            <a:spLocks noChangeArrowheads="1"/>
          </p:cNvSpPr>
          <p:nvPr/>
        </p:nvSpPr>
        <p:spPr bwMode="auto">
          <a:xfrm>
            <a:off x="2971800" y="6096000"/>
            <a:ext cx="739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Paul: Map of His World.</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87680"/>
            <a:ext cx="10972800" cy="6096000"/>
          </a:xfrm>
          <a:prstGeom prst="rect">
            <a:avLst/>
          </a:prstGeom>
        </p:spPr>
      </p:pic>
      <p:sp>
        <p:nvSpPr>
          <p:cNvPr id="4" name="TextBox 3"/>
          <p:cNvSpPr txBox="1"/>
          <p:nvPr/>
        </p:nvSpPr>
        <p:spPr>
          <a:xfrm>
            <a:off x="914400" y="1539321"/>
            <a:ext cx="4876800" cy="2061718"/>
          </a:xfrm>
          <a:prstGeom prst="rect">
            <a:avLst/>
          </a:prstGeom>
          <a:noFill/>
        </p:spPr>
        <p:txBody>
          <a:bodyPr wrap="square" rtlCol="0">
            <a:spAutoFit/>
          </a:bodyPr>
          <a:lstStyle/>
          <a:p>
            <a:pPr defTabSz="1219140"/>
            <a:r>
              <a:rPr lang="en-US" sz="2133" b="1" dirty="0">
                <a:solidFill>
                  <a:prstClr val="black"/>
                </a:solidFill>
                <a:latin typeface="Candara"/>
              </a:rPr>
              <a:t>Acts 6:</a:t>
            </a:r>
            <a:endParaRPr lang="en-US" sz="2133" dirty="0">
              <a:solidFill>
                <a:prstClr val="black"/>
              </a:solidFill>
              <a:latin typeface="Candara"/>
            </a:endParaRPr>
          </a:p>
          <a:p>
            <a:pPr defTabSz="1219140"/>
            <a:r>
              <a:rPr lang="en-US" sz="2133" baseline="30000" dirty="0">
                <a:solidFill>
                  <a:prstClr val="black"/>
                </a:solidFill>
                <a:latin typeface="Candara"/>
              </a:rPr>
              <a:t>1</a:t>
            </a:r>
            <a:r>
              <a:rPr lang="en-US" sz="2133" dirty="0">
                <a:solidFill>
                  <a:prstClr val="black"/>
                </a:solidFill>
                <a:latin typeface="Candara"/>
              </a:rPr>
              <a:t> And in those days, when the number of the disciples was multiplied, there arose a murmuring of the Grecians against the Hebrews, because their widows were neglected in the daily ministration.  </a:t>
            </a:r>
          </a:p>
        </p:txBody>
      </p:sp>
      <p:sp>
        <p:nvSpPr>
          <p:cNvPr id="3" name="TextBox 2"/>
          <p:cNvSpPr txBox="1"/>
          <p:nvPr/>
        </p:nvSpPr>
        <p:spPr>
          <a:xfrm>
            <a:off x="6400800" y="1294766"/>
            <a:ext cx="4876800" cy="4338880"/>
          </a:xfrm>
          <a:prstGeom prst="rect">
            <a:avLst/>
          </a:prstGeom>
          <a:noFill/>
        </p:spPr>
        <p:txBody>
          <a:bodyPr wrap="square" rtlCol="0">
            <a:spAutoFit/>
          </a:bodyPr>
          <a:lstStyle/>
          <a:p>
            <a:pPr defTabSz="1219140">
              <a:spcBef>
                <a:spcPts val="1600"/>
              </a:spcBef>
            </a:pPr>
            <a:r>
              <a:rPr lang="en-US" sz="2133" dirty="0">
                <a:solidFill>
                  <a:prstClr val="white"/>
                </a:solidFill>
                <a:latin typeface="Candara"/>
              </a:rPr>
              <a:t>Up to this time, the collection and distribution of goods was managed by the apostles.</a:t>
            </a:r>
          </a:p>
          <a:p>
            <a:pPr defTabSz="1219140">
              <a:spcBef>
                <a:spcPts val="2400"/>
              </a:spcBef>
            </a:pPr>
            <a:r>
              <a:rPr lang="en-US" sz="2133" b="1" dirty="0">
                <a:solidFill>
                  <a:prstClr val="white"/>
                </a:solidFill>
                <a:latin typeface="Candara"/>
              </a:rPr>
              <a:t>Acts 4:34-35: </a:t>
            </a:r>
            <a:r>
              <a:rPr lang="en-US" sz="2133" dirty="0">
                <a:solidFill>
                  <a:prstClr val="white"/>
                </a:solidFill>
                <a:latin typeface="Candara"/>
              </a:rPr>
              <a:t> </a:t>
            </a:r>
          </a:p>
          <a:p>
            <a:pPr defTabSz="1219140"/>
            <a:r>
              <a:rPr lang="en-US" sz="2133" baseline="30000" dirty="0">
                <a:solidFill>
                  <a:prstClr val="white"/>
                </a:solidFill>
                <a:latin typeface="Candara"/>
              </a:rPr>
              <a:t>34</a:t>
            </a:r>
            <a:r>
              <a:rPr lang="en-US" sz="2133" dirty="0">
                <a:solidFill>
                  <a:prstClr val="white"/>
                </a:solidFill>
                <a:latin typeface="Candara"/>
              </a:rPr>
              <a:t> Neither was there any among them that lacked: for as many as were possessors of lands or houses sold them, and brought the prices of the things that were sold,  </a:t>
            </a:r>
          </a:p>
          <a:p>
            <a:pPr defTabSz="1219140"/>
            <a:r>
              <a:rPr lang="en-US" sz="2133" baseline="30000" dirty="0">
                <a:solidFill>
                  <a:prstClr val="white"/>
                </a:solidFill>
                <a:latin typeface="Candara"/>
              </a:rPr>
              <a:t>35</a:t>
            </a:r>
            <a:r>
              <a:rPr lang="en-US" sz="2133" dirty="0">
                <a:solidFill>
                  <a:prstClr val="white"/>
                </a:solidFill>
                <a:latin typeface="Candara"/>
              </a:rPr>
              <a:t> And laid </a:t>
            </a:r>
            <a:r>
              <a:rPr lang="en-US" sz="2133" i="1" dirty="0">
                <a:solidFill>
                  <a:prstClr val="white"/>
                </a:solidFill>
                <a:latin typeface="Candara"/>
              </a:rPr>
              <a:t>them </a:t>
            </a:r>
            <a:r>
              <a:rPr lang="en-US" sz="2133" dirty="0">
                <a:solidFill>
                  <a:prstClr val="white"/>
                </a:solidFill>
                <a:latin typeface="Candara"/>
              </a:rPr>
              <a:t>down at the apostles' feet: and distribution was made unto every man according as he had need. </a:t>
            </a:r>
          </a:p>
        </p:txBody>
      </p:sp>
    </p:spTree>
    <p:extLst>
      <p:ext uri="{BB962C8B-B14F-4D97-AF65-F5344CB8AC3E}">
        <p14:creationId xmlns:p14="http://schemas.microsoft.com/office/powerpoint/2010/main" val="23123622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87680"/>
            <a:ext cx="10972800" cy="6096000"/>
          </a:xfrm>
          <a:prstGeom prst="rect">
            <a:avLst/>
          </a:prstGeom>
        </p:spPr>
      </p:pic>
      <p:sp>
        <p:nvSpPr>
          <p:cNvPr id="4" name="TextBox 3"/>
          <p:cNvSpPr txBox="1"/>
          <p:nvPr/>
        </p:nvSpPr>
        <p:spPr>
          <a:xfrm>
            <a:off x="914400" y="1093552"/>
            <a:ext cx="4876800" cy="4031104"/>
          </a:xfrm>
          <a:prstGeom prst="rect">
            <a:avLst/>
          </a:prstGeom>
          <a:noFill/>
        </p:spPr>
        <p:txBody>
          <a:bodyPr wrap="square" rtlCol="0">
            <a:spAutoFit/>
          </a:bodyPr>
          <a:lstStyle/>
          <a:p>
            <a:pPr defTabSz="1219140"/>
            <a:r>
              <a:rPr lang="en-US" sz="2133" baseline="30000" dirty="0">
                <a:solidFill>
                  <a:prstClr val="black"/>
                </a:solidFill>
                <a:latin typeface="Candara"/>
              </a:rPr>
              <a:t>2</a:t>
            </a:r>
            <a:r>
              <a:rPr lang="en-US" sz="2133" dirty="0">
                <a:solidFill>
                  <a:prstClr val="black"/>
                </a:solidFill>
                <a:latin typeface="Candara"/>
              </a:rPr>
              <a:t> Then the twelve called the multitude of the disciples </a:t>
            </a:r>
            <a:r>
              <a:rPr lang="en-US" sz="2133" i="1" dirty="0">
                <a:solidFill>
                  <a:prstClr val="black"/>
                </a:solidFill>
                <a:latin typeface="Candara"/>
              </a:rPr>
              <a:t>unto them</a:t>
            </a:r>
            <a:r>
              <a:rPr lang="en-US" sz="2133" dirty="0">
                <a:solidFill>
                  <a:prstClr val="black"/>
                </a:solidFill>
                <a:latin typeface="Candara"/>
              </a:rPr>
              <a:t>, and said, It is not reason that we should leave the word of God, and serve tables.  </a:t>
            </a:r>
          </a:p>
          <a:p>
            <a:pPr defTabSz="1219140"/>
            <a:r>
              <a:rPr lang="en-US" sz="2133" baseline="30000" dirty="0">
                <a:solidFill>
                  <a:prstClr val="black"/>
                </a:solidFill>
                <a:latin typeface="Candara"/>
              </a:rPr>
              <a:t>3</a:t>
            </a:r>
            <a:r>
              <a:rPr lang="en-US" sz="2133" dirty="0">
                <a:solidFill>
                  <a:prstClr val="black"/>
                </a:solidFill>
                <a:latin typeface="Candara"/>
              </a:rPr>
              <a:t> Wherefore, brethren, look ye out among you seven men of honest report, full of the Holy Ghost and wisdom, whom we may appoint over this business. </a:t>
            </a:r>
          </a:p>
          <a:p>
            <a:pPr defTabSz="1219140"/>
            <a:r>
              <a:rPr lang="en-US" sz="2133" baseline="30000" dirty="0">
                <a:solidFill>
                  <a:prstClr val="black"/>
                </a:solidFill>
                <a:latin typeface="Candara"/>
              </a:rPr>
              <a:t>4</a:t>
            </a:r>
            <a:r>
              <a:rPr lang="en-US" sz="2133" dirty="0">
                <a:solidFill>
                  <a:prstClr val="black"/>
                </a:solidFill>
                <a:latin typeface="Candara"/>
              </a:rPr>
              <a:t> But we will give ourselves continually to prayer, and to the ministry of the word. </a:t>
            </a:r>
          </a:p>
        </p:txBody>
      </p:sp>
      <p:sp>
        <p:nvSpPr>
          <p:cNvPr id="3" name="TextBox 2"/>
          <p:cNvSpPr txBox="1"/>
          <p:nvPr/>
        </p:nvSpPr>
        <p:spPr>
          <a:xfrm>
            <a:off x="6535554" y="625642"/>
            <a:ext cx="4427621" cy="5925327"/>
          </a:xfrm>
          <a:prstGeom prst="rect">
            <a:avLst/>
          </a:prstGeom>
          <a:noFill/>
        </p:spPr>
        <p:txBody>
          <a:bodyPr wrap="square" rtlCol="0">
            <a:spAutoFit/>
          </a:bodyPr>
          <a:lstStyle/>
          <a:p>
            <a:pPr defTabSz="1219140"/>
            <a:r>
              <a:rPr lang="en-US" sz="2000" dirty="0">
                <a:solidFill>
                  <a:prstClr val="white"/>
                </a:solidFill>
                <a:latin typeface="Candara"/>
              </a:rPr>
              <a:t>From these servers of tables, we get the term deacon. </a:t>
            </a:r>
          </a:p>
          <a:p>
            <a:pPr defTabSz="1219140">
              <a:spcBef>
                <a:spcPts val="1600"/>
              </a:spcBef>
            </a:pPr>
            <a:r>
              <a:rPr lang="en-US" sz="2000" dirty="0">
                <a:solidFill>
                  <a:prstClr val="white"/>
                </a:solidFill>
                <a:latin typeface="Candara"/>
              </a:rPr>
              <a:t>These were seven men – Phoebe is the only titled “deaconess” ever named according to </a:t>
            </a:r>
            <a:r>
              <a:rPr lang="en-US" sz="2000" dirty="0">
                <a:solidFill>
                  <a:srgbClr val="C00000"/>
                </a:solidFill>
                <a:latin typeface="Candara"/>
              </a:rPr>
              <a:t>some translations</a:t>
            </a:r>
            <a:r>
              <a:rPr lang="en-US" sz="2000" dirty="0">
                <a:solidFill>
                  <a:prstClr val="white"/>
                </a:solidFill>
                <a:latin typeface="Candara"/>
              </a:rPr>
              <a:t>. Her mention was not in relationship of an officeholder. </a:t>
            </a:r>
            <a:r>
              <a:rPr lang="en-US" sz="2000" dirty="0">
                <a:solidFill>
                  <a:srgbClr val="C00000"/>
                </a:solidFill>
                <a:latin typeface="Candara"/>
              </a:rPr>
              <a:t>Most translations </a:t>
            </a:r>
            <a:r>
              <a:rPr lang="en-US" sz="2000" dirty="0">
                <a:solidFill>
                  <a:prstClr val="white"/>
                </a:solidFill>
                <a:latin typeface="Candara"/>
              </a:rPr>
              <a:t>simply categorize her descriptively as servant. </a:t>
            </a:r>
          </a:p>
          <a:p>
            <a:pPr defTabSz="1219140">
              <a:spcBef>
                <a:spcPts val="2400"/>
              </a:spcBef>
            </a:pPr>
            <a:r>
              <a:rPr lang="en-US" sz="2000" b="1" dirty="0">
                <a:solidFill>
                  <a:prstClr val="white"/>
                </a:solidFill>
                <a:latin typeface="Candara"/>
              </a:rPr>
              <a:t>Romans 16:1-2:</a:t>
            </a:r>
            <a:endParaRPr lang="en-US" sz="2000" dirty="0">
              <a:solidFill>
                <a:prstClr val="white"/>
              </a:solidFill>
              <a:latin typeface="Candara"/>
            </a:endParaRPr>
          </a:p>
          <a:p>
            <a:pPr defTabSz="1219140"/>
            <a:r>
              <a:rPr lang="en-US" sz="2000" baseline="30000" dirty="0">
                <a:solidFill>
                  <a:prstClr val="white"/>
                </a:solidFill>
                <a:latin typeface="Candara"/>
              </a:rPr>
              <a:t>1</a:t>
            </a:r>
            <a:r>
              <a:rPr lang="en-US" sz="2000" dirty="0">
                <a:solidFill>
                  <a:prstClr val="white"/>
                </a:solidFill>
                <a:latin typeface="Candara"/>
              </a:rPr>
              <a:t> I commend unto you Phebe our sister, which is a servant of the church which is at </a:t>
            </a:r>
            <a:r>
              <a:rPr lang="en-US" sz="2000" dirty="0" err="1">
                <a:solidFill>
                  <a:prstClr val="white"/>
                </a:solidFill>
                <a:latin typeface="Candara"/>
              </a:rPr>
              <a:t>Cenchrea</a:t>
            </a:r>
            <a:r>
              <a:rPr lang="en-US" sz="2000" dirty="0">
                <a:solidFill>
                  <a:prstClr val="white"/>
                </a:solidFill>
                <a:latin typeface="Candara"/>
              </a:rPr>
              <a:t>:  </a:t>
            </a:r>
          </a:p>
          <a:p>
            <a:pPr defTabSz="1219140"/>
            <a:r>
              <a:rPr lang="en-US" sz="2000" baseline="30000" dirty="0">
                <a:solidFill>
                  <a:prstClr val="white"/>
                </a:solidFill>
                <a:latin typeface="Candara"/>
              </a:rPr>
              <a:t>2</a:t>
            </a:r>
            <a:r>
              <a:rPr lang="en-US" sz="2000" dirty="0">
                <a:solidFill>
                  <a:prstClr val="white"/>
                </a:solidFill>
                <a:latin typeface="Candara"/>
              </a:rPr>
              <a:t> That ye receive her in the Lord, as </a:t>
            </a:r>
            <a:r>
              <a:rPr lang="en-US" sz="2000" dirty="0" err="1">
                <a:solidFill>
                  <a:prstClr val="white"/>
                </a:solidFill>
                <a:latin typeface="Candara"/>
              </a:rPr>
              <a:t>becometh</a:t>
            </a:r>
            <a:r>
              <a:rPr lang="en-US" sz="2000" dirty="0">
                <a:solidFill>
                  <a:prstClr val="white"/>
                </a:solidFill>
                <a:latin typeface="Candara"/>
              </a:rPr>
              <a:t> saints, and that ye assist her in whatsoever business she hath need of you: for she hath been a </a:t>
            </a:r>
            <a:r>
              <a:rPr lang="en-US" sz="2000" dirty="0" err="1">
                <a:solidFill>
                  <a:prstClr val="white"/>
                </a:solidFill>
                <a:latin typeface="Candara"/>
              </a:rPr>
              <a:t>succourer</a:t>
            </a:r>
            <a:r>
              <a:rPr lang="en-US" sz="2000" dirty="0">
                <a:solidFill>
                  <a:prstClr val="white"/>
                </a:solidFill>
                <a:latin typeface="Candara"/>
              </a:rPr>
              <a:t> of many, and of myself </a:t>
            </a:r>
            <a:r>
              <a:rPr lang="en-US" sz="2133" dirty="0">
                <a:solidFill>
                  <a:prstClr val="white"/>
                </a:solidFill>
                <a:latin typeface="Candara"/>
              </a:rPr>
              <a:t>also. </a:t>
            </a:r>
          </a:p>
        </p:txBody>
      </p:sp>
    </p:spTree>
    <p:extLst>
      <p:ext uri="{BB962C8B-B14F-4D97-AF65-F5344CB8AC3E}">
        <p14:creationId xmlns:p14="http://schemas.microsoft.com/office/powerpoint/2010/main" val="5050300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87680"/>
            <a:ext cx="10972800" cy="6096000"/>
          </a:xfrm>
          <a:prstGeom prst="rect">
            <a:avLst/>
          </a:prstGeom>
        </p:spPr>
      </p:pic>
      <p:sp>
        <p:nvSpPr>
          <p:cNvPr id="4" name="TextBox 3"/>
          <p:cNvSpPr txBox="1"/>
          <p:nvPr/>
        </p:nvSpPr>
        <p:spPr>
          <a:xfrm>
            <a:off x="914400" y="889002"/>
            <a:ext cx="4876800" cy="4359335"/>
          </a:xfrm>
          <a:prstGeom prst="rect">
            <a:avLst/>
          </a:prstGeom>
          <a:noFill/>
        </p:spPr>
        <p:txBody>
          <a:bodyPr wrap="square" rtlCol="0">
            <a:spAutoFit/>
          </a:bodyPr>
          <a:lstStyle/>
          <a:p>
            <a:pPr defTabSz="1219140"/>
            <a:r>
              <a:rPr lang="en-US" sz="2133" baseline="30000" dirty="0">
                <a:solidFill>
                  <a:prstClr val="black"/>
                </a:solidFill>
                <a:latin typeface="Candara"/>
              </a:rPr>
              <a:t>5</a:t>
            </a:r>
            <a:r>
              <a:rPr lang="en-US" sz="2133" dirty="0">
                <a:solidFill>
                  <a:prstClr val="black"/>
                </a:solidFill>
                <a:latin typeface="Candara"/>
              </a:rPr>
              <a:t> And the saying pleased the whole multitude: and they chose Stephen, a man full of faith and of the Holy Ghost, and Philip, and </a:t>
            </a:r>
            <a:r>
              <a:rPr lang="en-US" sz="2133" dirty="0" err="1">
                <a:solidFill>
                  <a:prstClr val="black"/>
                </a:solidFill>
                <a:latin typeface="Candara"/>
              </a:rPr>
              <a:t>Prochorus</a:t>
            </a:r>
            <a:r>
              <a:rPr lang="en-US" sz="2133" dirty="0">
                <a:solidFill>
                  <a:prstClr val="black"/>
                </a:solidFill>
                <a:latin typeface="Candara"/>
              </a:rPr>
              <a:t>, and </a:t>
            </a:r>
            <a:r>
              <a:rPr lang="en-US" sz="2133" dirty="0" err="1">
                <a:solidFill>
                  <a:prstClr val="black"/>
                </a:solidFill>
                <a:latin typeface="Candara"/>
              </a:rPr>
              <a:t>Nicanor</a:t>
            </a:r>
            <a:r>
              <a:rPr lang="en-US" sz="2133" dirty="0">
                <a:solidFill>
                  <a:prstClr val="black"/>
                </a:solidFill>
                <a:latin typeface="Candara"/>
              </a:rPr>
              <a:t>, and </a:t>
            </a:r>
            <a:r>
              <a:rPr lang="en-US" sz="2133" dirty="0" err="1">
                <a:solidFill>
                  <a:prstClr val="black"/>
                </a:solidFill>
                <a:latin typeface="Candara"/>
              </a:rPr>
              <a:t>Timon</a:t>
            </a:r>
            <a:r>
              <a:rPr lang="en-US" sz="2133" dirty="0">
                <a:solidFill>
                  <a:prstClr val="black"/>
                </a:solidFill>
                <a:latin typeface="Candara"/>
              </a:rPr>
              <a:t>, and </a:t>
            </a:r>
            <a:r>
              <a:rPr lang="en-US" sz="2133" dirty="0" err="1">
                <a:solidFill>
                  <a:prstClr val="black"/>
                </a:solidFill>
                <a:latin typeface="Candara"/>
              </a:rPr>
              <a:t>Parmenas</a:t>
            </a:r>
            <a:r>
              <a:rPr lang="en-US" sz="2133" dirty="0">
                <a:solidFill>
                  <a:prstClr val="black"/>
                </a:solidFill>
                <a:latin typeface="Candara"/>
              </a:rPr>
              <a:t>, and Nicolas a proselyte of Antioch: </a:t>
            </a:r>
          </a:p>
          <a:p>
            <a:pPr defTabSz="1219140"/>
            <a:r>
              <a:rPr lang="en-US" sz="2133" baseline="30000" dirty="0">
                <a:solidFill>
                  <a:prstClr val="black"/>
                </a:solidFill>
                <a:latin typeface="Candara"/>
              </a:rPr>
              <a:t>6</a:t>
            </a:r>
            <a:r>
              <a:rPr lang="en-US" sz="2133" dirty="0">
                <a:solidFill>
                  <a:prstClr val="black"/>
                </a:solidFill>
                <a:latin typeface="Candara"/>
              </a:rPr>
              <a:t> Whom they set before the apostles: and when they had prayed, they laid </a:t>
            </a:r>
            <a:r>
              <a:rPr lang="en-US" sz="2133" i="1" dirty="0">
                <a:solidFill>
                  <a:prstClr val="black"/>
                </a:solidFill>
                <a:latin typeface="Candara"/>
              </a:rPr>
              <a:t>their </a:t>
            </a:r>
            <a:r>
              <a:rPr lang="en-US" sz="2133" dirty="0">
                <a:solidFill>
                  <a:prstClr val="black"/>
                </a:solidFill>
                <a:latin typeface="Candara"/>
              </a:rPr>
              <a:t>hands on them.</a:t>
            </a:r>
          </a:p>
          <a:p>
            <a:pPr defTabSz="1219140"/>
            <a:r>
              <a:rPr lang="en-US" sz="2133" baseline="30000" dirty="0">
                <a:solidFill>
                  <a:prstClr val="black"/>
                </a:solidFill>
                <a:latin typeface="Candara"/>
              </a:rPr>
              <a:t>7</a:t>
            </a:r>
            <a:r>
              <a:rPr lang="en-US" sz="2133" dirty="0">
                <a:solidFill>
                  <a:prstClr val="black"/>
                </a:solidFill>
                <a:latin typeface="Candara"/>
              </a:rPr>
              <a:t> And the word of God increased;  and the number of the disciples multiplied in Jerusalem greatly;  and a great company of the priests were obedient to the faith.  </a:t>
            </a:r>
          </a:p>
        </p:txBody>
      </p:sp>
      <p:sp>
        <p:nvSpPr>
          <p:cNvPr id="3" name="TextBox 2"/>
          <p:cNvSpPr txBox="1"/>
          <p:nvPr/>
        </p:nvSpPr>
        <p:spPr>
          <a:xfrm>
            <a:off x="6502400" y="5392501"/>
            <a:ext cx="4673600" cy="748795"/>
          </a:xfrm>
          <a:prstGeom prst="rect">
            <a:avLst/>
          </a:prstGeom>
          <a:noFill/>
        </p:spPr>
        <p:txBody>
          <a:bodyPr wrap="square" rtlCol="0">
            <a:spAutoFit/>
          </a:bodyPr>
          <a:lstStyle/>
          <a:p>
            <a:pPr defTabSz="1219140"/>
            <a:r>
              <a:rPr lang="en-US" sz="2133" dirty="0">
                <a:solidFill>
                  <a:prstClr val="white"/>
                </a:solidFill>
                <a:latin typeface="Candara"/>
              </a:rPr>
              <a:t>These are all Greek names, evidence of the apostles’ wisdom and diplomacy.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8247" y="889001"/>
            <a:ext cx="3802549" cy="4362027"/>
          </a:xfrm>
          <a:prstGeom prst="rect">
            <a:avLst/>
          </a:prstGeom>
        </p:spPr>
      </p:pic>
    </p:spTree>
    <p:extLst>
      <p:ext uri="{BB962C8B-B14F-4D97-AF65-F5344CB8AC3E}">
        <p14:creationId xmlns:p14="http://schemas.microsoft.com/office/powerpoint/2010/main" val="18118815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87680"/>
            <a:ext cx="10972800" cy="6096000"/>
          </a:xfrm>
          <a:prstGeom prst="rect">
            <a:avLst/>
          </a:prstGeom>
        </p:spPr>
      </p:pic>
      <p:sp>
        <p:nvSpPr>
          <p:cNvPr id="4" name="TextBox 3"/>
          <p:cNvSpPr txBox="1"/>
          <p:nvPr/>
        </p:nvSpPr>
        <p:spPr>
          <a:xfrm>
            <a:off x="975360" y="1706880"/>
            <a:ext cx="4693920" cy="3251596"/>
          </a:xfrm>
          <a:prstGeom prst="rect">
            <a:avLst/>
          </a:prstGeom>
          <a:noFill/>
        </p:spPr>
        <p:txBody>
          <a:bodyPr wrap="square" rtlCol="0">
            <a:spAutoFit/>
          </a:bodyPr>
          <a:lstStyle/>
          <a:p>
            <a:pPr defTabSz="1219140"/>
            <a:r>
              <a:rPr lang="en-US" sz="2133" baseline="30000" dirty="0">
                <a:solidFill>
                  <a:prstClr val="black"/>
                </a:solidFill>
                <a:latin typeface="Candara"/>
              </a:rPr>
              <a:t>8</a:t>
            </a:r>
            <a:r>
              <a:rPr lang="en-US" sz="2133" dirty="0">
                <a:solidFill>
                  <a:prstClr val="black"/>
                </a:solidFill>
                <a:latin typeface="Candara"/>
              </a:rPr>
              <a:t> And Stephen, full of faith and power, did great wonders and miracles among the people.</a:t>
            </a:r>
          </a:p>
          <a:p>
            <a:pPr defTabSz="1219140">
              <a:spcBef>
                <a:spcPts val="1600"/>
              </a:spcBef>
            </a:pPr>
            <a:r>
              <a:rPr lang="en-US" sz="2133" baseline="30000" dirty="0">
                <a:solidFill>
                  <a:prstClr val="black"/>
                </a:solidFill>
                <a:latin typeface="Candara"/>
              </a:rPr>
              <a:t>9</a:t>
            </a:r>
            <a:r>
              <a:rPr lang="en-US" sz="2133" dirty="0">
                <a:solidFill>
                  <a:prstClr val="black"/>
                </a:solidFill>
                <a:latin typeface="Candara"/>
              </a:rPr>
              <a:t> Then there arose certain of the synagogue, which is called </a:t>
            </a:r>
            <a:r>
              <a:rPr lang="en-US" sz="2133" i="1" dirty="0">
                <a:solidFill>
                  <a:prstClr val="black"/>
                </a:solidFill>
                <a:latin typeface="Candara"/>
              </a:rPr>
              <a:t>the synagogue </a:t>
            </a:r>
            <a:r>
              <a:rPr lang="en-US" sz="2133" dirty="0">
                <a:solidFill>
                  <a:prstClr val="black"/>
                </a:solidFill>
                <a:latin typeface="Candara"/>
              </a:rPr>
              <a:t>of the Freedmen, and </a:t>
            </a:r>
            <a:r>
              <a:rPr lang="en-US" sz="2133" dirty="0" err="1">
                <a:solidFill>
                  <a:prstClr val="black"/>
                </a:solidFill>
                <a:latin typeface="Candara"/>
              </a:rPr>
              <a:t>Cyrenians</a:t>
            </a:r>
            <a:r>
              <a:rPr lang="en-US" sz="2133" dirty="0">
                <a:solidFill>
                  <a:prstClr val="black"/>
                </a:solidFill>
                <a:latin typeface="Candara"/>
              </a:rPr>
              <a:t>, and Alexandrians, and of them of Cilicia and of Asia, disputing with Stephen. </a:t>
            </a:r>
          </a:p>
        </p:txBody>
      </p:sp>
      <p:pic>
        <p:nvPicPr>
          <p:cNvPr id="1026" name="Picture 2">
            <a:extLst>
              <a:ext uri="{FF2B5EF4-FFF2-40B4-BE49-F238E27FC236}">
                <a16:creationId xmlns:a16="http://schemas.microsoft.com/office/drawing/2014/main" id="{8264C6BB-7CA7-4896-BC7C-F93BDD58D6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5672" y="712269"/>
            <a:ext cx="5111014" cy="5658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5327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87680"/>
            <a:ext cx="10972800" cy="6096000"/>
          </a:xfrm>
          <a:prstGeom prst="rect">
            <a:avLst/>
          </a:prstGeom>
        </p:spPr>
      </p:pic>
      <p:sp>
        <p:nvSpPr>
          <p:cNvPr id="4" name="TextBox 3"/>
          <p:cNvSpPr txBox="1"/>
          <p:nvPr/>
        </p:nvSpPr>
        <p:spPr>
          <a:xfrm>
            <a:off x="1117600" y="2602310"/>
            <a:ext cx="2032000" cy="1405256"/>
          </a:xfrm>
          <a:prstGeom prst="rect">
            <a:avLst/>
          </a:prstGeom>
          <a:noFill/>
        </p:spPr>
        <p:txBody>
          <a:bodyPr wrap="square" rtlCol="0">
            <a:spAutoFit/>
          </a:bodyPr>
          <a:lstStyle/>
          <a:p>
            <a:pPr defTabSz="1219140"/>
            <a:r>
              <a:rPr lang="en-US" sz="2133" dirty="0" err="1">
                <a:solidFill>
                  <a:prstClr val="white"/>
                </a:solidFill>
                <a:latin typeface="Candara"/>
              </a:rPr>
              <a:t>Cyrenians</a:t>
            </a:r>
            <a:r>
              <a:rPr lang="en-US" sz="2133" dirty="0">
                <a:solidFill>
                  <a:prstClr val="white"/>
                </a:solidFill>
                <a:latin typeface="Candara"/>
              </a:rPr>
              <a:t>,</a:t>
            </a:r>
          </a:p>
          <a:p>
            <a:pPr defTabSz="1219140"/>
            <a:r>
              <a:rPr lang="en-US" sz="2133" dirty="0">
                <a:solidFill>
                  <a:prstClr val="white"/>
                </a:solidFill>
                <a:latin typeface="Candara"/>
              </a:rPr>
              <a:t>Alexandrians,</a:t>
            </a:r>
          </a:p>
          <a:p>
            <a:pPr defTabSz="1219140"/>
            <a:r>
              <a:rPr lang="en-US" sz="2133" dirty="0">
                <a:solidFill>
                  <a:prstClr val="white"/>
                </a:solidFill>
                <a:latin typeface="Candara"/>
              </a:rPr>
              <a:t>of Cilicia, </a:t>
            </a:r>
          </a:p>
          <a:p>
            <a:pPr defTabSz="1219140"/>
            <a:r>
              <a:rPr lang="en-US" sz="2133" dirty="0">
                <a:solidFill>
                  <a:prstClr val="white"/>
                </a:solidFill>
                <a:latin typeface="Candara"/>
              </a:rPr>
              <a:t>of Asia.</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1040" y="1305729"/>
            <a:ext cx="7934960" cy="438049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3880" y="4388855"/>
            <a:ext cx="264237" cy="280416"/>
          </a:xfrm>
          <a:prstGeom prst="rect">
            <a:avLst/>
          </a:prstGeom>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8331202" y="4546767"/>
            <a:ext cx="260119" cy="276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475247" y="3259471"/>
            <a:ext cx="260119" cy="276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620010" y="2543191"/>
            <a:ext cx="260119" cy="276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8588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051"/>
                                        </p:tgtEl>
                                        <p:attrNameLst>
                                          <p:attrName>style.visibility</p:attrName>
                                        </p:attrNameLst>
                                      </p:cBhvr>
                                      <p:to>
                                        <p:strVal val="visible"/>
                                      </p:to>
                                    </p:set>
                                    <p:animEffect transition="in" filter="fade">
                                      <p:cBhvr>
                                        <p:cTn id="26" dur="500"/>
                                        <p:tgtEl>
                                          <p:spTgt spid="205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fade">
                                      <p:cBhvr>
                                        <p:cTn id="31" dur="500"/>
                                        <p:tgtEl>
                                          <p:spTgt spid="4">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052"/>
                                        </p:tgtEl>
                                        <p:attrNameLst>
                                          <p:attrName>style.visibility</p:attrName>
                                        </p:attrNameLst>
                                      </p:cBhvr>
                                      <p:to>
                                        <p:strVal val="visible"/>
                                      </p:to>
                                    </p:set>
                                    <p:animEffect transition="in" filter="fade">
                                      <p:cBhvr>
                                        <p:cTn id="34"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87680"/>
            <a:ext cx="10972800" cy="6096000"/>
          </a:xfrm>
          <a:prstGeom prst="rect">
            <a:avLst/>
          </a:prstGeom>
        </p:spPr>
      </p:pic>
      <p:sp>
        <p:nvSpPr>
          <p:cNvPr id="4" name="TextBox 3"/>
          <p:cNvSpPr txBox="1"/>
          <p:nvPr/>
        </p:nvSpPr>
        <p:spPr>
          <a:xfrm>
            <a:off x="914400" y="1092200"/>
            <a:ext cx="4876800" cy="420564"/>
          </a:xfrm>
          <a:prstGeom prst="rect">
            <a:avLst/>
          </a:prstGeom>
          <a:noFill/>
        </p:spPr>
        <p:txBody>
          <a:bodyPr wrap="square" rtlCol="0">
            <a:spAutoFit/>
          </a:bodyPr>
          <a:lstStyle/>
          <a:p>
            <a:pPr defTabSz="1219140"/>
            <a:endParaRPr lang="en-US" sz="2133" dirty="0">
              <a:solidFill>
                <a:prstClr val="black"/>
              </a:solidFill>
              <a:latin typeface="Candara"/>
            </a:endParaRPr>
          </a:p>
        </p:txBody>
      </p:sp>
      <p:sp>
        <p:nvSpPr>
          <p:cNvPr id="5" name="TextBox 4"/>
          <p:cNvSpPr txBox="1"/>
          <p:nvPr/>
        </p:nvSpPr>
        <p:spPr>
          <a:xfrm>
            <a:off x="6197600" y="1174632"/>
            <a:ext cx="5080000" cy="3631122"/>
          </a:xfrm>
          <a:prstGeom prst="rect">
            <a:avLst/>
          </a:prstGeom>
          <a:noFill/>
        </p:spPr>
        <p:txBody>
          <a:bodyPr wrap="square" rtlCol="0">
            <a:spAutoFit/>
          </a:bodyPr>
          <a:lstStyle/>
          <a:p>
            <a:pPr defTabSz="1219140">
              <a:spcBef>
                <a:spcPts val="1600"/>
              </a:spcBef>
            </a:pPr>
            <a:r>
              <a:rPr lang="en-US" sz="2133" b="1" dirty="0">
                <a:solidFill>
                  <a:prstClr val="black"/>
                </a:solidFill>
                <a:latin typeface="Candara"/>
              </a:rPr>
              <a:t>Acts 21:39a:  </a:t>
            </a:r>
            <a:r>
              <a:rPr lang="en-US" sz="2133" dirty="0">
                <a:solidFill>
                  <a:prstClr val="black"/>
                </a:solidFill>
                <a:latin typeface="Candara"/>
              </a:rPr>
              <a:t> </a:t>
            </a:r>
            <a:br>
              <a:rPr lang="en-US" sz="2133" dirty="0">
                <a:solidFill>
                  <a:prstClr val="black"/>
                </a:solidFill>
                <a:latin typeface="Candara"/>
              </a:rPr>
            </a:br>
            <a:r>
              <a:rPr lang="en-US" sz="2133" dirty="0">
                <a:solidFill>
                  <a:prstClr val="black"/>
                </a:solidFill>
                <a:latin typeface="Candara"/>
              </a:rPr>
              <a:t>But Paul said, I am a man </a:t>
            </a:r>
            <a:r>
              <a:rPr lang="en-US" sz="2133" i="1" dirty="0">
                <a:solidFill>
                  <a:prstClr val="black"/>
                </a:solidFill>
                <a:latin typeface="Candara"/>
              </a:rPr>
              <a:t>which am </a:t>
            </a:r>
            <a:r>
              <a:rPr lang="en-US" sz="2133" dirty="0">
                <a:solidFill>
                  <a:prstClr val="black"/>
                </a:solidFill>
                <a:latin typeface="Candara"/>
              </a:rPr>
              <a:t>a Jew of Tarsus, </a:t>
            </a:r>
            <a:r>
              <a:rPr lang="en-US" sz="2133" i="1" dirty="0">
                <a:solidFill>
                  <a:prstClr val="black"/>
                </a:solidFill>
                <a:latin typeface="Candara"/>
              </a:rPr>
              <a:t>a city </a:t>
            </a:r>
            <a:r>
              <a:rPr lang="en-US" sz="2133" dirty="0">
                <a:solidFill>
                  <a:prstClr val="black"/>
                </a:solidFill>
                <a:latin typeface="Candara"/>
              </a:rPr>
              <a:t>in Cilicia ...</a:t>
            </a:r>
          </a:p>
          <a:p>
            <a:pPr defTabSz="1219140">
              <a:spcBef>
                <a:spcPts val="1600"/>
              </a:spcBef>
            </a:pPr>
            <a:r>
              <a:rPr lang="en-US" sz="2133" b="1" dirty="0">
                <a:solidFill>
                  <a:prstClr val="black"/>
                </a:solidFill>
                <a:latin typeface="Candara"/>
              </a:rPr>
              <a:t>Acts 22:27-28:</a:t>
            </a:r>
            <a:br>
              <a:rPr lang="en-US" sz="2133" dirty="0">
                <a:solidFill>
                  <a:prstClr val="black"/>
                </a:solidFill>
                <a:latin typeface="Candara"/>
              </a:rPr>
            </a:br>
            <a:r>
              <a:rPr lang="en-US" sz="2133" baseline="30000" dirty="0">
                <a:solidFill>
                  <a:prstClr val="black"/>
                </a:solidFill>
                <a:latin typeface="Candara"/>
              </a:rPr>
              <a:t>27</a:t>
            </a:r>
            <a:r>
              <a:rPr lang="en-US" sz="2133" dirty="0">
                <a:solidFill>
                  <a:prstClr val="black"/>
                </a:solidFill>
                <a:latin typeface="Candara"/>
              </a:rPr>
              <a:t> Then the chief captain came, and said unto him, Tell me, art thou a Roman? He said, Yea.</a:t>
            </a:r>
          </a:p>
          <a:p>
            <a:pPr defTabSz="1219140">
              <a:spcBef>
                <a:spcPts val="400"/>
              </a:spcBef>
            </a:pPr>
            <a:r>
              <a:rPr lang="en-US" sz="2133" baseline="30000" dirty="0">
                <a:solidFill>
                  <a:prstClr val="black"/>
                </a:solidFill>
                <a:latin typeface="Candara"/>
              </a:rPr>
              <a:t>28</a:t>
            </a:r>
            <a:r>
              <a:rPr lang="en-US" sz="2133" dirty="0">
                <a:solidFill>
                  <a:prstClr val="black"/>
                </a:solidFill>
                <a:latin typeface="Candara"/>
              </a:rPr>
              <a:t> And the chief captain answered, With a great sum obtained I this freedom. And Paul said, But I was </a:t>
            </a:r>
            <a:r>
              <a:rPr lang="en-US" sz="2133" i="1" dirty="0">
                <a:solidFill>
                  <a:prstClr val="black"/>
                </a:solidFill>
                <a:latin typeface="Candara"/>
              </a:rPr>
              <a:t>free</a:t>
            </a:r>
            <a:r>
              <a:rPr lang="en-US" sz="2133" dirty="0">
                <a:solidFill>
                  <a:prstClr val="black"/>
                </a:solidFill>
                <a:latin typeface="Candara"/>
              </a:rPr>
              <a:t> born.</a:t>
            </a:r>
          </a:p>
        </p:txBody>
      </p:sp>
      <p:sp>
        <p:nvSpPr>
          <p:cNvPr id="3" name="TextBox 2"/>
          <p:cNvSpPr txBox="1"/>
          <p:nvPr/>
        </p:nvSpPr>
        <p:spPr>
          <a:xfrm>
            <a:off x="904240" y="1149152"/>
            <a:ext cx="4572000" cy="4893712"/>
          </a:xfrm>
          <a:prstGeom prst="rect">
            <a:avLst/>
          </a:prstGeom>
          <a:noFill/>
        </p:spPr>
        <p:txBody>
          <a:bodyPr wrap="square" rtlCol="0">
            <a:spAutoFit/>
          </a:bodyPr>
          <a:lstStyle/>
          <a:p>
            <a:pPr defTabSz="1219140">
              <a:spcBef>
                <a:spcPts val="800"/>
              </a:spcBef>
            </a:pPr>
            <a:r>
              <a:rPr lang="en-US" sz="2000" i="1" dirty="0">
                <a:solidFill>
                  <a:prstClr val="black"/>
                </a:solidFill>
                <a:latin typeface="Candara"/>
              </a:rPr>
              <a:t>“The Synagogue of the Freedmen was    an assembly of Hellenistic Jews, ‘the Freedmen’ from Rome who were descendants of the Jews enslaved by Pompey after his conquest of Judaea in 63 BC.  These returned Jews, called by some  Libertines, instead of being liberalized by their residence abroad, were more tenacious  of Judaism, and more bitter against Stephen than those who had never left Judaea.” </a:t>
            </a:r>
          </a:p>
          <a:p>
            <a:pPr algn="r" defTabSz="1219140"/>
            <a:r>
              <a:rPr lang="en-US" sz="1867" dirty="0">
                <a:solidFill>
                  <a:prstClr val="black"/>
                </a:solidFill>
                <a:latin typeface="Candara"/>
              </a:rPr>
              <a:t>(1911 Encyclopedia Britannica)</a:t>
            </a:r>
          </a:p>
          <a:p>
            <a:pPr defTabSz="1219140">
              <a:spcBef>
                <a:spcPts val="1600"/>
              </a:spcBef>
            </a:pPr>
            <a:r>
              <a:rPr lang="en-US" sz="2000" b="1" dirty="0">
                <a:solidFill>
                  <a:prstClr val="black"/>
                </a:solidFill>
                <a:latin typeface="Candara"/>
              </a:rPr>
              <a:t>It is likely that Saul of Tarsus was a member of this synagogue. He was of Cilicia, and free born.</a:t>
            </a:r>
          </a:p>
        </p:txBody>
      </p:sp>
    </p:spTree>
    <p:extLst>
      <p:ext uri="{BB962C8B-B14F-4D97-AF65-F5344CB8AC3E}">
        <p14:creationId xmlns:p14="http://schemas.microsoft.com/office/powerpoint/2010/main" val="18639719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87680"/>
            <a:ext cx="10972800" cy="6096000"/>
          </a:xfrm>
          <a:prstGeom prst="rect">
            <a:avLst/>
          </a:prstGeom>
        </p:spPr>
      </p:pic>
      <p:sp>
        <p:nvSpPr>
          <p:cNvPr id="4" name="TextBox 3"/>
          <p:cNvSpPr txBox="1"/>
          <p:nvPr/>
        </p:nvSpPr>
        <p:spPr>
          <a:xfrm>
            <a:off x="1097280" y="1219202"/>
            <a:ext cx="4470400" cy="3805465"/>
          </a:xfrm>
          <a:prstGeom prst="rect">
            <a:avLst/>
          </a:prstGeom>
          <a:noFill/>
        </p:spPr>
        <p:txBody>
          <a:bodyPr wrap="square" rtlCol="0">
            <a:spAutoFit/>
          </a:bodyPr>
          <a:lstStyle/>
          <a:p>
            <a:pPr defTabSz="1219140"/>
            <a:r>
              <a:rPr lang="en-US" sz="2133" baseline="30000" dirty="0">
                <a:solidFill>
                  <a:prstClr val="black"/>
                </a:solidFill>
                <a:latin typeface="Candara"/>
              </a:rPr>
              <a:t>10</a:t>
            </a:r>
            <a:r>
              <a:rPr lang="en-US" sz="2133" dirty="0">
                <a:solidFill>
                  <a:prstClr val="black"/>
                </a:solidFill>
                <a:latin typeface="Candara"/>
              </a:rPr>
              <a:t> And they were not able to resist the wisdom and the spirit by which he </a:t>
            </a:r>
            <a:r>
              <a:rPr lang="en-US" sz="2133" dirty="0" err="1">
                <a:solidFill>
                  <a:prstClr val="black"/>
                </a:solidFill>
                <a:latin typeface="Candara"/>
              </a:rPr>
              <a:t>spake</a:t>
            </a:r>
            <a:r>
              <a:rPr lang="en-US" sz="2133" dirty="0">
                <a:solidFill>
                  <a:prstClr val="black"/>
                </a:solidFill>
                <a:latin typeface="Candara"/>
              </a:rPr>
              <a:t>.</a:t>
            </a:r>
            <a:endParaRPr lang="en-US" sz="2133" baseline="30000" dirty="0">
              <a:solidFill>
                <a:prstClr val="black"/>
              </a:solidFill>
              <a:latin typeface="Candara"/>
            </a:endParaRPr>
          </a:p>
          <a:p>
            <a:pPr defTabSz="1219140">
              <a:spcBef>
                <a:spcPts val="400"/>
              </a:spcBef>
            </a:pPr>
            <a:r>
              <a:rPr lang="en-US" sz="2133" baseline="30000" dirty="0">
                <a:solidFill>
                  <a:prstClr val="black"/>
                </a:solidFill>
                <a:latin typeface="Candara"/>
              </a:rPr>
              <a:t>11</a:t>
            </a:r>
            <a:r>
              <a:rPr lang="en-US" sz="2133" dirty="0">
                <a:solidFill>
                  <a:prstClr val="black"/>
                </a:solidFill>
                <a:latin typeface="Candara"/>
              </a:rPr>
              <a:t> Then they suborned men, which said, We have heard him speak blasphemous words against Moses, and </a:t>
            </a:r>
            <a:r>
              <a:rPr lang="en-US" sz="2133" i="1" dirty="0">
                <a:solidFill>
                  <a:prstClr val="black"/>
                </a:solidFill>
                <a:latin typeface="Candara"/>
              </a:rPr>
              <a:t>against </a:t>
            </a:r>
            <a:r>
              <a:rPr lang="en-US" sz="2133" dirty="0">
                <a:solidFill>
                  <a:prstClr val="black"/>
                </a:solidFill>
                <a:latin typeface="Candara"/>
              </a:rPr>
              <a:t>God.  </a:t>
            </a:r>
          </a:p>
          <a:p>
            <a:pPr defTabSz="1219140">
              <a:spcBef>
                <a:spcPts val="400"/>
              </a:spcBef>
            </a:pPr>
            <a:r>
              <a:rPr lang="en-US" sz="2133" baseline="30000" dirty="0">
                <a:solidFill>
                  <a:prstClr val="black"/>
                </a:solidFill>
                <a:latin typeface="Candara"/>
              </a:rPr>
              <a:t>12</a:t>
            </a:r>
            <a:r>
              <a:rPr lang="en-US" sz="2133" dirty="0">
                <a:solidFill>
                  <a:prstClr val="black"/>
                </a:solidFill>
                <a:latin typeface="Candara"/>
              </a:rPr>
              <a:t> And they stirred up the people, and the elders, and the scribes, and came upon </a:t>
            </a:r>
            <a:r>
              <a:rPr lang="en-US" sz="2133" i="1" dirty="0">
                <a:solidFill>
                  <a:prstClr val="black"/>
                </a:solidFill>
                <a:latin typeface="Candara"/>
              </a:rPr>
              <a:t>him</a:t>
            </a:r>
            <a:r>
              <a:rPr lang="en-US" sz="2133" dirty="0">
                <a:solidFill>
                  <a:prstClr val="black"/>
                </a:solidFill>
                <a:latin typeface="Candara"/>
              </a:rPr>
              <a:t>, and caught him, and brought </a:t>
            </a:r>
            <a:r>
              <a:rPr lang="en-US" sz="2133" i="1" dirty="0">
                <a:solidFill>
                  <a:prstClr val="black"/>
                </a:solidFill>
                <a:latin typeface="Candara"/>
              </a:rPr>
              <a:t>him </a:t>
            </a:r>
            <a:r>
              <a:rPr lang="en-US" sz="2133" dirty="0">
                <a:solidFill>
                  <a:prstClr val="black"/>
                </a:solidFill>
                <a:latin typeface="Candara"/>
              </a:rPr>
              <a:t>to the council,  </a:t>
            </a:r>
          </a:p>
        </p:txBody>
      </p:sp>
      <p:pic>
        <p:nvPicPr>
          <p:cNvPr id="6" name="Picture 5">
            <a:extLst>
              <a:ext uri="{FF2B5EF4-FFF2-40B4-BE49-F238E27FC236}">
                <a16:creationId xmlns:a16="http://schemas.microsoft.com/office/drawing/2014/main" id="{1F3CE08C-BB75-4E79-B6BC-2DD346CFC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5297" y="673768"/>
            <a:ext cx="5091764" cy="5696552"/>
          </a:xfrm>
          <a:prstGeom prst="rect">
            <a:avLst/>
          </a:prstGeom>
        </p:spPr>
      </p:pic>
    </p:spTree>
    <p:extLst>
      <p:ext uri="{BB962C8B-B14F-4D97-AF65-F5344CB8AC3E}">
        <p14:creationId xmlns:p14="http://schemas.microsoft.com/office/powerpoint/2010/main" val="6011102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87680"/>
            <a:ext cx="10972800" cy="6096000"/>
          </a:xfrm>
          <a:prstGeom prst="rect">
            <a:avLst/>
          </a:prstGeom>
        </p:spPr>
      </p:pic>
      <p:sp>
        <p:nvSpPr>
          <p:cNvPr id="4" name="TextBox 3"/>
          <p:cNvSpPr txBox="1"/>
          <p:nvPr/>
        </p:nvSpPr>
        <p:spPr>
          <a:xfrm>
            <a:off x="1097280" y="975362"/>
            <a:ext cx="4470400" cy="4461927"/>
          </a:xfrm>
          <a:prstGeom prst="rect">
            <a:avLst/>
          </a:prstGeom>
          <a:noFill/>
        </p:spPr>
        <p:txBody>
          <a:bodyPr wrap="square" rtlCol="0">
            <a:spAutoFit/>
          </a:bodyPr>
          <a:lstStyle/>
          <a:p>
            <a:pPr defTabSz="1219140">
              <a:spcBef>
                <a:spcPts val="400"/>
              </a:spcBef>
            </a:pPr>
            <a:r>
              <a:rPr lang="en-US" sz="2133" baseline="30000" dirty="0">
                <a:solidFill>
                  <a:prstClr val="black"/>
                </a:solidFill>
                <a:latin typeface="Candara"/>
              </a:rPr>
              <a:t>13</a:t>
            </a:r>
            <a:r>
              <a:rPr lang="en-US" sz="2133" dirty="0">
                <a:solidFill>
                  <a:prstClr val="black"/>
                </a:solidFill>
                <a:latin typeface="Candara"/>
              </a:rPr>
              <a:t> And set up false witnesses, which said, This man </a:t>
            </a:r>
            <a:r>
              <a:rPr lang="en-US" sz="2133" dirty="0" err="1">
                <a:solidFill>
                  <a:prstClr val="black"/>
                </a:solidFill>
                <a:latin typeface="Candara"/>
              </a:rPr>
              <a:t>ceaseth</a:t>
            </a:r>
            <a:r>
              <a:rPr lang="en-US" sz="2133" dirty="0">
                <a:solidFill>
                  <a:prstClr val="black"/>
                </a:solidFill>
                <a:latin typeface="Candara"/>
              </a:rPr>
              <a:t> not to speak blasphemous words against this holy place, and the law: </a:t>
            </a:r>
          </a:p>
          <a:p>
            <a:pPr defTabSz="1219140">
              <a:spcBef>
                <a:spcPts val="400"/>
              </a:spcBef>
            </a:pPr>
            <a:r>
              <a:rPr lang="en-US" sz="2133" baseline="30000" dirty="0">
                <a:solidFill>
                  <a:prstClr val="black"/>
                </a:solidFill>
                <a:latin typeface="Candara"/>
              </a:rPr>
              <a:t>14</a:t>
            </a:r>
            <a:r>
              <a:rPr lang="en-US" sz="2133" dirty="0">
                <a:solidFill>
                  <a:prstClr val="black"/>
                </a:solidFill>
                <a:latin typeface="Candara"/>
              </a:rPr>
              <a:t> For we have heard him say, that this Jesus of Nazareth shall destroy this place, and shall change the customs which Moses delivered us. </a:t>
            </a:r>
          </a:p>
          <a:p>
            <a:pPr defTabSz="1219140">
              <a:spcBef>
                <a:spcPts val="400"/>
              </a:spcBef>
            </a:pPr>
            <a:r>
              <a:rPr lang="en-US" sz="2133" baseline="30000" dirty="0">
                <a:solidFill>
                  <a:prstClr val="black"/>
                </a:solidFill>
                <a:latin typeface="Candara"/>
              </a:rPr>
              <a:t>15</a:t>
            </a:r>
            <a:r>
              <a:rPr lang="en-US" sz="2133" dirty="0">
                <a:solidFill>
                  <a:prstClr val="black"/>
                </a:solidFill>
                <a:latin typeface="Candara"/>
              </a:rPr>
              <a:t> And all that sat in the council, looking </a:t>
            </a:r>
            <a:r>
              <a:rPr lang="en-US" sz="2133" dirty="0" err="1">
                <a:solidFill>
                  <a:prstClr val="black"/>
                </a:solidFill>
                <a:latin typeface="Candara"/>
              </a:rPr>
              <a:t>stedfastly</a:t>
            </a:r>
            <a:r>
              <a:rPr lang="en-US" sz="2133" dirty="0">
                <a:solidFill>
                  <a:prstClr val="black"/>
                </a:solidFill>
                <a:latin typeface="Candara"/>
              </a:rPr>
              <a:t> on him, saw his face as it had been the face of an angel. </a:t>
            </a:r>
          </a:p>
          <a:p>
            <a:pPr algn="ctr" defTabSz="1219140"/>
            <a:r>
              <a:rPr lang="en-US" sz="2133" dirty="0">
                <a:solidFill>
                  <a:prstClr val="black"/>
                </a:solidFill>
                <a:latin typeface="Candara"/>
              </a:rPr>
              <a:t>(End of Chapter 6)</a:t>
            </a:r>
          </a:p>
        </p:txBody>
      </p:sp>
      <p:pic>
        <p:nvPicPr>
          <p:cNvPr id="6" name="Picture 5">
            <a:extLst>
              <a:ext uri="{FF2B5EF4-FFF2-40B4-BE49-F238E27FC236}">
                <a16:creationId xmlns:a16="http://schemas.microsoft.com/office/drawing/2014/main" id="{C7B71204-D2DB-4183-9C7C-9CF5BCF539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5296" y="712269"/>
            <a:ext cx="5082139" cy="5658051"/>
          </a:xfrm>
          <a:prstGeom prst="rect">
            <a:avLst/>
          </a:prstGeom>
        </p:spPr>
      </p:pic>
    </p:spTree>
    <p:extLst>
      <p:ext uri="{BB962C8B-B14F-4D97-AF65-F5344CB8AC3E}">
        <p14:creationId xmlns:p14="http://schemas.microsoft.com/office/powerpoint/2010/main" val="21752842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sz="quarter"/>
          </p:nvPr>
        </p:nvSpPr>
        <p:spPr>
          <a:xfrm>
            <a:off x="2044701" y="1447800"/>
            <a:ext cx="6337300" cy="1143000"/>
          </a:xfrm>
        </p:spPr>
        <p:txBody>
          <a:bodyPr/>
          <a:lstStyle/>
          <a:p>
            <a:pPr algn="ctr" eaLnBrk="1" hangingPunct="1">
              <a:defRPr/>
            </a:pPr>
            <a:r>
              <a:rPr lang="en-US" altLang="en-US" sz="4800" dirty="0">
                <a:ea typeface="Gulim" pitchFamily="34" charset="-127"/>
              </a:rPr>
              <a:t>The Acts </a:t>
            </a:r>
            <a:br>
              <a:rPr lang="en-US" altLang="en-US" sz="4800" dirty="0">
                <a:ea typeface="Gulim" pitchFamily="34" charset="-127"/>
              </a:rPr>
            </a:br>
            <a:r>
              <a:rPr lang="en-US" altLang="en-US" sz="4800" dirty="0">
                <a:ea typeface="Gulim" pitchFamily="34" charset="-127"/>
              </a:rPr>
              <a:t>of the Apostles</a:t>
            </a:r>
            <a:br>
              <a:rPr lang="en-US" altLang="en-US" sz="4800" dirty="0">
                <a:ea typeface="Gulim" pitchFamily="34" charset="-127"/>
              </a:rPr>
            </a:br>
            <a:r>
              <a:rPr lang="en-US" altLang="en-US" dirty="0">
                <a:ea typeface="Gulim" pitchFamily="34" charset="-127"/>
              </a:rPr>
              <a:t>Chapter 6</a:t>
            </a:r>
            <a:r>
              <a:rPr lang="en-US" altLang="en-US" sz="4800" dirty="0">
                <a:ea typeface="Gulim" pitchFamily="34" charset="-127"/>
              </a:rPr>
              <a:t> </a:t>
            </a:r>
            <a:endParaRPr lang="ko-KR" altLang="en-US" sz="4800" dirty="0">
              <a:solidFill>
                <a:schemeClr val="accent1"/>
              </a:solidFill>
              <a:ea typeface="Gulim" pitchFamily="34" charset="-127"/>
            </a:endParaRPr>
          </a:p>
        </p:txBody>
      </p:sp>
    </p:spTree>
    <p:extLst>
      <p:ext uri="{BB962C8B-B14F-4D97-AF65-F5344CB8AC3E}">
        <p14:creationId xmlns:p14="http://schemas.microsoft.com/office/powerpoint/2010/main" val="267193957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027241" y="36514"/>
            <a:ext cx="8207375" cy="692151"/>
          </a:xfrm>
        </p:spPr>
        <p:txBody>
          <a:bodyPr/>
          <a:lstStyle/>
          <a:p>
            <a:pPr algn="ctr" eaLnBrk="1" hangingPunct="1"/>
            <a:r>
              <a:rPr lang="en-US"/>
              <a:t>Acts 6:1-4  First Church Problem </a:t>
            </a:r>
            <a:endParaRPr lang="en-US" sz="3600"/>
          </a:p>
        </p:txBody>
      </p:sp>
      <p:sp>
        <p:nvSpPr>
          <p:cNvPr id="7171" name="Rectangle 3"/>
          <p:cNvSpPr>
            <a:spLocks noGrp="1" noChangeArrowheads="1"/>
          </p:cNvSpPr>
          <p:nvPr>
            <p:ph idx="1"/>
          </p:nvPr>
        </p:nvSpPr>
        <p:spPr>
          <a:xfrm>
            <a:off x="1703390" y="1031875"/>
            <a:ext cx="8785225" cy="4521200"/>
          </a:xfrm>
        </p:spPr>
        <p:txBody>
          <a:bodyPr/>
          <a:lstStyle/>
          <a:p>
            <a:pPr eaLnBrk="1" hangingPunct="1">
              <a:buFont typeface="Arial" pitchFamily="34" charset="0"/>
              <a:buChar char="•"/>
              <a:defRPr/>
            </a:pPr>
            <a:r>
              <a:rPr lang="en-US" sz="2800" dirty="0">
                <a:ea typeface="Gulim" pitchFamily="34" charset="-127"/>
              </a:rPr>
              <a:t>What was the “daily ministration?” (1)</a:t>
            </a:r>
          </a:p>
          <a:p>
            <a:pPr eaLnBrk="1" hangingPunct="1">
              <a:buFont typeface="Arial" pitchFamily="34" charset="0"/>
              <a:buChar char="•"/>
              <a:defRPr/>
            </a:pPr>
            <a:r>
              <a:rPr lang="en-US" sz="2600" dirty="0">
                <a:ea typeface="Gulim" pitchFamily="34" charset="-127"/>
              </a:rPr>
              <a:t>Was there an racial/ethnic aspect? (1)</a:t>
            </a:r>
          </a:p>
          <a:p>
            <a:pPr lvl="1" eaLnBrk="1" hangingPunct="1">
              <a:buFont typeface="Arial" pitchFamily="34" charset="0"/>
              <a:buChar char="•"/>
              <a:defRPr/>
            </a:pPr>
            <a:r>
              <a:rPr lang="en-US" sz="2600" dirty="0">
                <a:ea typeface="Gulim" pitchFamily="34" charset="-127"/>
              </a:rPr>
              <a:t>Was this just an accusation or a fact?</a:t>
            </a:r>
          </a:p>
          <a:p>
            <a:pPr eaLnBrk="1" hangingPunct="1">
              <a:buFont typeface="Arial" pitchFamily="34" charset="0"/>
              <a:buChar char="•"/>
              <a:defRPr/>
            </a:pPr>
            <a:r>
              <a:rPr lang="en-US" sz="2800" dirty="0">
                <a:ea typeface="Gulim" pitchFamily="34" charset="-127"/>
              </a:rPr>
              <a:t>What did the apostles do … ? (2-4)</a:t>
            </a:r>
          </a:p>
          <a:p>
            <a:pPr lvl="1" eaLnBrk="1" hangingPunct="1">
              <a:buFont typeface="Arial" pitchFamily="34" charset="0"/>
              <a:buChar char="•"/>
              <a:defRPr/>
            </a:pPr>
            <a:r>
              <a:rPr lang="en-US" sz="2600" dirty="0">
                <a:ea typeface="Gulim" pitchFamily="34" charset="-127"/>
              </a:rPr>
              <a:t>Why didn’t the apostles just monitor this? (2)</a:t>
            </a:r>
          </a:p>
          <a:p>
            <a:pPr lvl="1" eaLnBrk="1" hangingPunct="1">
              <a:buFont typeface="Arial" pitchFamily="34" charset="0"/>
              <a:buChar char="•"/>
              <a:defRPr/>
            </a:pPr>
            <a:r>
              <a:rPr lang="en-US" sz="2600" dirty="0">
                <a:ea typeface="Gulim" pitchFamily="34" charset="-127"/>
              </a:rPr>
              <a:t>What is the principle here for us?</a:t>
            </a:r>
          </a:p>
          <a:p>
            <a:pPr lvl="1" eaLnBrk="1" hangingPunct="1">
              <a:buFont typeface="Arial" pitchFamily="34" charset="0"/>
              <a:buChar char="•"/>
              <a:defRPr/>
            </a:pPr>
            <a:r>
              <a:rPr lang="en-US" sz="2600" dirty="0">
                <a:ea typeface="Gulim" pitchFamily="34" charset="-127"/>
              </a:rPr>
              <a:t>So, what action was commanded? </a:t>
            </a:r>
            <a:r>
              <a:rPr lang="en-US" dirty="0">
                <a:ea typeface="Gulim" pitchFamily="34" charset="-127"/>
              </a:rPr>
              <a:t>(3)</a:t>
            </a:r>
            <a:endParaRPr lang="en-US" sz="2600" dirty="0">
              <a:ea typeface="Gulim" pitchFamily="34" charset="-127"/>
            </a:endParaRPr>
          </a:p>
          <a:p>
            <a:pPr lvl="1" eaLnBrk="1" hangingPunct="1">
              <a:buFont typeface="Arial" pitchFamily="34" charset="0"/>
              <a:buChar char="•"/>
              <a:defRPr/>
            </a:pPr>
            <a:r>
              <a:rPr lang="en-US" sz="2600" dirty="0">
                <a:ea typeface="Gulim" pitchFamily="34" charset="-127"/>
              </a:rPr>
              <a:t>What is the principle here?  (Delegation)</a:t>
            </a:r>
          </a:p>
          <a:p>
            <a:pPr lvl="1" eaLnBrk="1" hangingPunct="1">
              <a:buFont typeface="Arial" pitchFamily="34" charset="0"/>
              <a:buChar char="•"/>
              <a:defRPr/>
            </a:pPr>
            <a:r>
              <a:rPr lang="en-US" sz="2600" dirty="0">
                <a:ea typeface="Gulim" pitchFamily="34" charset="-127"/>
              </a:rPr>
              <a:t>What is the difference: selecting – appointing?</a:t>
            </a:r>
          </a:p>
          <a:p>
            <a:pPr lvl="1" eaLnBrk="1" hangingPunct="1">
              <a:buFont typeface="Arial" pitchFamily="34" charset="0"/>
              <a:buChar char="•"/>
              <a:defRPr/>
            </a:pPr>
            <a:r>
              <a:rPr lang="en-US" sz="2600" dirty="0">
                <a:ea typeface="Gulim" pitchFamily="34" charset="-127"/>
              </a:rPr>
              <a:t>What does “appoint” </a:t>
            </a:r>
            <a:r>
              <a:rPr lang="en-US" dirty="0">
                <a:ea typeface="Gulim" pitchFamily="34" charset="-127"/>
              </a:rPr>
              <a:t>(3)</a:t>
            </a:r>
            <a:r>
              <a:rPr lang="en-US" sz="2600" dirty="0">
                <a:ea typeface="Gulim" pitchFamily="34" charset="-127"/>
              </a:rPr>
              <a:t> demonstrate?  </a:t>
            </a:r>
            <a:r>
              <a:rPr lang="en-US" dirty="0">
                <a:ea typeface="Gulim" pitchFamily="34" charset="-127"/>
              </a:rPr>
              <a:t>(Official)</a:t>
            </a:r>
            <a:endParaRPr lang="en-US" sz="2600" dirty="0">
              <a:ea typeface="Gulim" pitchFamily="34" charset="-127"/>
            </a:endParaRPr>
          </a:p>
          <a:p>
            <a:pPr eaLnBrk="1" hangingPunct="1">
              <a:buFont typeface="Arial" pitchFamily="34" charset="0"/>
              <a:buChar char="•"/>
              <a:defRPr/>
            </a:pPr>
            <a:r>
              <a:rPr lang="en-US" sz="2800" dirty="0">
                <a:ea typeface="Gulim" pitchFamily="34" charset="-127"/>
              </a:rPr>
              <a:t>What were the qualifications? (3)</a:t>
            </a:r>
          </a:p>
          <a:p>
            <a:pPr marL="0" indent="0" eaLnBrk="1" hangingPunct="1">
              <a:buNone/>
              <a:defRPr/>
            </a:pPr>
            <a:endParaRPr lang="en-US" sz="2400" b="0" dirty="0">
              <a:ea typeface="Gulim" pitchFamily="34" charset="-127"/>
            </a:endParaRPr>
          </a:p>
          <a:p>
            <a:pPr marL="457189" lvl="1" indent="0" eaLnBrk="1" hangingPunct="1">
              <a:buNone/>
              <a:defRPr/>
            </a:pPr>
            <a:endParaRPr lang="en-US" dirty="0">
              <a:ea typeface="Gulim" pitchFamily="34" charset="-127"/>
            </a:endParaRPr>
          </a:p>
          <a:p>
            <a:pPr eaLnBrk="1" hangingPunct="1">
              <a:buFont typeface="Arial" pitchFamily="34" charset="0"/>
              <a:buChar char="•"/>
              <a:defRPr/>
            </a:pPr>
            <a:endParaRPr lang="en-US" sz="2600" dirty="0">
              <a:ea typeface="Gulim" pitchFamily="34" charset="-127"/>
            </a:endParaRPr>
          </a:p>
          <a:p>
            <a:pPr marL="0" indent="0" eaLnBrk="1" hangingPunct="1">
              <a:buNone/>
              <a:defRPr/>
            </a:pPr>
            <a:r>
              <a:rPr lang="en-US" sz="2600" dirty="0">
                <a:ea typeface="Gulim" pitchFamily="34" charset="-127"/>
              </a:rPr>
              <a:t> </a:t>
            </a:r>
          </a:p>
          <a:p>
            <a:pPr marL="457189" lvl="1" indent="0" eaLnBrk="1" hangingPunct="1">
              <a:buNone/>
              <a:defRPr/>
            </a:pPr>
            <a:endParaRPr lang="en-US" sz="2600" dirty="0">
              <a:ea typeface="Gulim" pitchFamily="34" charset="-127"/>
            </a:endParaRPr>
          </a:p>
          <a:p>
            <a:pPr marL="457189" lvl="1" indent="0" eaLnBrk="1" hangingPunct="1">
              <a:buNone/>
              <a:defRPr/>
            </a:pPr>
            <a:endParaRPr lang="en-US" sz="3600" dirty="0">
              <a:ea typeface="Gulim" pitchFamily="34" charset="-127"/>
            </a:endParaRPr>
          </a:p>
          <a:p>
            <a:pPr marL="0" indent="0" eaLnBrk="1" hangingPunct="1">
              <a:buNone/>
              <a:defRPr/>
            </a:pPr>
            <a:r>
              <a:rPr lang="en-US" sz="2800" b="0" dirty="0"/>
              <a:t> </a:t>
            </a:r>
          </a:p>
        </p:txBody>
      </p:sp>
    </p:spTree>
    <p:extLst>
      <p:ext uri="{BB962C8B-B14F-4D97-AF65-F5344CB8AC3E}">
        <p14:creationId xmlns:p14="http://schemas.microsoft.com/office/powerpoint/2010/main" val="4257632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fade">
                                      <p:cBhvr>
                                        <p:cTn id="57" dur="500"/>
                                        <p:tgtEl>
                                          <p:spTgt spid="717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E411EA-98EF-4955-96A8-8A6865987C9D}"/>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7EB08E23-E5AF-4B74-A61E-E87CBE07FE12}"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18</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64514" name="Picture 2">
            <a:extLst>
              <a:ext uri="{FF2B5EF4-FFF2-40B4-BE49-F238E27FC236}">
                <a16:creationId xmlns:a16="http://schemas.microsoft.com/office/drawing/2014/main" id="{E6E56DA2-EEC1-4FDE-A4A4-6A03C9D28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28600"/>
            <a:ext cx="5486400" cy="640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027241" y="36514"/>
            <a:ext cx="8207375" cy="692151"/>
          </a:xfrm>
        </p:spPr>
        <p:txBody>
          <a:bodyPr/>
          <a:lstStyle/>
          <a:p>
            <a:pPr algn="ctr" eaLnBrk="1" hangingPunct="1"/>
            <a:r>
              <a:rPr lang="en-US" dirty="0"/>
              <a:t>Acts 6:5-7  First Church Solution </a:t>
            </a:r>
            <a:endParaRPr lang="en-US" sz="3600" dirty="0"/>
          </a:p>
        </p:txBody>
      </p:sp>
      <p:sp>
        <p:nvSpPr>
          <p:cNvPr id="7171" name="Rectangle 3"/>
          <p:cNvSpPr>
            <a:spLocks noGrp="1" noChangeArrowheads="1"/>
          </p:cNvSpPr>
          <p:nvPr>
            <p:ph idx="1"/>
          </p:nvPr>
        </p:nvSpPr>
        <p:spPr>
          <a:xfrm>
            <a:off x="1703390" y="1031875"/>
            <a:ext cx="8785225" cy="4521200"/>
          </a:xfrm>
        </p:spPr>
        <p:txBody>
          <a:bodyPr/>
          <a:lstStyle/>
          <a:p>
            <a:pPr eaLnBrk="1" hangingPunct="1">
              <a:buFont typeface="Arial" pitchFamily="34" charset="0"/>
              <a:buChar char="•"/>
              <a:defRPr/>
            </a:pPr>
            <a:r>
              <a:rPr lang="en-US" sz="2800" dirty="0">
                <a:ea typeface="Gulim" pitchFamily="34" charset="-127"/>
              </a:rPr>
              <a:t>Full of the Spirit and Wisdom (3)</a:t>
            </a:r>
          </a:p>
          <a:p>
            <a:pPr eaLnBrk="1" hangingPunct="1">
              <a:buFont typeface="Arial" pitchFamily="34" charset="0"/>
              <a:buChar char="•"/>
              <a:defRPr/>
            </a:pPr>
            <a:r>
              <a:rPr lang="en-US" sz="2800" dirty="0">
                <a:ea typeface="Gulim" pitchFamily="34" charset="-127"/>
              </a:rPr>
              <a:t>Should such a process please us? (5)</a:t>
            </a:r>
          </a:p>
          <a:p>
            <a:pPr eaLnBrk="1" hangingPunct="1">
              <a:buFont typeface="Arial" pitchFamily="34" charset="0"/>
              <a:buChar char="•"/>
              <a:defRPr/>
            </a:pPr>
            <a:r>
              <a:rPr lang="en-US" sz="2600" dirty="0">
                <a:ea typeface="Gulim" pitchFamily="34" charset="-127"/>
              </a:rPr>
              <a:t>What was the significance of naming … (6)</a:t>
            </a:r>
          </a:p>
          <a:p>
            <a:pPr lvl="1" eaLnBrk="1" hangingPunct="1">
              <a:buFont typeface="Arial" pitchFamily="34" charset="0"/>
              <a:buChar char="•"/>
              <a:defRPr/>
            </a:pPr>
            <a:r>
              <a:rPr lang="en-US" sz="2600" dirty="0">
                <a:ea typeface="Gulim" pitchFamily="34" charset="-127"/>
              </a:rPr>
              <a:t>Stephen?  What is said about him?</a:t>
            </a:r>
          </a:p>
          <a:p>
            <a:pPr lvl="1" eaLnBrk="1" hangingPunct="1">
              <a:buFont typeface="Arial" pitchFamily="34" charset="0"/>
              <a:buChar char="•"/>
              <a:defRPr/>
            </a:pPr>
            <a:r>
              <a:rPr lang="en-US" sz="2600" dirty="0">
                <a:ea typeface="Gulim" pitchFamily="34" charset="-127"/>
              </a:rPr>
              <a:t>Philip?</a:t>
            </a:r>
          </a:p>
          <a:p>
            <a:pPr lvl="1" eaLnBrk="1" hangingPunct="1">
              <a:buFont typeface="Arial" pitchFamily="34" charset="0"/>
              <a:buChar char="•"/>
              <a:defRPr/>
            </a:pPr>
            <a:r>
              <a:rPr lang="en-US" sz="2600" dirty="0" err="1">
                <a:ea typeface="Gulim" pitchFamily="34" charset="-127"/>
              </a:rPr>
              <a:t>Nicolaus</a:t>
            </a:r>
            <a:r>
              <a:rPr lang="en-US" sz="2600" dirty="0">
                <a:ea typeface="Gulim" pitchFamily="34" charset="-127"/>
              </a:rPr>
              <a:t>?</a:t>
            </a:r>
          </a:p>
          <a:p>
            <a:pPr eaLnBrk="1" hangingPunct="1">
              <a:buFont typeface="Arial" pitchFamily="34" charset="0"/>
              <a:buChar char="•"/>
              <a:defRPr/>
            </a:pPr>
            <a:r>
              <a:rPr lang="en-US" sz="2800" dirty="0">
                <a:ea typeface="Gulim" pitchFamily="34" charset="-127"/>
              </a:rPr>
              <a:t>What accompanied the appointment? (6)</a:t>
            </a:r>
          </a:p>
          <a:p>
            <a:pPr eaLnBrk="1" hangingPunct="1">
              <a:buFont typeface="Arial" pitchFamily="34" charset="0"/>
              <a:buChar char="•"/>
              <a:defRPr/>
            </a:pPr>
            <a:r>
              <a:rPr lang="en-US" sz="2800" dirty="0">
                <a:ea typeface="Gulim" pitchFamily="34" charset="-127"/>
              </a:rPr>
              <a:t>How is vs. 7 an effect of vss. 1-6 (1-7)</a:t>
            </a:r>
          </a:p>
          <a:p>
            <a:pPr lvl="1" eaLnBrk="1" hangingPunct="1">
              <a:buFont typeface="Arial" pitchFamily="34" charset="0"/>
              <a:buChar char="•"/>
              <a:defRPr/>
            </a:pPr>
            <a:r>
              <a:rPr lang="en-US" sz="2600" dirty="0">
                <a:ea typeface="Gulim" pitchFamily="34" charset="-127"/>
              </a:rPr>
              <a:t>Number multiplied … WHERE?</a:t>
            </a:r>
          </a:p>
          <a:p>
            <a:pPr lvl="1" eaLnBrk="1" hangingPunct="1">
              <a:buFont typeface="Arial" pitchFamily="34" charset="0"/>
              <a:buChar char="•"/>
              <a:defRPr/>
            </a:pPr>
            <a:r>
              <a:rPr lang="en-US" sz="2600" dirty="0">
                <a:ea typeface="Gulim" pitchFamily="34" charset="-127"/>
              </a:rPr>
              <a:t>Were all Jewish officials antagonistic?</a:t>
            </a:r>
          </a:p>
          <a:p>
            <a:pPr lvl="1" eaLnBrk="1" hangingPunct="1">
              <a:buFont typeface="Arial" pitchFamily="34" charset="0"/>
              <a:buChar char="•"/>
              <a:defRPr/>
            </a:pPr>
            <a:r>
              <a:rPr lang="en-US" sz="2600" dirty="0">
                <a:ea typeface="Gulim" pitchFamily="34" charset="-127"/>
              </a:rPr>
              <a:t>Did they have a rightful place in the church?</a:t>
            </a:r>
          </a:p>
          <a:p>
            <a:pPr marL="457189" lvl="1" indent="0" eaLnBrk="1" hangingPunct="1">
              <a:buNone/>
              <a:defRPr/>
            </a:pPr>
            <a:endParaRPr lang="en-US" dirty="0">
              <a:ea typeface="Gulim" pitchFamily="34" charset="-127"/>
            </a:endParaRPr>
          </a:p>
          <a:p>
            <a:pPr marL="457189" lvl="1" indent="0" eaLnBrk="1" hangingPunct="1">
              <a:buNone/>
              <a:defRPr/>
            </a:pPr>
            <a:endParaRPr lang="en-US" dirty="0">
              <a:ea typeface="Gulim" pitchFamily="34" charset="-127"/>
            </a:endParaRPr>
          </a:p>
          <a:p>
            <a:pPr eaLnBrk="1" hangingPunct="1">
              <a:buFont typeface="Arial" pitchFamily="34" charset="0"/>
              <a:buChar char="•"/>
              <a:defRPr/>
            </a:pPr>
            <a:endParaRPr lang="en-US" sz="2600" dirty="0">
              <a:ea typeface="Gulim" pitchFamily="34" charset="-127"/>
            </a:endParaRPr>
          </a:p>
          <a:p>
            <a:pPr marL="0" indent="0" eaLnBrk="1" hangingPunct="1">
              <a:buNone/>
              <a:defRPr/>
            </a:pPr>
            <a:r>
              <a:rPr lang="en-US" sz="2600" dirty="0">
                <a:ea typeface="Gulim" pitchFamily="34" charset="-127"/>
              </a:rPr>
              <a:t> </a:t>
            </a:r>
          </a:p>
          <a:p>
            <a:pPr marL="457189" lvl="1" indent="0" eaLnBrk="1" hangingPunct="1">
              <a:buNone/>
              <a:defRPr/>
            </a:pPr>
            <a:endParaRPr lang="en-US" sz="2600" dirty="0">
              <a:ea typeface="Gulim" pitchFamily="34" charset="-127"/>
            </a:endParaRPr>
          </a:p>
          <a:p>
            <a:pPr marL="457189" lvl="1" indent="0" eaLnBrk="1" hangingPunct="1">
              <a:buNone/>
              <a:defRPr/>
            </a:pPr>
            <a:endParaRPr lang="en-US" sz="3600" dirty="0">
              <a:ea typeface="Gulim" pitchFamily="34" charset="-127"/>
            </a:endParaRPr>
          </a:p>
          <a:p>
            <a:pPr marL="0" indent="0" eaLnBrk="1" hangingPunct="1">
              <a:buNone/>
              <a:defRPr/>
            </a:pPr>
            <a:r>
              <a:rPr lang="en-US" sz="2800" b="0" dirty="0"/>
              <a:t> </a:t>
            </a:r>
          </a:p>
        </p:txBody>
      </p:sp>
    </p:spTree>
    <p:extLst>
      <p:ext uri="{BB962C8B-B14F-4D97-AF65-F5344CB8AC3E}">
        <p14:creationId xmlns:p14="http://schemas.microsoft.com/office/powerpoint/2010/main" val="353750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fade">
                                      <p:cBhvr>
                                        <p:cTn id="57" dur="500"/>
                                        <p:tgtEl>
                                          <p:spTgt spid="717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027241" y="36514"/>
            <a:ext cx="8207375" cy="692151"/>
          </a:xfrm>
        </p:spPr>
        <p:txBody>
          <a:bodyPr/>
          <a:lstStyle/>
          <a:p>
            <a:pPr algn="ctr" eaLnBrk="1" hangingPunct="1"/>
            <a:r>
              <a:rPr lang="en-US"/>
              <a:t>Acts 6:8-9  Stephen </a:t>
            </a:r>
            <a:endParaRPr lang="en-US" sz="3600"/>
          </a:p>
        </p:txBody>
      </p:sp>
      <p:sp>
        <p:nvSpPr>
          <p:cNvPr id="7171" name="Rectangle 3"/>
          <p:cNvSpPr>
            <a:spLocks noGrp="1" noChangeArrowheads="1"/>
          </p:cNvSpPr>
          <p:nvPr>
            <p:ph idx="1"/>
          </p:nvPr>
        </p:nvSpPr>
        <p:spPr>
          <a:xfrm>
            <a:off x="1703390" y="1031875"/>
            <a:ext cx="8785225" cy="4521200"/>
          </a:xfrm>
        </p:spPr>
        <p:txBody>
          <a:bodyPr/>
          <a:lstStyle/>
          <a:p>
            <a:pPr eaLnBrk="1" hangingPunct="1">
              <a:buFont typeface="Arial" pitchFamily="34" charset="0"/>
              <a:buChar char="•"/>
              <a:defRPr/>
            </a:pPr>
            <a:r>
              <a:rPr lang="en-US" sz="2800" dirty="0">
                <a:ea typeface="Gulim" pitchFamily="34" charset="-127"/>
              </a:rPr>
              <a:t>Did non-apostles perform miracles? (8)</a:t>
            </a:r>
          </a:p>
          <a:p>
            <a:pPr lvl="1" eaLnBrk="1" hangingPunct="1">
              <a:buFont typeface="Arial" pitchFamily="34" charset="0"/>
              <a:buChar char="•"/>
              <a:defRPr/>
            </a:pPr>
            <a:r>
              <a:rPr lang="en-US" sz="2600" dirty="0">
                <a:ea typeface="Gulim" pitchFamily="34" charset="-127"/>
              </a:rPr>
              <a:t>Is this the first case of such?</a:t>
            </a:r>
          </a:p>
          <a:p>
            <a:pPr lvl="1" eaLnBrk="1" hangingPunct="1">
              <a:buFont typeface="Arial" pitchFamily="34" charset="0"/>
              <a:buChar char="•"/>
              <a:defRPr/>
            </a:pPr>
            <a:r>
              <a:rPr lang="en-US" sz="2600" dirty="0">
                <a:ea typeface="Gulim" pitchFamily="34" charset="-127"/>
              </a:rPr>
              <a:t>How was this ability imparted? (Acts 8:18)</a:t>
            </a:r>
          </a:p>
          <a:p>
            <a:pPr lvl="1" eaLnBrk="1" hangingPunct="1">
              <a:buFont typeface="Arial" pitchFamily="34" charset="0"/>
              <a:buChar char="•"/>
              <a:defRPr/>
            </a:pPr>
            <a:r>
              <a:rPr lang="en-US" sz="2600" dirty="0">
                <a:ea typeface="Gulim" pitchFamily="34" charset="-127"/>
              </a:rPr>
              <a:t>Were there exceptions to this rule?</a:t>
            </a:r>
          </a:p>
          <a:p>
            <a:pPr eaLnBrk="1" hangingPunct="1">
              <a:buFont typeface="Arial" pitchFamily="34" charset="0"/>
              <a:buChar char="•"/>
              <a:defRPr/>
            </a:pPr>
            <a:r>
              <a:rPr lang="en-US" sz="2600" dirty="0">
                <a:ea typeface="Gulim" pitchFamily="34" charset="-127"/>
              </a:rPr>
              <a:t>Who disputed with Stephen? (9)</a:t>
            </a:r>
          </a:p>
          <a:p>
            <a:pPr lvl="1" eaLnBrk="1" hangingPunct="1">
              <a:buFont typeface="Arial" pitchFamily="34" charset="0"/>
              <a:buChar char="•"/>
              <a:defRPr/>
            </a:pPr>
            <a:r>
              <a:rPr lang="en-US" sz="2600" dirty="0">
                <a:ea typeface="Gulim" pitchFamily="34" charset="-127"/>
              </a:rPr>
              <a:t>Synagogues? (about 480 in Jerusalem </a:t>
            </a:r>
            <a:r>
              <a:rPr lang="en-US" dirty="0">
                <a:ea typeface="Gulim" pitchFamily="34" charset="-127"/>
              </a:rPr>
              <a:t>- </a:t>
            </a:r>
            <a:r>
              <a:rPr lang="en-US" sz="1100" dirty="0">
                <a:ea typeface="Gulim" pitchFamily="34" charset="-127"/>
              </a:rPr>
              <a:t>Lightfoot, et al</a:t>
            </a:r>
            <a:r>
              <a:rPr lang="en-US" sz="2600" dirty="0">
                <a:ea typeface="Gulim" pitchFamily="34" charset="-127"/>
              </a:rPr>
              <a:t>)</a:t>
            </a:r>
          </a:p>
          <a:p>
            <a:pPr lvl="2" eaLnBrk="1" hangingPunct="1">
              <a:buFont typeface="Arial" pitchFamily="34" charset="0"/>
              <a:buChar char="•"/>
              <a:defRPr/>
            </a:pPr>
            <a:r>
              <a:rPr lang="en-US" dirty="0">
                <a:ea typeface="Gulim" pitchFamily="34" charset="-127"/>
              </a:rPr>
              <a:t>Analogous to denominations</a:t>
            </a:r>
          </a:p>
          <a:p>
            <a:pPr lvl="2" eaLnBrk="1" hangingPunct="1">
              <a:buFont typeface="Arial" pitchFamily="34" charset="0"/>
              <a:buChar char="•"/>
              <a:defRPr/>
            </a:pPr>
            <a:r>
              <a:rPr lang="en-US" dirty="0">
                <a:ea typeface="Gulim" pitchFamily="34" charset="-127"/>
              </a:rPr>
              <a:t>Also the temple clergy infrastructure</a:t>
            </a:r>
          </a:p>
          <a:p>
            <a:pPr lvl="1" eaLnBrk="1" hangingPunct="1">
              <a:buFont typeface="Arial" pitchFamily="34" charset="0"/>
              <a:buChar char="•"/>
              <a:defRPr/>
            </a:pPr>
            <a:r>
              <a:rPr lang="en-US" sz="2800" dirty="0">
                <a:ea typeface="Gulim" pitchFamily="34" charset="-127"/>
              </a:rPr>
              <a:t>Seemed not to be native Jews</a:t>
            </a:r>
          </a:p>
          <a:p>
            <a:pPr lvl="2" eaLnBrk="1" hangingPunct="1">
              <a:buFont typeface="Arial" pitchFamily="34" charset="0"/>
              <a:buChar char="•"/>
              <a:defRPr/>
            </a:pPr>
            <a:r>
              <a:rPr lang="en-US" dirty="0">
                <a:ea typeface="Gulim" pitchFamily="34" charset="-127"/>
              </a:rPr>
              <a:t>? Implication – not as versed in the OT  (?)</a:t>
            </a:r>
          </a:p>
          <a:p>
            <a:pPr lvl="2" eaLnBrk="1" hangingPunct="1">
              <a:buFont typeface="Arial" pitchFamily="34" charset="0"/>
              <a:buChar char="•"/>
              <a:defRPr/>
            </a:pPr>
            <a:r>
              <a:rPr lang="en-US" dirty="0">
                <a:ea typeface="Gulim" pitchFamily="34" charset="-127"/>
              </a:rPr>
              <a:t>Not “main line” Jews</a:t>
            </a:r>
          </a:p>
          <a:p>
            <a:pPr marL="0" indent="0" eaLnBrk="1" hangingPunct="1">
              <a:buNone/>
              <a:defRPr/>
            </a:pPr>
            <a:r>
              <a:rPr lang="en-US" sz="2800" dirty="0">
                <a:ea typeface="Gulim" pitchFamily="34" charset="-127"/>
              </a:rPr>
              <a:t> </a:t>
            </a:r>
          </a:p>
          <a:p>
            <a:pPr eaLnBrk="1" hangingPunct="1">
              <a:buFont typeface="Arial" pitchFamily="34" charset="0"/>
              <a:buChar char="•"/>
              <a:defRPr/>
            </a:pPr>
            <a:endParaRPr lang="en-US" sz="2600" dirty="0">
              <a:ea typeface="Gulim" pitchFamily="34" charset="-127"/>
            </a:endParaRPr>
          </a:p>
          <a:p>
            <a:pPr marL="0" indent="0" eaLnBrk="1" hangingPunct="1">
              <a:buNone/>
              <a:defRPr/>
            </a:pPr>
            <a:endParaRPr lang="en-US" sz="2400" b="0" dirty="0">
              <a:ea typeface="Gulim" pitchFamily="34" charset="-127"/>
            </a:endParaRPr>
          </a:p>
          <a:p>
            <a:pPr marL="457189" lvl="1" indent="0" eaLnBrk="1" hangingPunct="1">
              <a:buNone/>
              <a:defRPr/>
            </a:pPr>
            <a:endParaRPr lang="en-US" dirty="0">
              <a:ea typeface="Gulim" pitchFamily="34" charset="-127"/>
            </a:endParaRPr>
          </a:p>
          <a:p>
            <a:pPr eaLnBrk="1" hangingPunct="1">
              <a:buFont typeface="Arial" pitchFamily="34" charset="0"/>
              <a:buChar char="•"/>
              <a:defRPr/>
            </a:pPr>
            <a:endParaRPr lang="en-US" sz="2600" dirty="0">
              <a:ea typeface="Gulim" pitchFamily="34" charset="-127"/>
            </a:endParaRPr>
          </a:p>
          <a:p>
            <a:pPr marL="0" indent="0" eaLnBrk="1" hangingPunct="1">
              <a:buNone/>
              <a:defRPr/>
            </a:pPr>
            <a:r>
              <a:rPr lang="en-US" sz="2600" dirty="0">
                <a:ea typeface="Gulim" pitchFamily="34" charset="-127"/>
              </a:rPr>
              <a:t> </a:t>
            </a:r>
          </a:p>
          <a:p>
            <a:pPr marL="457189" lvl="1" indent="0" eaLnBrk="1" hangingPunct="1">
              <a:buNone/>
              <a:defRPr/>
            </a:pPr>
            <a:endParaRPr lang="en-US" sz="2600" dirty="0">
              <a:ea typeface="Gulim" pitchFamily="34" charset="-127"/>
            </a:endParaRPr>
          </a:p>
          <a:p>
            <a:pPr marL="457189" lvl="1" indent="0" eaLnBrk="1" hangingPunct="1">
              <a:buNone/>
              <a:defRPr/>
            </a:pPr>
            <a:endParaRPr lang="en-US" sz="3600" dirty="0">
              <a:ea typeface="Gulim" pitchFamily="34" charset="-127"/>
            </a:endParaRPr>
          </a:p>
          <a:p>
            <a:pPr marL="0" indent="0" eaLnBrk="1" hangingPunct="1">
              <a:buNone/>
              <a:defRPr/>
            </a:pPr>
            <a:r>
              <a:rPr lang="en-US" sz="2800" b="0" dirty="0"/>
              <a:t> </a:t>
            </a:r>
          </a:p>
        </p:txBody>
      </p:sp>
    </p:spTree>
    <p:extLst>
      <p:ext uri="{BB962C8B-B14F-4D97-AF65-F5344CB8AC3E}">
        <p14:creationId xmlns:p14="http://schemas.microsoft.com/office/powerpoint/2010/main" val="2109600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fade">
                                      <p:cBhvr>
                                        <p:cTn id="57" dur="500"/>
                                        <p:tgtEl>
                                          <p:spTgt spid="717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2027241" y="36514"/>
            <a:ext cx="8207375" cy="692151"/>
          </a:xfrm>
        </p:spPr>
        <p:txBody>
          <a:bodyPr/>
          <a:lstStyle/>
          <a:p>
            <a:pPr algn="ctr" eaLnBrk="1" hangingPunct="1"/>
            <a:r>
              <a:rPr lang="en-US"/>
              <a:t>Acts 6:10-15  Persecution    </a:t>
            </a:r>
            <a:endParaRPr lang="en-US" sz="3600"/>
          </a:p>
        </p:txBody>
      </p:sp>
      <p:sp>
        <p:nvSpPr>
          <p:cNvPr id="7171" name="Rectangle 3"/>
          <p:cNvSpPr>
            <a:spLocks noGrp="1" noChangeArrowheads="1"/>
          </p:cNvSpPr>
          <p:nvPr>
            <p:ph idx="1"/>
          </p:nvPr>
        </p:nvSpPr>
        <p:spPr>
          <a:xfrm>
            <a:off x="1703390" y="1031875"/>
            <a:ext cx="8785225" cy="4521200"/>
          </a:xfrm>
        </p:spPr>
        <p:txBody>
          <a:bodyPr/>
          <a:lstStyle/>
          <a:p>
            <a:pPr eaLnBrk="1" hangingPunct="1">
              <a:buFont typeface="Arial" pitchFamily="34" charset="0"/>
              <a:buChar char="•"/>
              <a:defRPr/>
            </a:pPr>
            <a:r>
              <a:rPr lang="en-US" sz="2800" dirty="0">
                <a:ea typeface="Gulim" pitchFamily="34" charset="-127"/>
              </a:rPr>
              <a:t>Why not just perform a miracle? (10)</a:t>
            </a:r>
          </a:p>
          <a:p>
            <a:pPr lvl="1" eaLnBrk="1" hangingPunct="1">
              <a:buFont typeface="Arial" pitchFamily="34" charset="0"/>
              <a:buChar char="•"/>
              <a:defRPr/>
            </a:pPr>
            <a:r>
              <a:rPr lang="en-US" sz="2000" dirty="0">
                <a:ea typeface="Gulim" pitchFamily="34" charset="-127"/>
              </a:rPr>
              <a:t>“… wisdom and the [Holy] Spirit by which he </a:t>
            </a:r>
            <a:r>
              <a:rPr lang="en-US" sz="2000" dirty="0" err="1">
                <a:ea typeface="Gulim" pitchFamily="34" charset="-127"/>
              </a:rPr>
              <a:t>spake</a:t>
            </a:r>
            <a:r>
              <a:rPr lang="en-US" sz="2000" dirty="0">
                <a:ea typeface="Gulim" pitchFamily="34" charset="-127"/>
              </a:rPr>
              <a:t>.”</a:t>
            </a:r>
            <a:endParaRPr lang="en-US" sz="2600" dirty="0">
              <a:ea typeface="Gulim" pitchFamily="34" charset="-127"/>
            </a:endParaRPr>
          </a:p>
          <a:p>
            <a:pPr eaLnBrk="1" hangingPunct="1">
              <a:buFont typeface="Arial" pitchFamily="34" charset="0"/>
              <a:buChar char="•"/>
              <a:defRPr/>
            </a:pPr>
            <a:r>
              <a:rPr lang="en-US" sz="2600" dirty="0">
                <a:ea typeface="Gulim" pitchFamily="34" charset="-127"/>
              </a:rPr>
              <a:t>Why did they suborn others? (11)</a:t>
            </a:r>
          </a:p>
          <a:p>
            <a:pPr lvl="1" eaLnBrk="1" hangingPunct="1">
              <a:buFont typeface="Arial" pitchFamily="34" charset="0"/>
              <a:buChar char="•"/>
              <a:defRPr/>
            </a:pPr>
            <a:r>
              <a:rPr lang="en-US" sz="2600" dirty="0">
                <a:ea typeface="Gulim" pitchFamily="34" charset="-127"/>
              </a:rPr>
              <a:t>What was the accusation at this point? (11)</a:t>
            </a:r>
          </a:p>
          <a:p>
            <a:pPr lvl="1" eaLnBrk="1" hangingPunct="1">
              <a:buFont typeface="Arial" pitchFamily="34" charset="0"/>
              <a:buChar char="•"/>
              <a:defRPr/>
            </a:pPr>
            <a:r>
              <a:rPr lang="en-US" sz="2600" dirty="0">
                <a:ea typeface="Gulim" pitchFamily="34" charset="-127"/>
              </a:rPr>
              <a:t>Would the Romans care about this?</a:t>
            </a:r>
          </a:p>
          <a:p>
            <a:pPr lvl="1" eaLnBrk="1" hangingPunct="1">
              <a:buFont typeface="Arial" pitchFamily="34" charset="0"/>
              <a:buChar char="•"/>
              <a:defRPr/>
            </a:pPr>
            <a:r>
              <a:rPr lang="en-US" sz="2600" dirty="0">
                <a:ea typeface="Gulim" pitchFamily="34" charset="-127"/>
              </a:rPr>
              <a:t>How about the Jewish “establishment?”</a:t>
            </a:r>
          </a:p>
          <a:p>
            <a:pPr eaLnBrk="1" hangingPunct="1">
              <a:buFont typeface="Arial" pitchFamily="34" charset="0"/>
              <a:buChar char="•"/>
              <a:defRPr/>
            </a:pPr>
            <a:r>
              <a:rPr lang="en-US" sz="2800" dirty="0">
                <a:ea typeface="Gulim" pitchFamily="34" charset="-127"/>
              </a:rPr>
              <a:t>What did the antagonists do next? (12)</a:t>
            </a:r>
          </a:p>
          <a:p>
            <a:pPr lvl="1" eaLnBrk="1" hangingPunct="1">
              <a:buFont typeface="Arial" pitchFamily="34" charset="0"/>
              <a:buChar char="•"/>
              <a:defRPr/>
            </a:pPr>
            <a:r>
              <a:rPr lang="en-US" sz="2600" dirty="0">
                <a:ea typeface="Gulim" pitchFamily="34" charset="-127"/>
              </a:rPr>
              <a:t>What was the accusation now? (13)</a:t>
            </a:r>
          </a:p>
          <a:p>
            <a:pPr lvl="1" eaLnBrk="1" hangingPunct="1">
              <a:buFont typeface="Arial" pitchFamily="34" charset="0"/>
              <a:buChar char="•"/>
              <a:defRPr/>
            </a:pPr>
            <a:r>
              <a:rPr lang="en-US" sz="2600" dirty="0">
                <a:ea typeface="Gulim" pitchFamily="34" charset="-127"/>
              </a:rPr>
              <a:t>What verbal evidence is cited? (14)</a:t>
            </a:r>
          </a:p>
          <a:p>
            <a:pPr lvl="1" eaLnBrk="1" hangingPunct="1">
              <a:buFont typeface="Arial" pitchFamily="34" charset="0"/>
              <a:buChar char="•"/>
              <a:defRPr/>
            </a:pPr>
            <a:r>
              <a:rPr lang="en-US" sz="2600" dirty="0">
                <a:ea typeface="Gulim" pitchFamily="34" charset="-127"/>
              </a:rPr>
              <a:t>What part of this evidence was true?</a:t>
            </a:r>
          </a:p>
          <a:p>
            <a:pPr eaLnBrk="1" hangingPunct="1">
              <a:buFont typeface="Arial" pitchFamily="34" charset="0"/>
              <a:buChar char="•"/>
              <a:defRPr/>
            </a:pPr>
            <a:r>
              <a:rPr lang="en-US" sz="2800" dirty="0">
                <a:ea typeface="Gulim" pitchFamily="34" charset="-127"/>
              </a:rPr>
              <a:t>What does </a:t>
            </a:r>
            <a:r>
              <a:rPr lang="en-US" sz="2800" i="1" dirty="0">
                <a:ea typeface="Gulim" pitchFamily="34" charset="-127"/>
              </a:rPr>
              <a:t>face of an angel</a:t>
            </a:r>
            <a:r>
              <a:rPr lang="en-US" sz="2800" dirty="0">
                <a:ea typeface="Gulim" pitchFamily="34" charset="-127"/>
              </a:rPr>
              <a:t> imply? (15)</a:t>
            </a:r>
            <a:r>
              <a:rPr lang="en-US" sz="2400" b="0" dirty="0">
                <a:ea typeface="Gulim" pitchFamily="34" charset="-127"/>
              </a:rPr>
              <a:t> </a:t>
            </a:r>
          </a:p>
          <a:p>
            <a:pPr marL="457189" lvl="1" indent="0" eaLnBrk="1" hangingPunct="1">
              <a:buNone/>
              <a:defRPr/>
            </a:pPr>
            <a:endParaRPr lang="en-US" dirty="0">
              <a:ea typeface="Gulim" pitchFamily="34" charset="-127"/>
            </a:endParaRPr>
          </a:p>
          <a:p>
            <a:pPr eaLnBrk="1" hangingPunct="1">
              <a:buFont typeface="Arial" pitchFamily="34" charset="0"/>
              <a:buChar char="•"/>
              <a:defRPr/>
            </a:pPr>
            <a:endParaRPr lang="en-US" sz="2600" dirty="0">
              <a:ea typeface="Gulim" pitchFamily="34" charset="-127"/>
            </a:endParaRPr>
          </a:p>
          <a:p>
            <a:pPr marL="0" indent="0" eaLnBrk="1" hangingPunct="1">
              <a:buNone/>
              <a:defRPr/>
            </a:pPr>
            <a:r>
              <a:rPr lang="en-US" sz="2600" dirty="0">
                <a:ea typeface="Gulim" pitchFamily="34" charset="-127"/>
              </a:rPr>
              <a:t> </a:t>
            </a:r>
          </a:p>
          <a:p>
            <a:pPr marL="457189" lvl="1" indent="0" eaLnBrk="1" hangingPunct="1">
              <a:buNone/>
              <a:defRPr/>
            </a:pPr>
            <a:endParaRPr lang="en-US" sz="2600" dirty="0">
              <a:ea typeface="Gulim" pitchFamily="34" charset="-127"/>
            </a:endParaRPr>
          </a:p>
          <a:p>
            <a:pPr marL="457189" lvl="1" indent="0" eaLnBrk="1" hangingPunct="1">
              <a:buNone/>
              <a:defRPr/>
            </a:pPr>
            <a:endParaRPr lang="en-US" sz="3600" dirty="0">
              <a:ea typeface="Gulim" pitchFamily="34" charset="-127"/>
            </a:endParaRPr>
          </a:p>
          <a:p>
            <a:pPr marL="0" indent="0" eaLnBrk="1" hangingPunct="1">
              <a:buNone/>
              <a:defRPr/>
            </a:pPr>
            <a:r>
              <a:rPr lang="en-US" sz="2800" b="0" dirty="0"/>
              <a:t> </a:t>
            </a:r>
          </a:p>
        </p:txBody>
      </p:sp>
    </p:spTree>
    <p:extLst>
      <p:ext uri="{BB962C8B-B14F-4D97-AF65-F5344CB8AC3E}">
        <p14:creationId xmlns:p14="http://schemas.microsoft.com/office/powerpoint/2010/main" val="19391627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fade">
                                      <p:cBhvr>
                                        <p:cTn id="57" dur="500"/>
                                        <p:tgtEl>
                                          <p:spTgt spid="717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332234" y="1447800"/>
            <a:ext cx="7040366" cy="4572000"/>
          </a:xfrm>
          <a:prstGeom prst="rect">
            <a:avLst/>
          </a:prstGeom>
          <a:solidFill>
            <a:srgbClr val="C3FF57"/>
          </a:solidFill>
          <a:ln w="762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t" anchorCtr="0">
            <a:normAutofit/>
          </a:bodyPr>
          <a:lstStyle/>
          <a:p>
            <a:pPr marL="233357" indent="-233357" defTabSz="914377">
              <a:spcAft>
                <a:spcPts val="600"/>
              </a:spcAft>
              <a:buFont typeface="Arial" pitchFamily="34" charset="0"/>
              <a:buChar char="•"/>
              <a:tabLst>
                <a:tab pos="233357" algn="l"/>
              </a:tabLst>
              <a:defRPr/>
            </a:pPr>
            <a:r>
              <a:rPr lang="en-US" sz="2800" b="1" dirty="0">
                <a:solidFill>
                  <a:prstClr val="black"/>
                </a:solidFill>
                <a:effectLst>
                  <a:outerShdw blurRad="38100" dist="38100" dir="2700000" algn="tl">
                    <a:srgbClr val="000000">
                      <a:alpha val="43137"/>
                    </a:srgbClr>
                  </a:outerShdw>
                </a:effectLst>
                <a:latin typeface="Calibri"/>
              </a:rPr>
              <a:t>Chapter 1 – “Jesus’ Work On Earth Is Done”</a:t>
            </a:r>
          </a:p>
          <a:p>
            <a:pPr marL="233357" indent="-233357" defTabSz="914377">
              <a:spcAft>
                <a:spcPts val="600"/>
              </a:spcAft>
              <a:buFont typeface="Arial" pitchFamily="34" charset="0"/>
              <a:buChar char="•"/>
              <a:tabLst>
                <a:tab pos="233357" algn="l"/>
              </a:tabLst>
              <a:defRPr/>
            </a:pPr>
            <a:r>
              <a:rPr lang="en-US" sz="2800" b="1" dirty="0">
                <a:solidFill>
                  <a:prstClr val="black"/>
                </a:solidFill>
                <a:effectLst>
                  <a:outerShdw blurRad="38100" dist="38100" dir="2700000" algn="tl">
                    <a:srgbClr val="000000">
                      <a:alpha val="43137"/>
                    </a:srgbClr>
                  </a:outerShdw>
                </a:effectLst>
                <a:latin typeface="Calibri"/>
              </a:rPr>
              <a:t>Chapter 2 – “Peter Baptizes A Crew”</a:t>
            </a:r>
          </a:p>
          <a:p>
            <a:pPr marL="233357" indent="-233357" defTabSz="914377">
              <a:spcAft>
                <a:spcPts val="600"/>
              </a:spcAft>
              <a:buFont typeface="Arial" pitchFamily="34" charset="0"/>
              <a:buChar char="•"/>
              <a:tabLst>
                <a:tab pos="233357" algn="l"/>
              </a:tabLst>
              <a:defRPr/>
            </a:pPr>
            <a:r>
              <a:rPr lang="en-US" sz="2800" b="1" dirty="0">
                <a:solidFill>
                  <a:prstClr val="black"/>
                </a:solidFill>
                <a:effectLst>
                  <a:outerShdw blurRad="38100" dist="38100" dir="2700000" algn="tl">
                    <a:srgbClr val="000000">
                      <a:alpha val="43137"/>
                    </a:srgbClr>
                  </a:outerShdw>
                </a:effectLst>
                <a:latin typeface="Calibri"/>
              </a:rPr>
              <a:t>Chapter 3 – “A Beggar’s Plea”</a:t>
            </a:r>
          </a:p>
          <a:p>
            <a:pPr marL="233357" indent="-233357" defTabSz="914377">
              <a:spcAft>
                <a:spcPts val="600"/>
              </a:spcAft>
              <a:buFont typeface="Arial" pitchFamily="34" charset="0"/>
              <a:buChar char="•"/>
              <a:tabLst>
                <a:tab pos="233357" algn="l"/>
              </a:tabLst>
              <a:defRPr/>
            </a:pPr>
            <a:r>
              <a:rPr lang="en-US" sz="2800" b="1" dirty="0">
                <a:solidFill>
                  <a:prstClr val="black"/>
                </a:solidFill>
                <a:effectLst>
                  <a:outerShdw blurRad="38100" dist="38100" dir="2700000" algn="tl">
                    <a:srgbClr val="000000">
                      <a:alpha val="43137"/>
                    </a:srgbClr>
                  </a:outerShdw>
                </a:effectLst>
                <a:latin typeface="Calibri"/>
              </a:rPr>
              <a:t>Chapter 4 – “A Jailhouse Door”</a:t>
            </a:r>
          </a:p>
          <a:p>
            <a:pPr marL="233357" indent="-233357" defTabSz="914377">
              <a:spcAft>
                <a:spcPts val="600"/>
              </a:spcAft>
              <a:buFont typeface="Arial" pitchFamily="34" charset="0"/>
              <a:buChar char="•"/>
              <a:tabLst>
                <a:tab pos="233357" algn="l"/>
              </a:tabLst>
              <a:defRPr/>
            </a:pPr>
            <a:r>
              <a:rPr lang="en-US" sz="2800" b="1" dirty="0">
                <a:solidFill>
                  <a:prstClr val="black"/>
                </a:solidFill>
                <a:effectLst>
                  <a:outerShdw blurRad="38100" dist="38100" dir="2700000" algn="tl">
                    <a:srgbClr val="000000">
                      <a:alpha val="43137"/>
                    </a:srgbClr>
                  </a:outerShdw>
                </a:effectLst>
                <a:latin typeface="Calibri"/>
              </a:rPr>
              <a:t>Chapter 5 – “</a:t>
            </a:r>
            <a:r>
              <a:rPr lang="en-US" sz="2400" b="1" dirty="0">
                <a:solidFill>
                  <a:prstClr val="black"/>
                </a:solidFill>
                <a:effectLst>
                  <a:outerShdw blurRad="38100" dist="38100" dir="2700000" algn="tl">
                    <a:srgbClr val="000000">
                      <a:alpha val="43137"/>
                    </a:srgbClr>
                  </a:outerShdw>
                </a:effectLst>
                <a:latin typeface="Calibri"/>
              </a:rPr>
              <a:t>Ananias &amp; Sapphira Don’t Survive”</a:t>
            </a:r>
          </a:p>
          <a:p>
            <a:pPr marL="233357" indent="-233357" defTabSz="914377">
              <a:spcAft>
                <a:spcPts val="600"/>
              </a:spcAft>
              <a:buFont typeface="Arial" pitchFamily="34" charset="0"/>
              <a:buChar char="•"/>
              <a:tabLst>
                <a:tab pos="233357" algn="l"/>
              </a:tabLst>
              <a:defRPr/>
            </a:pPr>
            <a:r>
              <a:rPr lang="en-US" sz="2800" b="1" dirty="0">
                <a:solidFill>
                  <a:prstClr val="black"/>
                </a:solidFill>
                <a:effectLst>
                  <a:outerShdw blurRad="38100" dist="38100" dir="2700000" algn="tl">
                    <a:srgbClr val="000000">
                      <a:alpha val="43137"/>
                    </a:srgbClr>
                  </a:outerShdw>
                </a:effectLst>
                <a:latin typeface="Calibri"/>
              </a:rPr>
              <a:t>Chapter 6 – “The Widow’s Fix”</a:t>
            </a:r>
          </a:p>
          <a:p>
            <a:pPr marL="233357" indent="-233357" defTabSz="914377">
              <a:spcAft>
                <a:spcPts val="600"/>
              </a:spcAft>
              <a:buFont typeface="Arial" pitchFamily="34" charset="0"/>
              <a:buChar char="•"/>
              <a:tabLst>
                <a:tab pos="233357" algn="l"/>
              </a:tabLst>
              <a:defRPr/>
            </a:pPr>
            <a:r>
              <a:rPr lang="en-US" sz="2800" b="1" dirty="0">
                <a:solidFill>
                  <a:prstClr val="black"/>
                </a:solidFill>
                <a:effectLst>
                  <a:outerShdw blurRad="38100" dist="38100" dir="2700000" algn="tl">
                    <a:srgbClr val="000000">
                      <a:alpha val="43137"/>
                    </a:srgbClr>
                  </a:outerShdw>
                </a:effectLst>
                <a:latin typeface="Calibri"/>
              </a:rPr>
              <a:t>Chapter 8 – “Stephen Looks Into Heaven”</a:t>
            </a:r>
          </a:p>
          <a:p>
            <a:pPr marL="233357" indent="-233357" defTabSz="914377">
              <a:spcAft>
                <a:spcPts val="600"/>
              </a:spcAft>
              <a:buFont typeface="Arial" pitchFamily="34" charset="0"/>
              <a:buChar char="•"/>
              <a:tabLst>
                <a:tab pos="233357" algn="l"/>
              </a:tabLst>
              <a:defRPr/>
            </a:pPr>
            <a:r>
              <a:rPr lang="en-US" sz="2800" b="1" dirty="0">
                <a:solidFill>
                  <a:prstClr val="black"/>
                </a:solidFill>
                <a:effectLst>
                  <a:outerShdw blurRad="38100" dist="38100" dir="2700000" algn="tl">
                    <a:srgbClr val="000000">
                      <a:alpha val="43137"/>
                    </a:srgbClr>
                  </a:outerShdw>
                </a:effectLst>
                <a:latin typeface="Calibri"/>
              </a:rPr>
              <a:t>Chapter 9 – “Saul Struck Blind”</a:t>
            </a:r>
          </a:p>
          <a:p>
            <a:pPr marL="233357" indent="-233357" defTabSz="914377">
              <a:spcAft>
                <a:spcPts val="600"/>
              </a:spcAft>
              <a:buFont typeface="Arial" pitchFamily="34" charset="0"/>
              <a:buChar char="•"/>
              <a:tabLst>
                <a:tab pos="233357" algn="l"/>
              </a:tabLst>
              <a:defRPr/>
            </a:pPr>
            <a:endParaRPr lang="en-US" sz="2800" b="1" dirty="0">
              <a:solidFill>
                <a:prstClr val="black"/>
              </a:solidFill>
              <a:latin typeface="Calibri"/>
            </a:endParaRPr>
          </a:p>
          <a:p>
            <a:pPr marL="233357" indent="-233357" defTabSz="914377">
              <a:spcAft>
                <a:spcPts val="600"/>
              </a:spcAft>
              <a:buFont typeface="Arial" pitchFamily="34" charset="0"/>
              <a:buChar char="•"/>
              <a:tabLst>
                <a:tab pos="233357" algn="l"/>
              </a:tabLst>
              <a:defRPr/>
            </a:pPr>
            <a:endParaRPr lang="en-US" sz="2800" b="1" dirty="0">
              <a:solidFill>
                <a:prstClr val="black"/>
              </a:solidFill>
              <a:latin typeface="Calibri"/>
            </a:endParaRPr>
          </a:p>
          <a:p>
            <a:pPr marL="233357" indent="-233357" defTabSz="914377">
              <a:spcAft>
                <a:spcPts val="600"/>
              </a:spcAft>
              <a:buFont typeface="Arial" pitchFamily="34" charset="0"/>
              <a:buChar char="•"/>
              <a:tabLst>
                <a:tab pos="233357" algn="l"/>
              </a:tabLst>
              <a:defRPr/>
            </a:pPr>
            <a:endParaRPr lang="en-US" sz="2800" i="1" dirty="0">
              <a:solidFill>
                <a:prstClr val="black"/>
              </a:solidFill>
              <a:latin typeface="Calibri"/>
            </a:endParaRPr>
          </a:p>
        </p:txBody>
      </p:sp>
      <p:sp>
        <p:nvSpPr>
          <p:cNvPr id="21" name="Rectangle 20"/>
          <p:cNvSpPr/>
          <p:nvPr/>
        </p:nvSpPr>
        <p:spPr>
          <a:xfrm>
            <a:off x="1411549" y="838200"/>
            <a:ext cx="7546019" cy="762000"/>
          </a:xfrm>
          <a:prstGeom prst="rect">
            <a:avLst/>
          </a:prstGeom>
          <a:solidFill>
            <a:srgbClr val="3399FF"/>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5459" algn="ctr" defTabSz="914377">
              <a:defRPr/>
            </a:pPr>
            <a:r>
              <a:rPr lang="en-US" sz="3200" b="1" dirty="0">
                <a:solidFill>
                  <a:prstClr val="white"/>
                </a:solidFill>
                <a:effectLst>
                  <a:outerShdw blurRad="38100" dist="38100" dir="2700000" algn="tl">
                    <a:srgbClr val="000000">
                      <a:alpha val="43137"/>
                    </a:srgbClr>
                  </a:outerShdw>
                </a:effectLst>
                <a:latin typeface="Calibri"/>
              </a:rPr>
              <a:t>L.D. CARY &amp; SAM HOLT CATCH PHRASES</a:t>
            </a:r>
          </a:p>
        </p:txBody>
      </p:sp>
      <p:grpSp>
        <p:nvGrpSpPr>
          <p:cNvPr id="7" name="Group 6">
            <a:extLst>
              <a:ext uri="{FF2B5EF4-FFF2-40B4-BE49-F238E27FC236}">
                <a16:creationId xmlns:a16="http://schemas.microsoft.com/office/drawing/2014/main" id="{EE770738-2E1A-4A17-905C-B7993B35B18F}"/>
              </a:ext>
            </a:extLst>
          </p:cNvPr>
          <p:cNvGrpSpPr/>
          <p:nvPr/>
        </p:nvGrpSpPr>
        <p:grpSpPr>
          <a:xfrm>
            <a:off x="2421361" y="1674797"/>
            <a:ext cx="6860603" cy="4263991"/>
            <a:chOff x="4200002" y="-3457847"/>
            <a:chExt cx="4190020" cy="9553847"/>
          </a:xfrm>
        </p:grpSpPr>
        <p:sp>
          <p:nvSpPr>
            <p:cNvPr id="8" name="Oval 7">
              <a:extLst>
                <a:ext uri="{FF2B5EF4-FFF2-40B4-BE49-F238E27FC236}">
                  <a16:creationId xmlns:a16="http://schemas.microsoft.com/office/drawing/2014/main" id="{DA89C463-1519-4310-9F7B-7C732C919D13}"/>
                </a:ext>
              </a:extLst>
            </p:cNvPr>
            <p:cNvSpPr/>
            <p:nvPr/>
          </p:nvSpPr>
          <p:spPr>
            <a:xfrm>
              <a:off x="4200002" y="-3457847"/>
              <a:ext cx="4190020" cy="9553847"/>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a:endParaRPr>
            </a:p>
          </p:txBody>
        </p:sp>
        <p:sp>
          <p:nvSpPr>
            <p:cNvPr id="9" name="TextBox 8">
              <a:extLst>
                <a:ext uri="{FF2B5EF4-FFF2-40B4-BE49-F238E27FC236}">
                  <a16:creationId xmlns:a16="http://schemas.microsoft.com/office/drawing/2014/main" id="{F45D30F8-0629-4059-92E9-34D73434E6B4}"/>
                </a:ext>
              </a:extLst>
            </p:cNvPr>
            <p:cNvSpPr txBox="1"/>
            <p:nvPr/>
          </p:nvSpPr>
          <p:spPr>
            <a:xfrm>
              <a:off x="4200002" y="-2261823"/>
              <a:ext cx="4063645" cy="6258124"/>
            </a:xfrm>
            <a:prstGeom prst="rect">
              <a:avLst/>
            </a:prstGeom>
            <a:noFill/>
          </p:spPr>
          <p:txBody>
            <a:bodyPr wrap="square" rtlCol="0">
              <a:spAutoFit/>
            </a:bodyPr>
            <a:lstStyle/>
            <a:p>
              <a:pPr marL="1312830" defTabSz="914377">
                <a:lnSpc>
                  <a:spcPts val="5200"/>
                </a:lnSpc>
                <a:defRPr/>
              </a:pPr>
              <a:r>
                <a:rPr lang="en-US" sz="4800" b="1" i="1" dirty="0">
                  <a:ln w="6350">
                    <a:solidFill>
                      <a:prstClr val="black"/>
                    </a:solidFill>
                  </a:ln>
                  <a:solidFill>
                    <a:prstClr val="white"/>
                  </a:solidFill>
                  <a:effectLst>
                    <a:outerShdw blurRad="50800" dist="38100" dir="2700000" algn="tl" rotWithShape="0">
                      <a:prstClr val="black">
                        <a:alpha val="40000"/>
                      </a:prstClr>
                    </a:outerShdw>
                  </a:effectLst>
                  <a:uFill>
                    <a:solidFill>
                      <a:prstClr val="white"/>
                    </a:solidFill>
                  </a:uFill>
                  <a:latin typeface="Arial" pitchFamily="34" charset="0"/>
                  <a:cs typeface="Arial" pitchFamily="34" charset="0"/>
                </a:rPr>
                <a:t>“Stephen Looks Into Heaven”</a:t>
              </a:r>
            </a:p>
            <a:p>
              <a:pPr marL="1312830" defTabSz="914377">
                <a:lnSpc>
                  <a:spcPts val="5200"/>
                </a:lnSpc>
                <a:defRPr/>
              </a:pPr>
              <a:r>
                <a:rPr lang="en-US" sz="4400" b="1" i="1" dirty="0">
                  <a:ln w="6350">
                    <a:solidFill>
                      <a:prstClr val="black"/>
                    </a:solidFill>
                  </a:ln>
                  <a:solidFill>
                    <a:prstClr val="white"/>
                  </a:solidFill>
                  <a:effectLst>
                    <a:outerShdw blurRad="50800" dist="38100" dir="2700000" algn="tl" rotWithShape="0">
                      <a:prstClr val="black">
                        <a:alpha val="40000"/>
                      </a:prstClr>
                    </a:outerShdw>
                  </a:effectLst>
                  <a:uFill>
                    <a:solidFill>
                      <a:prstClr val="white"/>
                    </a:solidFill>
                  </a:uFill>
                  <a:latin typeface="Arial" pitchFamily="34" charset="0"/>
                  <a:cs typeface="Arial" pitchFamily="34" charset="0"/>
                </a:rPr>
                <a:t> </a:t>
              </a:r>
              <a:r>
                <a:rPr lang="en-US" sz="5400" b="1" i="1" dirty="0">
                  <a:ln w="19050">
                    <a:solidFill>
                      <a:prstClr val="black"/>
                    </a:solidFill>
                  </a:ln>
                  <a:solidFill>
                    <a:srgbClr val="B2FF4D"/>
                  </a:solidFill>
                  <a:effectLst>
                    <a:outerShdw blurRad="50800" dist="38100" dir="2700000" algn="tl" rotWithShape="0">
                      <a:prstClr val="black">
                        <a:alpha val="40000"/>
                      </a:prstClr>
                    </a:outerShdw>
                  </a:effectLst>
                  <a:uFill>
                    <a:solidFill>
                      <a:prstClr val="white"/>
                    </a:solidFill>
                  </a:uFill>
                  <a:latin typeface="Bookman Old Style" pitchFamily="18" charset="0"/>
                </a:rPr>
                <a:t>Catch Phrase</a:t>
              </a:r>
            </a:p>
            <a:p>
              <a:pPr algn="ctr" defTabSz="914377">
                <a:lnSpc>
                  <a:spcPts val="5200"/>
                </a:lnSpc>
                <a:defRPr/>
              </a:pPr>
              <a:r>
                <a:rPr lang="en-US" sz="6600" b="1" i="1" dirty="0">
                  <a:ln w="19050">
                    <a:solidFill>
                      <a:prstClr val="black"/>
                    </a:solidFill>
                  </a:ln>
                  <a:solidFill>
                    <a:srgbClr val="FF9900"/>
                  </a:solidFill>
                  <a:effectLst>
                    <a:outerShdw blurRad="50800" dist="38100" dir="2700000" algn="tl" rotWithShape="0">
                      <a:prstClr val="black">
                        <a:alpha val="40000"/>
                      </a:prstClr>
                    </a:outerShdw>
                  </a:effectLst>
                  <a:uFill>
                    <a:solidFill>
                      <a:prstClr val="white"/>
                    </a:solidFill>
                  </a:uFill>
                  <a:latin typeface="Bookman Old Style" pitchFamily="18" charset="0"/>
                </a:rPr>
                <a:t>Chapter Seven</a:t>
              </a:r>
            </a:p>
          </p:txBody>
        </p:sp>
      </p:grpSp>
    </p:spTree>
    <p:extLst>
      <p:ext uri="{BB962C8B-B14F-4D97-AF65-F5344CB8AC3E}">
        <p14:creationId xmlns:p14="http://schemas.microsoft.com/office/powerpoint/2010/main" val="119338090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ppt_w/2"/>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ppt_w</p:attrName>
                                        </p:attrNameLst>
                                      </p:cBhvr>
                                      <p:tavLst>
                                        <p:tav tm="0">
                                          <p:val>
                                            <p:fltVal val="0"/>
                                          </p:val>
                                        </p:tav>
                                        <p:tav tm="100000">
                                          <p:val>
                                            <p:strVal val="#ppt_w"/>
                                          </p:val>
                                        </p:tav>
                                      </p:tavLst>
                                    </p:anim>
                                    <p:anim calcmode="lin" valueType="num">
                                      <p:cBhvr>
                                        <p:cTn id="10" dur="500" fill="hold"/>
                                        <p:tgtEl>
                                          <p:spTgt spid="21"/>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3">
                                            <p:bg/>
                                          </p:spTgt>
                                        </p:tgtEl>
                                        <p:attrNameLst>
                                          <p:attrName>style.visibility</p:attrName>
                                        </p:attrNameLst>
                                      </p:cBhvr>
                                      <p:to>
                                        <p:strVal val="visible"/>
                                      </p:to>
                                    </p:set>
                                    <p:anim calcmode="lin" valueType="num">
                                      <p:cBhvr>
                                        <p:cTn id="14" dur="500" fill="hold"/>
                                        <p:tgtEl>
                                          <p:spTgt spid="23">
                                            <p:bg/>
                                          </p:spTgt>
                                        </p:tgtEl>
                                        <p:attrNameLst>
                                          <p:attrName>ppt_x</p:attrName>
                                        </p:attrNameLst>
                                      </p:cBhvr>
                                      <p:tavLst>
                                        <p:tav tm="0">
                                          <p:val>
                                            <p:strVal val="#ppt_x"/>
                                          </p:val>
                                        </p:tav>
                                        <p:tav tm="100000">
                                          <p:val>
                                            <p:strVal val="#ppt_x"/>
                                          </p:val>
                                        </p:tav>
                                      </p:tavLst>
                                    </p:anim>
                                    <p:anim calcmode="lin" valueType="num">
                                      <p:cBhvr>
                                        <p:cTn id="15" dur="500" fill="hold"/>
                                        <p:tgtEl>
                                          <p:spTgt spid="23">
                                            <p:bg/>
                                          </p:spTgt>
                                        </p:tgtEl>
                                        <p:attrNameLst>
                                          <p:attrName>ppt_y</p:attrName>
                                        </p:attrNameLst>
                                      </p:cBhvr>
                                      <p:tavLst>
                                        <p:tav tm="0">
                                          <p:val>
                                            <p:strVal val="#ppt_y-#ppt_h/2"/>
                                          </p:val>
                                        </p:tav>
                                        <p:tav tm="100000">
                                          <p:val>
                                            <p:strVal val="#ppt_y"/>
                                          </p:val>
                                        </p:tav>
                                      </p:tavLst>
                                    </p:anim>
                                    <p:anim calcmode="lin" valueType="num">
                                      <p:cBhvr>
                                        <p:cTn id="16" dur="500" fill="hold"/>
                                        <p:tgtEl>
                                          <p:spTgt spid="23">
                                            <p:bg/>
                                          </p:spTgt>
                                        </p:tgtEl>
                                        <p:attrNameLst>
                                          <p:attrName>ppt_w</p:attrName>
                                        </p:attrNameLst>
                                      </p:cBhvr>
                                      <p:tavLst>
                                        <p:tav tm="0">
                                          <p:val>
                                            <p:strVal val="#ppt_w"/>
                                          </p:val>
                                        </p:tav>
                                        <p:tav tm="100000">
                                          <p:val>
                                            <p:strVal val="#ppt_w"/>
                                          </p:val>
                                        </p:tav>
                                      </p:tavLst>
                                    </p:anim>
                                    <p:anim calcmode="lin" valueType="num">
                                      <p:cBhvr>
                                        <p:cTn id="17" dur="500" fill="hold"/>
                                        <p:tgtEl>
                                          <p:spTgt spid="23">
                                            <p:bg/>
                                          </p:spTgt>
                                        </p:tgtEl>
                                        <p:attrNameLst>
                                          <p:attrName>ppt_h</p:attrName>
                                        </p:attrNameLst>
                                      </p:cBhvr>
                                      <p:tavLst>
                                        <p:tav tm="0">
                                          <p:val>
                                            <p:fltVal val="0"/>
                                          </p:val>
                                        </p:tav>
                                        <p:tav tm="100000">
                                          <p:val>
                                            <p:strVal val="#ppt_h"/>
                                          </p:val>
                                        </p:tav>
                                      </p:tavLst>
                                    </p:anim>
                                  </p:childTnLst>
                                </p:cTn>
                              </p:par>
                              <p:par>
                                <p:cTn id="18" presetID="17" presetClass="exit" presetSubtype="1" fill="hold" nodeType="withEffect">
                                  <p:stCondLst>
                                    <p:cond delay="0"/>
                                  </p:stCondLst>
                                  <p:childTnLst>
                                    <p:anim calcmode="lin" valueType="num">
                                      <p:cBhvr>
                                        <p:cTn id="19" dur="500"/>
                                        <p:tgtEl>
                                          <p:spTgt spid="23">
                                            <p:bg/>
                                          </p:spTgt>
                                        </p:tgtEl>
                                        <p:attrNameLst>
                                          <p:attrName>ppt_x</p:attrName>
                                        </p:attrNameLst>
                                      </p:cBhvr>
                                      <p:tavLst>
                                        <p:tav tm="0">
                                          <p:val>
                                            <p:strVal val="ppt_x"/>
                                          </p:val>
                                        </p:tav>
                                        <p:tav tm="100000">
                                          <p:val>
                                            <p:strVal val="ppt_x"/>
                                          </p:val>
                                        </p:tav>
                                      </p:tavLst>
                                    </p:anim>
                                    <p:anim calcmode="lin" valueType="num">
                                      <p:cBhvr>
                                        <p:cTn id="20" dur="500"/>
                                        <p:tgtEl>
                                          <p:spTgt spid="23">
                                            <p:bg/>
                                          </p:spTgt>
                                        </p:tgtEl>
                                        <p:attrNameLst>
                                          <p:attrName>ppt_y</p:attrName>
                                        </p:attrNameLst>
                                      </p:cBhvr>
                                      <p:tavLst>
                                        <p:tav tm="0">
                                          <p:val>
                                            <p:strVal val="ppt_y"/>
                                          </p:val>
                                        </p:tav>
                                        <p:tav tm="100000">
                                          <p:val>
                                            <p:strVal val="ppt_y-ppt_h/2"/>
                                          </p:val>
                                        </p:tav>
                                      </p:tavLst>
                                    </p:anim>
                                    <p:anim calcmode="lin" valueType="num">
                                      <p:cBhvr>
                                        <p:cTn id="21" dur="500"/>
                                        <p:tgtEl>
                                          <p:spTgt spid="23">
                                            <p:bg/>
                                          </p:spTgt>
                                        </p:tgtEl>
                                        <p:attrNameLst>
                                          <p:attrName>ppt_w</p:attrName>
                                        </p:attrNameLst>
                                      </p:cBhvr>
                                      <p:tavLst>
                                        <p:tav tm="0">
                                          <p:val>
                                            <p:strVal val="ppt_w"/>
                                          </p:val>
                                        </p:tav>
                                        <p:tav tm="100000">
                                          <p:val>
                                            <p:strVal val="ppt_w"/>
                                          </p:val>
                                        </p:tav>
                                      </p:tavLst>
                                    </p:anim>
                                    <p:anim calcmode="lin" valueType="num">
                                      <p:cBhvr>
                                        <p:cTn id="22" dur="500"/>
                                        <p:tgtEl>
                                          <p:spTgt spid="23">
                                            <p:bg/>
                                          </p:spTgt>
                                        </p:tgtEl>
                                        <p:attrNameLst>
                                          <p:attrName>ppt_h</p:attrName>
                                        </p:attrNameLst>
                                      </p:cBhvr>
                                      <p:tavLst>
                                        <p:tav tm="0">
                                          <p:val>
                                            <p:strVal val="ppt_h"/>
                                          </p:val>
                                        </p:tav>
                                        <p:tav tm="100000">
                                          <p:val>
                                            <p:fltVal val="0"/>
                                          </p:val>
                                        </p:tav>
                                      </p:tavLst>
                                    </p:anim>
                                    <p:set>
                                      <p:cBhvr>
                                        <p:cTn id="23" dur="1" fill="hold">
                                          <p:stCondLst>
                                            <p:cond delay="499"/>
                                          </p:stCondLst>
                                        </p:cTn>
                                        <p:tgtEl>
                                          <p:spTgt spid="23">
                                            <p:bg/>
                                          </p:spTgt>
                                        </p:tgtEl>
                                        <p:attrNameLst>
                                          <p:attrName>style.visibility</p:attrName>
                                        </p:attrNameLst>
                                      </p:cBhvr>
                                      <p:to>
                                        <p:strVal val="hidden"/>
                                      </p:to>
                                    </p:set>
                                  </p:childTnLst>
                                </p:cTn>
                              </p:par>
                            </p:childTnLst>
                          </p:cTn>
                        </p:par>
                        <p:par>
                          <p:cTn id="24" fill="hold">
                            <p:stCondLst>
                              <p:cond delay="1000"/>
                            </p:stCondLst>
                            <p:childTnLst>
                              <p:par>
                                <p:cTn id="25" presetID="17" presetClass="exit" presetSubtype="2" fill="hold" grpId="1" nodeType="afterEffect">
                                  <p:stCondLst>
                                    <p:cond delay="0"/>
                                  </p:stCondLst>
                                  <p:childTnLst>
                                    <p:anim calcmode="lin" valueType="num">
                                      <p:cBhvr>
                                        <p:cTn id="26" dur="500"/>
                                        <p:tgtEl>
                                          <p:spTgt spid="21"/>
                                        </p:tgtEl>
                                        <p:attrNameLst>
                                          <p:attrName>ppt_x</p:attrName>
                                        </p:attrNameLst>
                                      </p:cBhvr>
                                      <p:tavLst>
                                        <p:tav tm="0">
                                          <p:val>
                                            <p:strVal val="ppt_x"/>
                                          </p:val>
                                        </p:tav>
                                        <p:tav tm="100000">
                                          <p:val>
                                            <p:strVal val="ppt_x+ppt_w/2"/>
                                          </p:val>
                                        </p:tav>
                                      </p:tavLst>
                                    </p:anim>
                                    <p:anim calcmode="lin" valueType="num">
                                      <p:cBhvr>
                                        <p:cTn id="27" dur="500"/>
                                        <p:tgtEl>
                                          <p:spTgt spid="21"/>
                                        </p:tgtEl>
                                        <p:attrNameLst>
                                          <p:attrName>ppt_y</p:attrName>
                                        </p:attrNameLst>
                                      </p:cBhvr>
                                      <p:tavLst>
                                        <p:tav tm="0">
                                          <p:val>
                                            <p:strVal val="ppt_y"/>
                                          </p:val>
                                        </p:tav>
                                        <p:tav tm="100000">
                                          <p:val>
                                            <p:strVal val="ppt_y"/>
                                          </p:val>
                                        </p:tav>
                                      </p:tavLst>
                                    </p:anim>
                                    <p:anim calcmode="lin" valueType="num">
                                      <p:cBhvr>
                                        <p:cTn id="28" dur="500"/>
                                        <p:tgtEl>
                                          <p:spTgt spid="21"/>
                                        </p:tgtEl>
                                        <p:attrNameLst>
                                          <p:attrName>ppt_w</p:attrName>
                                        </p:attrNameLst>
                                      </p:cBhvr>
                                      <p:tavLst>
                                        <p:tav tm="0">
                                          <p:val>
                                            <p:strVal val="ppt_w"/>
                                          </p:val>
                                        </p:tav>
                                        <p:tav tm="100000">
                                          <p:val>
                                            <p:fltVal val="0"/>
                                          </p:val>
                                        </p:tav>
                                      </p:tavLst>
                                    </p:anim>
                                    <p:anim calcmode="lin" valueType="num">
                                      <p:cBhvr>
                                        <p:cTn id="29" dur="500"/>
                                        <p:tgtEl>
                                          <p:spTgt spid="21"/>
                                        </p:tgtEl>
                                        <p:attrNameLst>
                                          <p:attrName>ppt_h</p:attrName>
                                        </p:attrNameLst>
                                      </p:cBhvr>
                                      <p:tavLst>
                                        <p:tav tm="0">
                                          <p:val>
                                            <p:strVal val="ppt_h"/>
                                          </p:val>
                                        </p:tav>
                                        <p:tav tm="100000">
                                          <p:val>
                                            <p:strVal val="ppt_h"/>
                                          </p:val>
                                        </p:tav>
                                      </p:tavLst>
                                    </p:anim>
                                    <p:set>
                                      <p:cBhvr>
                                        <p:cTn id="30" dur="1" fill="hold">
                                          <p:stCondLst>
                                            <p:cond delay="499"/>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9" presetClass="emph" presetSubtype="0" nodeType="withEffect">
                                  <p:stCondLst>
                                    <p:cond delay="0"/>
                                  </p:stCondLst>
                                  <p:childTnLst>
                                    <p:set>
                                      <p:cBhvr rctx="PPT">
                                        <p:cTn id="36" dur="indefinite"/>
                                        <p:tgtEl>
                                          <p:spTgt spid="7"/>
                                        </p:tgtEl>
                                        <p:attrNameLst>
                                          <p:attrName>style.opacity</p:attrName>
                                        </p:attrNameLst>
                                      </p:cBhvr>
                                      <p:to>
                                        <p:strVal val="0.85"/>
                                      </p:to>
                                    </p:set>
                                    <p:animEffect filter="image" prLst="opacity: 0.85">
                                      <p:cBhvr rctx="IE">
                                        <p:cTn id="37" dur="indefinite"/>
                                        <p:tgtEl>
                                          <p:spTgt spid="7"/>
                                        </p:tgtEl>
                                      </p:cBhvr>
                                    </p:animEffect>
                                  </p:childTnLst>
                                </p:cTn>
                              </p:par>
                              <p:par>
                                <p:cTn id="38" presetID="56" presetClass="path" presetSubtype="0" accel="50000" decel="50000" fill="hold" nodeType="withEffect">
                                  <p:stCondLst>
                                    <p:cond delay="0"/>
                                  </p:stCondLst>
                                  <p:childTnLst>
                                    <p:animMotion origin="layout" path="M -3.95833E-6 1.48148E-6 L 0.34167 -0.27222 " pathEditMode="relative" rAng="0" ptsTypes="AA">
                                      <p:cBhvr>
                                        <p:cTn id="39" dur="2000" fill="hold"/>
                                        <p:tgtEl>
                                          <p:spTgt spid="7"/>
                                        </p:tgtEl>
                                        <p:attrNameLst>
                                          <p:attrName>ppt_x</p:attrName>
                                          <p:attrName>ppt_y</p:attrName>
                                        </p:attrNameLst>
                                      </p:cBhvr>
                                      <p:rCtr x="17083" y="-13611"/>
                                    </p:animMotion>
                                  </p:childTnLst>
                                </p:cTn>
                              </p:par>
                              <p:par>
                                <p:cTn id="40" presetID="6" presetClass="emph" presetSubtype="0" fill="hold" nodeType="withEffect">
                                  <p:stCondLst>
                                    <p:cond delay="0"/>
                                  </p:stCondLst>
                                  <p:childTnLst>
                                    <p:animScale>
                                      <p:cBhvr>
                                        <p:cTn id="41" dur="2000" fill="hold"/>
                                        <p:tgtEl>
                                          <p:spTgt spid="7"/>
                                        </p:tgtEl>
                                      </p:cBhvr>
                                      <p:by x="30000" y="30000"/>
                                    </p:animScale>
                                  </p:childTnLst>
                                </p:cTn>
                              </p:par>
                            </p:childTnLst>
                          </p:cTn>
                        </p:par>
                        <p:par>
                          <p:cTn id="42" fill="hold">
                            <p:stCondLst>
                              <p:cond delay="2000"/>
                            </p:stCondLst>
                            <p:childTnLst>
                              <p:par>
                                <p:cTn id="43" presetID="53" presetClass="exit" presetSubtype="0" fill="hold" nodeType="afterEffect">
                                  <p:stCondLst>
                                    <p:cond delay="0"/>
                                  </p:stCondLst>
                                  <p:childTnLst>
                                    <p:anim calcmode="lin" valueType="num">
                                      <p:cBhvr>
                                        <p:cTn id="44" dur="2000"/>
                                        <p:tgtEl>
                                          <p:spTgt spid="7"/>
                                        </p:tgtEl>
                                        <p:attrNameLst>
                                          <p:attrName>ppt_w</p:attrName>
                                        </p:attrNameLst>
                                      </p:cBhvr>
                                      <p:tavLst>
                                        <p:tav tm="0">
                                          <p:val>
                                            <p:strVal val="ppt_w"/>
                                          </p:val>
                                        </p:tav>
                                        <p:tav tm="100000">
                                          <p:val>
                                            <p:fltVal val="0"/>
                                          </p:val>
                                        </p:tav>
                                      </p:tavLst>
                                    </p:anim>
                                    <p:anim calcmode="lin" valueType="num">
                                      <p:cBhvr>
                                        <p:cTn id="45" dur="2000"/>
                                        <p:tgtEl>
                                          <p:spTgt spid="7"/>
                                        </p:tgtEl>
                                        <p:attrNameLst>
                                          <p:attrName>ppt_h</p:attrName>
                                        </p:attrNameLst>
                                      </p:cBhvr>
                                      <p:tavLst>
                                        <p:tav tm="0">
                                          <p:val>
                                            <p:strVal val="ppt_h"/>
                                          </p:val>
                                        </p:tav>
                                        <p:tav tm="100000">
                                          <p:val>
                                            <p:fltVal val="0"/>
                                          </p:val>
                                        </p:tav>
                                      </p:tavLst>
                                    </p:anim>
                                    <p:animEffect transition="out" filter="fade">
                                      <p:cBhvr>
                                        <p:cTn id="46" dur="2000"/>
                                        <p:tgtEl>
                                          <p:spTgt spid="7"/>
                                        </p:tgtEl>
                                      </p:cBhvr>
                                    </p:animEffect>
                                    <p:set>
                                      <p:cBhvr>
                                        <p:cTn id="4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allAtOnce" animBg="1"/>
      <p:bldP spid="21" grpId="0" animBg="1"/>
      <p:bldP spid="21" grpId="1" animBg="1"/>
    </p:bldLst>
  </p:timing>
</p:sld>
</file>

<file path=ppt/slides/slide1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2" name="TextBox 1"/>
          <p:cNvSpPr txBox="1"/>
          <p:nvPr/>
        </p:nvSpPr>
        <p:spPr>
          <a:xfrm>
            <a:off x="0" y="1"/>
            <a:ext cx="3702205" cy="101566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ACTS 7</a:t>
            </a:r>
          </a:p>
        </p:txBody>
      </p:sp>
      <p:sp>
        <p:nvSpPr>
          <p:cNvPr id="4" name="Subtitle 2">
            <a:extLst>
              <a:ext uri="{FF2B5EF4-FFF2-40B4-BE49-F238E27FC236}">
                <a16:creationId xmlns:a16="http://schemas.microsoft.com/office/drawing/2014/main" id="{FBC1E95F-A964-49BB-BF68-06A833F28B49}"/>
              </a:ext>
            </a:extLst>
          </p:cNvPr>
          <p:cNvSpPr txBox="1">
            <a:spLocks/>
          </p:cNvSpPr>
          <p:nvPr/>
        </p:nvSpPr>
        <p:spPr>
          <a:xfrm>
            <a:off x="8633860" y="5082139"/>
            <a:ext cx="3282215" cy="510138"/>
          </a:xfrm>
          <a:prstGeom prst="rect">
            <a:avLst/>
          </a:prstGeom>
          <a:solidFill>
            <a:srgbClr val="E5C39E">
              <a:alpha val="50000"/>
            </a:srgbClr>
          </a:solidFill>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C00000"/>
                </a:solidFill>
                <a:latin typeface="Times New Roman" panose="02020603050405020304" pitchFamily="18" charset="0"/>
                <a:cs typeface="Times New Roman" panose="02020603050405020304" pitchFamily="18" charset="0"/>
              </a:rPr>
              <a:t>Stephen’s Defense</a:t>
            </a:r>
          </a:p>
        </p:txBody>
      </p:sp>
    </p:spTree>
    <p:extLst>
      <p:ext uri="{BB962C8B-B14F-4D97-AF65-F5344CB8AC3E}">
        <p14:creationId xmlns:p14="http://schemas.microsoft.com/office/powerpoint/2010/main" val="228248406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49795C-8160-44F1-9A13-014512FB4242}"/>
              </a:ext>
            </a:extLst>
          </p:cNvPr>
          <p:cNvSpPr txBox="1"/>
          <p:nvPr/>
        </p:nvSpPr>
        <p:spPr>
          <a:xfrm>
            <a:off x="0" y="0"/>
            <a:ext cx="12192000" cy="6740307"/>
          </a:xfrm>
          <a:prstGeom prst="rect">
            <a:avLst/>
          </a:prstGeom>
          <a:solidFill>
            <a:schemeClr val="bg1"/>
          </a:solidFill>
        </p:spPr>
        <p:txBody>
          <a:bodyPr wrap="square" rtlCol="0">
            <a:spAutoFit/>
          </a:bodyPr>
          <a:lstStyle/>
          <a:p>
            <a:pPr defTabSz="274313">
              <a:spcBef>
                <a:spcPts val="1800"/>
              </a:spcBef>
              <a:defRPr/>
            </a:pPr>
            <a:r>
              <a:rPr lang="en-US" sz="2400" b="1" dirty="0">
                <a:solidFill>
                  <a:srgbClr val="FF0000"/>
                </a:solidFill>
                <a:latin typeface="Times New Roman" panose="02020603050405020304" pitchFamily="18" charset="0"/>
                <a:cs typeface="Times New Roman" panose="02020603050405020304" pitchFamily="18" charset="0"/>
              </a:rPr>
              <a:t>Acts 7:1 (NASB)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1  The high priest said, "Are these things so?"</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I. Stephen was arrested on the charges of treason against Israel: </a:t>
            </a:r>
            <a:r>
              <a:rPr lang="en-US" sz="2400" dirty="0">
                <a:solidFill>
                  <a:srgbClr val="FF0000"/>
                </a:solidFill>
                <a:latin typeface="Times New Roman" panose="02020603050405020304" pitchFamily="18" charset="0"/>
                <a:cs typeface="Times New Roman" panose="02020603050405020304" pitchFamily="18" charset="0"/>
              </a:rPr>
              <a:t>Acts 6:11-14</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	1. Speaking against this Holy place by teaching that Jesus would destroy the Temple.</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	2. Speaking against Moses, his God and the Law.</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II. Stephens Defense: </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	A. A detailed history of the nation of Israel. The Covenant agreed upon and the blessings and 			honor God bestowed upon Israel.</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		1. Included in this history is the ungrateful and rebelliousness response of the people toward 			God and the Covenant of blessing.</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		2. God never actually dwelt in the Temple. God had not asked for a Temple. </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	B. Stephen exposes the Jews of his day as being just like their fathers persecuting God’s 					prophets and killing God’s son.</a:t>
            </a:r>
          </a:p>
        </p:txBody>
      </p:sp>
      <p:sp>
        <p:nvSpPr>
          <p:cNvPr id="3" name="TextBox 2">
            <a:extLst>
              <a:ext uri="{FF2B5EF4-FFF2-40B4-BE49-F238E27FC236}">
                <a16:creationId xmlns:a16="http://schemas.microsoft.com/office/drawing/2014/main" id="{A984505D-5172-411D-8C44-B88E1CDE7FA1}"/>
              </a:ext>
            </a:extLst>
          </p:cNvPr>
          <p:cNvSpPr txBox="1"/>
          <p:nvPr/>
        </p:nvSpPr>
        <p:spPr>
          <a:xfrm>
            <a:off x="0" y="1426029"/>
            <a:ext cx="12115800" cy="3416320"/>
          </a:xfrm>
          <a:prstGeom prst="rect">
            <a:avLst/>
          </a:prstGeom>
          <a:solidFill>
            <a:schemeClr val="bg1"/>
          </a:solidFill>
          <a:ln w="57150">
            <a:solidFill>
              <a:srgbClr val="00B0F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Acts 6:11-14 (NASB) </a:t>
            </a:r>
            <a:br>
              <a:rPr lang="en-US" sz="2400" dirty="0">
                <a:solidFill>
                  <a:prstClr val="black"/>
                </a:solidFill>
                <a:latin typeface="Calibri" panose="020F0502020204030204"/>
              </a:rPr>
            </a:br>
            <a:r>
              <a:rPr lang="en-US" sz="2400" dirty="0">
                <a:solidFill>
                  <a:prstClr val="black"/>
                </a:solidFill>
                <a:latin typeface="Calibri" panose="020F0502020204030204"/>
              </a:rPr>
              <a:t>11  Then they secretly induced men to say, </a:t>
            </a:r>
            <a:r>
              <a:rPr lang="en-US" sz="2400" dirty="0">
                <a:solidFill>
                  <a:srgbClr val="FF0000"/>
                </a:solidFill>
                <a:latin typeface="Calibri" panose="020F0502020204030204"/>
              </a:rPr>
              <a:t>"We have heard him speak blasphemous words 	against Moses and </a:t>
            </a:r>
            <a:r>
              <a:rPr lang="en-US" sz="2400" i="1" dirty="0">
                <a:solidFill>
                  <a:srgbClr val="FF0000"/>
                </a:solidFill>
                <a:latin typeface="Calibri" panose="020F0502020204030204"/>
              </a:rPr>
              <a:t>against</a:t>
            </a:r>
            <a:r>
              <a:rPr lang="en-US" sz="2400" dirty="0">
                <a:solidFill>
                  <a:srgbClr val="FF0000"/>
                </a:solidFill>
                <a:latin typeface="Calibri" panose="020F0502020204030204"/>
              </a:rPr>
              <a:t> God." </a:t>
            </a:r>
            <a:br>
              <a:rPr lang="en-US" sz="2400" dirty="0">
                <a:solidFill>
                  <a:prstClr val="black"/>
                </a:solidFill>
                <a:latin typeface="Calibri" panose="020F0502020204030204"/>
              </a:rPr>
            </a:br>
            <a:r>
              <a:rPr lang="en-US" sz="2400" dirty="0">
                <a:solidFill>
                  <a:prstClr val="black"/>
                </a:solidFill>
                <a:latin typeface="Calibri" panose="020F0502020204030204"/>
              </a:rPr>
              <a:t>12  And they stirred up the people, the elders and the scribes, and they came up to him and 	dragged him away and brought him before the Council. </a:t>
            </a:r>
            <a:br>
              <a:rPr lang="en-US" sz="2400" dirty="0">
                <a:solidFill>
                  <a:prstClr val="black"/>
                </a:solidFill>
                <a:latin typeface="Calibri" panose="020F0502020204030204"/>
              </a:rPr>
            </a:br>
            <a:r>
              <a:rPr lang="en-US" sz="2400" dirty="0">
                <a:solidFill>
                  <a:prstClr val="black"/>
                </a:solidFill>
                <a:latin typeface="Calibri" panose="020F0502020204030204"/>
              </a:rPr>
              <a:t>13  They put forward false witnesses who said, </a:t>
            </a:r>
            <a:r>
              <a:rPr lang="en-US" sz="2400" dirty="0">
                <a:solidFill>
                  <a:srgbClr val="FF0000"/>
                </a:solidFill>
                <a:latin typeface="Calibri" panose="020F0502020204030204"/>
              </a:rPr>
              <a:t>"This man incessantly speaks against this holy 	place and the Law; </a:t>
            </a:r>
            <a:br>
              <a:rPr lang="en-US" sz="2400" dirty="0">
                <a:solidFill>
                  <a:prstClr val="black"/>
                </a:solidFill>
                <a:latin typeface="Calibri" panose="020F0502020204030204"/>
              </a:rPr>
            </a:br>
            <a:r>
              <a:rPr lang="en-US" sz="2400" dirty="0">
                <a:solidFill>
                  <a:prstClr val="black"/>
                </a:solidFill>
                <a:latin typeface="Calibri" panose="020F0502020204030204"/>
              </a:rPr>
              <a:t>14  </a:t>
            </a:r>
            <a:r>
              <a:rPr lang="en-US" sz="2400" dirty="0">
                <a:solidFill>
                  <a:srgbClr val="FF0000"/>
                </a:solidFill>
                <a:latin typeface="Calibri" panose="020F0502020204030204"/>
              </a:rPr>
              <a:t>for we have heard him say that this Nazarene, Jesus, will destroy this place and alter the 	customs which Moses handed down to us."</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071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3877985"/>
          </a:xfrm>
          <a:prstGeom prst="rect">
            <a:avLst/>
          </a:prstGeom>
          <a:noFill/>
        </p:spPr>
        <p:txBody>
          <a:bodyPr wrap="square" rtlCol="0">
            <a:spAutoFit/>
          </a:bodyPr>
          <a:lstStyle/>
          <a:p>
            <a:pPr defTabSz="274313">
              <a:spcBef>
                <a:spcPts val="1800"/>
              </a:spcBef>
              <a:defRPr/>
            </a:pPr>
            <a:r>
              <a:rPr lang="en-US" sz="2400" b="1" dirty="0">
                <a:solidFill>
                  <a:srgbClr val="FF0000"/>
                </a:solidFill>
                <a:latin typeface="Times New Roman" panose="02020603050405020304" pitchFamily="18" charset="0"/>
                <a:cs typeface="Times New Roman" panose="02020603050405020304" pitchFamily="18" charset="0"/>
              </a:rPr>
              <a:t>Acts 7:2-4 (NASB)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2  And he said, "Hear me, brethren and fathers! The God of glory appeared to our father Abraham 	when he was in Mesopotamia, before he lived in Haran,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3  and said to him, '</a:t>
            </a:r>
            <a:r>
              <a:rPr lang="en-US" sz="2400" cap="small" dirty="0">
                <a:solidFill>
                  <a:srgbClr val="FF0000"/>
                </a:solidFill>
                <a:latin typeface="Times New Roman" panose="02020603050405020304" pitchFamily="18" charset="0"/>
                <a:cs typeface="Times New Roman" panose="02020603050405020304" pitchFamily="18" charset="0"/>
              </a:rPr>
              <a:t>LEAVE YOUR COUNTRY AND YOUR RELATIVES</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AND COME INTO 	THE LAND THAT</a:t>
            </a:r>
            <a:r>
              <a:rPr lang="en-US" sz="2400" dirty="0">
                <a:solidFill>
                  <a:srgbClr val="FF0000"/>
                </a:solidFill>
                <a:latin typeface="Times New Roman" panose="02020603050405020304" pitchFamily="18" charset="0"/>
                <a:cs typeface="Times New Roman" panose="02020603050405020304" pitchFamily="18" charset="0"/>
              </a:rPr>
              <a:t> I </a:t>
            </a:r>
            <a:r>
              <a:rPr lang="en-US" sz="2400" cap="small" dirty="0">
                <a:solidFill>
                  <a:srgbClr val="FF0000"/>
                </a:solidFill>
                <a:latin typeface="Times New Roman" panose="02020603050405020304" pitchFamily="18" charset="0"/>
                <a:cs typeface="Times New Roman" panose="02020603050405020304" pitchFamily="18" charset="0"/>
              </a:rPr>
              <a:t>WILL SHOW YOU</a:t>
            </a:r>
            <a:r>
              <a:rPr lang="en-US" sz="2400" dirty="0">
                <a:solidFill>
                  <a:srgbClr val="FF0000"/>
                </a:solidFill>
                <a:latin typeface="Times New Roman" panose="02020603050405020304" pitchFamily="18" charset="0"/>
                <a:cs typeface="Times New Roman" panose="02020603050405020304" pitchFamily="18" charset="0"/>
              </a:rPr>
              <a:t>.'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4  "Then he left the land of the Chaldeans and settled in Haran. From there, after his father died, 	</a:t>
            </a:r>
            <a:r>
              <a:rPr lang="en-US" sz="2400" i="1" dirty="0">
                <a:solidFill>
                  <a:srgbClr val="FF0000"/>
                </a:solidFill>
                <a:latin typeface="Times New Roman" panose="02020603050405020304" pitchFamily="18" charset="0"/>
                <a:cs typeface="Times New Roman" panose="02020603050405020304" pitchFamily="18" charset="0"/>
              </a:rPr>
              <a:t>God</a:t>
            </a:r>
            <a:r>
              <a:rPr lang="en-US" sz="2400" dirty="0">
                <a:solidFill>
                  <a:srgbClr val="FF0000"/>
                </a:solidFill>
                <a:latin typeface="Times New Roman" panose="02020603050405020304" pitchFamily="18" charset="0"/>
                <a:cs typeface="Times New Roman" panose="02020603050405020304" pitchFamily="18" charset="0"/>
              </a:rPr>
              <a:t> had him move to this country in which you are now living. </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A.</a:t>
            </a:r>
            <a:r>
              <a:rPr lang="en-US" sz="2400" b="1" dirty="0">
                <a:solidFill>
                  <a:prstClr val="black"/>
                </a:solidFill>
                <a:latin typeface="Times New Roman" panose="02020603050405020304" pitchFamily="18" charset="0"/>
                <a:cs typeface="Times New Roman" panose="02020603050405020304" pitchFamily="18" charset="0"/>
              </a:rPr>
              <a:t> God appeared to Abraham in Mesopotamia: </a:t>
            </a:r>
            <a:r>
              <a:rPr lang="en-US" sz="2400" dirty="0">
                <a:solidFill>
                  <a:srgbClr val="FF0000"/>
                </a:solidFill>
                <a:latin typeface="Times New Roman" panose="02020603050405020304" pitchFamily="18" charset="0"/>
                <a:cs typeface="Times New Roman" panose="02020603050405020304" pitchFamily="18" charset="0"/>
              </a:rPr>
              <a:t>Gen 11:31; 12:1-6</a:t>
            </a:r>
          </a:p>
          <a:p>
            <a:pPr defTabSz="274313">
              <a:spcBef>
                <a:spcPts val="1800"/>
              </a:spcBef>
              <a:defRPr/>
            </a:pPr>
            <a:endParaRPr lang="en-US" sz="2400" b="1" dirty="0">
              <a:solidFill>
                <a:prstClr val="black"/>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9B426B0C-6A30-44A6-BC91-DFC3CB2C329D}"/>
                  </a:ext>
                </a:extLst>
              </p:cNvPr>
              <p:cNvGraphicFramePr>
                <a:graphicFrameLocks noChangeAspect="1"/>
              </p:cNvGraphicFramePr>
              <p:nvPr/>
            </p:nvGraphicFramePr>
            <p:xfrm>
              <a:off x="8668039" y="2794803"/>
              <a:ext cx="800640" cy="450360"/>
            </p:xfrm>
            <a:graphic>
              <a:graphicData uri="http://schemas.microsoft.com/office/powerpoint/2016/slidezoom">
                <pslz:sldZm>
                  <pslz:sldZmObj sldId="4831" cId="3420259083">
                    <pslz:zmPr id="{30BD5D82-03F0-4C9A-8FBD-A3F25C9A993D}" returnToParent="0" transitionDur="1000">
                      <p166:blipFill xmlns:p166="http://schemas.microsoft.com/office/powerpoint/2016/6/main">
                        <a:blip r:embed="rId2"/>
                        <a:stretch>
                          <a:fillRect/>
                        </a:stretch>
                      </p166:blipFill>
                      <p166:spPr xmlns:p166="http://schemas.microsoft.com/office/powerpoint/2016/6/main">
                        <a:xfrm>
                          <a:off x="0" y="0"/>
                          <a:ext cx="800640" cy="450360"/>
                        </a:xfrm>
                        <a:prstGeom prst="rect">
                          <a:avLst/>
                        </a:prstGeom>
                        <a:ln w="3175">
                          <a:solidFill>
                            <a:prstClr val="ltGray"/>
                          </a:solidFill>
                        </a:ln>
                      </p166:spPr>
                    </pslz:zmPr>
                  </pslz:sldZmObj>
                </pslz:sldZm>
              </a:graphicData>
            </a:graphic>
          </p:graphicFrame>
        </mc:Choice>
        <mc:Fallback xmlns="">
          <p:pic>
            <p:nvPicPr>
              <p:cNvPr id="4" name="Slide Zoom 3">
                <a:hlinkClick r:id="rId3" action="ppaction://hlinksldjump"/>
                <a:extLst>
                  <a:ext uri="{FF2B5EF4-FFF2-40B4-BE49-F238E27FC236}">
                    <a16:creationId xmlns:a16="http://schemas.microsoft.com/office/drawing/2014/main" id="{9B426B0C-6A30-44A6-BC91-DFC3CB2C329D}"/>
                  </a:ext>
                </a:extLst>
              </p:cNvPr>
              <p:cNvPicPr>
                <a:picLocks noGrp="1" noRot="1" noChangeAspect="1" noMove="1" noResize="1" noEditPoints="1" noAdjustHandles="1" noChangeArrowheads="1" noChangeShapeType="1"/>
              </p:cNvPicPr>
              <p:nvPr/>
            </p:nvPicPr>
            <p:blipFill>
              <a:blip r:embed="rId4"/>
              <a:stretch>
                <a:fillRect/>
              </a:stretch>
            </p:blipFill>
            <p:spPr>
              <a:xfrm>
                <a:off x="8668039" y="2794803"/>
                <a:ext cx="800640" cy="450360"/>
              </a:xfrm>
              <a:prstGeom prst="rect">
                <a:avLst/>
              </a:prstGeom>
              <a:ln w="3175">
                <a:solidFill>
                  <a:prstClr val="ltGray"/>
                </a:solidFill>
              </a:ln>
            </p:spPr>
          </p:pic>
        </mc:Fallback>
      </mc:AlternateContent>
    </p:spTree>
    <p:extLst>
      <p:ext uri="{BB962C8B-B14F-4D97-AF65-F5344CB8AC3E}">
        <p14:creationId xmlns:p14="http://schemas.microsoft.com/office/powerpoint/2010/main" val="77112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617196"/>
          </a:xfrm>
          <a:prstGeom prst="rect">
            <a:avLst/>
          </a:prstGeom>
          <a:solidFill>
            <a:schemeClr val="bg1"/>
          </a:solidFill>
        </p:spPr>
        <p:txBody>
          <a:bodyPr wrap="square" rtlCol="0">
            <a:spAutoFit/>
          </a:bodyPr>
          <a:lstStyle/>
          <a:p>
            <a:pPr defTabSz="274313">
              <a:spcBef>
                <a:spcPts val="1600"/>
              </a:spcBef>
              <a:defRPr/>
            </a:pPr>
            <a:r>
              <a:rPr lang="en-US" sz="2400" b="1" dirty="0">
                <a:solidFill>
                  <a:srgbClr val="FF0000"/>
                </a:solidFill>
                <a:latin typeface="Times New Roman" panose="02020603050405020304" pitchFamily="18" charset="0"/>
                <a:cs typeface="Times New Roman" panose="02020603050405020304" pitchFamily="18" charset="0"/>
              </a:rPr>
              <a:t>Acts 7:5-8 (NASB)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5  "But He gave him no inheritance in it, not even a foot of ground, and </a:t>
            </a:r>
            <a:r>
              <a:rPr lang="en-US" sz="2400" i="1" dirty="0">
                <a:solidFill>
                  <a:srgbClr val="FF0000"/>
                </a:solidFill>
                <a:latin typeface="Times New Roman" panose="02020603050405020304" pitchFamily="18" charset="0"/>
                <a:cs typeface="Times New Roman" panose="02020603050405020304" pitchFamily="18" charset="0"/>
              </a:rPr>
              <a:t>yet,</a:t>
            </a:r>
            <a:r>
              <a:rPr lang="en-US" sz="2400" dirty="0">
                <a:solidFill>
                  <a:srgbClr val="FF0000"/>
                </a:solidFill>
                <a:latin typeface="Times New Roman" panose="02020603050405020304" pitchFamily="18" charset="0"/>
                <a:cs typeface="Times New Roman" panose="02020603050405020304" pitchFamily="18" charset="0"/>
              </a:rPr>
              <a:t> even when he had no 	child, He promised that </a:t>
            </a:r>
            <a:r>
              <a:rPr lang="en-US" sz="2400" cap="small" dirty="0">
                <a:solidFill>
                  <a:srgbClr val="FF0000"/>
                </a:solidFill>
                <a:latin typeface="Times New Roman" panose="02020603050405020304" pitchFamily="18" charset="0"/>
                <a:cs typeface="Times New Roman" panose="02020603050405020304" pitchFamily="18" charset="0"/>
              </a:rPr>
              <a:t>HE WOULD GIVE IT TO HIM AS A</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POSSESSION</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AND TO HIS 	DESCENDANTS AFTER HIM</a:t>
            </a:r>
            <a:r>
              <a:rPr lang="en-US" sz="2400" dirty="0">
                <a:solidFill>
                  <a:srgbClr val="FF0000"/>
                </a:solidFill>
                <a:latin typeface="Times New Roman" panose="02020603050405020304" pitchFamily="18" charset="0"/>
                <a:cs typeface="Times New Roman" panose="02020603050405020304" pitchFamily="18" charset="0"/>
              </a:rPr>
              <a:t>.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6  "But God spoke to this effect, that his </a:t>
            </a:r>
            <a:r>
              <a:rPr lang="en-US" sz="2400" cap="small" dirty="0">
                <a:solidFill>
                  <a:srgbClr val="FF0000"/>
                </a:solidFill>
                <a:latin typeface="Times New Roman" panose="02020603050405020304" pitchFamily="18" charset="0"/>
                <a:cs typeface="Times New Roman" panose="02020603050405020304" pitchFamily="18" charset="0"/>
              </a:rPr>
              <a:t>DESCENDANTS WOULD BE ALIENS IN A 	FOREIGN LAND</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AND THAT THEY WOULD</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BE ENSLAVED AND MISTREATED FOR 	FOUR HUNDRED YEARS</a:t>
            </a:r>
            <a:r>
              <a:rPr lang="en-US" sz="2400" dirty="0">
                <a:solidFill>
                  <a:srgbClr val="FF0000"/>
                </a:solidFill>
                <a:latin typeface="Times New Roman" panose="02020603050405020304" pitchFamily="18" charset="0"/>
                <a:cs typeface="Times New Roman" panose="02020603050405020304" pitchFamily="18" charset="0"/>
              </a:rPr>
              <a:t>.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7  " '</a:t>
            </a:r>
            <a:r>
              <a:rPr lang="en-US" sz="2400" cap="small" dirty="0">
                <a:solidFill>
                  <a:srgbClr val="FF0000"/>
                </a:solidFill>
                <a:latin typeface="Times New Roman" panose="02020603050405020304" pitchFamily="18" charset="0"/>
                <a:cs typeface="Times New Roman" panose="02020603050405020304" pitchFamily="18" charset="0"/>
              </a:rPr>
              <a:t>AND WHATEVER NATION TO WHICH THEY WILL BE IN BONDAGE</a:t>
            </a:r>
            <a:r>
              <a:rPr lang="en-US" sz="2400" dirty="0">
                <a:solidFill>
                  <a:srgbClr val="FF0000"/>
                </a:solidFill>
                <a:latin typeface="Times New Roman" panose="02020603050405020304" pitchFamily="18" charset="0"/>
                <a:cs typeface="Times New Roman" panose="02020603050405020304" pitchFamily="18" charset="0"/>
              </a:rPr>
              <a:t> I </a:t>
            </a:r>
            <a:r>
              <a:rPr lang="en-US" sz="2400" cap="small" dirty="0">
                <a:solidFill>
                  <a:srgbClr val="FF0000"/>
                </a:solidFill>
                <a:latin typeface="Times New Roman" panose="02020603050405020304" pitchFamily="18" charset="0"/>
                <a:cs typeface="Times New Roman" panose="02020603050405020304" pitchFamily="18" charset="0"/>
              </a:rPr>
              <a:t>MYSELF 	WILL JUDGE</a:t>
            </a:r>
            <a:r>
              <a:rPr lang="en-US" sz="2400" dirty="0">
                <a:solidFill>
                  <a:srgbClr val="FF0000"/>
                </a:solidFill>
                <a:latin typeface="Times New Roman" panose="02020603050405020304" pitchFamily="18" charset="0"/>
                <a:cs typeface="Times New Roman" panose="02020603050405020304" pitchFamily="18" charset="0"/>
              </a:rPr>
              <a:t>,' said God, '</a:t>
            </a:r>
            <a:r>
              <a:rPr lang="en-US" sz="2400" cap="small" dirty="0">
                <a:solidFill>
                  <a:srgbClr val="FF0000"/>
                </a:solidFill>
                <a:latin typeface="Times New Roman" panose="02020603050405020304" pitchFamily="18" charset="0"/>
                <a:cs typeface="Times New Roman" panose="02020603050405020304" pitchFamily="18" charset="0"/>
              </a:rPr>
              <a:t>AND</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AFTER THAT THEY WILL COME OUT AND</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SERVE</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ME</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IN THIS PLACE</a:t>
            </a:r>
            <a:r>
              <a:rPr lang="en-US" sz="2400" dirty="0">
                <a:solidFill>
                  <a:srgbClr val="FF0000"/>
                </a:solidFill>
                <a:latin typeface="Times New Roman" panose="02020603050405020304" pitchFamily="18" charset="0"/>
                <a:cs typeface="Times New Roman" panose="02020603050405020304" pitchFamily="18" charset="0"/>
              </a:rPr>
              <a:t>.’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8  "And He gave him the covenant of circumcision; and so </a:t>
            </a:r>
            <a:r>
              <a:rPr lang="en-US" sz="2400" i="1" dirty="0">
                <a:solidFill>
                  <a:srgbClr val="FF0000"/>
                </a:solidFill>
                <a:latin typeface="Times New Roman" panose="02020603050405020304" pitchFamily="18" charset="0"/>
                <a:cs typeface="Times New Roman" panose="02020603050405020304" pitchFamily="18" charset="0"/>
              </a:rPr>
              <a:t>Abraham</a:t>
            </a:r>
            <a:r>
              <a:rPr lang="en-US" sz="2400" dirty="0">
                <a:solidFill>
                  <a:srgbClr val="FF0000"/>
                </a:solidFill>
                <a:latin typeface="Times New Roman" panose="02020603050405020304" pitchFamily="18" charset="0"/>
                <a:cs typeface="Times New Roman" panose="02020603050405020304" pitchFamily="18" charset="0"/>
              </a:rPr>
              <a:t> became the father of Isaac, 	and circumcised him on the eighth day; and Isaac </a:t>
            </a:r>
            <a:r>
              <a:rPr lang="en-US" sz="2400" i="1" dirty="0">
                <a:solidFill>
                  <a:srgbClr val="FF0000"/>
                </a:solidFill>
                <a:latin typeface="Times New Roman" panose="02020603050405020304" pitchFamily="18" charset="0"/>
                <a:cs typeface="Times New Roman" panose="02020603050405020304" pitchFamily="18" charset="0"/>
              </a:rPr>
              <a:t>became the father of</a:t>
            </a:r>
            <a:r>
              <a:rPr lang="en-US" sz="2400" dirty="0">
                <a:solidFill>
                  <a:srgbClr val="FF0000"/>
                </a:solidFill>
                <a:latin typeface="Times New Roman" panose="02020603050405020304" pitchFamily="18" charset="0"/>
                <a:cs typeface="Times New Roman" panose="02020603050405020304" pitchFamily="18" charset="0"/>
              </a:rPr>
              <a:t> Jacob, and Jacob </a:t>
            </a:r>
            <a:r>
              <a:rPr lang="en-US" sz="2400" i="1" dirty="0">
                <a:solidFill>
                  <a:srgbClr val="FF0000"/>
                </a:solidFill>
                <a:latin typeface="Times New Roman" panose="02020603050405020304" pitchFamily="18" charset="0"/>
                <a:cs typeface="Times New Roman" panose="02020603050405020304" pitchFamily="18" charset="0"/>
              </a:rPr>
              <a:t>of</a:t>
            </a:r>
            <a:r>
              <a:rPr lang="en-US" sz="2400" dirty="0">
                <a:solidFill>
                  <a:srgbClr val="FF0000"/>
                </a:solidFill>
                <a:latin typeface="Times New Roman" panose="02020603050405020304" pitchFamily="18" charset="0"/>
                <a:cs typeface="Times New Roman" panose="02020603050405020304" pitchFamily="18" charset="0"/>
              </a:rPr>
              <a:t> the 	twelve patriarchs.</a:t>
            </a:r>
          </a:p>
          <a:p>
            <a:pPr defTabSz="274313">
              <a:spcBef>
                <a:spcPts val="1600"/>
              </a:spcBef>
              <a:defRPr/>
            </a:pPr>
            <a:r>
              <a:rPr lang="en-US" sz="2400" dirty="0">
                <a:solidFill>
                  <a:prstClr val="black"/>
                </a:solidFill>
                <a:latin typeface="Times New Roman" panose="02020603050405020304" pitchFamily="18" charset="0"/>
                <a:cs typeface="Times New Roman" panose="02020603050405020304" pitchFamily="18" charset="0"/>
              </a:rPr>
              <a:t>A. </a:t>
            </a:r>
            <a:r>
              <a:rPr lang="en-US" sz="2400" b="1" dirty="0">
                <a:solidFill>
                  <a:prstClr val="black"/>
                </a:solidFill>
                <a:latin typeface="Times New Roman" panose="02020603050405020304" pitchFamily="18" charset="0"/>
                <a:cs typeface="Times New Roman" panose="02020603050405020304" pitchFamily="18" charset="0"/>
              </a:rPr>
              <a:t>God gave Abraham no inheritance but Abraham purchased some land:</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Gen 23:3-18</a:t>
            </a:r>
          </a:p>
          <a:p>
            <a:pPr defTabSz="274313">
              <a:spcBef>
                <a:spcPts val="1600"/>
              </a:spcBef>
              <a:defRPr/>
            </a:pPr>
            <a:r>
              <a:rPr lang="en-US" sz="2400" dirty="0">
                <a:solidFill>
                  <a:prstClr val="black"/>
                </a:solidFill>
                <a:latin typeface="Times New Roman" panose="02020603050405020304" pitchFamily="18" charset="0"/>
                <a:cs typeface="Times New Roman" panose="02020603050405020304" pitchFamily="18" charset="0"/>
              </a:rPr>
              <a:t>B.</a:t>
            </a:r>
            <a:r>
              <a:rPr lang="en-US" sz="2400" b="1" dirty="0">
                <a:solidFill>
                  <a:prstClr val="black"/>
                </a:solidFill>
                <a:latin typeface="Times New Roman" panose="02020603050405020304" pitchFamily="18" charset="0"/>
                <a:cs typeface="Times New Roman" panose="02020603050405020304" pitchFamily="18" charset="0"/>
              </a:rPr>
              <a:t> God did promise the land of Palestine to his descendants after 400 years:</a:t>
            </a:r>
            <a:endParaRPr lang="en-US" sz="2400" dirty="0">
              <a:solidFill>
                <a:srgbClr val="FF0000"/>
              </a:solidFill>
              <a:latin typeface="Times New Roman" panose="02020603050405020304" pitchFamily="18" charset="0"/>
              <a:cs typeface="Times New Roman" panose="02020603050405020304" pitchFamily="18" charset="0"/>
            </a:endParaRPr>
          </a:p>
          <a:p>
            <a:pPr defTabSz="274313">
              <a:spcBef>
                <a:spcPts val="1600"/>
              </a:spcBef>
              <a:defRPr/>
            </a:pPr>
            <a:r>
              <a:rPr lang="en-US" sz="2400" dirty="0">
                <a:solidFill>
                  <a:prstClr val="black"/>
                </a:solidFill>
                <a:latin typeface="Times New Roman" panose="02020603050405020304" pitchFamily="18" charset="0"/>
                <a:cs typeface="Times New Roman" panose="02020603050405020304" pitchFamily="18" charset="0"/>
              </a:rPr>
              <a:t>C. </a:t>
            </a:r>
            <a:r>
              <a:rPr lang="en-US" sz="2400" b="1" dirty="0">
                <a:solidFill>
                  <a:prstClr val="black"/>
                </a:solidFill>
                <a:latin typeface="Times New Roman" panose="02020603050405020304" pitchFamily="18" charset="0"/>
                <a:cs typeface="Times New Roman" panose="02020603050405020304" pitchFamily="18" charset="0"/>
              </a:rPr>
              <a:t>The covenant of circumcision:</a:t>
            </a:r>
            <a:r>
              <a:rPr lang="en-US" sz="2400" dirty="0">
                <a:solidFill>
                  <a:srgbClr val="FF0000"/>
                </a:solidFill>
                <a:latin typeface="Times New Roman" panose="02020603050405020304" pitchFamily="18" charset="0"/>
                <a:cs typeface="Times New Roman" panose="02020603050405020304" pitchFamily="18" charset="0"/>
              </a:rPr>
              <a:t>  Gen 17:7-12</a:t>
            </a:r>
          </a:p>
        </p:txBody>
      </p:sp>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19717024-0CB3-4F47-B2FE-1EC8C8B36832}"/>
                  </a:ext>
                </a:extLst>
              </p:cNvPr>
              <p:cNvGraphicFramePr>
                <a:graphicFrameLocks noChangeAspect="1"/>
              </p:cNvGraphicFramePr>
              <p:nvPr/>
            </p:nvGraphicFramePr>
            <p:xfrm>
              <a:off x="9997923" y="5514510"/>
              <a:ext cx="866019" cy="487135"/>
            </p:xfrm>
            <a:graphic>
              <a:graphicData uri="http://schemas.microsoft.com/office/powerpoint/2016/slidezoom">
                <pslz:sldZm>
                  <pslz:sldZmObj sldId="4832" cId="9724924">
                    <pslz:zmPr id="{3DFC66A5-AD6C-4569-8419-3D1AB68F9932}" returnToParent="0" transitionDur="1000">
                      <p166:blipFill xmlns:p166="http://schemas.microsoft.com/office/powerpoint/2016/6/main">
                        <a:blip r:embed="rId3"/>
                        <a:stretch>
                          <a:fillRect/>
                        </a:stretch>
                      </p166:blipFill>
                      <p166:spPr xmlns:p166="http://schemas.microsoft.com/office/powerpoint/2016/6/main">
                        <a:xfrm>
                          <a:off x="0" y="0"/>
                          <a:ext cx="866019" cy="487135"/>
                        </a:xfrm>
                        <a:prstGeom prst="rect">
                          <a:avLst/>
                        </a:prstGeom>
                        <a:ln w="3175">
                          <a:solidFill>
                            <a:prstClr val="ltGray"/>
                          </a:solidFill>
                        </a:ln>
                      </p166:spPr>
                    </pslz:zmPr>
                  </pslz:sldZmObj>
                </pslz:sldZm>
              </a:graphicData>
            </a:graphic>
          </p:graphicFrame>
        </mc:Choice>
        <mc:Fallback xmlns="">
          <p:pic>
            <p:nvPicPr>
              <p:cNvPr id="10" name="Slide Zoom 9">
                <a:hlinkClick r:id="rId4" action="ppaction://hlinksldjump"/>
                <a:extLst>
                  <a:ext uri="{FF2B5EF4-FFF2-40B4-BE49-F238E27FC236}">
                    <a16:creationId xmlns:a16="http://schemas.microsoft.com/office/drawing/2014/main" id="{19717024-0CB3-4F47-B2FE-1EC8C8B36832}"/>
                  </a:ext>
                </a:extLst>
              </p:cNvPr>
              <p:cNvPicPr>
                <a:picLocks noGrp="1" noRot="1" noChangeAspect="1" noMove="1" noResize="1" noEditPoints="1" noAdjustHandles="1" noChangeArrowheads="1" noChangeShapeType="1"/>
              </p:cNvPicPr>
              <p:nvPr/>
            </p:nvPicPr>
            <p:blipFill>
              <a:blip r:embed="rId5"/>
              <a:stretch>
                <a:fillRect/>
              </a:stretch>
            </p:blipFill>
            <p:spPr>
              <a:xfrm>
                <a:off x="9997923" y="5514510"/>
                <a:ext cx="866019" cy="487135"/>
              </a:xfrm>
              <a:prstGeom prst="rect">
                <a:avLst/>
              </a:prstGeom>
              <a:ln w="3175">
                <a:solidFill>
                  <a:prstClr val="ltGray"/>
                </a:solidFill>
              </a:ln>
            </p:spPr>
          </p:pic>
        </mc:Fallback>
      </mc:AlternateContent>
      <p:sp>
        <p:nvSpPr>
          <p:cNvPr id="3" name="TextBox 2">
            <a:extLst>
              <a:ext uri="{FF2B5EF4-FFF2-40B4-BE49-F238E27FC236}">
                <a16:creationId xmlns:a16="http://schemas.microsoft.com/office/drawing/2014/main" id="{97B2E64C-8D17-49E0-BBD0-B7697B89FFE6}"/>
              </a:ext>
            </a:extLst>
          </p:cNvPr>
          <p:cNvSpPr txBox="1"/>
          <p:nvPr/>
        </p:nvSpPr>
        <p:spPr>
          <a:xfrm>
            <a:off x="0" y="1"/>
            <a:ext cx="12192000" cy="4893647"/>
          </a:xfrm>
          <a:prstGeom prst="rect">
            <a:avLst/>
          </a:prstGeom>
          <a:solidFill>
            <a:schemeClr val="bg1"/>
          </a:solidFill>
          <a:ln w="57150">
            <a:solidFill>
              <a:srgbClr val="00B0F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Genesis 23:3-18 (NASB) </a:t>
            </a:r>
            <a:br>
              <a:rPr lang="en-US" sz="2400" dirty="0">
                <a:solidFill>
                  <a:prstClr val="black"/>
                </a:solidFill>
                <a:latin typeface="Calibri" panose="020F0502020204030204"/>
              </a:rPr>
            </a:br>
            <a:r>
              <a:rPr lang="en-US" sz="2400" dirty="0">
                <a:solidFill>
                  <a:prstClr val="black"/>
                </a:solidFill>
                <a:latin typeface="Calibri" panose="020F0502020204030204"/>
              </a:rPr>
              <a:t>3  Then Abraham rose from before his dead, and spoke to the sons of </a:t>
            </a:r>
            <a:r>
              <a:rPr lang="en-US" sz="2400" dirty="0" err="1">
                <a:solidFill>
                  <a:prstClr val="black"/>
                </a:solidFill>
                <a:latin typeface="Calibri" panose="020F0502020204030204"/>
              </a:rPr>
              <a:t>Heth</a:t>
            </a:r>
            <a:r>
              <a:rPr lang="en-US" sz="2400" dirty="0">
                <a:solidFill>
                  <a:prstClr val="black"/>
                </a:solidFill>
                <a:latin typeface="Calibri" panose="020F0502020204030204"/>
              </a:rPr>
              <a:t>, saying, </a:t>
            </a:r>
            <a:br>
              <a:rPr lang="en-US" sz="2400" dirty="0">
                <a:solidFill>
                  <a:prstClr val="black"/>
                </a:solidFill>
                <a:latin typeface="Calibri" panose="020F0502020204030204"/>
              </a:rPr>
            </a:br>
            <a:r>
              <a:rPr lang="en-US" sz="2400" dirty="0">
                <a:solidFill>
                  <a:prstClr val="black"/>
                </a:solidFill>
                <a:latin typeface="Calibri" panose="020F0502020204030204"/>
              </a:rPr>
              <a:t>4  "I am a stranger and a sojourner among you; give me a burial site among you that I may bury 	my dead out of my sight." </a:t>
            </a:r>
            <a:br>
              <a:rPr lang="en-US" sz="2400" dirty="0">
                <a:solidFill>
                  <a:prstClr val="black"/>
                </a:solidFill>
                <a:latin typeface="Calibri" panose="020F0502020204030204"/>
              </a:rPr>
            </a:br>
            <a:r>
              <a:rPr lang="en-US" sz="2400" dirty="0">
                <a:solidFill>
                  <a:prstClr val="black"/>
                </a:solidFill>
                <a:latin typeface="Calibri" panose="020F0502020204030204"/>
              </a:rPr>
              <a:t>5  The sons of </a:t>
            </a:r>
            <a:r>
              <a:rPr lang="en-US" sz="2400" dirty="0" err="1">
                <a:solidFill>
                  <a:prstClr val="black"/>
                </a:solidFill>
                <a:latin typeface="Calibri" panose="020F0502020204030204"/>
              </a:rPr>
              <a:t>Heth</a:t>
            </a:r>
            <a:r>
              <a:rPr lang="en-US" sz="2400" dirty="0">
                <a:solidFill>
                  <a:prstClr val="black"/>
                </a:solidFill>
                <a:latin typeface="Calibri" panose="020F0502020204030204"/>
              </a:rPr>
              <a:t> answered Abraham, saying to him, </a:t>
            </a:r>
            <a:br>
              <a:rPr lang="en-US" sz="2400" dirty="0">
                <a:solidFill>
                  <a:prstClr val="black"/>
                </a:solidFill>
                <a:latin typeface="Calibri" panose="020F0502020204030204"/>
              </a:rPr>
            </a:br>
            <a:r>
              <a:rPr lang="en-US" sz="2400" dirty="0">
                <a:solidFill>
                  <a:prstClr val="black"/>
                </a:solidFill>
                <a:latin typeface="Calibri" panose="020F0502020204030204"/>
              </a:rPr>
              <a:t>6  "Hear us, my lord, you are a mighty prince among us; bury your dead in the choicest of our 	graves; none of us will refuse you his grave for burying your dead." </a:t>
            </a:r>
            <a:br>
              <a:rPr lang="en-US" sz="2400" dirty="0">
                <a:solidFill>
                  <a:prstClr val="black"/>
                </a:solidFill>
                <a:latin typeface="Calibri" panose="020F0502020204030204"/>
              </a:rPr>
            </a:br>
            <a:r>
              <a:rPr lang="en-US" sz="2400" dirty="0">
                <a:solidFill>
                  <a:prstClr val="black"/>
                </a:solidFill>
                <a:latin typeface="Calibri" panose="020F0502020204030204"/>
              </a:rPr>
              <a:t>7  So Abraham rose and bowed to the people of the land, the sons of </a:t>
            </a:r>
            <a:r>
              <a:rPr lang="en-US" sz="2400" dirty="0" err="1">
                <a:solidFill>
                  <a:prstClr val="black"/>
                </a:solidFill>
                <a:latin typeface="Calibri" panose="020F0502020204030204"/>
              </a:rPr>
              <a:t>Heth</a:t>
            </a:r>
            <a:r>
              <a:rPr lang="en-US" sz="2400" dirty="0">
                <a:solidFill>
                  <a:prstClr val="black"/>
                </a:solidFill>
                <a:latin typeface="Calibri" panose="020F0502020204030204"/>
              </a:rPr>
              <a:t>. </a:t>
            </a:r>
            <a:br>
              <a:rPr lang="en-US" sz="2400" dirty="0">
                <a:solidFill>
                  <a:prstClr val="black"/>
                </a:solidFill>
                <a:latin typeface="Calibri" panose="020F0502020204030204"/>
              </a:rPr>
            </a:br>
            <a:r>
              <a:rPr lang="en-US" sz="2400" dirty="0">
                <a:solidFill>
                  <a:prstClr val="black"/>
                </a:solidFill>
                <a:latin typeface="Calibri" panose="020F0502020204030204"/>
              </a:rPr>
              <a:t>8  And he spoke with them, saying, "If it is your wish </a:t>
            </a:r>
            <a:r>
              <a:rPr lang="en-US" sz="2400" i="1" dirty="0">
                <a:solidFill>
                  <a:prstClr val="black"/>
                </a:solidFill>
                <a:latin typeface="Calibri" panose="020F0502020204030204"/>
              </a:rPr>
              <a:t>for me</a:t>
            </a:r>
            <a:r>
              <a:rPr lang="en-US" sz="2400" dirty="0">
                <a:solidFill>
                  <a:prstClr val="black"/>
                </a:solidFill>
                <a:latin typeface="Calibri" panose="020F0502020204030204"/>
              </a:rPr>
              <a:t> to bury my dead out of my sight, 	hear me, and approach Ephron the son of Zohar for me, </a:t>
            </a:r>
            <a:br>
              <a:rPr lang="en-US" sz="2400" dirty="0">
                <a:solidFill>
                  <a:prstClr val="black"/>
                </a:solidFill>
                <a:latin typeface="Calibri" panose="020F0502020204030204"/>
              </a:rPr>
            </a:br>
            <a:r>
              <a:rPr lang="en-US" sz="2400" dirty="0">
                <a:solidFill>
                  <a:prstClr val="black"/>
                </a:solidFill>
                <a:latin typeface="Calibri" panose="020F0502020204030204"/>
              </a:rPr>
              <a:t>9  that he may give me the cave of </a:t>
            </a:r>
            <a:r>
              <a:rPr lang="en-US" sz="2400" dirty="0" err="1">
                <a:solidFill>
                  <a:prstClr val="black"/>
                </a:solidFill>
                <a:latin typeface="Calibri" panose="020F0502020204030204"/>
              </a:rPr>
              <a:t>Machpelah</a:t>
            </a:r>
            <a:r>
              <a:rPr lang="en-US" sz="2400" dirty="0">
                <a:solidFill>
                  <a:prstClr val="black"/>
                </a:solidFill>
                <a:latin typeface="Calibri" panose="020F0502020204030204"/>
              </a:rPr>
              <a:t> which he owns, which is at the end of his field; for 	the full price let him give it to me in your presence for a burial site." </a:t>
            </a:r>
            <a:br>
              <a:rPr lang="en-US" sz="2400" dirty="0">
                <a:solidFill>
                  <a:prstClr val="black"/>
                </a:solidFill>
                <a:latin typeface="Calibri" panose="020F0502020204030204"/>
              </a:rPr>
            </a:br>
            <a:endParaRPr lang="en-US" sz="2400" dirty="0">
              <a:solidFill>
                <a:prstClr val="black"/>
              </a:solidFill>
              <a:latin typeface="Calibri" panose="020F0502020204030204"/>
            </a:endParaRPr>
          </a:p>
        </p:txBody>
      </p:sp>
      <p:sp>
        <p:nvSpPr>
          <p:cNvPr id="4" name="TextBox 3">
            <a:extLst>
              <a:ext uri="{FF2B5EF4-FFF2-40B4-BE49-F238E27FC236}">
                <a16:creationId xmlns:a16="http://schemas.microsoft.com/office/drawing/2014/main" id="{2877A910-E41E-4364-8DA4-8605920EAC88}"/>
              </a:ext>
            </a:extLst>
          </p:cNvPr>
          <p:cNvSpPr txBox="1"/>
          <p:nvPr/>
        </p:nvSpPr>
        <p:spPr>
          <a:xfrm>
            <a:off x="0" y="478971"/>
            <a:ext cx="12192000" cy="4524315"/>
          </a:xfrm>
          <a:prstGeom prst="rect">
            <a:avLst/>
          </a:prstGeom>
          <a:solidFill>
            <a:schemeClr val="bg1"/>
          </a:solidFill>
          <a:ln w="57150">
            <a:solidFill>
              <a:srgbClr val="00B0F0"/>
            </a:solidFill>
          </a:ln>
        </p:spPr>
        <p:txBody>
          <a:bodyPr wrap="square" rtlCol="0">
            <a:spAutoFit/>
          </a:bodyPr>
          <a:lstStyle/>
          <a:p>
            <a:pPr defTabSz="274313">
              <a:spcBef>
                <a:spcPts val="1800"/>
              </a:spcBef>
              <a:defRPr/>
            </a:pPr>
            <a:r>
              <a:rPr lang="en-US" sz="2400" dirty="0">
                <a:solidFill>
                  <a:prstClr val="black"/>
                </a:solidFill>
                <a:latin typeface="Calibri" panose="020F0502020204030204"/>
              </a:rPr>
              <a:t>10  Now Ephron was sitting among the sons of </a:t>
            </a:r>
            <a:r>
              <a:rPr lang="en-US" sz="2400" dirty="0" err="1">
                <a:solidFill>
                  <a:prstClr val="black"/>
                </a:solidFill>
                <a:latin typeface="Calibri" panose="020F0502020204030204"/>
              </a:rPr>
              <a:t>Heth</a:t>
            </a:r>
            <a:r>
              <a:rPr lang="en-US" sz="2400" dirty="0">
                <a:solidFill>
                  <a:prstClr val="black"/>
                </a:solidFill>
                <a:latin typeface="Calibri" panose="020F0502020204030204"/>
              </a:rPr>
              <a:t>; and Ephron the Hittite answered Abraham 	in the hearing of the sons of </a:t>
            </a:r>
            <a:r>
              <a:rPr lang="en-US" sz="2400" dirty="0" err="1">
                <a:solidFill>
                  <a:prstClr val="black"/>
                </a:solidFill>
                <a:latin typeface="Calibri" panose="020F0502020204030204"/>
              </a:rPr>
              <a:t>Heth</a:t>
            </a:r>
            <a:r>
              <a:rPr lang="en-US" sz="2400" dirty="0">
                <a:solidFill>
                  <a:prstClr val="black"/>
                </a:solidFill>
                <a:latin typeface="Calibri" panose="020F0502020204030204"/>
              </a:rPr>
              <a:t>; </a:t>
            </a:r>
            <a:r>
              <a:rPr lang="en-US" sz="2400" i="1" dirty="0">
                <a:solidFill>
                  <a:prstClr val="black"/>
                </a:solidFill>
                <a:latin typeface="Calibri" panose="020F0502020204030204"/>
              </a:rPr>
              <a:t>even</a:t>
            </a:r>
            <a:r>
              <a:rPr lang="en-US" sz="2400" dirty="0">
                <a:solidFill>
                  <a:prstClr val="black"/>
                </a:solidFill>
                <a:latin typeface="Calibri" panose="020F0502020204030204"/>
              </a:rPr>
              <a:t> of all who went in at the gate of his city, saying, </a:t>
            </a:r>
            <a:br>
              <a:rPr lang="en-US" sz="2400" dirty="0">
                <a:solidFill>
                  <a:prstClr val="black"/>
                </a:solidFill>
                <a:latin typeface="Calibri" panose="020F0502020204030204"/>
              </a:rPr>
            </a:br>
            <a:r>
              <a:rPr lang="en-US" sz="2400" dirty="0">
                <a:solidFill>
                  <a:prstClr val="black"/>
                </a:solidFill>
                <a:latin typeface="Calibri" panose="020F0502020204030204"/>
              </a:rPr>
              <a:t>11  "No, my lord, hear me; </a:t>
            </a:r>
            <a:r>
              <a:rPr lang="en-US" sz="2400" dirty="0">
                <a:solidFill>
                  <a:srgbClr val="FF0000"/>
                </a:solidFill>
                <a:latin typeface="Calibri" panose="020F0502020204030204"/>
              </a:rPr>
              <a:t>I give you the field</a:t>
            </a:r>
            <a:r>
              <a:rPr lang="en-US" sz="2400" dirty="0">
                <a:solidFill>
                  <a:prstClr val="black"/>
                </a:solidFill>
                <a:latin typeface="Calibri" panose="020F0502020204030204"/>
              </a:rPr>
              <a:t>, and I give you the cave that is in it. In the presence 	of the sons of my people I give it to you; bury your dead." </a:t>
            </a:r>
            <a:br>
              <a:rPr lang="en-US" sz="2400" dirty="0">
                <a:solidFill>
                  <a:prstClr val="black"/>
                </a:solidFill>
                <a:latin typeface="Calibri" panose="020F0502020204030204"/>
              </a:rPr>
            </a:br>
            <a:r>
              <a:rPr lang="en-US" sz="2400" dirty="0">
                <a:solidFill>
                  <a:prstClr val="black"/>
                </a:solidFill>
                <a:latin typeface="Calibri" panose="020F0502020204030204"/>
              </a:rPr>
              <a:t>12  And Abraham bowed before the people of the land. </a:t>
            </a:r>
            <a:br>
              <a:rPr lang="en-US" sz="2400" dirty="0">
                <a:solidFill>
                  <a:prstClr val="black"/>
                </a:solidFill>
                <a:latin typeface="Calibri" panose="020F0502020204030204"/>
              </a:rPr>
            </a:br>
            <a:r>
              <a:rPr lang="en-US" sz="2400" dirty="0">
                <a:solidFill>
                  <a:prstClr val="black"/>
                </a:solidFill>
                <a:latin typeface="Calibri" panose="020F0502020204030204"/>
              </a:rPr>
              <a:t>13  He spoke to Ephron in the hearing of the people of the land, saying, </a:t>
            </a:r>
            <a:r>
              <a:rPr lang="en-US" sz="2400" dirty="0">
                <a:solidFill>
                  <a:srgbClr val="FF0000"/>
                </a:solidFill>
                <a:latin typeface="Calibri" panose="020F0502020204030204"/>
              </a:rPr>
              <a:t>"If you will only please 	listen to me; I will give the price of the field, accept </a:t>
            </a:r>
            <a:r>
              <a:rPr lang="en-US" sz="2400" i="1" dirty="0">
                <a:solidFill>
                  <a:srgbClr val="FF0000"/>
                </a:solidFill>
                <a:latin typeface="Calibri" panose="020F0502020204030204"/>
              </a:rPr>
              <a:t>it</a:t>
            </a:r>
            <a:r>
              <a:rPr lang="en-US" sz="2400" dirty="0">
                <a:solidFill>
                  <a:srgbClr val="FF0000"/>
                </a:solidFill>
                <a:latin typeface="Calibri" panose="020F0502020204030204"/>
              </a:rPr>
              <a:t> from me that I may bury my dead there." </a:t>
            </a:r>
            <a:br>
              <a:rPr lang="en-US" sz="2400" dirty="0">
                <a:solidFill>
                  <a:prstClr val="black"/>
                </a:solidFill>
                <a:latin typeface="Calibri" panose="020F0502020204030204"/>
              </a:rPr>
            </a:br>
            <a:r>
              <a:rPr lang="en-US" sz="2400" dirty="0">
                <a:solidFill>
                  <a:prstClr val="black"/>
                </a:solidFill>
                <a:latin typeface="Calibri" panose="020F0502020204030204"/>
              </a:rPr>
              <a:t>14  Then Ephron answered Abraham, saying to him, </a:t>
            </a:r>
            <a:br>
              <a:rPr lang="en-US" sz="2400" dirty="0">
                <a:solidFill>
                  <a:prstClr val="black"/>
                </a:solidFill>
                <a:latin typeface="Calibri" panose="020F0502020204030204"/>
              </a:rPr>
            </a:br>
            <a:r>
              <a:rPr lang="en-US" sz="2400" dirty="0">
                <a:solidFill>
                  <a:prstClr val="black"/>
                </a:solidFill>
                <a:latin typeface="Calibri" panose="020F0502020204030204"/>
              </a:rPr>
              <a:t>15  "My lord, listen to me; a piece of land worth four hundred shekels of silver, what is that 	between me and you? So bury your dead." </a:t>
            </a:r>
            <a:br>
              <a:rPr lang="en-US" sz="2400" dirty="0">
                <a:solidFill>
                  <a:prstClr val="black"/>
                </a:solidFill>
                <a:latin typeface="Calibri" panose="020F0502020204030204"/>
              </a:rPr>
            </a:br>
            <a:br>
              <a:rPr lang="en-US" sz="2400" dirty="0">
                <a:solidFill>
                  <a:prstClr val="black"/>
                </a:solidFill>
                <a:latin typeface="Calibri" panose="020F0502020204030204"/>
              </a:rPr>
            </a:b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5587261-47A4-40B4-A733-C0FC76554ECA}"/>
              </a:ext>
            </a:extLst>
          </p:cNvPr>
          <p:cNvSpPr txBox="1"/>
          <p:nvPr/>
        </p:nvSpPr>
        <p:spPr>
          <a:xfrm>
            <a:off x="0" y="468087"/>
            <a:ext cx="12192000" cy="4478149"/>
          </a:xfrm>
          <a:prstGeom prst="rect">
            <a:avLst/>
          </a:prstGeom>
          <a:solidFill>
            <a:schemeClr val="bg1"/>
          </a:solidFill>
          <a:ln w="57150">
            <a:solidFill>
              <a:srgbClr val="00B0F0"/>
            </a:solidFill>
          </a:ln>
        </p:spPr>
        <p:txBody>
          <a:bodyPr wrap="square" rtlCol="0">
            <a:spAutoFit/>
          </a:bodyPr>
          <a:lstStyle/>
          <a:p>
            <a:pPr defTabSz="274313">
              <a:spcBef>
                <a:spcPts val="1800"/>
              </a:spcBef>
              <a:defRPr/>
            </a:pPr>
            <a:r>
              <a:rPr lang="en-US" sz="2400" dirty="0">
                <a:solidFill>
                  <a:prstClr val="black"/>
                </a:solidFill>
                <a:latin typeface="Calibri" panose="020F0502020204030204"/>
              </a:rPr>
              <a:t>16  </a:t>
            </a:r>
            <a:r>
              <a:rPr lang="en-US" sz="2400" dirty="0">
                <a:solidFill>
                  <a:srgbClr val="FF0000"/>
                </a:solidFill>
                <a:latin typeface="Calibri" panose="020F0502020204030204"/>
              </a:rPr>
              <a:t>Abraham listened to Ephron; and Abraham weighed out for Ephron the silver which he had 	named in the hearing of the sons of </a:t>
            </a:r>
            <a:r>
              <a:rPr lang="en-US" sz="2400" dirty="0" err="1">
                <a:solidFill>
                  <a:srgbClr val="FF0000"/>
                </a:solidFill>
                <a:latin typeface="Calibri" panose="020F0502020204030204"/>
              </a:rPr>
              <a:t>Heth</a:t>
            </a:r>
            <a:r>
              <a:rPr lang="en-US" sz="2400" dirty="0">
                <a:solidFill>
                  <a:srgbClr val="FF0000"/>
                </a:solidFill>
                <a:latin typeface="Calibri" panose="020F0502020204030204"/>
              </a:rPr>
              <a:t>, four hundred shekels of silver, commercial standard. </a:t>
            </a:r>
            <a:br>
              <a:rPr lang="en-US" sz="2400" dirty="0">
                <a:solidFill>
                  <a:prstClr val="black"/>
                </a:solidFill>
                <a:latin typeface="Calibri" panose="020F0502020204030204"/>
              </a:rPr>
            </a:br>
            <a:r>
              <a:rPr lang="en-US" sz="2400" dirty="0">
                <a:solidFill>
                  <a:prstClr val="black"/>
                </a:solidFill>
                <a:latin typeface="Calibri" panose="020F0502020204030204"/>
              </a:rPr>
              <a:t>17  </a:t>
            </a:r>
            <a:r>
              <a:rPr lang="en-US" sz="2400" dirty="0">
                <a:solidFill>
                  <a:srgbClr val="FF0000"/>
                </a:solidFill>
                <a:latin typeface="Calibri" panose="020F0502020204030204"/>
              </a:rPr>
              <a:t>So Ephron's field, which was in </a:t>
            </a:r>
            <a:r>
              <a:rPr lang="en-US" sz="2400" dirty="0" err="1">
                <a:solidFill>
                  <a:srgbClr val="FF0000"/>
                </a:solidFill>
                <a:latin typeface="Calibri" panose="020F0502020204030204"/>
              </a:rPr>
              <a:t>Machpelah</a:t>
            </a:r>
            <a:r>
              <a:rPr lang="en-US" sz="2400" dirty="0">
                <a:solidFill>
                  <a:srgbClr val="FF0000"/>
                </a:solidFill>
                <a:latin typeface="Calibri" panose="020F0502020204030204"/>
              </a:rPr>
              <a:t>, which faced </a:t>
            </a:r>
            <a:r>
              <a:rPr lang="en-US" sz="2400" dirty="0" err="1">
                <a:solidFill>
                  <a:srgbClr val="FF0000"/>
                </a:solidFill>
                <a:latin typeface="Calibri" panose="020F0502020204030204"/>
              </a:rPr>
              <a:t>Mamre</a:t>
            </a:r>
            <a:r>
              <a:rPr lang="en-US" sz="2400" dirty="0">
                <a:solidFill>
                  <a:srgbClr val="FF0000"/>
                </a:solidFill>
                <a:latin typeface="Calibri" panose="020F0502020204030204"/>
              </a:rPr>
              <a:t>, the field and cave which was 	in it, and all the trees which were in the field, that were within all the confines of its border, 	were deeded over </a:t>
            </a:r>
            <a:br>
              <a:rPr lang="en-US" sz="2400" dirty="0">
                <a:solidFill>
                  <a:prstClr val="black"/>
                </a:solidFill>
                <a:latin typeface="Calibri" panose="020F0502020204030204"/>
              </a:rPr>
            </a:br>
            <a:r>
              <a:rPr lang="en-US" sz="2400" dirty="0">
                <a:solidFill>
                  <a:prstClr val="black"/>
                </a:solidFill>
                <a:latin typeface="Calibri" panose="020F0502020204030204"/>
              </a:rPr>
              <a:t>18  </a:t>
            </a:r>
            <a:r>
              <a:rPr lang="en-US" sz="2400" dirty="0">
                <a:solidFill>
                  <a:srgbClr val="FF0000"/>
                </a:solidFill>
                <a:latin typeface="Calibri" panose="020F0502020204030204"/>
              </a:rPr>
              <a:t>to Abraham for a possession in the presence of the sons of </a:t>
            </a:r>
            <a:r>
              <a:rPr lang="en-US" sz="2400" dirty="0" err="1">
                <a:solidFill>
                  <a:srgbClr val="FF0000"/>
                </a:solidFill>
                <a:latin typeface="Calibri" panose="020F0502020204030204"/>
              </a:rPr>
              <a:t>Heth</a:t>
            </a:r>
            <a:r>
              <a:rPr lang="en-US" sz="2400" dirty="0">
                <a:solidFill>
                  <a:srgbClr val="FF0000"/>
                </a:solidFill>
                <a:latin typeface="Calibri" panose="020F0502020204030204"/>
              </a:rPr>
              <a:t>, before all who went in at 	the gate of his city.</a:t>
            </a:r>
          </a:p>
          <a:p>
            <a:pPr defTabSz="274313">
              <a:spcBef>
                <a:spcPts val="1800"/>
              </a:spcBef>
              <a:defRPr/>
            </a:pPr>
            <a:endParaRPr lang="en-US" sz="2400" b="1" dirty="0">
              <a:solidFill>
                <a:prstClr val="black"/>
              </a:solidFill>
              <a:latin typeface="Times New Roman" panose="02020603050405020304" pitchFamily="18" charset="0"/>
              <a:cs typeface="Times New Roman" panose="02020603050405020304" pitchFamily="18" charset="0"/>
            </a:endParaRPr>
          </a:p>
          <a:p>
            <a:pPr defTabSz="274313">
              <a:spcBef>
                <a:spcPts val="1800"/>
              </a:spcBef>
              <a:defRPr/>
            </a:pPr>
            <a:endParaRPr lang="en-US" sz="2400" b="1" dirty="0">
              <a:solidFill>
                <a:prstClr val="black"/>
              </a:solidFill>
              <a:latin typeface="Times New Roman" panose="02020603050405020304" pitchFamily="18" charset="0"/>
              <a:cs typeface="Times New Roman" panose="02020603050405020304" pitchFamily="18" charset="0"/>
            </a:endParaRPr>
          </a:p>
          <a:p>
            <a:pPr defTabSz="274313">
              <a:spcBef>
                <a:spcPts val="1800"/>
              </a:spcBef>
              <a:defRPr/>
            </a:pP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DD0AFA3-AA58-4F06-9166-7B89717155B9}"/>
              </a:ext>
            </a:extLst>
          </p:cNvPr>
          <p:cNvSpPr txBox="1"/>
          <p:nvPr/>
        </p:nvSpPr>
        <p:spPr>
          <a:xfrm>
            <a:off x="0" y="1"/>
            <a:ext cx="12192000" cy="6001643"/>
          </a:xfrm>
          <a:prstGeom prst="rect">
            <a:avLst/>
          </a:prstGeom>
          <a:solidFill>
            <a:schemeClr val="bg1"/>
          </a:solidFill>
          <a:ln w="57150">
            <a:solidFill>
              <a:srgbClr val="00B0F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Genesis 17:7-14 (NASB) </a:t>
            </a:r>
            <a:br>
              <a:rPr lang="en-US" sz="2400" dirty="0">
                <a:solidFill>
                  <a:prstClr val="black"/>
                </a:solidFill>
                <a:latin typeface="Calibri" panose="020F0502020204030204"/>
              </a:rPr>
            </a:br>
            <a:r>
              <a:rPr lang="en-US" sz="2400" dirty="0">
                <a:solidFill>
                  <a:prstClr val="black"/>
                </a:solidFill>
                <a:latin typeface="Calibri" panose="020F0502020204030204"/>
              </a:rPr>
              <a:t>7  "</a:t>
            </a:r>
            <a:r>
              <a:rPr lang="en-US" sz="2400" dirty="0">
                <a:solidFill>
                  <a:srgbClr val="FF0000"/>
                </a:solidFill>
                <a:latin typeface="Calibri" panose="020F0502020204030204"/>
              </a:rPr>
              <a:t>I will establish My covenant between Me and you and your descendants </a:t>
            </a:r>
            <a:r>
              <a:rPr lang="en-US" sz="2400" dirty="0">
                <a:solidFill>
                  <a:prstClr val="black"/>
                </a:solidFill>
                <a:latin typeface="Calibri" panose="020F0502020204030204"/>
              </a:rPr>
              <a:t>after you throughout 	their generations for an everlasting covenant, to be God to you and to your descendants after 	you. </a:t>
            </a:r>
            <a:br>
              <a:rPr lang="en-US" sz="2400" dirty="0">
                <a:solidFill>
                  <a:prstClr val="black"/>
                </a:solidFill>
                <a:latin typeface="Calibri" panose="020F0502020204030204"/>
              </a:rPr>
            </a:br>
            <a:r>
              <a:rPr lang="en-US" sz="2400" dirty="0">
                <a:solidFill>
                  <a:prstClr val="black"/>
                </a:solidFill>
                <a:latin typeface="Calibri" panose="020F0502020204030204"/>
              </a:rPr>
              <a:t>8  "I will give to you and to your descendants after you, the land of your </a:t>
            </a:r>
            <a:r>
              <a:rPr lang="en-US" sz="2400" dirty="0" err="1">
                <a:solidFill>
                  <a:prstClr val="black"/>
                </a:solidFill>
                <a:latin typeface="Calibri" panose="020F0502020204030204"/>
              </a:rPr>
              <a:t>sojournings</a:t>
            </a:r>
            <a:r>
              <a:rPr lang="en-US" sz="2400" dirty="0">
                <a:solidFill>
                  <a:prstClr val="black"/>
                </a:solidFill>
                <a:latin typeface="Calibri" panose="020F0502020204030204"/>
              </a:rPr>
              <a:t>, all the land 	of Canaan, for an everlasting possession; and I will be their God." </a:t>
            </a:r>
            <a:br>
              <a:rPr lang="en-US" sz="2400" dirty="0">
                <a:solidFill>
                  <a:prstClr val="black"/>
                </a:solidFill>
                <a:latin typeface="Calibri" panose="020F0502020204030204"/>
              </a:rPr>
            </a:br>
            <a:r>
              <a:rPr lang="en-US" sz="2400" dirty="0">
                <a:solidFill>
                  <a:prstClr val="black"/>
                </a:solidFill>
                <a:latin typeface="Calibri" panose="020F0502020204030204"/>
              </a:rPr>
              <a:t>9  God said further to Abraham, "Now as for you, you shall keep My covenant, you and your 	descendants after you throughout their generations. </a:t>
            </a:r>
            <a:br>
              <a:rPr lang="en-US" sz="2400" dirty="0">
                <a:solidFill>
                  <a:prstClr val="black"/>
                </a:solidFill>
                <a:latin typeface="Calibri" panose="020F0502020204030204"/>
              </a:rPr>
            </a:br>
            <a:r>
              <a:rPr lang="en-US" sz="2400" dirty="0">
                <a:solidFill>
                  <a:prstClr val="black"/>
                </a:solidFill>
                <a:latin typeface="Calibri" panose="020F0502020204030204"/>
              </a:rPr>
              <a:t>10  "</a:t>
            </a:r>
            <a:r>
              <a:rPr lang="en-US" sz="2400" dirty="0">
                <a:solidFill>
                  <a:srgbClr val="FF0000"/>
                </a:solidFill>
                <a:latin typeface="Calibri" panose="020F0502020204030204"/>
              </a:rPr>
              <a:t>This is My covenant, which you shall keep, between Me and you and your descendants after 	you: every male among you shall be circumcised. </a:t>
            </a:r>
            <a:br>
              <a:rPr lang="en-US" sz="2400" dirty="0">
                <a:solidFill>
                  <a:prstClr val="black"/>
                </a:solidFill>
                <a:latin typeface="Calibri" panose="020F0502020204030204"/>
              </a:rPr>
            </a:br>
            <a:r>
              <a:rPr lang="en-US" sz="2400" dirty="0">
                <a:solidFill>
                  <a:prstClr val="black"/>
                </a:solidFill>
                <a:latin typeface="Calibri" panose="020F0502020204030204"/>
              </a:rPr>
              <a:t>11  </a:t>
            </a:r>
            <a:r>
              <a:rPr lang="en-US" sz="2400" dirty="0">
                <a:solidFill>
                  <a:srgbClr val="FF0000"/>
                </a:solidFill>
                <a:latin typeface="Calibri" panose="020F0502020204030204"/>
              </a:rPr>
              <a:t>"And you shall be circumcised in the flesh of your foreskin, and it shall be the sign of the 	covenant between Me and you. </a:t>
            </a:r>
            <a:br>
              <a:rPr lang="en-US" sz="2400" dirty="0">
                <a:solidFill>
                  <a:prstClr val="black"/>
                </a:solidFill>
                <a:latin typeface="Calibri" panose="020F0502020204030204"/>
              </a:rPr>
            </a:br>
            <a:r>
              <a:rPr lang="en-US" sz="2400" dirty="0">
                <a:solidFill>
                  <a:prstClr val="black"/>
                </a:solidFill>
                <a:latin typeface="Calibri" panose="020F0502020204030204"/>
              </a:rPr>
              <a:t>12  </a:t>
            </a:r>
            <a:r>
              <a:rPr lang="en-US" sz="2400" dirty="0">
                <a:solidFill>
                  <a:srgbClr val="FF0000"/>
                </a:solidFill>
                <a:latin typeface="Calibri" panose="020F0502020204030204"/>
              </a:rPr>
              <a:t>"And every male among you who is eight days old shall be circumcised throughout your 	generations, a </a:t>
            </a:r>
            <a:r>
              <a:rPr lang="en-US" sz="2400" i="1" dirty="0">
                <a:solidFill>
                  <a:srgbClr val="FF0000"/>
                </a:solidFill>
                <a:latin typeface="Calibri" panose="020F0502020204030204"/>
              </a:rPr>
              <a:t>servant</a:t>
            </a:r>
            <a:r>
              <a:rPr lang="en-US" sz="2400" dirty="0">
                <a:solidFill>
                  <a:srgbClr val="FF0000"/>
                </a:solidFill>
                <a:latin typeface="Calibri" panose="020F0502020204030204"/>
              </a:rPr>
              <a:t> who is born in the house or who is bought with money from any 	foreigner, who is not of your descendants. </a:t>
            </a:r>
            <a:br>
              <a:rPr lang="en-US" sz="2400" dirty="0">
                <a:solidFill>
                  <a:prstClr val="black"/>
                </a:solidFill>
                <a:latin typeface="Calibri" panose="020F0502020204030204"/>
              </a:rPr>
            </a:br>
            <a:endParaRPr lang="en-US" sz="2400" dirty="0">
              <a:solidFill>
                <a:prstClr val="black"/>
              </a:solidFill>
              <a:latin typeface="Calibri" panose="020F0502020204030204"/>
            </a:endParaRPr>
          </a:p>
        </p:txBody>
      </p:sp>
    </p:spTree>
    <p:extLst>
      <p:ext uri="{BB962C8B-B14F-4D97-AF65-F5344CB8AC3E}">
        <p14:creationId xmlns:p14="http://schemas.microsoft.com/office/powerpoint/2010/main" val="30514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5"/>
                                        </p:tgtEl>
                                        <p:attrNameLst>
                                          <p:attrName>ppt_w</p:attrName>
                                        </p:attrNameLst>
                                      </p:cBhvr>
                                      <p:tavLst>
                                        <p:tav tm="0">
                                          <p:val>
                                            <p:strVal val="ppt_w"/>
                                          </p:val>
                                        </p:tav>
                                        <p:tav tm="100000">
                                          <p:val>
                                            <p:fltVal val="0"/>
                                          </p:val>
                                        </p:tav>
                                      </p:tavLst>
                                    </p:anim>
                                    <p:anim calcmode="lin" valueType="num">
                                      <p:cBhvr>
                                        <p:cTn id="32" dur="500"/>
                                        <p:tgtEl>
                                          <p:spTgt spid="5"/>
                                        </p:tgtEl>
                                        <p:attrNameLst>
                                          <p:attrName>ppt_h</p:attrName>
                                        </p:attrNameLst>
                                      </p:cBhvr>
                                      <p:tavLst>
                                        <p:tav tm="0">
                                          <p:val>
                                            <p:strVal val="ppt_h"/>
                                          </p:val>
                                        </p:tav>
                                        <p:tav tm="100000">
                                          <p:val>
                                            <p:fltVal val="0"/>
                                          </p:val>
                                        </p:tav>
                                      </p:tavLst>
                                    </p:anim>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par>
                                <p:cTn id="35" presetID="53" presetClass="exit" presetSubtype="32" fill="hold" grpId="1" nodeType="withEffect">
                                  <p:stCondLst>
                                    <p:cond delay="0"/>
                                  </p:stCondLst>
                                  <p:childTnLst>
                                    <p:anim calcmode="lin" valueType="num">
                                      <p:cBhvr>
                                        <p:cTn id="36" dur="500"/>
                                        <p:tgtEl>
                                          <p:spTgt spid="4"/>
                                        </p:tgtEl>
                                        <p:attrNameLst>
                                          <p:attrName>ppt_w</p:attrName>
                                        </p:attrNameLst>
                                      </p:cBhvr>
                                      <p:tavLst>
                                        <p:tav tm="0">
                                          <p:val>
                                            <p:strVal val="ppt_w"/>
                                          </p:val>
                                        </p:tav>
                                        <p:tav tm="100000">
                                          <p:val>
                                            <p:fltVal val="0"/>
                                          </p:val>
                                        </p:tav>
                                      </p:tavLst>
                                    </p:anim>
                                    <p:anim calcmode="lin" valueType="num">
                                      <p:cBhvr>
                                        <p:cTn id="37" dur="500"/>
                                        <p:tgtEl>
                                          <p:spTgt spid="4"/>
                                        </p:tgtEl>
                                        <p:attrNameLst>
                                          <p:attrName>ppt_h</p:attrName>
                                        </p:attrNameLst>
                                      </p:cBhvr>
                                      <p:tavLst>
                                        <p:tav tm="0">
                                          <p:val>
                                            <p:strVal val="ppt_h"/>
                                          </p:val>
                                        </p:tav>
                                        <p:tav tm="100000">
                                          <p:val>
                                            <p:fltVal val="0"/>
                                          </p:val>
                                        </p:tav>
                                      </p:tavLst>
                                    </p:anim>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53" presetClass="exit" presetSubtype="32" fill="hold" grpId="1" nodeType="withEffect">
                                  <p:stCondLst>
                                    <p:cond delay="0"/>
                                  </p:stCondLst>
                                  <p:childTnLst>
                                    <p:anim calcmode="lin" valueType="num">
                                      <p:cBhvr>
                                        <p:cTn id="41" dur="500"/>
                                        <p:tgtEl>
                                          <p:spTgt spid="3"/>
                                        </p:tgtEl>
                                        <p:attrNameLst>
                                          <p:attrName>ppt_w</p:attrName>
                                        </p:attrNameLst>
                                      </p:cBhvr>
                                      <p:tavLst>
                                        <p:tav tm="0">
                                          <p:val>
                                            <p:strVal val="ppt_w"/>
                                          </p:val>
                                        </p:tav>
                                        <p:tav tm="100000">
                                          <p:val>
                                            <p:fltVal val="0"/>
                                          </p:val>
                                        </p:tav>
                                      </p:tavLst>
                                    </p:anim>
                                    <p:anim calcmode="lin" valueType="num">
                                      <p:cBhvr>
                                        <p:cTn id="42" dur="500"/>
                                        <p:tgtEl>
                                          <p:spTgt spid="3"/>
                                        </p:tgtEl>
                                        <p:attrNameLst>
                                          <p:attrName>ppt_h</p:attrName>
                                        </p:attrNameLst>
                                      </p:cBhvr>
                                      <p:tavLst>
                                        <p:tav tm="0">
                                          <p:val>
                                            <p:strVal val="ppt_h"/>
                                          </p:val>
                                        </p:tav>
                                        <p:tav tm="100000">
                                          <p:val>
                                            <p:fltVal val="0"/>
                                          </p:val>
                                        </p:tav>
                                      </p:tavLst>
                                    </p:anim>
                                    <p:animEffect transition="out" filter="fade">
                                      <p:cBhvr>
                                        <p:cTn id="43" dur="500"/>
                                        <p:tgtEl>
                                          <p:spTgt spid="3"/>
                                        </p:tgtEl>
                                      </p:cBhvr>
                                    </p:animEffect>
                                    <p:set>
                                      <p:cBhvr>
                                        <p:cTn id="44" dur="1" fill="hold">
                                          <p:stCondLst>
                                            <p:cond delay="499"/>
                                          </p:stCondLst>
                                        </p:cTn>
                                        <p:tgtEl>
                                          <p:spTgt spid="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xEl>
                                              <p:pRg st="2" end="2"/>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p:cTn id="59" dur="500" fill="hold"/>
                                        <p:tgtEl>
                                          <p:spTgt spid="8"/>
                                        </p:tgtEl>
                                        <p:attrNameLst>
                                          <p:attrName>ppt_w</p:attrName>
                                        </p:attrNameLst>
                                      </p:cBhvr>
                                      <p:tavLst>
                                        <p:tav tm="0">
                                          <p:val>
                                            <p:fltVal val="0"/>
                                          </p:val>
                                        </p:tav>
                                        <p:tav tm="100000">
                                          <p:val>
                                            <p:strVal val="#ppt_w"/>
                                          </p:val>
                                        </p:tav>
                                      </p:tavLst>
                                    </p:anim>
                                    <p:anim calcmode="lin" valueType="num">
                                      <p:cBhvr>
                                        <p:cTn id="60" dur="500" fill="hold"/>
                                        <p:tgtEl>
                                          <p:spTgt spid="8"/>
                                        </p:tgtEl>
                                        <p:attrNameLst>
                                          <p:attrName>ppt_h</p:attrName>
                                        </p:attrNameLst>
                                      </p:cBhvr>
                                      <p:tavLst>
                                        <p:tav tm="0">
                                          <p:val>
                                            <p:fltVal val="0"/>
                                          </p:val>
                                        </p:tav>
                                        <p:tav tm="100000">
                                          <p:val>
                                            <p:strVal val="#ppt_h"/>
                                          </p:val>
                                        </p:tav>
                                      </p:tavLst>
                                    </p:anim>
                                    <p:animEffect transition="in" filter="fade">
                                      <p:cBhvr>
                                        <p:cTn id="61" dur="500"/>
                                        <p:tgtEl>
                                          <p:spTgt spid="8"/>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grpId="1" nodeType="clickEffect">
                                  <p:stCondLst>
                                    <p:cond delay="0"/>
                                  </p:stCondLst>
                                  <p:childTnLst>
                                    <p:anim calcmode="lin" valueType="num">
                                      <p:cBhvr>
                                        <p:cTn id="65" dur="500"/>
                                        <p:tgtEl>
                                          <p:spTgt spid="8"/>
                                        </p:tgtEl>
                                        <p:attrNameLst>
                                          <p:attrName>ppt_w</p:attrName>
                                        </p:attrNameLst>
                                      </p:cBhvr>
                                      <p:tavLst>
                                        <p:tav tm="0">
                                          <p:val>
                                            <p:strVal val="ppt_w"/>
                                          </p:val>
                                        </p:tav>
                                        <p:tav tm="100000">
                                          <p:val>
                                            <p:fltVal val="0"/>
                                          </p:val>
                                        </p:tav>
                                      </p:tavLst>
                                    </p:anim>
                                    <p:anim calcmode="lin" valueType="num">
                                      <p:cBhvr>
                                        <p:cTn id="66" dur="500"/>
                                        <p:tgtEl>
                                          <p:spTgt spid="8"/>
                                        </p:tgtEl>
                                        <p:attrNameLst>
                                          <p:attrName>ppt_h</p:attrName>
                                        </p:attrNameLst>
                                      </p:cBhvr>
                                      <p:tavLst>
                                        <p:tav tm="0">
                                          <p:val>
                                            <p:strVal val="ppt_h"/>
                                          </p:val>
                                        </p:tav>
                                        <p:tav tm="100000">
                                          <p:val>
                                            <p:fltVal val="0"/>
                                          </p:val>
                                        </p:tav>
                                      </p:tavLst>
                                    </p:anim>
                                    <p:animEffect transition="out" filter="fade">
                                      <p:cBhvr>
                                        <p:cTn id="67" dur="500"/>
                                        <p:tgtEl>
                                          <p:spTgt spid="8"/>
                                        </p:tgtEl>
                                      </p:cBhvr>
                                    </p:animEffect>
                                    <p:set>
                                      <p:cBhvr>
                                        <p:cTn id="6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8" grpId="0" animBg="1"/>
      <p:bldP spid="8" grpId="1"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
            <a:ext cx="12192000" cy="6832640"/>
          </a:xfrm>
          <a:prstGeom prst="rect">
            <a:avLst/>
          </a:prstGeom>
          <a:solidFill>
            <a:schemeClr val="bg1"/>
          </a:solidFill>
        </p:spPr>
        <p:txBody>
          <a:bodyPr wrap="square" rtlCol="0">
            <a:spAutoFit/>
          </a:bodyPr>
          <a:lstStyle/>
          <a:p>
            <a:pPr defTabSz="274313">
              <a:spcBef>
                <a:spcPts val="1800"/>
              </a:spcBef>
              <a:defRPr/>
            </a:pPr>
            <a:r>
              <a:rPr lang="en-US" sz="2400" b="1" dirty="0">
                <a:solidFill>
                  <a:srgbClr val="FF0000"/>
                </a:solidFill>
                <a:latin typeface="Times New Roman" panose="02020603050405020304" pitchFamily="18" charset="0"/>
                <a:cs typeface="Times New Roman" panose="02020603050405020304" pitchFamily="18" charset="0"/>
              </a:rPr>
              <a:t>Acts 7:9-16 (NASB)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9  "The patriarchs became jealous of Joseph and sold him into Egypt. </a:t>
            </a:r>
            <a:r>
              <a:rPr lang="en-US" sz="2400" i="1" dirty="0">
                <a:solidFill>
                  <a:srgbClr val="FF0000"/>
                </a:solidFill>
                <a:latin typeface="Times New Roman" panose="02020603050405020304" pitchFamily="18" charset="0"/>
                <a:cs typeface="Times New Roman" panose="02020603050405020304" pitchFamily="18" charset="0"/>
              </a:rPr>
              <a:t>Yet</a:t>
            </a:r>
            <a:r>
              <a:rPr lang="en-US" sz="2400" dirty="0">
                <a:solidFill>
                  <a:srgbClr val="FF0000"/>
                </a:solidFill>
                <a:latin typeface="Times New Roman" panose="02020603050405020304" pitchFamily="18" charset="0"/>
                <a:cs typeface="Times New Roman" panose="02020603050405020304" pitchFamily="18" charset="0"/>
              </a:rPr>
              <a:t> God was with him,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10  and rescued him from all his afflictions, and granted him favor and wisdom in the sight of 	Pharaoh, king of Egypt, and he made him governor over Egypt and all his household.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11  "Now a famine came over all Egypt and Canaan, and great affliction </a:t>
            </a:r>
            <a:r>
              <a:rPr lang="en-US" sz="2400" i="1" dirty="0">
                <a:solidFill>
                  <a:srgbClr val="FF0000"/>
                </a:solidFill>
                <a:latin typeface="Times New Roman" panose="02020603050405020304" pitchFamily="18" charset="0"/>
                <a:cs typeface="Times New Roman" panose="02020603050405020304" pitchFamily="18" charset="0"/>
              </a:rPr>
              <a:t>with it,</a:t>
            </a:r>
            <a:r>
              <a:rPr lang="en-US" sz="2400" dirty="0">
                <a:solidFill>
                  <a:srgbClr val="FF0000"/>
                </a:solidFill>
                <a:latin typeface="Times New Roman" panose="02020603050405020304" pitchFamily="18" charset="0"/>
                <a:cs typeface="Times New Roman" panose="02020603050405020304" pitchFamily="18" charset="0"/>
              </a:rPr>
              <a:t> and our fathers 	could find no food.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12  "But when Jacob heard that there was grain in Egypt, he sent our fathers </a:t>
            </a:r>
            <a:r>
              <a:rPr lang="en-US" sz="2400" i="1" dirty="0">
                <a:solidFill>
                  <a:srgbClr val="FF0000"/>
                </a:solidFill>
                <a:latin typeface="Times New Roman" panose="02020603050405020304" pitchFamily="18" charset="0"/>
                <a:cs typeface="Times New Roman" panose="02020603050405020304" pitchFamily="18" charset="0"/>
              </a:rPr>
              <a:t>there</a:t>
            </a:r>
            <a:r>
              <a:rPr lang="en-US" sz="2400" dirty="0">
                <a:solidFill>
                  <a:srgbClr val="FF0000"/>
                </a:solidFill>
                <a:latin typeface="Times New Roman" panose="02020603050405020304" pitchFamily="18" charset="0"/>
                <a:cs typeface="Times New Roman" panose="02020603050405020304" pitchFamily="18" charset="0"/>
              </a:rPr>
              <a:t> the first time.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13  "On the second </a:t>
            </a:r>
            <a:r>
              <a:rPr lang="en-US" sz="2400" i="1" dirty="0">
                <a:solidFill>
                  <a:srgbClr val="FF0000"/>
                </a:solidFill>
                <a:latin typeface="Times New Roman" panose="02020603050405020304" pitchFamily="18" charset="0"/>
                <a:cs typeface="Times New Roman" panose="02020603050405020304" pitchFamily="18" charset="0"/>
              </a:rPr>
              <a:t>visit</a:t>
            </a:r>
            <a:r>
              <a:rPr lang="en-US" sz="2400" dirty="0">
                <a:solidFill>
                  <a:srgbClr val="FF0000"/>
                </a:solidFill>
                <a:latin typeface="Times New Roman" panose="02020603050405020304" pitchFamily="18" charset="0"/>
                <a:cs typeface="Times New Roman" panose="02020603050405020304" pitchFamily="18" charset="0"/>
              </a:rPr>
              <a:t> Joseph made himself known to his brothers, and Joseph's family was 	disclosed to Pharaoh.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14  "Then Joseph sent </a:t>
            </a:r>
            <a:r>
              <a:rPr lang="en-US" sz="2400" i="1" dirty="0">
                <a:solidFill>
                  <a:srgbClr val="FF0000"/>
                </a:solidFill>
                <a:latin typeface="Times New Roman" panose="02020603050405020304" pitchFamily="18" charset="0"/>
                <a:cs typeface="Times New Roman" panose="02020603050405020304" pitchFamily="18" charset="0"/>
              </a:rPr>
              <a:t>word</a:t>
            </a:r>
            <a:r>
              <a:rPr lang="en-US" sz="2400" dirty="0">
                <a:solidFill>
                  <a:srgbClr val="FF0000"/>
                </a:solidFill>
                <a:latin typeface="Times New Roman" panose="02020603050405020304" pitchFamily="18" charset="0"/>
                <a:cs typeface="Times New Roman" panose="02020603050405020304" pitchFamily="18" charset="0"/>
              </a:rPr>
              <a:t> and invited Jacob his father and all his relatives to come to him, 	seventy-five persons </a:t>
            </a:r>
            <a:r>
              <a:rPr lang="en-US" sz="2400" i="1" dirty="0">
                <a:solidFill>
                  <a:srgbClr val="FF0000"/>
                </a:solidFill>
                <a:latin typeface="Times New Roman" panose="02020603050405020304" pitchFamily="18" charset="0"/>
                <a:cs typeface="Times New Roman" panose="02020603050405020304" pitchFamily="18" charset="0"/>
              </a:rPr>
              <a:t>in all.</a:t>
            </a:r>
            <a:r>
              <a:rPr lang="en-US" sz="2400" dirty="0">
                <a:solidFill>
                  <a:srgbClr val="FF0000"/>
                </a:solidFill>
                <a:latin typeface="Times New Roman" panose="02020603050405020304" pitchFamily="18" charset="0"/>
                <a:cs typeface="Times New Roman" panose="02020603050405020304" pitchFamily="18" charset="0"/>
              </a:rPr>
              <a:t>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15  "And Jacob went down to Egypt and </a:t>
            </a:r>
            <a:r>
              <a:rPr lang="en-US" sz="2400" i="1" dirty="0">
                <a:solidFill>
                  <a:srgbClr val="FF0000"/>
                </a:solidFill>
                <a:latin typeface="Times New Roman" panose="02020603050405020304" pitchFamily="18" charset="0"/>
                <a:cs typeface="Times New Roman" panose="02020603050405020304" pitchFamily="18" charset="0"/>
              </a:rPr>
              <a:t>there</a:t>
            </a:r>
            <a:r>
              <a:rPr lang="en-US" sz="2400" dirty="0">
                <a:solidFill>
                  <a:srgbClr val="FF0000"/>
                </a:solidFill>
                <a:latin typeface="Times New Roman" panose="02020603050405020304" pitchFamily="18" charset="0"/>
                <a:cs typeface="Times New Roman" panose="02020603050405020304" pitchFamily="18" charset="0"/>
              </a:rPr>
              <a:t> he and our fathers died.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16  "</a:t>
            </a:r>
            <a:r>
              <a:rPr lang="en-US" sz="2400" i="1" dirty="0">
                <a:solidFill>
                  <a:srgbClr val="FF0000"/>
                </a:solidFill>
                <a:latin typeface="Times New Roman" panose="02020603050405020304" pitchFamily="18" charset="0"/>
                <a:cs typeface="Times New Roman" panose="02020603050405020304" pitchFamily="18" charset="0"/>
              </a:rPr>
              <a:t>From there</a:t>
            </a:r>
            <a:r>
              <a:rPr lang="en-US" sz="2400" dirty="0">
                <a:solidFill>
                  <a:srgbClr val="FF0000"/>
                </a:solidFill>
                <a:latin typeface="Times New Roman" panose="02020603050405020304" pitchFamily="18" charset="0"/>
                <a:cs typeface="Times New Roman" panose="02020603050405020304" pitchFamily="18" charset="0"/>
              </a:rPr>
              <a:t> they were removed to Shechem and laid in the tomb which Abraham had 	purchased for a sum of money from the sons of </a:t>
            </a:r>
            <a:r>
              <a:rPr lang="en-US" sz="2400" dirty="0" err="1">
                <a:solidFill>
                  <a:srgbClr val="FF0000"/>
                </a:solidFill>
                <a:latin typeface="Times New Roman" panose="02020603050405020304" pitchFamily="18" charset="0"/>
                <a:cs typeface="Times New Roman" panose="02020603050405020304" pitchFamily="18" charset="0"/>
              </a:rPr>
              <a:t>Hamor</a:t>
            </a:r>
            <a:r>
              <a:rPr lang="en-US" sz="2400" dirty="0">
                <a:solidFill>
                  <a:srgbClr val="FF0000"/>
                </a:solidFill>
                <a:latin typeface="Times New Roman" panose="02020603050405020304" pitchFamily="18" charset="0"/>
                <a:cs typeface="Times New Roman" panose="02020603050405020304" pitchFamily="18" charset="0"/>
              </a:rPr>
              <a:t> in Shechem. </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A. </a:t>
            </a:r>
            <a:r>
              <a:rPr lang="en-US" sz="2400" dirty="0">
                <a:solidFill>
                  <a:srgbClr val="FF0000"/>
                </a:solidFill>
                <a:latin typeface="Times New Roman" panose="02020603050405020304" pitchFamily="18" charset="0"/>
                <a:cs typeface="Times New Roman" panose="02020603050405020304" pitchFamily="18" charset="0"/>
              </a:rPr>
              <a:t>14 </a:t>
            </a:r>
            <a:r>
              <a:rPr lang="en-US" sz="2400" dirty="0">
                <a:solidFill>
                  <a:prstClr val="black"/>
                </a:solidFill>
                <a:latin typeface="Times New Roman" panose="02020603050405020304" pitchFamily="18" charset="0"/>
                <a:cs typeface="Times New Roman" panose="02020603050405020304" pitchFamily="18" charset="0"/>
              </a:rPr>
              <a:t> </a:t>
            </a:r>
            <a:r>
              <a:rPr lang="en-US" sz="2400" b="1" dirty="0">
                <a:solidFill>
                  <a:prstClr val="black"/>
                </a:solidFill>
                <a:latin typeface="Times New Roman" panose="02020603050405020304" pitchFamily="18" charset="0"/>
                <a:cs typeface="Times New Roman" panose="02020603050405020304" pitchFamily="18" charset="0"/>
              </a:rPr>
              <a:t>Jacob’s family - 75 persons went to Egypt:</a:t>
            </a:r>
            <a:r>
              <a:rPr lang="en-US" sz="2400" dirty="0">
                <a:solidFill>
                  <a:srgbClr val="FF0000"/>
                </a:solidFill>
                <a:latin typeface="Times New Roman" panose="02020603050405020304" pitchFamily="18" charset="0"/>
                <a:cs typeface="Times New Roman" panose="02020603050405020304" pitchFamily="18" charset="0"/>
              </a:rPr>
              <a:t> Gen 46:26-27; Ex 1:5; Dt 10:22;</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B. </a:t>
            </a:r>
            <a:r>
              <a:rPr lang="en-US" sz="2400" dirty="0">
                <a:solidFill>
                  <a:srgbClr val="FF0000"/>
                </a:solidFill>
                <a:latin typeface="Times New Roman" panose="02020603050405020304" pitchFamily="18" charset="0"/>
                <a:cs typeface="Times New Roman" panose="02020603050405020304" pitchFamily="18" charset="0"/>
              </a:rPr>
              <a:t>15-16</a:t>
            </a:r>
            <a:r>
              <a:rPr lang="en-US" sz="2400" dirty="0">
                <a:solidFill>
                  <a:prstClr val="black"/>
                </a:solidFill>
                <a:latin typeface="Times New Roman" panose="02020603050405020304" pitchFamily="18" charset="0"/>
                <a:cs typeface="Times New Roman" panose="02020603050405020304" pitchFamily="18" charset="0"/>
              </a:rPr>
              <a:t> </a:t>
            </a:r>
            <a:r>
              <a:rPr lang="en-US" sz="2400" b="1" dirty="0">
                <a:solidFill>
                  <a:prstClr val="black"/>
                </a:solidFill>
                <a:latin typeface="Times New Roman" panose="02020603050405020304" pitchFamily="18" charset="0"/>
                <a:cs typeface="Times New Roman" panose="02020603050405020304" pitchFamily="18" charset="0"/>
              </a:rPr>
              <a:t>Jacob had requested to be buried on the land Abraham purchased: </a:t>
            </a:r>
            <a:r>
              <a:rPr lang="en-US" sz="2400" dirty="0">
                <a:solidFill>
                  <a:srgbClr val="FF0000"/>
                </a:solidFill>
                <a:latin typeface="Times New Roman" panose="02020603050405020304" pitchFamily="18" charset="0"/>
                <a:cs typeface="Times New Roman" panose="02020603050405020304" pitchFamily="18" charset="0"/>
              </a:rPr>
              <a:t>Gen 23:16-20;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	Gen 47:27-31; 50:12-14</a:t>
            </a:r>
          </a:p>
        </p:txBody>
      </p:sp>
      <p:sp>
        <p:nvSpPr>
          <p:cNvPr id="3" name="TextBox 2">
            <a:extLst>
              <a:ext uri="{FF2B5EF4-FFF2-40B4-BE49-F238E27FC236}">
                <a16:creationId xmlns:a16="http://schemas.microsoft.com/office/drawing/2014/main" id="{8A8128A0-F95A-4985-A3CC-BD9E7F9CE4F5}"/>
              </a:ext>
            </a:extLst>
          </p:cNvPr>
          <p:cNvSpPr txBox="1"/>
          <p:nvPr/>
        </p:nvSpPr>
        <p:spPr>
          <a:xfrm>
            <a:off x="0" y="0"/>
            <a:ext cx="12192000" cy="5355312"/>
          </a:xfrm>
          <a:prstGeom prst="rect">
            <a:avLst/>
          </a:prstGeom>
          <a:solidFill>
            <a:schemeClr val="bg1"/>
          </a:solidFill>
          <a:ln w="57150">
            <a:solidFill>
              <a:srgbClr val="00B0F0"/>
            </a:solidFill>
          </a:ln>
        </p:spPr>
        <p:txBody>
          <a:bodyPr wrap="square" rtlCol="0">
            <a:spAutoFit/>
          </a:bodyPr>
          <a:lstStyle/>
          <a:p>
            <a:pPr defTabSz="274313">
              <a:spcBef>
                <a:spcPts val="1800"/>
              </a:spcBef>
              <a:defRPr/>
            </a:pPr>
            <a:br>
              <a:rPr lang="en-US" sz="2400" b="1" dirty="0">
                <a:solidFill>
                  <a:srgbClr val="FF0000"/>
                </a:solidFill>
                <a:latin typeface="Calibri" panose="020F0502020204030204"/>
              </a:rPr>
            </a:br>
            <a:r>
              <a:rPr lang="en-US" sz="2400" b="1" dirty="0">
                <a:solidFill>
                  <a:srgbClr val="FF0000"/>
                </a:solidFill>
                <a:latin typeface="Calibri" panose="020F0502020204030204"/>
              </a:rPr>
              <a:t>Genesis 46:26-27 (NASB)</a:t>
            </a:r>
            <a:r>
              <a:rPr lang="en-US" sz="2400" b="1" dirty="0">
                <a:solidFill>
                  <a:prstClr val="black"/>
                </a:solidFill>
                <a:latin typeface="Calibri" panose="020F0502020204030204"/>
              </a:rPr>
              <a:t> </a:t>
            </a:r>
            <a:br>
              <a:rPr lang="en-US" sz="2400" dirty="0">
                <a:solidFill>
                  <a:prstClr val="black"/>
                </a:solidFill>
                <a:latin typeface="Calibri" panose="020F0502020204030204"/>
              </a:rPr>
            </a:br>
            <a:r>
              <a:rPr lang="en-US" sz="2400" dirty="0">
                <a:solidFill>
                  <a:prstClr val="black"/>
                </a:solidFill>
                <a:latin typeface="Calibri" panose="020F0502020204030204"/>
              </a:rPr>
              <a:t>26  All the persons belonging to Jacob, who came to Egypt, his direct descendants, not including 	the wives of Jacob's sons, </a:t>
            </a:r>
            <a:r>
              <a:rPr lang="en-US" sz="2400" i="1" dirty="0">
                <a:solidFill>
                  <a:prstClr val="black"/>
                </a:solidFill>
                <a:latin typeface="Calibri" panose="020F0502020204030204"/>
              </a:rPr>
              <a:t>were</a:t>
            </a:r>
            <a:r>
              <a:rPr lang="en-US" sz="2400" dirty="0">
                <a:solidFill>
                  <a:prstClr val="black"/>
                </a:solidFill>
                <a:latin typeface="Calibri" panose="020F0502020204030204"/>
              </a:rPr>
              <a:t> sixty-six persons in all, </a:t>
            </a:r>
            <a:br>
              <a:rPr lang="en-US" sz="2400" dirty="0">
                <a:solidFill>
                  <a:prstClr val="black"/>
                </a:solidFill>
                <a:latin typeface="Calibri" panose="020F0502020204030204"/>
              </a:rPr>
            </a:br>
            <a:r>
              <a:rPr lang="en-US" sz="2400" dirty="0">
                <a:solidFill>
                  <a:prstClr val="black"/>
                </a:solidFill>
                <a:latin typeface="Calibri" panose="020F0502020204030204"/>
              </a:rPr>
              <a:t>27  and the sons of Joseph, who were born to him in Egypt were two; all the persons of the 	house of Jacob, who came to Egypt, </a:t>
            </a:r>
            <a:r>
              <a:rPr lang="en-US" sz="2400" i="1" dirty="0">
                <a:solidFill>
                  <a:prstClr val="black"/>
                </a:solidFill>
                <a:latin typeface="Calibri" panose="020F0502020204030204"/>
              </a:rPr>
              <a:t>were</a:t>
            </a:r>
            <a:r>
              <a:rPr lang="en-US" sz="2400" dirty="0">
                <a:solidFill>
                  <a:prstClr val="black"/>
                </a:solidFill>
                <a:latin typeface="Calibri" panose="020F0502020204030204"/>
              </a:rPr>
              <a:t> </a:t>
            </a:r>
            <a:r>
              <a:rPr lang="en-US" sz="2400" dirty="0">
                <a:solidFill>
                  <a:srgbClr val="FF0000"/>
                </a:solidFill>
                <a:latin typeface="Calibri" panose="020F0502020204030204"/>
              </a:rPr>
              <a:t>seventy</a:t>
            </a:r>
            <a:r>
              <a:rPr lang="en-US" sz="2400" dirty="0">
                <a:solidFill>
                  <a:prstClr val="black"/>
                </a:solidFill>
                <a:latin typeface="Calibri" panose="020F0502020204030204"/>
              </a:rPr>
              <a:t>.</a:t>
            </a:r>
          </a:p>
          <a:p>
            <a:pPr defTabSz="274313">
              <a:spcBef>
                <a:spcPts val="1800"/>
              </a:spcBef>
              <a:defRPr/>
            </a:pPr>
            <a:r>
              <a:rPr lang="en-US" sz="2400" b="1" dirty="0">
                <a:solidFill>
                  <a:srgbClr val="FF0000"/>
                </a:solidFill>
                <a:latin typeface="Calibri" panose="020F0502020204030204"/>
              </a:rPr>
              <a:t>Exodus 1:5 (NASB)</a:t>
            </a:r>
            <a:r>
              <a:rPr lang="en-US" sz="2400" b="1" dirty="0">
                <a:solidFill>
                  <a:prstClr val="black"/>
                </a:solidFill>
                <a:latin typeface="Calibri" panose="020F0502020204030204"/>
              </a:rPr>
              <a:t> </a:t>
            </a:r>
            <a:br>
              <a:rPr lang="en-US" sz="2400" dirty="0">
                <a:solidFill>
                  <a:prstClr val="black"/>
                </a:solidFill>
                <a:latin typeface="Calibri" panose="020F0502020204030204"/>
              </a:rPr>
            </a:br>
            <a:r>
              <a:rPr lang="en-US" sz="2400" dirty="0">
                <a:solidFill>
                  <a:prstClr val="black"/>
                </a:solidFill>
                <a:latin typeface="Calibri" panose="020F0502020204030204"/>
              </a:rPr>
              <a:t>5  All the persons who came from the loins of Jacob were </a:t>
            </a:r>
            <a:r>
              <a:rPr lang="en-US" sz="2400" dirty="0">
                <a:solidFill>
                  <a:srgbClr val="FF0000"/>
                </a:solidFill>
                <a:latin typeface="Calibri" panose="020F0502020204030204"/>
              </a:rPr>
              <a:t>seventy</a:t>
            </a:r>
            <a:r>
              <a:rPr lang="en-US" sz="2400" dirty="0">
                <a:solidFill>
                  <a:prstClr val="black"/>
                </a:solidFill>
                <a:latin typeface="Calibri" panose="020F0502020204030204"/>
              </a:rPr>
              <a:t> in number, but Joseph was 	</a:t>
            </a:r>
            <a:r>
              <a:rPr lang="en-US" sz="2400" i="1" dirty="0">
                <a:solidFill>
                  <a:prstClr val="black"/>
                </a:solidFill>
                <a:latin typeface="Calibri" panose="020F0502020204030204"/>
              </a:rPr>
              <a:t>already</a:t>
            </a:r>
            <a:r>
              <a:rPr lang="en-US" sz="2400" dirty="0">
                <a:solidFill>
                  <a:prstClr val="black"/>
                </a:solidFill>
                <a:latin typeface="Calibri" panose="020F0502020204030204"/>
              </a:rPr>
              <a:t> in Egypt. </a:t>
            </a:r>
          </a:p>
          <a:p>
            <a:pPr defTabSz="274313">
              <a:spcBef>
                <a:spcPts val="1800"/>
              </a:spcBef>
              <a:defRPr/>
            </a:pPr>
            <a:r>
              <a:rPr lang="en-US" sz="2400" b="1" dirty="0">
                <a:solidFill>
                  <a:srgbClr val="FF0000"/>
                </a:solidFill>
                <a:latin typeface="Calibri" panose="020F0502020204030204"/>
              </a:rPr>
              <a:t>Deuteronomy 10:22 (NASB) </a:t>
            </a:r>
            <a:br>
              <a:rPr lang="en-US" sz="2400" dirty="0">
                <a:solidFill>
                  <a:prstClr val="black"/>
                </a:solidFill>
                <a:latin typeface="Calibri" panose="020F0502020204030204"/>
              </a:rPr>
            </a:br>
            <a:r>
              <a:rPr lang="en-US" sz="2400" dirty="0">
                <a:solidFill>
                  <a:prstClr val="black"/>
                </a:solidFill>
                <a:latin typeface="Calibri" panose="020F0502020204030204"/>
              </a:rPr>
              <a:t>22  "Your fathers went down to Egypt </a:t>
            </a:r>
            <a:r>
              <a:rPr lang="en-US" sz="2400" dirty="0">
                <a:solidFill>
                  <a:srgbClr val="FF0000"/>
                </a:solidFill>
                <a:latin typeface="Calibri" panose="020F0502020204030204"/>
              </a:rPr>
              <a:t>seventy</a:t>
            </a:r>
            <a:r>
              <a:rPr lang="en-US" sz="2400" dirty="0">
                <a:solidFill>
                  <a:prstClr val="black"/>
                </a:solidFill>
                <a:latin typeface="Calibri" panose="020F0502020204030204"/>
              </a:rPr>
              <a:t> persons </a:t>
            </a:r>
            <a:r>
              <a:rPr lang="en-US" sz="2400" i="1" dirty="0">
                <a:solidFill>
                  <a:prstClr val="black"/>
                </a:solidFill>
                <a:latin typeface="Calibri" panose="020F0502020204030204"/>
              </a:rPr>
              <a:t>in all,</a:t>
            </a:r>
            <a:r>
              <a:rPr lang="en-US" sz="2400" dirty="0">
                <a:solidFill>
                  <a:prstClr val="black"/>
                </a:solidFill>
                <a:latin typeface="Calibri" panose="020F0502020204030204"/>
              </a:rPr>
              <a:t> and now the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your God has 	made you as numerous as the stars of heaven. </a:t>
            </a:r>
            <a:br>
              <a:rPr lang="en-US" sz="2400" dirty="0">
                <a:solidFill>
                  <a:prstClr val="black"/>
                </a:solidFill>
                <a:latin typeface="Calibri" panose="020F0502020204030204"/>
              </a:rPr>
            </a:br>
            <a:endParaRPr lang="en-US" sz="2400" dirty="0">
              <a:solidFill>
                <a:prstClr val="black"/>
              </a:solidFill>
              <a:latin typeface="Calibri" panose="020F0502020204030204"/>
            </a:endParaRPr>
          </a:p>
        </p:txBody>
      </p:sp>
      <p:sp>
        <p:nvSpPr>
          <p:cNvPr id="4" name="TextBox 3">
            <a:extLst>
              <a:ext uri="{FF2B5EF4-FFF2-40B4-BE49-F238E27FC236}">
                <a16:creationId xmlns:a16="http://schemas.microsoft.com/office/drawing/2014/main" id="{1C0DA23D-A242-43C4-B913-986AEC546F9C}"/>
              </a:ext>
            </a:extLst>
          </p:cNvPr>
          <p:cNvSpPr txBox="1"/>
          <p:nvPr/>
        </p:nvSpPr>
        <p:spPr>
          <a:xfrm>
            <a:off x="0" y="1"/>
            <a:ext cx="12192000" cy="6124754"/>
          </a:xfrm>
          <a:prstGeom prst="rect">
            <a:avLst/>
          </a:prstGeom>
          <a:solidFill>
            <a:schemeClr val="bg1"/>
          </a:solidFill>
          <a:ln w="57150">
            <a:solidFill>
              <a:srgbClr val="00B0F0"/>
            </a:solidFill>
          </a:ln>
        </p:spPr>
        <p:txBody>
          <a:bodyPr wrap="square" rtlCol="0">
            <a:spAutoFit/>
          </a:bodyPr>
          <a:lstStyle/>
          <a:p>
            <a:pPr algn="ctr" defTabSz="274313">
              <a:defRPr/>
            </a:pPr>
            <a:r>
              <a:rPr lang="en-US" sz="2800" b="1" dirty="0">
                <a:solidFill>
                  <a:prstClr val="black"/>
                </a:solidFill>
                <a:latin typeface="Times New Roman" panose="02020603050405020304" pitchFamily="18" charset="0"/>
                <a:cs typeface="Times New Roman" panose="02020603050405020304" pitchFamily="18" charset="0"/>
              </a:rPr>
              <a:t>Septuagint</a:t>
            </a:r>
          </a:p>
          <a:p>
            <a:pPr defTabSz="274313">
              <a:defRPr/>
            </a:pPr>
            <a:r>
              <a:rPr lang="en-US" sz="2800" b="1" dirty="0">
                <a:solidFill>
                  <a:prstClr val="black"/>
                </a:solidFill>
                <a:latin typeface="Times New Roman" panose="02020603050405020304" pitchFamily="18" charset="0"/>
                <a:cs typeface="Times New Roman" panose="02020603050405020304" pitchFamily="18" charset="0"/>
              </a:rPr>
              <a:t>Gen 46:20</a:t>
            </a:r>
            <a:r>
              <a:rPr lang="en-US" sz="2800" dirty="0">
                <a:solidFill>
                  <a:prstClr val="black"/>
                </a:solidFill>
                <a:latin typeface="Times New Roman" panose="02020603050405020304" pitchFamily="18" charset="0"/>
                <a:cs typeface="Times New Roman" panose="02020603050405020304" pitchFamily="18" charset="0"/>
              </a:rPr>
              <a:t>  Brenton</a:t>
            </a:r>
          </a:p>
          <a:p>
            <a:pPr defTabSz="274313">
              <a:defRPr/>
            </a:pPr>
            <a:r>
              <a:rPr lang="en-US" sz="2800" dirty="0">
                <a:solidFill>
                  <a:prstClr val="black"/>
                </a:solidFill>
                <a:latin typeface="Times New Roman" panose="02020603050405020304" pitchFamily="18" charset="0"/>
                <a:cs typeface="Times New Roman" panose="02020603050405020304" pitchFamily="18" charset="0"/>
              </a:rPr>
              <a:t>20 And there were sons born to Joseph in the land of Egypt, whom </a:t>
            </a:r>
            <a:r>
              <a:rPr lang="en-US" sz="2800" dirty="0" err="1">
                <a:solidFill>
                  <a:prstClr val="black"/>
                </a:solidFill>
                <a:latin typeface="Times New Roman" panose="02020603050405020304" pitchFamily="18" charset="0"/>
                <a:cs typeface="Times New Roman" panose="02020603050405020304" pitchFamily="18" charset="0"/>
              </a:rPr>
              <a:t>Aseneth</a:t>
            </a:r>
            <a:r>
              <a:rPr lang="en-US" sz="2800" dirty="0">
                <a:solidFill>
                  <a:prstClr val="black"/>
                </a:solidFill>
                <a:latin typeface="Times New Roman" panose="02020603050405020304" pitchFamily="18" charset="0"/>
                <a:cs typeface="Times New Roman" panose="02020603050405020304" pitchFamily="18" charset="0"/>
              </a:rPr>
              <a:t>, the 	daughter of </a:t>
            </a:r>
            <a:r>
              <a:rPr lang="en-US" sz="2800" dirty="0" err="1">
                <a:solidFill>
                  <a:prstClr val="black"/>
                </a:solidFill>
                <a:latin typeface="Times New Roman" panose="02020603050405020304" pitchFamily="18" charset="0"/>
                <a:cs typeface="Times New Roman" panose="02020603050405020304" pitchFamily="18" charset="0"/>
              </a:rPr>
              <a:t>Petephres</a:t>
            </a:r>
            <a:r>
              <a:rPr lang="en-US" sz="2800" dirty="0">
                <a:solidFill>
                  <a:prstClr val="black"/>
                </a:solidFill>
                <a:latin typeface="Times New Roman" panose="02020603050405020304" pitchFamily="18" charset="0"/>
                <a:cs typeface="Times New Roman" panose="02020603050405020304" pitchFamily="18" charset="0"/>
              </a:rPr>
              <a:t>, priest of Heliopolis, bore to him, even </a:t>
            </a:r>
            <a:r>
              <a:rPr lang="en-US" sz="2800" dirty="0" err="1">
                <a:solidFill>
                  <a:srgbClr val="FF0000"/>
                </a:solidFill>
                <a:latin typeface="Times New Roman" panose="02020603050405020304" pitchFamily="18" charset="0"/>
                <a:cs typeface="Times New Roman" panose="02020603050405020304" pitchFamily="18" charset="0"/>
              </a:rPr>
              <a:t>Manasses</a:t>
            </a:r>
            <a:r>
              <a:rPr lang="en-US" sz="2800" dirty="0">
                <a:solidFill>
                  <a:prstClr val="black"/>
                </a:solidFill>
                <a:latin typeface="Times New Roman" panose="02020603050405020304" pitchFamily="18" charset="0"/>
                <a:cs typeface="Times New Roman" panose="02020603050405020304" pitchFamily="18" charset="0"/>
              </a:rPr>
              <a:t> and 	</a:t>
            </a:r>
            <a:r>
              <a:rPr lang="en-US" sz="2800" dirty="0">
                <a:solidFill>
                  <a:srgbClr val="FF0000"/>
                </a:solidFill>
                <a:latin typeface="Times New Roman" panose="02020603050405020304" pitchFamily="18" charset="0"/>
                <a:cs typeface="Times New Roman" panose="02020603050405020304" pitchFamily="18" charset="0"/>
              </a:rPr>
              <a:t>Ephraim</a:t>
            </a:r>
            <a:r>
              <a:rPr lang="en-US" sz="2800" dirty="0">
                <a:solidFill>
                  <a:prstClr val="black"/>
                </a:solidFill>
                <a:latin typeface="Times New Roman" panose="02020603050405020304" pitchFamily="18" charset="0"/>
                <a:cs typeface="Times New Roman" panose="02020603050405020304" pitchFamily="18" charset="0"/>
              </a:rPr>
              <a:t>. And there were sons born to </a:t>
            </a:r>
            <a:r>
              <a:rPr lang="en-US" sz="2800" dirty="0" err="1">
                <a:solidFill>
                  <a:prstClr val="black"/>
                </a:solidFill>
                <a:latin typeface="Times New Roman" panose="02020603050405020304" pitchFamily="18" charset="0"/>
                <a:cs typeface="Times New Roman" panose="02020603050405020304" pitchFamily="18" charset="0"/>
              </a:rPr>
              <a:t>Manasses</a:t>
            </a:r>
            <a:r>
              <a:rPr lang="en-US" sz="2800" dirty="0">
                <a:solidFill>
                  <a:prstClr val="black"/>
                </a:solidFill>
                <a:latin typeface="Times New Roman" panose="02020603050405020304" pitchFamily="18" charset="0"/>
                <a:cs typeface="Times New Roman" panose="02020603050405020304" pitchFamily="18" charset="0"/>
              </a:rPr>
              <a:t>, which the Syrian concubine bore 	to him, even </a:t>
            </a:r>
            <a:r>
              <a:rPr lang="en-US" sz="2800" dirty="0">
                <a:solidFill>
                  <a:srgbClr val="FF0000"/>
                </a:solidFill>
                <a:latin typeface="Times New Roman" panose="02020603050405020304" pitchFamily="18" charset="0"/>
                <a:cs typeface="Times New Roman" panose="02020603050405020304" pitchFamily="18" charset="0"/>
              </a:rPr>
              <a:t>Machir</a:t>
            </a:r>
            <a:r>
              <a:rPr lang="en-US" sz="2800" dirty="0">
                <a:solidFill>
                  <a:prstClr val="black"/>
                </a:solidFill>
                <a:latin typeface="Times New Roman" panose="02020603050405020304" pitchFamily="18" charset="0"/>
                <a:cs typeface="Times New Roman" panose="02020603050405020304" pitchFamily="18" charset="0"/>
              </a:rPr>
              <a:t>. And Machir begot </a:t>
            </a:r>
            <a:r>
              <a:rPr lang="en-US" sz="2800" dirty="0" err="1">
                <a:solidFill>
                  <a:srgbClr val="FF0000"/>
                </a:solidFill>
                <a:latin typeface="Times New Roman" panose="02020603050405020304" pitchFamily="18" charset="0"/>
                <a:cs typeface="Times New Roman" panose="02020603050405020304" pitchFamily="18" charset="0"/>
              </a:rPr>
              <a:t>Galaad</a:t>
            </a:r>
            <a:r>
              <a:rPr lang="en-US" sz="2800" dirty="0">
                <a:solidFill>
                  <a:prstClr val="black"/>
                </a:solidFill>
                <a:latin typeface="Times New Roman" panose="02020603050405020304" pitchFamily="18" charset="0"/>
                <a:cs typeface="Times New Roman" panose="02020603050405020304" pitchFamily="18" charset="0"/>
              </a:rPr>
              <a:t>. And the sons of Ephraim, the 	brother of </a:t>
            </a:r>
            <a:r>
              <a:rPr lang="en-US" sz="2800" dirty="0" err="1">
                <a:solidFill>
                  <a:prstClr val="black"/>
                </a:solidFill>
                <a:latin typeface="Times New Roman" panose="02020603050405020304" pitchFamily="18" charset="0"/>
                <a:cs typeface="Times New Roman" panose="02020603050405020304" pitchFamily="18" charset="0"/>
              </a:rPr>
              <a:t>Manasses</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Sutalaam</a:t>
            </a:r>
            <a:r>
              <a:rPr lang="en-US" sz="2800" dirty="0">
                <a:solidFill>
                  <a:prstClr val="black"/>
                </a:solidFill>
                <a:latin typeface="Times New Roman" panose="02020603050405020304" pitchFamily="18" charset="0"/>
                <a:cs typeface="Times New Roman" panose="02020603050405020304" pitchFamily="18" charset="0"/>
              </a:rPr>
              <a:t>, and </a:t>
            </a:r>
            <a:r>
              <a:rPr lang="en-US" sz="2800" dirty="0" err="1">
                <a:solidFill>
                  <a:srgbClr val="FF0000"/>
                </a:solidFill>
                <a:latin typeface="Times New Roman" panose="02020603050405020304" pitchFamily="18" charset="0"/>
                <a:cs typeface="Times New Roman" panose="02020603050405020304" pitchFamily="18" charset="0"/>
              </a:rPr>
              <a:t>Taam</a:t>
            </a:r>
            <a:r>
              <a:rPr lang="en-US" sz="2800" dirty="0">
                <a:solidFill>
                  <a:prstClr val="black"/>
                </a:solidFill>
                <a:latin typeface="Times New Roman" panose="02020603050405020304" pitchFamily="18" charset="0"/>
                <a:cs typeface="Times New Roman" panose="02020603050405020304" pitchFamily="18" charset="0"/>
              </a:rPr>
              <a:t>. And the sons of </a:t>
            </a:r>
            <a:r>
              <a:rPr lang="en-US" sz="2800" dirty="0" err="1">
                <a:solidFill>
                  <a:prstClr val="black"/>
                </a:solidFill>
                <a:latin typeface="Times New Roman" panose="02020603050405020304" pitchFamily="18" charset="0"/>
                <a:cs typeface="Times New Roman" panose="02020603050405020304" pitchFamily="18" charset="0"/>
              </a:rPr>
              <a:t>Sutalaam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Edom</a:t>
            </a:r>
            <a:r>
              <a:rPr lang="en-US" sz="2800" dirty="0">
                <a:solidFill>
                  <a:prstClr val="black"/>
                </a:solidFill>
                <a:latin typeface="Times New Roman" panose="02020603050405020304" pitchFamily="18" charset="0"/>
                <a:cs typeface="Times New Roman" panose="02020603050405020304" pitchFamily="18" charset="0"/>
              </a:rPr>
              <a:t>.</a:t>
            </a:r>
          </a:p>
          <a:p>
            <a:pPr defTabSz="274313">
              <a:defRPr/>
            </a:pPr>
            <a:endParaRPr lang="en-US" sz="2800" dirty="0">
              <a:solidFill>
                <a:prstClr val="black"/>
              </a:solidFill>
              <a:latin typeface="Times New Roman" panose="02020603050405020304" pitchFamily="18" charset="0"/>
              <a:cs typeface="Times New Roman" panose="02020603050405020304" pitchFamily="18" charset="0"/>
            </a:endParaRPr>
          </a:p>
          <a:p>
            <a:pPr defTabSz="274313">
              <a:defRPr/>
            </a:pPr>
            <a:r>
              <a:rPr lang="en-US" sz="2800" b="1" dirty="0">
                <a:solidFill>
                  <a:prstClr val="black"/>
                </a:solidFill>
                <a:latin typeface="Times New Roman" panose="02020603050405020304" pitchFamily="18" charset="0"/>
                <a:cs typeface="Times New Roman" panose="02020603050405020304" pitchFamily="18" charset="0"/>
              </a:rPr>
              <a:t>Gen 46:26-27 </a:t>
            </a:r>
            <a:r>
              <a:rPr lang="en-US" sz="2800" dirty="0">
                <a:solidFill>
                  <a:prstClr val="black"/>
                </a:solidFill>
                <a:latin typeface="Times New Roman" panose="02020603050405020304" pitchFamily="18" charset="0"/>
                <a:cs typeface="Times New Roman" panose="02020603050405020304" pitchFamily="18" charset="0"/>
              </a:rPr>
              <a:t>Brenton  </a:t>
            </a:r>
          </a:p>
          <a:p>
            <a:pPr defTabSz="274313">
              <a:defRPr/>
            </a:pPr>
            <a:r>
              <a:rPr lang="en-US" sz="2800" dirty="0">
                <a:solidFill>
                  <a:prstClr val="black"/>
                </a:solidFill>
                <a:latin typeface="Times New Roman" panose="02020603050405020304" pitchFamily="18" charset="0"/>
                <a:cs typeface="Times New Roman" panose="02020603050405020304" pitchFamily="18" charset="0"/>
              </a:rPr>
              <a:t>26 And all the souls that came with Jacob into Egypt, who came out of his loins, 	besides the wives of the sons of Jacob, </a:t>
            </a:r>
            <a:r>
              <a:rPr lang="en-US" sz="2800" dirty="0">
                <a:solidFill>
                  <a:srgbClr val="FF0000"/>
                </a:solidFill>
                <a:latin typeface="Times New Roman" panose="02020603050405020304" pitchFamily="18" charset="0"/>
                <a:cs typeface="Times New Roman" panose="02020603050405020304" pitchFamily="18" charset="0"/>
              </a:rPr>
              <a:t>even all the souls were sixty-six</a:t>
            </a:r>
            <a:r>
              <a:rPr lang="en-US" sz="2800" dirty="0">
                <a:solidFill>
                  <a:prstClr val="black"/>
                </a:solidFill>
                <a:latin typeface="Times New Roman" panose="02020603050405020304" pitchFamily="18" charset="0"/>
                <a:cs typeface="Times New Roman" panose="02020603050405020304" pitchFamily="18" charset="0"/>
              </a:rPr>
              <a:t>.  </a:t>
            </a:r>
            <a:br>
              <a:rPr lang="en-US" sz="2800" dirty="0">
                <a:solidFill>
                  <a:prstClr val="black"/>
                </a:solidFill>
                <a:latin typeface="Times New Roman" panose="02020603050405020304" pitchFamily="18" charset="0"/>
                <a:cs typeface="Times New Roman" panose="02020603050405020304" pitchFamily="18" charset="0"/>
              </a:rPr>
            </a:br>
            <a:r>
              <a:rPr lang="en-US" sz="2800" dirty="0">
                <a:solidFill>
                  <a:prstClr val="black"/>
                </a:solidFill>
                <a:latin typeface="Times New Roman" panose="02020603050405020304" pitchFamily="18" charset="0"/>
                <a:cs typeface="Times New Roman" panose="02020603050405020304" pitchFamily="18" charset="0"/>
              </a:rPr>
              <a:t>27  And the sons of Joseph, who were born to him in the land of Egypt, were nine 	souls; all the souls of the house of Jacob who came with Joseph into Egypt, were 	seventy-five souls.</a:t>
            </a:r>
          </a:p>
        </p:txBody>
      </p:sp>
      <p:sp>
        <p:nvSpPr>
          <p:cNvPr id="5" name="TextBox 4">
            <a:extLst>
              <a:ext uri="{FF2B5EF4-FFF2-40B4-BE49-F238E27FC236}">
                <a16:creationId xmlns:a16="http://schemas.microsoft.com/office/drawing/2014/main" id="{CD90B815-B725-4B24-8A58-A04DDDB7CB42}"/>
              </a:ext>
            </a:extLst>
          </p:cNvPr>
          <p:cNvSpPr txBox="1"/>
          <p:nvPr/>
        </p:nvSpPr>
        <p:spPr>
          <a:xfrm>
            <a:off x="0" y="0"/>
            <a:ext cx="12192000" cy="5724644"/>
          </a:xfrm>
          <a:prstGeom prst="rect">
            <a:avLst/>
          </a:prstGeom>
          <a:solidFill>
            <a:schemeClr val="bg1"/>
          </a:solidFill>
          <a:ln w="57150">
            <a:solidFill>
              <a:srgbClr val="00B0F0"/>
            </a:solidFill>
          </a:ln>
        </p:spPr>
        <p:txBody>
          <a:bodyPr wrap="square" rtlCol="0">
            <a:spAutoFit/>
          </a:bodyPr>
          <a:lstStyle/>
          <a:p>
            <a:pPr defTabSz="274313">
              <a:spcBef>
                <a:spcPts val="1800"/>
              </a:spcBef>
              <a:defRPr/>
            </a:pPr>
            <a:endParaRPr lang="en-US" sz="2400" b="1" dirty="0">
              <a:solidFill>
                <a:prstClr val="black"/>
              </a:solidFill>
              <a:latin typeface="Calibri" panose="020F0502020204030204"/>
            </a:endParaRPr>
          </a:p>
          <a:p>
            <a:pPr defTabSz="274313">
              <a:spcBef>
                <a:spcPts val="1800"/>
              </a:spcBef>
              <a:defRPr/>
            </a:pPr>
            <a:r>
              <a:rPr lang="en-US" sz="2400" b="1" dirty="0">
                <a:solidFill>
                  <a:prstClr val="black"/>
                </a:solidFill>
                <a:latin typeface="Calibri" panose="020F0502020204030204"/>
              </a:rPr>
              <a:t>Genesis 23:16-20 (NASB) </a:t>
            </a:r>
            <a:br>
              <a:rPr lang="en-US" sz="2400" dirty="0">
                <a:solidFill>
                  <a:prstClr val="black"/>
                </a:solidFill>
                <a:latin typeface="Calibri" panose="020F0502020204030204"/>
              </a:rPr>
            </a:br>
            <a:r>
              <a:rPr lang="en-US" sz="2400" dirty="0">
                <a:solidFill>
                  <a:prstClr val="black"/>
                </a:solidFill>
                <a:latin typeface="Calibri" panose="020F0502020204030204"/>
              </a:rPr>
              <a:t>16  Abraham listened to Ephron; and Abraham weighed out for Ephron the silver which he had 	named in the hearing of the sons of </a:t>
            </a:r>
            <a:r>
              <a:rPr lang="en-US" sz="2400" dirty="0" err="1">
                <a:solidFill>
                  <a:prstClr val="black"/>
                </a:solidFill>
                <a:latin typeface="Calibri" panose="020F0502020204030204"/>
              </a:rPr>
              <a:t>Heth</a:t>
            </a:r>
            <a:r>
              <a:rPr lang="en-US" sz="2400" dirty="0">
                <a:solidFill>
                  <a:prstClr val="black"/>
                </a:solidFill>
                <a:latin typeface="Calibri" panose="020F0502020204030204"/>
              </a:rPr>
              <a:t>, four hundred shekels of silver, commercial standard. </a:t>
            </a:r>
            <a:br>
              <a:rPr lang="en-US" sz="2400" dirty="0">
                <a:solidFill>
                  <a:prstClr val="black"/>
                </a:solidFill>
                <a:latin typeface="Calibri" panose="020F0502020204030204"/>
              </a:rPr>
            </a:br>
            <a:r>
              <a:rPr lang="en-US" sz="2400" dirty="0">
                <a:solidFill>
                  <a:prstClr val="black"/>
                </a:solidFill>
                <a:latin typeface="Calibri" panose="020F0502020204030204"/>
              </a:rPr>
              <a:t>17  So Ephron's field, which was in </a:t>
            </a:r>
            <a:r>
              <a:rPr lang="en-US" sz="2400" dirty="0" err="1">
                <a:solidFill>
                  <a:prstClr val="black"/>
                </a:solidFill>
                <a:latin typeface="Calibri" panose="020F0502020204030204"/>
              </a:rPr>
              <a:t>Machpelah</a:t>
            </a:r>
            <a:r>
              <a:rPr lang="en-US" sz="2400" dirty="0">
                <a:solidFill>
                  <a:prstClr val="black"/>
                </a:solidFill>
                <a:latin typeface="Calibri" panose="020F0502020204030204"/>
              </a:rPr>
              <a:t>, which faced </a:t>
            </a:r>
            <a:r>
              <a:rPr lang="en-US" sz="2400" dirty="0" err="1">
                <a:solidFill>
                  <a:prstClr val="black"/>
                </a:solidFill>
                <a:latin typeface="Calibri" panose="020F0502020204030204"/>
              </a:rPr>
              <a:t>Mamre</a:t>
            </a:r>
            <a:r>
              <a:rPr lang="en-US" sz="2400" dirty="0">
                <a:solidFill>
                  <a:prstClr val="black"/>
                </a:solidFill>
                <a:latin typeface="Calibri" panose="020F0502020204030204"/>
              </a:rPr>
              <a:t>, the field and cave which was 	in it, and all the trees which were in the field, that were within all the confines of its border, 	were deeded over </a:t>
            </a:r>
            <a:br>
              <a:rPr lang="en-US" sz="2400" dirty="0">
                <a:solidFill>
                  <a:prstClr val="black"/>
                </a:solidFill>
                <a:latin typeface="Calibri" panose="020F0502020204030204"/>
              </a:rPr>
            </a:br>
            <a:r>
              <a:rPr lang="en-US" sz="2400" dirty="0">
                <a:solidFill>
                  <a:prstClr val="black"/>
                </a:solidFill>
                <a:latin typeface="Calibri" panose="020F0502020204030204"/>
              </a:rPr>
              <a:t>18  to Abraham for a possession in the presence of the sons of </a:t>
            </a:r>
            <a:r>
              <a:rPr lang="en-US" sz="2400" dirty="0" err="1">
                <a:solidFill>
                  <a:prstClr val="black"/>
                </a:solidFill>
                <a:latin typeface="Calibri" panose="020F0502020204030204"/>
              </a:rPr>
              <a:t>Heth</a:t>
            </a:r>
            <a:r>
              <a:rPr lang="en-US" sz="2400" dirty="0">
                <a:solidFill>
                  <a:prstClr val="black"/>
                </a:solidFill>
                <a:latin typeface="Calibri" panose="020F0502020204030204"/>
              </a:rPr>
              <a:t>, before all who went in at 	the gate of his city. </a:t>
            </a:r>
            <a:br>
              <a:rPr lang="en-US" sz="2400" dirty="0">
                <a:solidFill>
                  <a:prstClr val="black"/>
                </a:solidFill>
                <a:latin typeface="Calibri" panose="020F0502020204030204"/>
              </a:rPr>
            </a:br>
            <a:r>
              <a:rPr lang="en-US" sz="2400" dirty="0">
                <a:solidFill>
                  <a:prstClr val="black"/>
                </a:solidFill>
                <a:latin typeface="Calibri" panose="020F0502020204030204"/>
              </a:rPr>
              <a:t>19  After this, Abraham buried Sarah his wife in the cave of the field at </a:t>
            </a:r>
            <a:r>
              <a:rPr lang="en-US" sz="2400" dirty="0" err="1">
                <a:solidFill>
                  <a:prstClr val="black"/>
                </a:solidFill>
                <a:latin typeface="Calibri" panose="020F0502020204030204"/>
              </a:rPr>
              <a:t>Machpelah</a:t>
            </a:r>
            <a:r>
              <a:rPr lang="en-US" sz="2400" dirty="0">
                <a:solidFill>
                  <a:prstClr val="black"/>
                </a:solidFill>
                <a:latin typeface="Calibri" panose="020F0502020204030204"/>
              </a:rPr>
              <a:t> facing </a:t>
            </a:r>
            <a:r>
              <a:rPr lang="en-US" sz="2400" dirty="0" err="1">
                <a:solidFill>
                  <a:prstClr val="black"/>
                </a:solidFill>
                <a:latin typeface="Calibri" panose="020F0502020204030204"/>
              </a:rPr>
              <a:t>Mamre</a:t>
            </a:r>
            <a:r>
              <a:rPr lang="en-US" sz="2400" dirty="0">
                <a:solidFill>
                  <a:prstClr val="black"/>
                </a:solidFill>
                <a:latin typeface="Calibri" panose="020F0502020204030204"/>
              </a:rPr>
              <a:t> 	(that is, Hebron) in the land of Canaan. </a:t>
            </a:r>
            <a:br>
              <a:rPr lang="en-US" sz="2400" dirty="0">
                <a:solidFill>
                  <a:prstClr val="black"/>
                </a:solidFill>
                <a:latin typeface="Calibri" panose="020F0502020204030204"/>
              </a:rPr>
            </a:br>
            <a:r>
              <a:rPr lang="en-US" sz="2400" dirty="0">
                <a:solidFill>
                  <a:prstClr val="black"/>
                </a:solidFill>
                <a:latin typeface="Calibri" panose="020F0502020204030204"/>
              </a:rPr>
              <a:t>20  So the field and the cave that is in it, were deeded over to Abraham for a burial site by the 	sons of </a:t>
            </a:r>
            <a:r>
              <a:rPr lang="en-US" sz="2400" dirty="0" err="1">
                <a:solidFill>
                  <a:prstClr val="black"/>
                </a:solidFill>
                <a:latin typeface="Calibri" panose="020F0502020204030204"/>
              </a:rPr>
              <a:t>Heth</a:t>
            </a:r>
            <a:r>
              <a:rPr lang="en-US" sz="2400" dirty="0">
                <a:solidFill>
                  <a:prstClr val="black"/>
                </a:solidFill>
                <a:latin typeface="Calibri" panose="020F0502020204030204"/>
              </a:rPr>
              <a:t>. </a:t>
            </a:r>
          </a:p>
          <a:p>
            <a:pPr defTabSz="274313">
              <a:spcBef>
                <a:spcPts val="1800"/>
              </a:spcBef>
              <a:defRPr/>
            </a:pP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8149171-F725-4B2D-9528-13C732AFC571}"/>
              </a:ext>
            </a:extLst>
          </p:cNvPr>
          <p:cNvSpPr txBox="1"/>
          <p:nvPr/>
        </p:nvSpPr>
        <p:spPr>
          <a:xfrm>
            <a:off x="0" y="0"/>
            <a:ext cx="12192000" cy="5724644"/>
          </a:xfrm>
          <a:prstGeom prst="rect">
            <a:avLst/>
          </a:prstGeom>
          <a:solidFill>
            <a:schemeClr val="bg1"/>
          </a:solidFill>
          <a:ln w="57150">
            <a:solidFill>
              <a:srgbClr val="00B0F0"/>
            </a:solidFill>
          </a:ln>
        </p:spPr>
        <p:txBody>
          <a:bodyPr wrap="square" rtlCol="0">
            <a:spAutoFit/>
          </a:bodyPr>
          <a:lstStyle/>
          <a:p>
            <a:pPr defTabSz="274313">
              <a:spcBef>
                <a:spcPts val="1800"/>
              </a:spcBef>
              <a:defRPr/>
            </a:pPr>
            <a:endParaRPr lang="en-US" sz="2400" b="1" dirty="0">
              <a:solidFill>
                <a:prstClr val="black"/>
              </a:solidFill>
              <a:latin typeface="Calibri" panose="020F0502020204030204"/>
            </a:endParaRPr>
          </a:p>
          <a:p>
            <a:pPr defTabSz="274313">
              <a:spcBef>
                <a:spcPts val="1800"/>
              </a:spcBef>
              <a:defRPr/>
            </a:pPr>
            <a:r>
              <a:rPr lang="en-US" sz="2400" b="1" dirty="0">
                <a:solidFill>
                  <a:prstClr val="black"/>
                </a:solidFill>
                <a:latin typeface="Calibri" panose="020F0502020204030204"/>
              </a:rPr>
              <a:t>Genesis 47:27-31 (NASB) </a:t>
            </a:r>
            <a:br>
              <a:rPr lang="en-US" sz="2400" dirty="0">
                <a:solidFill>
                  <a:prstClr val="black"/>
                </a:solidFill>
                <a:latin typeface="Calibri" panose="020F0502020204030204"/>
              </a:rPr>
            </a:br>
            <a:r>
              <a:rPr lang="en-US" sz="2400" dirty="0">
                <a:solidFill>
                  <a:prstClr val="black"/>
                </a:solidFill>
                <a:latin typeface="Calibri" panose="020F0502020204030204"/>
              </a:rPr>
              <a:t>27  Now Israel lived in the land of Egypt, in Goshen, and they acquired property in it and were 	fruitful and became very numerous. </a:t>
            </a:r>
            <a:br>
              <a:rPr lang="en-US" sz="2400" dirty="0">
                <a:solidFill>
                  <a:prstClr val="black"/>
                </a:solidFill>
                <a:latin typeface="Calibri" panose="020F0502020204030204"/>
              </a:rPr>
            </a:br>
            <a:r>
              <a:rPr lang="en-US" sz="2400" dirty="0">
                <a:solidFill>
                  <a:prstClr val="black"/>
                </a:solidFill>
                <a:latin typeface="Calibri" panose="020F0502020204030204"/>
              </a:rPr>
              <a:t>28  Jacob lived in the land of Egypt seventeen years; so the length of Jacob's life was one 	hundred and forty-seven years. </a:t>
            </a:r>
            <a:br>
              <a:rPr lang="en-US" sz="2400" dirty="0">
                <a:solidFill>
                  <a:prstClr val="black"/>
                </a:solidFill>
                <a:latin typeface="Calibri" panose="020F0502020204030204"/>
              </a:rPr>
            </a:br>
            <a:r>
              <a:rPr lang="en-US" sz="2400" dirty="0">
                <a:solidFill>
                  <a:prstClr val="black"/>
                </a:solidFill>
                <a:latin typeface="Calibri" panose="020F0502020204030204"/>
              </a:rPr>
              <a:t>29  When the time for Israel to die drew near, he called his son Joseph and said to him, "Please, if 	I have found favor in your sight, place now your hand under my thigh and deal with me in 	kindness and faithfulness. Please do not bury me in Egypt, </a:t>
            </a:r>
            <a:br>
              <a:rPr lang="en-US" sz="2400" dirty="0">
                <a:solidFill>
                  <a:prstClr val="black"/>
                </a:solidFill>
                <a:latin typeface="Calibri" panose="020F0502020204030204"/>
              </a:rPr>
            </a:br>
            <a:r>
              <a:rPr lang="en-US" sz="2400" dirty="0">
                <a:solidFill>
                  <a:prstClr val="black"/>
                </a:solidFill>
                <a:latin typeface="Calibri" panose="020F0502020204030204"/>
              </a:rPr>
              <a:t>30  </a:t>
            </a:r>
            <a:r>
              <a:rPr lang="en-US" sz="2400" dirty="0">
                <a:solidFill>
                  <a:srgbClr val="FF0000"/>
                </a:solidFill>
                <a:latin typeface="Calibri" panose="020F0502020204030204"/>
              </a:rPr>
              <a:t>but when I lie down with my fathers, you shall carry me out of Egypt and bury me in their 	burial place." And he said, "I will do as you have said." </a:t>
            </a:r>
            <a:br>
              <a:rPr lang="en-US" sz="2400" dirty="0">
                <a:solidFill>
                  <a:prstClr val="black"/>
                </a:solidFill>
                <a:latin typeface="Calibri" panose="020F0502020204030204"/>
              </a:rPr>
            </a:br>
            <a:r>
              <a:rPr lang="en-US" sz="2400" dirty="0">
                <a:solidFill>
                  <a:prstClr val="black"/>
                </a:solidFill>
                <a:latin typeface="Calibri" panose="020F0502020204030204"/>
              </a:rPr>
              <a:t>31  He said, "Swear to me." So he swore to him. Then Israel bowed </a:t>
            </a:r>
            <a:r>
              <a:rPr lang="en-US" sz="2400" i="1" dirty="0">
                <a:solidFill>
                  <a:prstClr val="black"/>
                </a:solidFill>
                <a:latin typeface="Calibri" panose="020F0502020204030204"/>
              </a:rPr>
              <a:t>in worship</a:t>
            </a:r>
            <a:r>
              <a:rPr lang="en-US" sz="2400" dirty="0">
                <a:solidFill>
                  <a:prstClr val="black"/>
                </a:solidFill>
                <a:latin typeface="Calibri" panose="020F0502020204030204"/>
              </a:rPr>
              <a:t> at the head of the 	bed. </a:t>
            </a:r>
          </a:p>
          <a:p>
            <a:pPr defTabSz="274313">
              <a:spcBef>
                <a:spcPts val="1800"/>
              </a:spcBef>
              <a:defRPr/>
            </a:pPr>
            <a:endParaRPr lang="en-US" sz="2400" dirty="0">
              <a:solidFill>
                <a:prstClr val="black"/>
              </a:solidFill>
              <a:latin typeface="Calibri" panose="020F0502020204030204"/>
            </a:endParaRPr>
          </a:p>
        </p:txBody>
      </p:sp>
      <p:sp>
        <p:nvSpPr>
          <p:cNvPr id="7" name="TextBox 6">
            <a:extLst>
              <a:ext uri="{FF2B5EF4-FFF2-40B4-BE49-F238E27FC236}">
                <a16:creationId xmlns:a16="http://schemas.microsoft.com/office/drawing/2014/main" id="{544CB378-BF27-4BBB-BCF9-28445306A4EF}"/>
              </a:ext>
            </a:extLst>
          </p:cNvPr>
          <p:cNvSpPr txBox="1"/>
          <p:nvPr/>
        </p:nvSpPr>
        <p:spPr>
          <a:xfrm>
            <a:off x="0" y="1"/>
            <a:ext cx="12192000" cy="5816977"/>
          </a:xfrm>
          <a:prstGeom prst="rect">
            <a:avLst/>
          </a:prstGeom>
          <a:solidFill>
            <a:schemeClr val="bg1"/>
          </a:solidFill>
          <a:ln w="57150">
            <a:solidFill>
              <a:srgbClr val="00B0F0"/>
            </a:solidFill>
          </a:ln>
        </p:spPr>
        <p:txBody>
          <a:bodyPr wrap="square" rtlCol="0">
            <a:spAutoFit/>
          </a:bodyPr>
          <a:lstStyle/>
          <a:p>
            <a:pPr defTabSz="274313">
              <a:spcBef>
                <a:spcPts val="1800"/>
              </a:spcBef>
              <a:defRPr/>
            </a:pPr>
            <a:endParaRPr lang="en-US" sz="2400" b="1" dirty="0">
              <a:solidFill>
                <a:prstClr val="black"/>
              </a:solidFill>
              <a:latin typeface="Calibri" panose="020F0502020204030204"/>
            </a:endParaRPr>
          </a:p>
          <a:p>
            <a:pPr defTabSz="274313">
              <a:spcBef>
                <a:spcPts val="1800"/>
              </a:spcBef>
              <a:defRPr/>
            </a:pPr>
            <a:endParaRPr lang="en-US" sz="2400" b="1" dirty="0">
              <a:solidFill>
                <a:prstClr val="black"/>
              </a:solidFill>
              <a:latin typeface="Calibri" panose="020F0502020204030204"/>
            </a:endParaRPr>
          </a:p>
          <a:p>
            <a:pPr defTabSz="274313">
              <a:spcBef>
                <a:spcPts val="1800"/>
              </a:spcBef>
              <a:defRPr/>
            </a:pPr>
            <a:br>
              <a:rPr lang="en-US" sz="2400" b="1" dirty="0">
                <a:solidFill>
                  <a:prstClr val="black"/>
                </a:solidFill>
                <a:latin typeface="Calibri" panose="020F0502020204030204"/>
              </a:rPr>
            </a:br>
            <a:r>
              <a:rPr lang="en-US" sz="2400" b="1" dirty="0">
                <a:solidFill>
                  <a:prstClr val="black"/>
                </a:solidFill>
                <a:latin typeface="Calibri" panose="020F0502020204030204"/>
              </a:rPr>
              <a:t>Genesis 50:12-14 (NASB) </a:t>
            </a:r>
            <a:br>
              <a:rPr lang="en-US" sz="2400" dirty="0">
                <a:solidFill>
                  <a:prstClr val="black"/>
                </a:solidFill>
                <a:latin typeface="Calibri" panose="020F0502020204030204"/>
              </a:rPr>
            </a:br>
            <a:r>
              <a:rPr lang="en-US" sz="2400" dirty="0">
                <a:solidFill>
                  <a:prstClr val="black"/>
                </a:solidFill>
                <a:latin typeface="Calibri" panose="020F0502020204030204"/>
              </a:rPr>
              <a:t>12  Thus his sons did for him as he had charged them; </a:t>
            </a:r>
            <a:br>
              <a:rPr lang="en-US" sz="2400" dirty="0">
                <a:solidFill>
                  <a:prstClr val="black"/>
                </a:solidFill>
                <a:latin typeface="Calibri" panose="020F0502020204030204"/>
              </a:rPr>
            </a:br>
            <a:r>
              <a:rPr lang="en-US" sz="2400" dirty="0">
                <a:solidFill>
                  <a:prstClr val="black"/>
                </a:solidFill>
                <a:latin typeface="Calibri" panose="020F0502020204030204"/>
              </a:rPr>
              <a:t>13  for his sons carried him to the land of Canaan and buried him in the cave of the field of 	</a:t>
            </a:r>
            <a:r>
              <a:rPr lang="en-US" sz="2400" dirty="0" err="1">
                <a:solidFill>
                  <a:prstClr val="black"/>
                </a:solidFill>
                <a:latin typeface="Calibri" panose="020F0502020204030204"/>
              </a:rPr>
              <a:t>Machpelah</a:t>
            </a:r>
            <a:r>
              <a:rPr lang="en-US" sz="2400" dirty="0">
                <a:solidFill>
                  <a:prstClr val="black"/>
                </a:solidFill>
                <a:latin typeface="Calibri" panose="020F0502020204030204"/>
              </a:rPr>
              <a:t> before </a:t>
            </a:r>
            <a:r>
              <a:rPr lang="en-US" sz="2400" dirty="0" err="1">
                <a:solidFill>
                  <a:prstClr val="black"/>
                </a:solidFill>
                <a:latin typeface="Calibri" panose="020F0502020204030204"/>
              </a:rPr>
              <a:t>Mamre</a:t>
            </a:r>
            <a:r>
              <a:rPr lang="en-US" sz="2400" dirty="0">
                <a:solidFill>
                  <a:prstClr val="black"/>
                </a:solidFill>
                <a:latin typeface="Calibri" panose="020F0502020204030204"/>
              </a:rPr>
              <a:t>, which Abraham had bought along with the field for a burial site 	from Ephron the Hittite. </a:t>
            </a:r>
            <a:br>
              <a:rPr lang="en-US" sz="2400" dirty="0">
                <a:solidFill>
                  <a:prstClr val="black"/>
                </a:solidFill>
                <a:latin typeface="Calibri" panose="020F0502020204030204"/>
              </a:rPr>
            </a:br>
            <a:r>
              <a:rPr lang="en-US" sz="2400" dirty="0">
                <a:solidFill>
                  <a:prstClr val="black"/>
                </a:solidFill>
                <a:latin typeface="Calibri" panose="020F0502020204030204"/>
              </a:rPr>
              <a:t>14  After he had buried his father, Joseph returned to Egypt, he and his brothers, and all who had 	gone up with him to bury his father. </a:t>
            </a:r>
          </a:p>
          <a:p>
            <a:pPr defTabSz="274313">
              <a:spcBef>
                <a:spcPts val="1800"/>
              </a:spcBef>
              <a:defRPr/>
            </a:pPr>
            <a:endParaRPr lang="en-US" sz="2400" b="1" dirty="0">
              <a:solidFill>
                <a:prstClr val="black"/>
              </a:solidFill>
              <a:latin typeface="Times New Roman" panose="02020603050405020304" pitchFamily="18" charset="0"/>
              <a:cs typeface="Times New Roman" panose="02020603050405020304" pitchFamily="18" charset="0"/>
            </a:endParaRPr>
          </a:p>
          <a:p>
            <a:pPr defTabSz="274313">
              <a:spcBef>
                <a:spcPts val="1800"/>
              </a:spcBef>
              <a:defRPr/>
            </a:pPr>
            <a:br>
              <a:rPr lang="en-US" sz="2400" b="1" dirty="0">
                <a:solidFill>
                  <a:prstClr val="black"/>
                </a:solidFill>
                <a:latin typeface="Times New Roman" panose="02020603050405020304" pitchFamily="18" charset="0"/>
                <a:cs typeface="Times New Roman" panose="02020603050405020304" pitchFamily="18" charset="0"/>
              </a:rPr>
            </a:br>
            <a:endParaRPr lang="en-US"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127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4"/>
                                        </p:tgtEl>
                                        <p:attrNameLst>
                                          <p:attrName>ppt_w</p:attrName>
                                        </p:attrNameLst>
                                      </p:cBhvr>
                                      <p:tavLst>
                                        <p:tav tm="0">
                                          <p:val>
                                            <p:strVal val="ppt_w"/>
                                          </p:val>
                                        </p:tav>
                                        <p:tav tm="100000">
                                          <p:val>
                                            <p:fltVal val="0"/>
                                          </p:val>
                                        </p:tav>
                                      </p:tavLst>
                                    </p:anim>
                                    <p:anim calcmode="lin" valueType="num">
                                      <p:cBhvr>
                                        <p:cTn id="32" dur="500"/>
                                        <p:tgtEl>
                                          <p:spTgt spid="4"/>
                                        </p:tgtEl>
                                        <p:attrNameLst>
                                          <p:attrName>ppt_h</p:attrName>
                                        </p:attrNameLst>
                                      </p:cBhvr>
                                      <p:tavLst>
                                        <p:tav tm="0">
                                          <p:val>
                                            <p:strVal val="ppt_h"/>
                                          </p:val>
                                        </p:tav>
                                        <p:tav tm="100000">
                                          <p:val>
                                            <p:fltVal val="0"/>
                                          </p:val>
                                        </p:tav>
                                      </p:tavLst>
                                    </p:anim>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animEffect transition="in" filter="fade">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5"/>
                                        </p:tgtEl>
                                        <p:attrNameLst>
                                          <p:attrName>ppt_w</p:attrName>
                                        </p:attrNameLst>
                                      </p:cBhvr>
                                      <p:tavLst>
                                        <p:tav tm="0">
                                          <p:val>
                                            <p:strVal val="ppt_w"/>
                                          </p:val>
                                        </p:tav>
                                        <p:tav tm="100000">
                                          <p:val>
                                            <p:fltVal val="0"/>
                                          </p:val>
                                        </p:tav>
                                      </p:tavLst>
                                    </p:anim>
                                    <p:anim calcmode="lin" valueType="num">
                                      <p:cBhvr>
                                        <p:cTn id="50" dur="500"/>
                                        <p:tgtEl>
                                          <p:spTgt spid="5"/>
                                        </p:tgtEl>
                                        <p:attrNameLst>
                                          <p:attrName>ppt_h</p:attrName>
                                        </p:attrNameLst>
                                      </p:cBhvr>
                                      <p:tavLst>
                                        <p:tav tm="0">
                                          <p:val>
                                            <p:strVal val="ppt_h"/>
                                          </p:val>
                                        </p:tav>
                                        <p:tav tm="100000">
                                          <p:val>
                                            <p:fltVal val="0"/>
                                          </p:val>
                                        </p:tav>
                                      </p:tavLst>
                                    </p:anim>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animEffect transition="in" filter="fade">
                                      <p:cBhvr>
                                        <p:cTn id="59" dur="500"/>
                                        <p:tgtEl>
                                          <p:spTgt spid="6"/>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xit" presetSubtype="32" fill="hold" grpId="1" nodeType="clickEffect">
                                  <p:stCondLst>
                                    <p:cond delay="0"/>
                                  </p:stCondLst>
                                  <p:childTnLst>
                                    <p:anim calcmode="lin" valueType="num">
                                      <p:cBhvr>
                                        <p:cTn id="63" dur="500"/>
                                        <p:tgtEl>
                                          <p:spTgt spid="6"/>
                                        </p:tgtEl>
                                        <p:attrNameLst>
                                          <p:attrName>ppt_w</p:attrName>
                                        </p:attrNameLst>
                                      </p:cBhvr>
                                      <p:tavLst>
                                        <p:tav tm="0">
                                          <p:val>
                                            <p:strVal val="ppt_w"/>
                                          </p:val>
                                        </p:tav>
                                        <p:tav tm="100000">
                                          <p:val>
                                            <p:fltVal val="0"/>
                                          </p:val>
                                        </p:tav>
                                      </p:tavLst>
                                    </p:anim>
                                    <p:anim calcmode="lin" valueType="num">
                                      <p:cBhvr>
                                        <p:cTn id="64" dur="500"/>
                                        <p:tgtEl>
                                          <p:spTgt spid="6"/>
                                        </p:tgtEl>
                                        <p:attrNameLst>
                                          <p:attrName>ppt_h</p:attrName>
                                        </p:attrNameLst>
                                      </p:cBhvr>
                                      <p:tavLst>
                                        <p:tav tm="0">
                                          <p:val>
                                            <p:strVal val="ppt_h"/>
                                          </p:val>
                                        </p:tav>
                                        <p:tav tm="100000">
                                          <p:val>
                                            <p:fltVal val="0"/>
                                          </p:val>
                                        </p:tav>
                                      </p:tavLst>
                                    </p:anim>
                                    <p:animEffect transition="out" filter="fade">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fill="hold"/>
                                        <p:tgtEl>
                                          <p:spTgt spid="7"/>
                                        </p:tgtEl>
                                        <p:attrNameLst>
                                          <p:attrName>ppt_w</p:attrName>
                                        </p:attrNameLst>
                                      </p:cBhvr>
                                      <p:tavLst>
                                        <p:tav tm="0">
                                          <p:val>
                                            <p:fltVal val="0"/>
                                          </p:val>
                                        </p:tav>
                                        <p:tav tm="100000">
                                          <p:val>
                                            <p:strVal val="#ppt_w"/>
                                          </p:val>
                                        </p:tav>
                                      </p:tavLst>
                                    </p:anim>
                                    <p:anim calcmode="lin" valueType="num">
                                      <p:cBhvr>
                                        <p:cTn id="72" dur="500" fill="hold"/>
                                        <p:tgtEl>
                                          <p:spTgt spid="7"/>
                                        </p:tgtEl>
                                        <p:attrNameLst>
                                          <p:attrName>ppt_h</p:attrName>
                                        </p:attrNameLst>
                                      </p:cBhvr>
                                      <p:tavLst>
                                        <p:tav tm="0">
                                          <p:val>
                                            <p:fltVal val="0"/>
                                          </p:val>
                                        </p:tav>
                                        <p:tav tm="100000">
                                          <p:val>
                                            <p:strVal val="#ppt_h"/>
                                          </p:val>
                                        </p:tav>
                                      </p:tavLst>
                                    </p:anim>
                                    <p:animEffect transition="in" filter="fade">
                                      <p:cBhvr>
                                        <p:cTn id="73" dur="500"/>
                                        <p:tgtEl>
                                          <p:spTgt spid="7"/>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grpId="1" nodeType="clickEffect">
                                  <p:stCondLst>
                                    <p:cond delay="0"/>
                                  </p:stCondLst>
                                  <p:childTnLst>
                                    <p:anim calcmode="lin" valueType="num">
                                      <p:cBhvr>
                                        <p:cTn id="77" dur="500"/>
                                        <p:tgtEl>
                                          <p:spTgt spid="7"/>
                                        </p:tgtEl>
                                        <p:attrNameLst>
                                          <p:attrName>ppt_w</p:attrName>
                                        </p:attrNameLst>
                                      </p:cBhvr>
                                      <p:tavLst>
                                        <p:tav tm="0">
                                          <p:val>
                                            <p:strVal val="ppt_w"/>
                                          </p:val>
                                        </p:tav>
                                        <p:tav tm="100000">
                                          <p:val>
                                            <p:fltVal val="0"/>
                                          </p:val>
                                        </p:tav>
                                      </p:tavLst>
                                    </p:anim>
                                    <p:anim calcmode="lin" valueType="num">
                                      <p:cBhvr>
                                        <p:cTn id="78" dur="500"/>
                                        <p:tgtEl>
                                          <p:spTgt spid="7"/>
                                        </p:tgtEl>
                                        <p:attrNameLst>
                                          <p:attrName>ppt_h</p:attrName>
                                        </p:attrNameLst>
                                      </p:cBhvr>
                                      <p:tavLst>
                                        <p:tav tm="0">
                                          <p:val>
                                            <p:strVal val="ppt_h"/>
                                          </p:val>
                                        </p:tav>
                                        <p:tav tm="100000">
                                          <p:val>
                                            <p:fltVal val="0"/>
                                          </p:val>
                                        </p:tav>
                                      </p:tavLst>
                                    </p:anim>
                                    <p:animEffect transition="out" filter="fade">
                                      <p:cBhvr>
                                        <p:cTn id="79" dur="500"/>
                                        <p:tgtEl>
                                          <p:spTgt spid="7"/>
                                        </p:tgtEl>
                                      </p:cBhvr>
                                    </p:animEffect>
                                    <p:set>
                                      <p:cBhvr>
                                        <p:cTn id="8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
            <a:ext cx="12192000" cy="6463308"/>
          </a:xfrm>
          <a:prstGeom prst="rect">
            <a:avLst/>
          </a:prstGeom>
          <a:solidFill>
            <a:schemeClr val="bg1"/>
          </a:solidFill>
        </p:spPr>
        <p:txBody>
          <a:bodyPr wrap="square" rtlCol="0">
            <a:spAutoFit/>
          </a:bodyPr>
          <a:lstStyle/>
          <a:p>
            <a:pPr defTabSz="274313">
              <a:spcBef>
                <a:spcPts val="1800"/>
              </a:spcBef>
              <a:defRPr/>
            </a:pPr>
            <a:r>
              <a:rPr lang="en-US" sz="2400" b="1" dirty="0">
                <a:solidFill>
                  <a:srgbClr val="FF0000"/>
                </a:solidFill>
                <a:latin typeface="Times New Roman" panose="02020603050405020304" pitchFamily="18" charset="0"/>
                <a:cs typeface="Times New Roman" panose="02020603050405020304" pitchFamily="18" charset="0"/>
              </a:rPr>
              <a:t>Acts 7:17-22 (NASB)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17  "But as the time of the promise was approaching which God had assured to Abraham, the 	people increased and multiplied in Egypt,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18  until </a:t>
            </a:r>
            <a:r>
              <a:rPr lang="en-US" sz="2400" cap="small" dirty="0">
                <a:solidFill>
                  <a:srgbClr val="FF0000"/>
                </a:solidFill>
                <a:latin typeface="Times New Roman" panose="02020603050405020304" pitchFamily="18" charset="0"/>
                <a:cs typeface="Times New Roman" panose="02020603050405020304" pitchFamily="18" charset="0"/>
              </a:rPr>
              <a:t>THERE AROSE ANOTHER KING OVER</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EGYPT WHO KNEW NOTHING ABOUT</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JOSEPH</a:t>
            </a:r>
            <a:r>
              <a:rPr lang="en-US" sz="2400" dirty="0">
                <a:solidFill>
                  <a:srgbClr val="FF0000"/>
                </a:solidFill>
                <a:latin typeface="Times New Roman" panose="02020603050405020304" pitchFamily="18" charset="0"/>
                <a:cs typeface="Times New Roman" panose="02020603050405020304" pitchFamily="18" charset="0"/>
              </a:rPr>
              <a:t>.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19  "It was he who took shrewd advantage of our race and mistreated our fathers so that they 	would expose their infants and they would not survive.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20  "It was at this time that Moses was born; and </a:t>
            </a:r>
            <a:r>
              <a:rPr lang="en-US" sz="2400" b="1" dirty="0">
                <a:solidFill>
                  <a:srgbClr val="FF0000"/>
                </a:solidFill>
                <a:latin typeface="Times New Roman" panose="02020603050405020304" pitchFamily="18" charset="0"/>
                <a:cs typeface="Times New Roman" panose="02020603050405020304" pitchFamily="18" charset="0"/>
              </a:rPr>
              <a:t>he was lovely in the sight of God</a:t>
            </a:r>
            <a:r>
              <a:rPr lang="en-US" sz="2400" dirty="0">
                <a:solidFill>
                  <a:srgbClr val="FF0000"/>
                </a:solidFill>
                <a:latin typeface="Times New Roman" panose="02020603050405020304" pitchFamily="18" charset="0"/>
                <a:cs typeface="Times New Roman" panose="02020603050405020304" pitchFamily="18" charset="0"/>
              </a:rPr>
              <a:t>, and he was 	nurtured three months in his father's home.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21  "And after he had been set outside, Pharaoh's daughter took him away and nurtured him as her 	own son.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22  "Moses was educated in all the learning of the Egyptians, and he was a man of power in words 	and deeds. </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A. </a:t>
            </a:r>
            <a:r>
              <a:rPr lang="en-US" sz="2400" b="1" dirty="0">
                <a:solidFill>
                  <a:prstClr val="black"/>
                </a:solidFill>
                <a:latin typeface="Times New Roman" panose="02020603050405020304" pitchFamily="18" charset="0"/>
                <a:cs typeface="Times New Roman" panose="02020603050405020304" pitchFamily="18" charset="0"/>
              </a:rPr>
              <a:t>Israel loses favor with the Pharaoh and are commanded to kill their male children in an 	attempt to control the population of the Hebrews in Egypt: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Ex 1:6-9; 15-16; 22</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B. </a:t>
            </a:r>
            <a:r>
              <a:rPr lang="en-US" sz="2400" b="1" dirty="0">
                <a:solidFill>
                  <a:prstClr val="black"/>
                </a:solidFill>
                <a:latin typeface="Times New Roman" panose="02020603050405020304" pitchFamily="18" charset="0"/>
                <a:cs typeface="Times New Roman" panose="02020603050405020304" pitchFamily="18" charset="0"/>
              </a:rPr>
              <a:t>The birth of Moses:</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Ex 2:1-6; Ex 2:7-10; </a:t>
            </a:r>
            <a:r>
              <a:rPr lang="en-US" sz="2400" dirty="0" err="1">
                <a:solidFill>
                  <a:srgbClr val="FF0000"/>
                </a:solidFill>
                <a:latin typeface="Times New Roman" panose="02020603050405020304" pitchFamily="18" charset="0"/>
                <a:cs typeface="Times New Roman" panose="02020603050405020304" pitchFamily="18" charset="0"/>
              </a:rPr>
              <a:t>Heb</a:t>
            </a:r>
            <a:r>
              <a:rPr lang="en-US" sz="2400" dirty="0">
                <a:solidFill>
                  <a:srgbClr val="FF0000"/>
                </a:solidFill>
                <a:latin typeface="Times New Roman" panose="02020603050405020304" pitchFamily="18" charset="0"/>
                <a:cs typeface="Times New Roman" panose="02020603050405020304" pitchFamily="18" charset="0"/>
              </a:rPr>
              <a:t> 11:23</a:t>
            </a:r>
            <a:endParaRPr lang="en-US" sz="2400" b="1" dirty="0">
              <a:solidFill>
                <a:srgbClr val="FF0000"/>
              </a:solidFill>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671EAB8F-454A-4BB3-A598-ABB011AEDE5C}"/>
              </a:ext>
            </a:extLst>
          </p:cNvPr>
          <p:cNvGrpSpPr/>
          <p:nvPr/>
        </p:nvGrpSpPr>
        <p:grpSpPr>
          <a:xfrm>
            <a:off x="0" y="0"/>
            <a:ext cx="12192003" cy="6858000"/>
            <a:chOff x="0" y="0"/>
            <a:chExt cx="12192002" cy="6858000"/>
          </a:xfrm>
        </p:grpSpPr>
        <p:pic>
          <p:nvPicPr>
            <p:cNvPr id="8" name="Picture 7" descr="A close up of a mans face&#10;&#10;Description generated with very high confidence">
              <a:extLst>
                <a:ext uri="{FF2B5EF4-FFF2-40B4-BE49-F238E27FC236}">
                  <a16:creationId xmlns:a16="http://schemas.microsoft.com/office/drawing/2014/main" id="{7ED10A3F-8F5D-41CD-8207-7FFFCDE2A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850086" cy="6858000"/>
            </a:xfrm>
            <a:prstGeom prst="rect">
              <a:avLst/>
            </a:prstGeom>
          </p:spPr>
        </p:pic>
        <p:sp>
          <p:nvSpPr>
            <p:cNvPr id="9" name="TextBox 8">
              <a:extLst>
                <a:ext uri="{FF2B5EF4-FFF2-40B4-BE49-F238E27FC236}">
                  <a16:creationId xmlns:a16="http://schemas.microsoft.com/office/drawing/2014/main" id="{B484B910-169A-47D1-9FFE-4C7D81337A47}"/>
                </a:ext>
              </a:extLst>
            </p:cNvPr>
            <p:cNvSpPr txBox="1"/>
            <p:nvPr/>
          </p:nvSpPr>
          <p:spPr>
            <a:xfrm>
              <a:off x="8850088" y="0"/>
              <a:ext cx="3341914" cy="6817251"/>
            </a:xfrm>
            <a:prstGeom prst="rect">
              <a:avLst/>
            </a:prstGeom>
            <a:solidFill>
              <a:schemeClr val="bg1"/>
            </a:solidFill>
            <a:ln w="57150">
              <a:noFill/>
            </a:ln>
          </p:spPr>
          <p:txBody>
            <a:bodyPr wrap="square" rtlCol="0">
              <a:spAutoFit/>
            </a:bodyPr>
            <a:lstStyle/>
            <a:p>
              <a:pPr defTabSz="182875">
                <a:defRPr/>
              </a:pPr>
              <a:r>
                <a:rPr lang="en-US" sz="2300" b="1" dirty="0">
                  <a:solidFill>
                    <a:prstClr val="black"/>
                  </a:solidFill>
                  <a:latin typeface="Calibri" panose="020F0502020204030204"/>
                </a:rPr>
                <a:t>Exodus 1:6-9 (NASB) </a:t>
              </a:r>
              <a:br>
                <a:rPr lang="en-US" sz="2300" dirty="0">
                  <a:solidFill>
                    <a:prstClr val="black"/>
                  </a:solidFill>
                  <a:latin typeface="Calibri" panose="020F0502020204030204"/>
                </a:rPr>
              </a:br>
              <a:r>
                <a:rPr lang="en-US" sz="2300" dirty="0">
                  <a:solidFill>
                    <a:prstClr val="black"/>
                  </a:solidFill>
                  <a:latin typeface="Calibri" panose="020F0502020204030204"/>
                </a:rPr>
                <a:t>6  Joseph died, and all his 	brothers and all that 	generation. </a:t>
              </a:r>
              <a:br>
                <a:rPr lang="en-US" sz="2300" dirty="0">
                  <a:solidFill>
                    <a:prstClr val="black"/>
                  </a:solidFill>
                  <a:latin typeface="Calibri" panose="020F0502020204030204"/>
                </a:rPr>
              </a:br>
              <a:r>
                <a:rPr lang="en-US" sz="2300" dirty="0">
                  <a:solidFill>
                    <a:prstClr val="black"/>
                  </a:solidFill>
                  <a:latin typeface="Calibri" panose="020F0502020204030204"/>
                </a:rPr>
                <a:t>7  But the sons of Israel 	were fruitful and 	increased greatly, and 	multiplied, and became 	exceedingly 	mighty, so 	that the land was filled 	with them. </a:t>
              </a:r>
              <a:br>
                <a:rPr lang="en-US" sz="2300" dirty="0">
                  <a:solidFill>
                    <a:prstClr val="black"/>
                  </a:solidFill>
                  <a:latin typeface="Calibri" panose="020F0502020204030204"/>
                </a:rPr>
              </a:br>
              <a:r>
                <a:rPr lang="en-US" sz="2300" dirty="0">
                  <a:solidFill>
                    <a:prstClr val="black"/>
                  </a:solidFill>
                  <a:latin typeface="Calibri" panose="020F0502020204030204"/>
                </a:rPr>
                <a:t>8  </a:t>
              </a:r>
              <a:r>
                <a:rPr lang="en-US" sz="2300" dirty="0">
                  <a:solidFill>
                    <a:srgbClr val="FF0000"/>
                  </a:solidFill>
                  <a:latin typeface="Calibri" panose="020F0502020204030204"/>
                </a:rPr>
                <a:t>Now a new king arose 	over Egypt, who did not 	know Joseph. </a:t>
              </a:r>
              <a:br>
                <a:rPr lang="en-US" sz="2300" dirty="0">
                  <a:solidFill>
                    <a:srgbClr val="FF0000"/>
                  </a:solidFill>
                  <a:latin typeface="Calibri" panose="020F0502020204030204"/>
                </a:rPr>
              </a:br>
              <a:r>
                <a:rPr lang="en-US" sz="2300" dirty="0">
                  <a:solidFill>
                    <a:prstClr val="black"/>
                  </a:solidFill>
                  <a:latin typeface="Calibri" panose="020F0502020204030204"/>
                </a:rPr>
                <a:t>9  He said to his people, 	"Behold, the people of 	the sons of Israel are 	more and mightier than 	we. </a:t>
              </a:r>
            </a:p>
          </p:txBody>
        </p:sp>
      </p:grpSp>
      <p:grpSp>
        <p:nvGrpSpPr>
          <p:cNvPr id="14" name="Group 13">
            <a:extLst>
              <a:ext uri="{FF2B5EF4-FFF2-40B4-BE49-F238E27FC236}">
                <a16:creationId xmlns:a16="http://schemas.microsoft.com/office/drawing/2014/main" id="{69E9CA31-3354-4935-88C5-DAA7C8A515E5}"/>
              </a:ext>
            </a:extLst>
          </p:cNvPr>
          <p:cNvGrpSpPr/>
          <p:nvPr/>
        </p:nvGrpSpPr>
        <p:grpSpPr>
          <a:xfrm>
            <a:off x="0" y="0"/>
            <a:ext cx="12192003" cy="6858000"/>
            <a:chOff x="0" y="0"/>
            <a:chExt cx="12192002" cy="6858000"/>
          </a:xfrm>
        </p:grpSpPr>
        <p:pic>
          <p:nvPicPr>
            <p:cNvPr id="12" name="Picture 11" descr="A picture containing clothing&#10;&#10;Description generated with high confidence">
              <a:extLst>
                <a:ext uri="{FF2B5EF4-FFF2-40B4-BE49-F238E27FC236}">
                  <a16:creationId xmlns:a16="http://schemas.microsoft.com/office/drawing/2014/main" id="{D34A0C66-0EE0-4F0A-BB06-376A666A47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8850086" cy="6858000"/>
            </a:xfrm>
            <a:prstGeom prst="rect">
              <a:avLst/>
            </a:prstGeom>
          </p:spPr>
        </p:pic>
        <p:sp>
          <p:nvSpPr>
            <p:cNvPr id="13" name="TextBox 12">
              <a:extLst>
                <a:ext uri="{FF2B5EF4-FFF2-40B4-BE49-F238E27FC236}">
                  <a16:creationId xmlns:a16="http://schemas.microsoft.com/office/drawing/2014/main" id="{4D1F29FB-98F4-40AF-BC71-CD2F4774E87B}"/>
                </a:ext>
              </a:extLst>
            </p:cNvPr>
            <p:cNvSpPr txBox="1"/>
            <p:nvPr/>
          </p:nvSpPr>
          <p:spPr>
            <a:xfrm>
              <a:off x="8850088" y="0"/>
              <a:ext cx="3341914" cy="6001643"/>
            </a:xfrm>
            <a:prstGeom prst="rect">
              <a:avLst/>
            </a:prstGeom>
            <a:solidFill>
              <a:schemeClr val="bg1"/>
            </a:solidFill>
            <a:ln w="57150">
              <a:noFill/>
            </a:ln>
          </p:spPr>
          <p:txBody>
            <a:bodyPr wrap="square" rtlCol="0">
              <a:spAutoFit/>
            </a:bodyPr>
            <a:lstStyle/>
            <a:p>
              <a:pPr defTabSz="182875">
                <a:spcBef>
                  <a:spcPts val="1800"/>
                </a:spcBef>
                <a:defRPr/>
              </a:pPr>
              <a:r>
                <a:rPr lang="en-US" sz="2400" b="1" dirty="0">
                  <a:solidFill>
                    <a:prstClr val="black"/>
                  </a:solidFill>
                  <a:latin typeface="Calibri" panose="020F0502020204030204"/>
                </a:rPr>
                <a:t>Exodus 1:15-16 (NASB) </a:t>
              </a:r>
              <a:br>
                <a:rPr lang="en-US" sz="2400" dirty="0">
                  <a:solidFill>
                    <a:prstClr val="black"/>
                  </a:solidFill>
                  <a:latin typeface="Calibri" panose="020F0502020204030204"/>
                </a:rPr>
              </a:br>
              <a:r>
                <a:rPr lang="en-US" sz="2400" dirty="0">
                  <a:solidFill>
                    <a:prstClr val="black"/>
                  </a:solidFill>
                  <a:latin typeface="Calibri" panose="020F0502020204030204"/>
                </a:rPr>
                <a:t>15  Then the king of 	Egypt spoke to the 	Hebrew midwives, one 	of whom was named 	</a:t>
              </a:r>
              <a:r>
                <a:rPr lang="en-US" sz="2400" dirty="0" err="1">
                  <a:solidFill>
                    <a:prstClr val="black"/>
                  </a:solidFill>
                  <a:latin typeface="Calibri" panose="020F0502020204030204"/>
                </a:rPr>
                <a:t>Shiphrah</a:t>
              </a:r>
              <a:r>
                <a:rPr lang="en-US" sz="2400" dirty="0">
                  <a:solidFill>
                    <a:prstClr val="black"/>
                  </a:solidFill>
                  <a:latin typeface="Calibri" panose="020F0502020204030204"/>
                </a:rPr>
                <a:t> and the other 	was named Puah; </a:t>
              </a:r>
              <a:br>
                <a:rPr lang="en-US" sz="2400" dirty="0">
                  <a:solidFill>
                    <a:prstClr val="black"/>
                  </a:solidFill>
                  <a:latin typeface="Calibri" panose="020F0502020204030204"/>
                </a:rPr>
              </a:br>
              <a:r>
                <a:rPr lang="en-US" sz="2400" dirty="0">
                  <a:solidFill>
                    <a:prstClr val="black"/>
                  </a:solidFill>
                  <a:latin typeface="Calibri" panose="020F0502020204030204"/>
                </a:rPr>
                <a:t>16  and he said, "When 	you are helping the 	Hebrew women to give 	birth and see </a:t>
              </a:r>
              <a:r>
                <a:rPr lang="en-US" sz="2400" i="1" dirty="0">
                  <a:solidFill>
                    <a:prstClr val="black"/>
                  </a:solidFill>
                  <a:latin typeface="Calibri" panose="020F0502020204030204"/>
                </a:rPr>
                <a:t>them</a:t>
              </a:r>
              <a:r>
                <a:rPr lang="en-US" sz="2400" dirty="0">
                  <a:solidFill>
                    <a:prstClr val="black"/>
                  </a:solidFill>
                  <a:latin typeface="Calibri" panose="020F0502020204030204"/>
                </a:rPr>
                <a:t> 	upon the birthstool, </a:t>
              </a:r>
              <a:r>
                <a:rPr lang="en-US" sz="2400" dirty="0">
                  <a:solidFill>
                    <a:srgbClr val="FF0000"/>
                  </a:solidFill>
                  <a:latin typeface="Calibri" panose="020F0502020204030204"/>
                </a:rPr>
                <a:t>if it 	is a son, then you shall 	put him to death; </a:t>
              </a:r>
              <a:r>
                <a:rPr lang="en-US" sz="2400" dirty="0">
                  <a:solidFill>
                    <a:prstClr val="black"/>
                  </a:solidFill>
                  <a:latin typeface="Calibri" panose="020F0502020204030204"/>
                </a:rPr>
                <a:t>but if 	it is a daughter, then 	she shall live." </a:t>
              </a:r>
              <a:endParaRPr lang="en-US" sz="2400" b="1" dirty="0">
                <a:solidFill>
                  <a:prstClr val="black"/>
                </a:solidFill>
                <a:latin typeface="Calibri" panose="020F0502020204030204"/>
              </a:endParaRPr>
            </a:p>
          </p:txBody>
        </p:sp>
      </p:grpSp>
      <p:grpSp>
        <p:nvGrpSpPr>
          <p:cNvPr id="38" name="Group 37">
            <a:extLst>
              <a:ext uri="{FF2B5EF4-FFF2-40B4-BE49-F238E27FC236}">
                <a16:creationId xmlns:a16="http://schemas.microsoft.com/office/drawing/2014/main" id="{B30296D8-43E0-4E1A-94AE-781BFD5191A1}"/>
              </a:ext>
            </a:extLst>
          </p:cNvPr>
          <p:cNvGrpSpPr/>
          <p:nvPr/>
        </p:nvGrpSpPr>
        <p:grpSpPr>
          <a:xfrm>
            <a:off x="0" y="1"/>
            <a:ext cx="12192000" cy="6873644"/>
            <a:chOff x="0" y="0"/>
            <a:chExt cx="12192000" cy="6873644"/>
          </a:xfrm>
        </p:grpSpPr>
        <p:sp>
          <p:nvSpPr>
            <p:cNvPr id="6" name="TextBox 5">
              <a:extLst>
                <a:ext uri="{FF2B5EF4-FFF2-40B4-BE49-F238E27FC236}">
                  <a16:creationId xmlns:a16="http://schemas.microsoft.com/office/drawing/2014/main" id="{0B650D07-F719-4CCF-A877-F37385E7CB47}"/>
                </a:ext>
              </a:extLst>
            </p:cNvPr>
            <p:cNvSpPr txBox="1"/>
            <p:nvPr/>
          </p:nvSpPr>
          <p:spPr>
            <a:xfrm>
              <a:off x="0" y="0"/>
              <a:ext cx="12192000" cy="3046988"/>
            </a:xfrm>
            <a:prstGeom prst="rect">
              <a:avLst/>
            </a:prstGeom>
            <a:solidFill>
              <a:schemeClr val="bg1"/>
            </a:solidFill>
            <a:ln w="57150">
              <a:noFill/>
            </a:ln>
          </p:spPr>
          <p:txBody>
            <a:bodyPr wrap="square" rtlCol="0">
              <a:spAutoFit/>
            </a:bodyPr>
            <a:lstStyle/>
            <a:p>
              <a:pPr defTabSz="274313">
                <a:spcBef>
                  <a:spcPts val="1800"/>
                </a:spcBef>
                <a:defRPr/>
              </a:pPr>
              <a:r>
                <a:rPr lang="en-US" sz="2400" b="1" dirty="0">
                  <a:solidFill>
                    <a:prstClr val="black"/>
                  </a:solidFill>
                  <a:latin typeface="Calibri" panose="020F0502020204030204"/>
                </a:rPr>
                <a:t>Exodus 2:7-10 (NASB) </a:t>
              </a:r>
              <a:br>
                <a:rPr lang="en-US" sz="2400" dirty="0">
                  <a:solidFill>
                    <a:prstClr val="black"/>
                  </a:solidFill>
                  <a:latin typeface="Calibri" panose="020F0502020204030204"/>
                </a:rPr>
              </a:br>
              <a:r>
                <a:rPr lang="en-US" sz="2400" dirty="0">
                  <a:solidFill>
                    <a:prstClr val="black"/>
                  </a:solidFill>
                  <a:latin typeface="Calibri" panose="020F0502020204030204"/>
                </a:rPr>
                <a:t>7  Then his sister said to Pharaoh's daughter, </a:t>
              </a:r>
              <a:r>
                <a:rPr lang="en-US" sz="2400" dirty="0">
                  <a:solidFill>
                    <a:srgbClr val="FF0000"/>
                  </a:solidFill>
                  <a:latin typeface="Calibri" panose="020F0502020204030204"/>
                </a:rPr>
                <a:t>"Shall I go and call a nurse for you from the Hebrew 	women that she may nurse the child for you?" </a:t>
              </a:r>
              <a:br>
                <a:rPr lang="en-US" sz="2400" dirty="0">
                  <a:solidFill>
                    <a:prstClr val="black"/>
                  </a:solidFill>
                  <a:latin typeface="Calibri" panose="020F0502020204030204"/>
                </a:rPr>
              </a:br>
              <a:r>
                <a:rPr lang="en-US" sz="2400" dirty="0">
                  <a:solidFill>
                    <a:prstClr val="black"/>
                  </a:solidFill>
                  <a:latin typeface="Calibri" panose="020F0502020204030204"/>
                </a:rPr>
                <a:t>8  Pharaoh's daughter said to her, </a:t>
              </a:r>
              <a:r>
                <a:rPr lang="en-US" sz="2400" dirty="0">
                  <a:solidFill>
                    <a:srgbClr val="FF0000"/>
                  </a:solidFill>
                  <a:latin typeface="Calibri" panose="020F0502020204030204"/>
                </a:rPr>
                <a:t>"Go </a:t>
              </a:r>
              <a:r>
                <a:rPr lang="en-US" sz="2400" i="1" dirty="0">
                  <a:solidFill>
                    <a:srgbClr val="FF0000"/>
                  </a:solidFill>
                  <a:latin typeface="Calibri" panose="020F0502020204030204"/>
                </a:rPr>
                <a:t>ahead.</a:t>
              </a:r>
              <a:r>
                <a:rPr lang="en-US" sz="2400" dirty="0">
                  <a:solidFill>
                    <a:srgbClr val="FF0000"/>
                  </a:solidFill>
                  <a:latin typeface="Calibri" panose="020F0502020204030204"/>
                </a:rPr>
                <a:t>" So the girl went and called the child's mother. </a:t>
              </a:r>
              <a:br>
                <a:rPr lang="en-US" sz="2400" dirty="0">
                  <a:solidFill>
                    <a:prstClr val="black"/>
                  </a:solidFill>
                  <a:latin typeface="Calibri" panose="020F0502020204030204"/>
                </a:rPr>
              </a:br>
              <a:r>
                <a:rPr lang="en-US" sz="2400" dirty="0">
                  <a:solidFill>
                    <a:prstClr val="black"/>
                  </a:solidFill>
                  <a:latin typeface="Calibri" panose="020F0502020204030204"/>
                </a:rPr>
                <a:t>9  Then Pharaoh's daughter said to her, "Take this child away and nurse him for me and I will give 	</a:t>
              </a:r>
              <a:r>
                <a:rPr lang="en-US" sz="2400" i="1" dirty="0">
                  <a:solidFill>
                    <a:prstClr val="black"/>
                  </a:solidFill>
                  <a:latin typeface="Calibri" panose="020F0502020204030204"/>
                </a:rPr>
                <a:t>you</a:t>
              </a:r>
              <a:r>
                <a:rPr lang="en-US" sz="2400" dirty="0">
                  <a:solidFill>
                    <a:prstClr val="black"/>
                  </a:solidFill>
                  <a:latin typeface="Calibri" panose="020F0502020204030204"/>
                </a:rPr>
                <a:t> your wages." So the woman took the child and nursed him. </a:t>
              </a:r>
              <a:br>
                <a:rPr lang="en-US" sz="2400" dirty="0">
                  <a:solidFill>
                    <a:prstClr val="black"/>
                  </a:solidFill>
                  <a:latin typeface="Calibri" panose="020F0502020204030204"/>
                </a:rPr>
              </a:br>
              <a:r>
                <a:rPr lang="en-US" sz="2400" dirty="0">
                  <a:solidFill>
                    <a:prstClr val="black"/>
                  </a:solidFill>
                  <a:latin typeface="Calibri" panose="020F0502020204030204"/>
                </a:rPr>
                <a:t>10  The child grew, and she brought him to Pharaoh's daughter and he became her son. And she 	named him Moses, and said, "Because I drew him out of the water." </a:t>
              </a:r>
            </a:p>
          </p:txBody>
        </p:sp>
        <p:pic>
          <p:nvPicPr>
            <p:cNvPr id="33" name="Picture 32" descr="A person wearing a costume&#10;&#10;Description generated with high confidence">
              <a:extLst>
                <a:ext uri="{FF2B5EF4-FFF2-40B4-BE49-F238E27FC236}">
                  <a16:creationId xmlns:a16="http://schemas.microsoft.com/office/drawing/2014/main" id="{0429B42D-A1ED-4FDF-BDAF-C15DD42D9D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553"/>
            <a:stretch/>
          </p:blipFill>
          <p:spPr>
            <a:xfrm>
              <a:off x="10875" y="3046988"/>
              <a:ext cx="4116435" cy="3811012"/>
            </a:xfrm>
            <a:prstGeom prst="rect">
              <a:avLst/>
            </a:prstGeom>
          </p:spPr>
        </p:pic>
        <p:pic>
          <p:nvPicPr>
            <p:cNvPr id="35" name="Picture 34">
              <a:extLst>
                <a:ext uri="{FF2B5EF4-FFF2-40B4-BE49-F238E27FC236}">
                  <a16:creationId xmlns:a16="http://schemas.microsoft.com/office/drawing/2014/main" id="{54C24C67-DFA1-4E39-9566-1D42BA47E82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0523"/>
            <a:stretch/>
          </p:blipFill>
          <p:spPr>
            <a:xfrm>
              <a:off x="4125670" y="3046988"/>
              <a:ext cx="4321617" cy="3826656"/>
            </a:xfrm>
            <a:prstGeom prst="rect">
              <a:avLst/>
            </a:prstGeom>
          </p:spPr>
        </p:pic>
        <p:pic>
          <p:nvPicPr>
            <p:cNvPr id="37" name="Picture 36" descr="A picture containing person, clothing&#10;&#10;Description generated with high confidence">
              <a:extLst>
                <a:ext uri="{FF2B5EF4-FFF2-40B4-BE49-F238E27FC236}">
                  <a16:creationId xmlns:a16="http://schemas.microsoft.com/office/drawing/2014/main" id="{BEBFCF3F-80C2-4FE6-91B1-7F07A81C280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924" r="1906"/>
            <a:stretch/>
          </p:blipFill>
          <p:spPr>
            <a:xfrm>
              <a:off x="8447287" y="3046988"/>
              <a:ext cx="3721025" cy="3811012"/>
            </a:xfrm>
            <a:prstGeom prst="rect">
              <a:avLst/>
            </a:prstGeom>
          </p:spPr>
        </p:pic>
      </p:grpSp>
      <p:grpSp>
        <p:nvGrpSpPr>
          <p:cNvPr id="31" name="Group 30">
            <a:extLst>
              <a:ext uri="{FF2B5EF4-FFF2-40B4-BE49-F238E27FC236}">
                <a16:creationId xmlns:a16="http://schemas.microsoft.com/office/drawing/2014/main" id="{BCEC3E7D-863E-42A4-B0A2-F5CC4B3C41F4}"/>
              </a:ext>
            </a:extLst>
          </p:cNvPr>
          <p:cNvGrpSpPr/>
          <p:nvPr/>
        </p:nvGrpSpPr>
        <p:grpSpPr>
          <a:xfrm>
            <a:off x="0" y="2"/>
            <a:ext cx="12192000" cy="6889287"/>
            <a:chOff x="0" y="0"/>
            <a:chExt cx="12192000" cy="6889287"/>
          </a:xfrm>
        </p:grpSpPr>
        <p:grpSp>
          <p:nvGrpSpPr>
            <p:cNvPr id="28" name="Group 27">
              <a:extLst>
                <a:ext uri="{FF2B5EF4-FFF2-40B4-BE49-F238E27FC236}">
                  <a16:creationId xmlns:a16="http://schemas.microsoft.com/office/drawing/2014/main" id="{C2220961-E69A-42D4-A206-72BF94132DEF}"/>
                </a:ext>
              </a:extLst>
            </p:cNvPr>
            <p:cNvGrpSpPr/>
            <p:nvPr/>
          </p:nvGrpSpPr>
          <p:grpSpPr>
            <a:xfrm>
              <a:off x="0" y="0"/>
              <a:ext cx="12192000" cy="6889287"/>
              <a:chOff x="0" y="0"/>
              <a:chExt cx="12192000" cy="6889287"/>
            </a:xfrm>
          </p:grpSpPr>
          <p:sp>
            <p:nvSpPr>
              <p:cNvPr id="4" name="TextBox 3">
                <a:extLst>
                  <a:ext uri="{FF2B5EF4-FFF2-40B4-BE49-F238E27FC236}">
                    <a16:creationId xmlns:a16="http://schemas.microsoft.com/office/drawing/2014/main" id="{A22A1AA2-7FA3-46C9-8832-D11CDD48E84E}"/>
                  </a:ext>
                </a:extLst>
              </p:cNvPr>
              <p:cNvSpPr txBox="1"/>
              <p:nvPr/>
            </p:nvSpPr>
            <p:spPr>
              <a:xfrm>
                <a:off x="0" y="0"/>
                <a:ext cx="12192000" cy="4154984"/>
              </a:xfrm>
              <a:prstGeom prst="rect">
                <a:avLst/>
              </a:prstGeom>
              <a:solidFill>
                <a:schemeClr val="bg1"/>
              </a:solidFill>
              <a:ln w="57150">
                <a:noFill/>
              </a:ln>
            </p:spPr>
            <p:txBody>
              <a:bodyPr wrap="square" rtlCol="0">
                <a:spAutoFit/>
              </a:bodyPr>
              <a:lstStyle/>
              <a:p>
                <a:pPr defTabSz="274313">
                  <a:spcBef>
                    <a:spcPts val="1800"/>
                  </a:spcBef>
                  <a:defRPr/>
                </a:pPr>
                <a:r>
                  <a:rPr lang="en-US" sz="2400" b="1" dirty="0">
                    <a:solidFill>
                      <a:prstClr val="black"/>
                    </a:solidFill>
                    <a:latin typeface="Calibri" panose="020F0502020204030204"/>
                  </a:rPr>
                  <a:t>Exodus 2:1-6 (NASB) </a:t>
                </a:r>
                <a:br>
                  <a:rPr lang="en-US" sz="2400" dirty="0">
                    <a:solidFill>
                      <a:prstClr val="black"/>
                    </a:solidFill>
                    <a:latin typeface="Calibri" panose="020F0502020204030204"/>
                  </a:rPr>
                </a:br>
                <a:r>
                  <a:rPr lang="en-US" sz="2400" dirty="0">
                    <a:solidFill>
                      <a:prstClr val="black"/>
                    </a:solidFill>
                    <a:latin typeface="Calibri" panose="020F0502020204030204"/>
                  </a:rPr>
                  <a:t>1  Now a man from the house of Levi went and married a daughter of Levi. </a:t>
                </a:r>
                <a:br>
                  <a:rPr lang="en-US" sz="2400" dirty="0">
                    <a:solidFill>
                      <a:prstClr val="black"/>
                    </a:solidFill>
                    <a:latin typeface="Calibri" panose="020F0502020204030204"/>
                  </a:rPr>
                </a:br>
                <a:r>
                  <a:rPr lang="en-US" sz="2400" dirty="0">
                    <a:solidFill>
                      <a:prstClr val="black"/>
                    </a:solidFill>
                    <a:latin typeface="Calibri" panose="020F0502020204030204"/>
                  </a:rPr>
                  <a:t>2  The woman conceived and bore a son; and </a:t>
                </a:r>
                <a:r>
                  <a:rPr lang="en-US" sz="2400" dirty="0">
                    <a:solidFill>
                      <a:srgbClr val="FF0000"/>
                    </a:solidFill>
                    <a:latin typeface="Calibri" panose="020F0502020204030204"/>
                  </a:rPr>
                  <a:t>when she saw that he was beautiful, she hid him 	for three months. </a:t>
                </a:r>
                <a:br>
                  <a:rPr lang="en-US" sz="2400" dirty="0">
                    <a:solidFill>
                      <a:srgbClr val="FF0000"/>
                    </a:solidFill>
                    <a:latin typeface="Calibri" panose="020F0502020204030204"/>
                  </a:rPr>
                </a:br>
                <a:r>
                  <a:rPr lang="en-US" sz="2400" dirty="0">
                    <a:solidFill>
                      <a:prstClr val="black"/>
                    </a:solidFill>
                    <a:latin typeface="Calibri" panose="020F0502020204030204"/>
                  </a:rPr>
                  <a:t>3  But </a:t>
                </a:r>
                <a:r>
                  <a:rPr lang="en-US" sz="2400" dirty="0">
                    <a:solidFill>
                      <a:srgbClr val="FF0000"/>
                    </a:solidFill>
                    <a:latin typeface="Calibri" panose="020F0502020204030204"/>
                  </a:rPr>
                  <a:t>when she could hide him no longer,</a:t>
                </a:r>
                <a:r>
                  <a:rPr lang="en-US" sz="2400" dirty="0">
                    <a:solidFill>
                      <a:prstClr val="black"/>
                    </a:solidFill>
                    <a:latin typeface="Calibri" panose="020F0502020204030204"/>
                  </a:rPr>
                  <a:t> she got him a wicker basket and covered it over with 	tar and pitch. Then she put the child into it and set </a:t>
                </a:r>
                <a:r>
                  <a:rPr lang="en-US" sz="2400" i="1" dirty="0">
                    <a:solidFill>
                      <a:prstClr val="black"/>
                    </a:solidFill>
                    <a:latin typeface="Calibri" panose="020F0502020204030204"/>
                  </a:rPr>
                  <a:t>it</a:t>
                </a:r>
                <a:r>
                  <a:rPr lang="en-US" sz="2400" dirty="0">
                    <a:solidFill>
                      <a:prstClr val="black"/>
                    </a:solidFill>
                    <a:latin typeface="Calibri" panose="020F0502020204030204"/>
                  </a:rPr>
                  <a:t> among the reeds by the bank of the Nile. </a:t>
                </a:r>
                <a:br>
                  <a:rPr lang="en-US" sz="2400" dirty="0">
                    <a:solidFill>
                      <a:prstClr val="black"/>
                    </a:solidFill>
                    <a:latin typeface="Calibri" panose="020F0502020204030204"/>
                  </a:rPr>
                </a:br>
                <a:r>
                  <a:rPr lang="en-US" sz="2400" dirty="0">
                    <a:solidFill>
                      <a:prstClr val="black"/>
                    </a:solidFill>
                    <a:latin typeface="Calibri" panose="020F0502020204030204"/>
                  </a:rPr>
                  <a:t>4  His sister stood at a distance to find out what would happen to him. </a:t>
                </a:r>
                <a:br>
                  <a:rPr lang="en-US" sz="2400" dirty="0">
                    <a:solidFill>
                      <a:prstClr val="black"/>
                    </a:solidFill>
                    <a:latin typeface="Calibri" panose="020F0502020204030204"/>
                  </a:rPr>
                </a:br>
                <a:r>
                  <a:rPr lang="en-US" sz="2400" dirty="0">
                    <a:solidFill>
                      <a:prstClr val="black"/>
                    </a:solidFill>
                    <a:latin typeface="Calibri" panose="020F0502020204030204"/>
                  </a:rPr>
                  <a:t>5  The daughter of Pharaoh came down to bathe at the Nile, with her maidens walking alongside 	the Nile; and she saw the basket among the reeds and sent her maid, and she brought it </a:t>
                </a:r>
                <a:r>
                  <a:rPr lang="en-US" sz="2400" i="1" dirty="0">
                    <a:solidFill>
                      <a:prstClr val="black"/>
                    </a:solidFill>
                    <a:latin typeface="Calibri" panose="020F0502020204030204"/>
                  </a:rPr>
                  <a:t>to her.</a:t>
                </a:r>
                <a:r>
                  <a:rPr lang="en-US" sz="2400" dirty="0">
                    <a:solidFill>
                      <a:prstClr val="black"/>
                    </a:solidFill>
                    <a:latin typeface="Calibri" panose="020F0502020204030204"/>
                  </a:rPr>
                  <a:t> </a:t>
                </a:r>
                <a:br>
                  <a:rPr lang="en-US" sz="2400" dirty="0">
                    <a:solidFill>
                      <a:prstClr val="black"/>
                    </a:solidFill>
                    <a:latin typeface="Calibri" panose="020F0502020204030204"/>
                  </a:rPr>
                </a:br>
                <a:r>
                  <a:rPr lang="en-US" sz="2400" dirty="0">
                    <a:solidFill>
                      <a:prstClr val="black"/>
                    </a:solidFill>
                    <a:latin typeface="Calibri" panose="020F0502020204030204"/>
                  </a:rPr>
                  <a:t>6  When she opened </a:t>
                </a:r>
                <a:r>
                  <a:rPr lang="en-US" sz="2400" i="1" dirty="0">
                    <a:solidFill>
                      <a:prstClr val="black"/>
                    </a:solidFill>
                    <a:latin typeface="Calibri" panose="020F0502020204030204"/>
                  </a:rPr>
                  <a:t>it,</a:t>
                </a:r>
                <a:r>
                  <a:rPr lang="en-US" sz="2400" dirty="0">
                    <a:solidFill>
                      <a:prstClr val="black"/>
                    </a:solidFill>
                    <a:latin typeface="Calibri" panose="020F0502020204030204"/>
                  </a:rPr>
                  <a:t> she saw the child, and behold, </a:t>
                </a:r>
                <a:r>
                  <a:rPr lang="en-US" sz="2400" i="1" dirty="0">
                    <a:solidFill>
                      <a:prstClr val="black"/>
                    </a:solidFill>
                    <a:latin typeface="Calibri" panose="020F0502020204030204"/>
                  </a:rPr>
                  <a:t>the</a:t>
                </a:r>
                <a:r>
                  <a:rPr lang="en-US" sz="2400" dirty="0">
                    <a:solidFill>
                      <a:prstClr val="black"/>
                    </a:solidFill>
                    <a:latin typeface="Calibri" panose="020F0502020204030204"/>
                  </a:rPr>
                  <a:t> boy was crying. And she had pity on 	him and said, "This is one of the Hebrews' children." </a:t>
                </a:r>
              </a:p>
            </p:txBody>
          </p:sp>
          <p:pic>
            <p:nvPicPr>
              <p:cNvPr id="19" name="Picture 18" descr="A person with collar shirt&#10;&#10;Description generated with high confidence">
                <a:extLst>
                  <a:ext uri="{FF2B5EF4-FFF2-40B4-BE49-F238E27FC236}">
                    <a16:creationId xmlns:a16="http://schemas.microsoft.com/office/drawing/2014/main" id="{C995D502-7DC6-40A9-9859-00F566DF55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871" y="4154984"/>
                <a:ext cx="3209267" cy="2703016"/>
              </a:xfrm>
              <a:prstGeom prst="rect">
                <a:avLst/>
              </a:prstGeom>
            </p:spPr>
          </p:pic>
          <p:pic>
            <p:nvPicPr>
              <p:cNvPr id="23" name="Picture 22" descr="A picture containing water, outdoor, tree, sky&#10;&#10;Description generated with very high confidence">
                <a:extLst>
                  <a:ext uri="{FF2B5EF4-FFF2-40B4-BE49-F238E27FC236}">
                    <a16:creationId xmlns:a16="http://schemas.microsoft.com/office/drawing/2014/main" id="{1F316DE9-70C0-4D1D-A5A7-C7CDF6FB9F7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85170" y="4137240"/>
                <a:ext cx="3202394" cy="2694626"/>
              </a:xfrm>
              <a:prstGeom prst="rect">
                <a:avLst/>
              </a:prstGeom>
            </p:spPr>
          </p:pic>
          <p:pic>
            <p:nvPicPr>
              <p:cNvPr id="25" name="Picture 24" descr="A close up of a womans face&#10;&#10;Description generated with very high confidence">
                <a:extLst>
                  <a:ext uri="{FF2B5EF4-FFF2-40B4-BE49-F238E27FC236}">
                    <a16:creationId xmlns:a16="http://schemas.microsoft.com/office/drawing/2014/main" id="{512FA973-4A0C-42F5-A6DD-505CE67DCE9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49692" y="4161076"/>
                <a:ext cx="3242308" cy="2728211"/>
              </a:xfrm>
              <a:prstGeom prst="rect">
                <a:avLst/>
              </a:prstGeom>
            </p:spPr>
          </p:pic>
        </p:grpSp>
        <p:pic>
          <p:nvPicPr>
            <p:cNvPr id="30" name="Picture 29" descr="A picture containing green&#10;&#10;Description generated with high confidence">
              <a:extLst>
                <a:ext uri="{FF2B5EF4-FFF2-40B4-BE49-F238E27FC236}">
                  <a16:creationId xmlns:a16="http://schemas.microsoft.com/office/drawing/2014/main" id="{1D8226CA-FD8E-49DF-AC9B-531E17FBDC5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36330" y="4154984"/>
              <a:ext cx="2813362" cy="2637703"/>
            </a:xfrm>
            <a:prstGeom prst="rect">
              <a:avLst/>
            </a:prstGeom>
          </p:spPr>
        </p:pic>
      </p:grpSp>
      <p:grpSp>
        <p:nvGrpSpPr>
          <p:cNvPr id="17" name="Group 16">
            <a:extLst>
              <a:ext uri="{FF2B5EF4-FFF2-40B4-BE49-F238E27FC236}">
                <a16:creationId xmlns:a16="http://schemas.microsoft.com/office/drawing/2014/main" id="{5AB32F43-7E10-45CB-B204-867C22DD7E6A}"/>
              </a:ext>
            </a:extLst>
          </p:cNvPr>
          <p:cNvGrpSpPr/>
          <p:nvPr/>
        </p:nvGrpSpPr>
        <p:grpSpPr>
          <a:xfrm>
            <a:off x="0" y="1"/>
            <a:ext cx="12192000" cy="6858001"/>
            <a:chOff x="0" y="0"/>
            <a:chExt cx="12192000" cy="6858000"/>
          </a:xfrm>
        </p:grpSpPr>
        <p:pic>
          <p:nvPicPr>
            <p:cNvPr id="16" name="Picture 15" descr="A picture containing person&#10;&#10;Description generated with high confidence">
              <a:extLst>
                <a:ext uri="{FF2B5EF4-FFF2-40B4-BE49-F238E27FC236}">
                  <a16:creationId xmlns:a16="http://schemas.microsoft.com/office/drawing/2014/main" id="{A0A096BF-8EA7-41C3-80D6-05EC8371EAC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850CA169-E668-42EC-976B-0B846903F8FD}"/>
                </a:ext>
              </a:extLst>
            </p:cNvPr>
            <p:cNvSpPr txBox="1"/>
            <p:nvPr/>
          </p:nvSpPr>
          <p:spPr>
            <a:xfrm>
              <a:off x="9144000" y="0"/>
              <a:ext cx="3048000" cy="6786472"/>
            </a:xfrm>
            <a:prstGeom prst="rect">
              <a:avLst/>
            </a:prstGeom>
            <a:solidFill>
              <a:schemeClr val="bg1"/>
            </a:solidFill>
            <a:ln w="57150">
              <a:noFill/>
            </a:ln>
          </p:spPr>
          <p:txBody>
            <a:bodyPr wrap="square" rtlCol="0">
              <a:spAutoFit/>
            </a:bodyPr>
            <a:lstStyle/>
            <a:p>
              <a:pPr defTabSz="274313">
                <a:spcBef>
                  <a:spcPts val="1800"/>
                </a:spcBef>
                <a:defRPr/>
              </a:pPr>
              <a:endParaRPr lang="en-US" sz="2400" b="1" dirty="0">
                <a:solidFill>
                  <a:prstClr val="black"/>
                </a:solidFill>
                <a:latin typeface="Calibri" panose="020F0502020204030204"/>
              </a:endParaRPr>
            </a:p>
            <a:p>
              <a:pPr defTabSz="274313">
                <a:spcBef>
                  <a:spcPts val="1800"/>
                </a:spcBef>
                <a:defRPr/>
              </a:pPr>
              <a:endParaRPr lang="en-US" sz="2400" b="1" dirty="0">
                <a:solidFill>
                  <a:prstClr val="black"/>
                </a:solidFill>
                <a:latin typeface="Calibri" panose="020F0502020204030204"/>
              </a:endParaRPr>
            </a:p>
            <a:p>
              <a:pPr defTabSz="274313">
                <a:spcBef>
                  <a:spcPts val="1800"/>
                </a:spcBef>
                <a:defRPr/>
              </a:pPr>
              <a:endParaRPr lang="en-US" sz="2400" b="1" dirty="0">
                <a:solidFill>
                  <a:prstClr val="black"/>
                </a:solidFill>
                <a:latin typeface="Calibri" panose="020F0502020204030204"/>
              </a:endParaRPr>
            </a:p>
            <a:p>
              <a:pPr defTabSz="274313">
                <a:spcBef>
                  <a:spcPts val="1800"/>
                </a:spcBef>
                <a:defRPr/>
              </a:pPr>
              <a:r>
                <a:rPr lang="en-US" sz="2400" b="1" dirty="0">
                  <a:solidFill>
                    <a:prstClr val="black"/>
                  </a:solidFill>
                  <a:latin typeface="Calibri" panose="020F0502020204030204"/>
                </a:rPr>
                <a:t>Exodus 1:22 (NASB) </a:t>
              </a:r>
              <a:br>
                <a:rPr lang="en-US" sz="2400" dirty="0">
                  <a:solidFill>
                    <a:prstClr val="black"/>
                  </a:solidFill>
                  <a:latin typeface="Calibri" panose="020F0502020204030204"/>
                </a:rPr>
              </a:br>
              <a:r>
                <a:rPr lang="en-US" sz="2400" dirty="0">
                  <a:solidFill>
                    <a:prstClr val="black"/>
                  </a:solidFill>
                  <a:latin typeface="Calibri" panose="020F0502020204030204"/>
                </a:rPr>
                <a:t>22  Then Pharaoh 	commanded all his 	people, saying, 	</a:t>
              </a:r>
              <a:r>
                <a:rPr lang="en-US" sz="2400" dirty="0">
                  <a:solidFill>
                    <a:srgbClr val="FF0000"/>
                  </a:solidFill>
                  <a:latin typeface="Calibri" panose="020F0502020204030204"/>
                </a:rPr>
                <a:t>"Every son who is 	born you are to cast 	into the Nile, and 	every daughter you 	are to keep alive." </a:t>
              </a:r>
            </a:p>
            <a:p>
              <a:pPr defTabSz="274313">
                <a:spcBef>
                  <a:spcPts val="1800"/>
                </a:spcBef>
                <a:defRPr/>
              </a:pPr>
              <a:endParaRPr lang="en-US" sz="2400" dirty="0">
                <a:solidFill>
                  <a:prstClr val="black"/>
                </a:solidFill>
                <a:latin typeface="Calibri" panose="020F0502020204030204"/>
              </a:endParaRPr>
            </a:p>
            <a:p>
              <a:pPr defTabSz="274313">
                <a:spcBef>
                  <a:spcPts val="1800"/>
                </a:spcBef>
                <a:defRPr/>
              </a:pPr>
              <a:br>
                <a:rPr lang="en-US" sz="2400" dirty="0">
                  <a:solidFill>
                    <a:prstClr val="black"/>
                  </a:solidFill>
                  <a:latin typeface="Calibri" panose="020F0502020204030204"/>
                </a:rPr>
              </a:br>
              <a:endParaRPr lang="en-US" sz="2400" dirty="0">
                <a:solidFill>
                  <a:prstClr val="black"/>
                </a:solidFill>
                <a:latin typeface="Calibri" panose="020F0502020204030204"/>
              </a:endParaRPr>
            </a:p>
          </p:txBody>
        </p:sp>
      </p:grpSp>
      <p:sp>
        <p:nvSpPr>
          <p:cNvPr id="5" name="TextBox 4">
            <a:extLst>
              <a:ext uri="{FF2B5EF4-FFF2-40B4-BE49-F238E27FC236}">
                <a16:creationId xmlns:a16="http://schemas.microsoft.com/office/drawing/2014/main" id="{CA081291-02BC-44D1-94DE-3A7C4D260EA7}"/>
              </a:ext>
            </a:extLst>
          </p:cNvPr>
          <p:cNvSpPr txBox="1"/>
          <p:nvPr/>
        </p:nvSpPr>
        <p:spPr>
          <a:xfrm>
            <a:off x="0" y="4778833"/>
            <a:ext cx="12192000" cy="1200329"/>
          </a:xfrm>
          <a:prstGeom prst="rect">
            <a:avLst/>
          </a:prstGeom>
          <a:solidFill>
            <a:schemeClr val="bg1"/>
          </a:solidFill>
          <a:ln w="57150">
            <a:solidFill>
              <a:srgbClr val="00B0F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Hebrews 11:23 (NASB) </a:t>
            </a:r>
            <a:br>
              <a:rPr lang="en-US" sz="2400" dirty="0">
                <a:solidFill>
                  <a:prstClr val="black"/>
                </a:solidFill>
                <a:latin typeface="Calibri" panose="020F0502020204030204"/>
              </a:rPr>
            </a:br>
            <a:r>
              <a:rPr lang="en-US" sz="2400" dirty="0">
                <a:solidFill>
                  <a:prstClr val="black"/>
                </a:solidFill>
                <a:latin typeface="Calibri" panose="020F0502020204030204"/>
              </a:rPr>
              <a:t>23  </a:t>
            </a:r>
            <a:r>
              <a:rPr lang="en-US" sz="2400" dirty="0">
                <a:solidFill>
                  <a:srgbClr val="FF0000"/>
                </a:solidFill>
                <a:latin typeface="Calibri" panose="020F0502020204030204"/>
              </a:rPr>
              <a:t>By faith </a:t>
            </a:r>
            <a:r>
              <a:rPr lang="en-US" sz="2400" dirty="0">
                <a:solidFill>
                  <a:prstClr val="black"/>
                </a:solidFill>
                <a:latin typeface="Calibri" panose="020F0502020204030204"/>
              </a:rPr>
              <a:t>Moses, when he was born, was hidden for three months by his parents, because they 	saw he was a beautiful child; and they were not afraid of the king's edict. </a:t>
            </a:r>
            <a:endParaRPr lang="en-US"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603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nodeType="clickEffect">
                                  <p:stCondLst>
                                    <p:cond delay="0"/>
                                  </p:stCondLst>
                                  <p:childTnLst>
                                    <p:anim calcmode="lin" valueType="num">
                                      <p:cBhvr>
                                        <p:cTn id="17" dur="500"/>
                                        <p:tgtEl>
                                          <p:spTgt spid="10"/>
                                        </p:tgtEl>
                                        <p:attrNameLst>
                                          <p:attrName>ppt_w</p:attrName>
                                        </p:attrNameLst>
                                      </p:cBhvr>
                                      <p:tavLst>
                                        <p:tav tm="0">
                                          <p:val>
                                            <p:strVal val="ppt_w"/>
                                          </p:val>
                                        </p:tav>
                                        <p:tav tm="100000">
                                          <p:val>
                                            <p:fltVal val="0"/>
                                          </p:val>
                                        </p:tav>
                                      </p:tavLst>
                                    </p:anim>
                                    <p:anim calcmode="lin" valueType="num">
                                      <p:cBhvr>
                                        <p:cTn id="18" dur="500"/>
                                        <p:tgtEl>
                                          <p:spTgt spid="10"/>
                                        </p:tgtEl>
                                        <p:attrNameLst>
                                          <p:attrName>ppt_h</p:attrName>
                                        </p:attrNameLst>
                                      </p:cBhvr>
                                      <p:tavLst>
                                        <p:tav tm="0">
                                          <p:val>
                                            <p:strVal val="ppt_h"/>
                                          </p:val>
                                        </p:tav>
                                        <p:tav tm="100000">
                                          <p:val>
                                            <p:fltVal val="0"/>
                                          </p:val>
                                        </p:tav>
                                      </p:tavLst>
                                    </p:anim>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nodeType="clickEffect">
                                  <p:stCondLst>
                                    <p:cond delay="0"/>
                                  </p:stCondLst>
                                  <p:childTnLst>
                                    <p:anim calcmode="lin" valueType="num">
                                      <p:cBhvr>
                                        <p:cTn id="31" dur="500"/>
                                        <p:tgtEl>
                                          <p:spTgt spid="14"/>
                                        </p:tgtEl>
                                        <p:attrNameLst>
                                          <p:attrName>ppt_w</p:attrName>
                                        </p:attrNameLst>
                                      </p:cBhvr>
                                      <p:tavLst>
                                        <p:tav tm="0">
                                          <p:val>
                                            <p:strVal val="ppt_w"/>
                                          </p:val>
                                        </p:tav>
                                        <p:tav tm="100000">
                                          <p:val>
                                            <p:fltVal val="0"/>
                                          </p:val>
                                        </p:tav>
                                      </p:tavLst>
                                    </p:anim>
                                    <p:anim calcmode="lin" valueType="num">
                                      <p:cBhvr>
                                        <p:cTn id="32" dur="500"/>
                                        <p:tgtEl>
                                          <p:spTgt spid="14"/>
                                        </p:tgtEl>
                                        <p:attrNameLst>
                                          <p:attrName>ppt_h</p:attrName>
                                        </p:attrNameLst>
                                      </p:cBhvr>
                                      <p:tavLst>
                                        <p:tav tm="0">
                                          <p:val>
                                            <p:strVal val="ppt_h"/>
                                          </p:val>
                                        </p:tav>
                                        <p:tav tm="100000">
                                          <p:val>
                                            <p:fltVal val="0"/>
                                          </p:val>
                                        </p:tav>
                                      </p:tavLst>
                                    </p:anim>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nodeType="clickEffect">
                                  <p:stCondLst>
                                    <p:cond delay="0"/>
                                  </p:stCondLst>
                                  <p:childTnLst>
                                    <p:anim calcmode="lin" valueType="num">
                                      <p:cBhvr>
                                        <p:cTn id="45" dur="500"/>
                                        <p:tgtEl>
                                          <p:spTgt spid="17"/>
                                        </p:tgtEl>
                                        <p:attrNameLst>
                                          <p:attrName>ppt_w</p:attrName>
                                        </p:attrNameLst>
                                      </p:cBhvr>
                                      <p:tavLst>
                                        <p:tav tm="0">
                                          <p:val>
                                            <p:strVal val="ppt_w"/>
                                          </p:val>
                                        </p:tav>
                                        <p:tav tm="100000">
                                          <p:val>
                                            <p:fltVal val="0"/>
                                          </p:val>
                                        </p:tav>
                                      </p:tavLst>
                                    </p:anim>
                                    <p:anim calcmode="lin" valueType="num">
                                      <p:cBhvr>
                                        <p:cTn id="46" dur="500"/>
                                        <p:tgtEl>
                                          <p:spTgt spid="17"/>
                                        </p:tgtEl>
                                        <p:attrNameLst>
                                          <p:attrName>ppt_h</p:attrName>
                                        </p:attrNameLst>
                                      </p:cBhvr>
                                      <p:tavLst>
                                        <p:tav tm="0">
                                          <p:val>
                                            <p:strVal val="ppt_h"/>
                                          </p:val>
                                        </p:tav>
                                        <p:tav tm="100000">
                                          <p:val>
                                            <p:fltVal val="0"/>
                                          </p:val>
                                        </p:tav>
                                      </p:tavLst>
                                    </p:anim>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anim calcmode="lin" valueType="num">
                                      <p:cBhvr>
                                        <p:cTn id="57" dur="500" fill="hold"/>
                                        <p:tgtEl>
                                          <p:spTgt spid="31"/>
                                        </p:tgtEl>
                                        <p:attrNameLst>
                                          <p:attrName>ppt_w</p:attrName>
                                        </p:attrNameLst>
                                      </p:cBhvr>
                                      <p:tavLst>
                                        <p:tav tm="0">
                                          <p:val>
                                            <p:fltVal val="0"/>
                                          </p:val>
                                        </p:tav>
                                        <p:tav tm="100000">
                                          <p:val>
                                            <p:strVal val="#ppt_w"/>
                                          </p:val>
                                        </p:tav>
                                      </p:tavLst>
                                    </p:anim>
                                    <p:anim calcmode="lin" valueType="num">
                                      <p:cBhvr>
                                        <p:cTn id="58" dur="500" fill="hold"/>
                                        <p:tgtEl>
                                          <p:spTgt spid="31"/>
                                        </p:tgtEl>
                                        <p:attrNameLst>
                                          <p:attrName>ppt_h</p:attrName>
                                        </p:attrNameLst>
                                      </p:cBhvr>
                                      <p:tavLst>
                                        <p:tav tm="0">
                                          <p:val>
                                            <p:fltVal val="0"/>
                                          </p:val>
                                        </p:tav>
                                        <p:tav tm="100000">
                                          <p:val>
                                            <p:strVal val="#ppt_h"/>
                                          </p:val>
                                        </p:tav>
                                      </p:tavLst>
                                    </p:anim>
                                    <p:animEffect transition="in" filter="fade">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xit" presetSubtype="32" fill="hold" nodeType="clickEffect">
                                  <p:stCondLst>
                                    <p:cond delay="0"/>
                                  </p:stCondLst>
                                  <p:childTnLst>
                                    <p:anim calcmode="lin" valueType="num">
                                      <p:cBhvr>
                                        <p:cTn id="63" dur="500"/>
                                        <p:tgtEl>
                                          <p:spTgt spid="31"/>
                                        </p:tgtEl>
                                        <p:attrNameLst>
                                          <p:attrName>ppt_w</p:attrName>
                                        </p:attrNameLst>
                                      </p:cBhvr>
                                      <p:tavLst>
                                        <p:tav tm="0">
                                          <p:val>
                                            <p:strVal val="ppt_w"/>
                                          </p:val>
                                        </p:tav>
                                        <p:tav tm="100000">
                                          <p:val>
                                            <p:fltVal val="0"/>
                                          </p:val>
                                        </p:tav>
                                      </p:tavLst>
                                    </p:anim>
                                    <p:anim calcmode="lin" valueType="num">
                                      <p:cBhvr>
                                        <p:cTn id="64" dur="500"/>
                                        <p:tgtEl>
                                          <p:spTgt spid="31"/>
                                        </p:tgtEl>
                                        <p:attrNameLst>
                                          <p:attrName>ppt_h</p:attrName>
                                        </p:attrNameLst>
                                      </p:cBhvr>
                                      <p:tavLst>
                                        <p:tav tm="0">
                                          <p:val>
                                            <p:strVal val="ppt_h"/>
                                          </p:val>
                                        </p:tav>
                                        <p:tav tm="100000">
                                          <p:val>
                                            <p:fltVal val="0"/>
                                          </p:val>
                                        </p:tav>
                                      </p:tavLst>
                                    </p:anim>
                                    <p:animEffect transition="out" filter="fade">
                                      <p:cBhvr>
                                        <p:cTn id="65" dur="500"/>
                                        <p:tgtEl>
                                          <p:spTgt spid="31"/>
                                        </p:tgtEl>
                                      </p:cBhvr>
                                    </p:animEffect>
                                    <p:set>
                                      <p:cBhvr>
                                        <p:cTn id="66" dur="1" fill="hold">
                                          <p:stCondLst>
                                            <p:cond delay="499"/>
                                          </p:stCondLst>
                                        </p:cTn>
                                        <p:tgtEl>
                                          <p:spTgt spid="3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nodeType="clickEffect">
                                  <p:stCondLst>
                                    <p:cond delay="0"/>
                                  </p:stCondLst>
                                  <p:childTnLst>
                                    <p:set>
                                      <p:cBhvr>
                                        <p:cTn id="70" dur="1" fill="hold">
                                          <p:stCondLst>
                                            <p:cond delay="0"/>
                                          </p:stCondLst>
                                        </p:cTn>
                                        <p:tgtEl>
                                          <p:spTgt spid="38"/>
                                        </p:tgtEl>
                                        <p:attrNameLst>
                                          <p:attrName>style.visibility</p:attrName>
                                        </p:attrNameLst>
                                      </p:cBhvr>
                                      <p:to>
                                        <p:strVal val="visible"/>
                                      </p:to>
                                    </p:set>
                                    <p:anim calcmode="lin" valueType="num">
                                      <p:cBhvr>
                                        <p:cTn id="71" dur="500" fill="hold"/>
                                        <p:tgtEl>
                                          <p:spTgt spid="38"/>
                                        </p:tgtEl>
                                        <p:attrNameLst>
                                          <p:attrName>ppt_w</p:attrName>
                                        </p:attrNameLst>
                                      </p:cBhvr>
                                      <p:tavLst>
                                        <p:tav tm="0">
                                          <p:val>
                                            <p:fltVal val="0"/>
                                          </p:val>
                                        </p:tav>
                                        <p:tav tm="100000">
                                          <p:val>
                                            <p:strVal val="#ppt_w"/>
                                          </p:val>
                                        </p:tav>
                                      </p:tavLst>
                                    </p:anim>
                                    <p:anim calcmode="lin" valueType="num">
                                      <p:cBhvr>
                                        <p:cTn id="72" dur="500" fill="hold"/>
                                        <p:tgtEl>
                                          <p:spTgt spid="38"/>
                                        </p:tgtEl>
                                        <p:attrNameLst>
                                          <p:attrName>ppt_h</p:attrName>
                                        </p:attrNameLst>
                                      </p:cBhvr>
                                      <p:tavLst>
                                        <p:tav tm="0">
                                          <p:val>
                                            <p:fltVal val="0"/>
                                          </p:val>
                                        </p:tav>
                                        <p:tav tm="100000">
                                          <p:val>
                                            <p:strVal val="#ppt_h"/>
                                          </p:val>
                                        </p:tav>
                                      </p:tavLst>
                                    </p:anim>
                                    <p:animEffect transition="in" filter="fade">
                                      <p:cBhvr>
                                        <p:cTn id="73" dur="500"/>
                                        <p:tgtEl>
                                          <p:spTgt spid="38"/>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nodeType="clickEffect">
                                  <p:stCondLst>
                                    <p:cond delay="0"/>
                                  </p:stCondLst>
                                  <p:childTnLst>
                                    <p:anim calcmode="lin" valueType="num">
                                      <p:cBhvr>
                                        <p:cTn id="77" dur="500"/>
                                        <p:tgtEl>
                                          <p:spTgt spid="38"/>
                                        </p:tgtEl>
                                        <p:attrNameLst>
                                          <p:attrName>ppt_w</p:attrName>
                                        </p:attrNameLst>
                                      </p:cBhvr>
                                      <p:tavLst>
                                        <p:tav tm="0">
                                          <p:val>
                                            <p:strVal val="ppt_w"/>
                                          </p:val>
                                        </p:tav>
                                        <p:tav tm="100000">
                                          <p:val>
                                            <p:fltVal val="0"/>
                                          </p:val>
                                        </p:tav>
                                      </p:tavLst>
                                    </p:anim>
                                    <p:anim calcmode="lin" valueType="num">
                                      <p:cBhvr>
                                        <p:cTn id="78" dur="500"/>
                                        <p:tgtEl>
                                          <p:spTgt spid="38"/>
                                        </p:tgtEl>
                                        <p:attrNameLst>
                                          <p:attrName>ppt_h</p:attrName>
                                        </p:attrNameLst>
                                      </p:cBhvr>
                                      <p:tavLst>
                                        <p:tav tm="0">
                                          <p:val>
                                            <p:strVal val="ppt_h"/>
                                          </p:val>
                                        </p:tav>
                                        <p:tav tm="100000">
                                          <p:val>
                                            <p:fltVal val="0"/>
                                          </p:val>
                                        </p:tav>
                                      </p:tavLst>
                                    </p:anim>
                                    <p:animEffect transition="out" filter="fade">
                                      <p:cBhvr>
                                        <p:cTn id="79" dur="500"/>
                                        <p:tgtEl>
                                          <p:spTgt spid="38"/>
                                        </p:tgtEl>
                                      </p:cBhvr>
                                    </p:animEffect>
                                    <p:set>
                                      <p:cBhvr>
                                        <p:cTn id="80" dur="1" fill="hold">
                                          <p:stCondLst>
                                            <p:cond delay="499"/>
                                          </p:stCondLst>
                                        </p:cTn>
                                        <p:tgtEl>
                                          <p:spTgt spid="38"/>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5"/>
                                        </p:tgtEl>
                                        <p:attrNameLst>
                                          <p:attrName>style.visibility</p:attrName>
                                        </p:attrNameLst>
                                      </p:cBhvr>
                                      <p:to>
                                        <p:strVal val="visible"/>
                                      </p:to>
                                    </p:set>
                                    <p:anim calcmode="lin" valueType="num">
                                      <p:cBhvr>
                                        <p:cTn id="85" dur="500" fill="hold"/>
                                        <p:tgtEl>
                                          <p:spTgt spid="5"/>
                                        </p:tgtEl>
                                        <p:attrNameLst>
                                          <p:attrName>ppt_w</p:attrName>
                                        </p:attrNameLst>
                                      </p:cBhvr>
                                      <p:tavLst>
                                        <p:tav tm="0">
                                          <p:val>
                                            <p:fltVal val="0"/>
                                          </p:val>
                                        </p:tav>
                                        <p:tav tm="100000">
                                          <p:val>
                                            <p:strVal val="#ppt_w"/>
                                          </p:val>
                                        </p:tav>
                                      </p:tavLst>
                                    </p:anim>
                                    <p:anim calcmode="lin" valueType="num">
                                      <p:cBhvr>
                                        <p:cTn id="86" dur="500" fill="hold"/>
                                        <p:tgtEl>
                                          <p:spTgt spid="5"/>
                                        </p:tgtEl>
                                        <p:attrNameLst>
                                          <p:attrName>ppt_h</p:attrName>
                                        </p:attrNameLst>
                                      </p:cBhvr>
                                      <p:tavLst>
                                        <p:tav tm="0">
                                          <p:val>
                                            <p:fltVal val="0"/>
                                          </p:val>
                                        </p:tav>
                                        <p:tav tm="100000">
                                          <p:val>
                                            <p:strVal val="#ppt_h"/>
                                          </p:val>
                                        </p:tav>
                                      </p:tavLst>
                                    </p:anim>
                                    <p:animEffect transition="in" filter="fade">
                                      <p:cBhvr>
                                        <p:cTn id="87" dur="500"/>
                                        <p:tgtEl>
                                          <p:spTgt spid="5"/>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xit" presetSubtype="32" fill="hold" grpId="1" nodeType="clickEffect">
                                  <p:stCondLst>
                                    <p:cond delay="0"/>
                                  </p:stCondLst>
                                  <p:childTnLst>
                                    <p:anim calcmode="lin" valueType="num">
                                      <p:cBhvr>
                                        <p:cTn id="91" dur="500"/>
                                        <p:tgtEl>
                                          <p:spTgt spid="5"/>
                                        </p:tgtEl>
                                        <p:attrNameLst>
                                          <p:attrName>ppt_w</p:attrName>
                                        </p:attrNameLst>
                                      </p:cBhvr>
                                      <p:tavLst>
                                        <p:tav tm="0">
                                          <p:val>
                                            <p:strVal val="ppt_w"/>
                                          </p:val>
                                        </p:tav>
                                        <p:tav tm="100000">
                                          <p:val>
                                            <p:fltVal val="0"/>
                                          </p:val>
                                        </p:tav>
                                      </p:tavLst>
                                    </p:anim>
                                    <p:anim calcmode="lin" valueType="num">
                                      <p:cBhvr>
                                        <p:cTn id="92" dur="500"/>
                                        <p:tgtEl>
                                          <p:spTgt spid="5"/>
                                        </p:tgtEl>
                                        <p:attrNameLst>
                                          <p:attrName>ppt_h</p:attrName>
                                        </p:attrNameLst>
                                      </p:cBhvr>
                                      <p:tavLst>
                                        <p:tav tm="0">
                                          <p:val>
                                            <p:strVal val="ppt_h"/>
                                          </p:val>
                                        </p:tav>
                                        <p:tav tm="100000">
                                          <p:val>
                                            <p:fltVal val="0"/>
                                          </p:val>
                                        </p:tav>
                                      </p:tavLst>
                                    </p:anim>
                                    <p:animEffect transition="out" filter="fade">
                                      <p:cBhvr>
                                        <p:cTn id="93" dur="500"/>
                                        <p:tgtEl>
                                          <p:spTgt spid="5"/>
                                        </p:tgtEl>
                                      </p:cBhvr>
                                    </p:animEffect>
                                    <p:set>
                                      <p:cBhvr>
                                        <p:cTn id="9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05AA12-C3CB-46D1-B12C-D1630F01C6FF}"/>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C61733DB-5A79-42AD-AC24-A419BA6C2796}"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19</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1746" name="Text Box 2">
            <a:extLst>
              <a:ext uri="{FF2B5EF4-FFF2-40B4-BE49-F238E27FC236}">
                <a16:creationId xmlns:a16="http://schemas.microsoft.com/office/drawing/2014/main" id="{B82AE3BD-E89C-4B79-8629-F4C2E18925D8}"/>
              </a:ext>
            </a:extLst>
          </p:cNvPr>
          <p:cNvSpPr txBox="1">
            <a:spLocks noChangeArrowheads="1"/>
          </p:cNvSpPr>
          <p:nvPr/>
        </p:nvSpPr>
        <p:spPr bwMode="auto">
          <a:xfrm>
            <a:off x="2667000" y="685800"/>
            <a:ext cx="77724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First Missionary Journey of Paul and Barnabas and the 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(13.1-15.35)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held about A.D. 49 (Acts 15);</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Must a Gentile believer become a Jew ... to be a Christian?</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 division within the Church;</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dispute settled in favor of uncircumcised Gentiles (15.28-29);</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deciding voice is that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James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(15.13-21).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1746">
                                            <p:txEl>
                                              <p:pRg st="0" end="0"/>
                                            </p:txEl>
                                          </p:spTgt>
                                        </p:tgtEl>
                                        <p:attrNameLst>
                                          <p:attrName>style.visibility</p:attrName>
                                        </p:attrNameLst>
                                      </p:cBhvr>
                                      <p:to>
                                        <p:strVal val="visible"/>
                                      </p:to>
                                    </p:set>
                                    <p:anim calcmode="lin" valueType="num">
                                      <p:cBhvr additive="base">
                                        <p:cTn id="7" dur="300" fill="hold"/>
                                        <p:tgtEl>
                                          <p:spTgt spid="31746">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174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1746">
                                            <p:txEl>
                                              <p:pRg st="1" end="1"/>
                                            </p:txEl>
                                          </p:spTgt>
                                        </p:tgtEl>
                                        <p:attrNameLst>
                                          <p:attrName>style.visibility</p:attrName>
                                        </p:attrNameLst>
                                      </p:cBhvr>
                                      <p:to>
                                        <p:strVal val="visible"/>
                                      </p:to>
                                    </p:set>
                                    <p:anim calcmode="lin" valueType="num">
                                      <p:cBhvr additive="base">
                                        <p:cTn id="13" dur="300" fill="hold"/>
                                        <p:tgtEl>
                                          <p:spTgt spid="31746">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174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1746">
                                            <p:txEl>
                                              <p:pRg st="2" end="2"/>
                                            </p:txEl>
                                          </p:spTgt>
                                        </p:tgtEl>
                                        <p:attrNameLst>
                                          <p:attrName>style.visibility</p:attrName>
                                        </p:attrNameLst>
                                      </p:cBhvr>
                                      <p:to>
                                        <p:strVal val="visible"/>
                                      </p:to>
                                    </p:set>
                                    <p:anim calcmode="lin" valueType="num">
                                      <p:cBhvr additive="base">
                                        <p:cTn id="19" dur="300" fill="hold"/>
                                        <p:tgtEl>
                                          <p:spTgt spid="31746">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174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1746">
                                            <p:txEl>
                                              <p:pRg st="3" end="3"/>
                                            </p:txEl>
                                          </p:spTgt>
                                        </p:tgtEl>
                                        <p:attrNameLst>
                                          <p:attrName>style.visibility</p:attrName>
                                        </p:attrNameLst>
                                      </p:cBhvr>
                                      <p:to>
                                        <p:strVal val="visible"/>
                                      </p:to>
                                    </p:set>
                                    <p:anim calcmode="lin" valueType="num">
                                      <p:cBhvr additive="base">
                                        <p:cTn id="25" dur="300" fill="hold"/>
                                        <p:tgtEl>
                                          <p:spTgt spid="31746">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174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1746">
                                            <p:txEl>
                                              <p:pRg st="4" end="4"/>
                                            </p:txEl>
                                          </p:spTgt>
                                        </p:tgtEl>
                                        <p:attrNameLst>
                                          <p:attrName>style.visibility</p:attrName>
                                        </p:attrNameLst>
                                      </p:cBhvr>
                                      <p:to>
                                        <p:strVal val="visible"/>
                                      </p:to>
                                    </p:set>
                                    <p:anim calcmode="lin" valueType="num">
                                      <p:cBhvr additive="base">
                                        <p:cTn id="31" dur="300" fill="hold"/>
                                        <p:tgtEl>
                                          <p:spTgt spid="31746">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174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31746">
                                            <p:txEl>
                                              <p:pRg st="5" end="5"/>
                                            </p:txEl>
                                          </p:spTgt>
                                        </p:tgtEl>
                                        <p:attrNameLst>
                                          <p:attrName>style.visibility</p:attrName>
                                        </p:attrNameLst>
                                      </p:cBhvr>
                                      <p:to>
                                        <p:strVal val="visible"/>
                                      </p:to>
                                    </p:set>
                                    <p:anim calcmode="lin" valueType="num">
                                      <p:cBhvr additive="base">
                                        <p:cTn id="37" dur="300" fill="hold"/>
                                        <p:tgtEl>
                                          <p:spTgt spid="31746">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3174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build="p"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6214"/>
            <a:ext cx="12192000" cy="6971139"/>
          </a:xfrm>
          <a:prstGeom prst="rect">
            <a:avLst/>
          </a:prstGeom>
          <a:solidFill>
            <a:schemeClr val="bg1"/>
          </a:solidFill>
        </p:spPr>
        <p:txBody>
          <a:bodyPr wrap="square" rtlCol="0">
            <a:spAutoFit/>
          </a:bodyPr>
          <a:lstStyle/>
          <a:p>
            <a:pPr defTabSz="274313">
              <a:spcBef>
                <a:spcPts val="1800"/>
              </a:spcBef>
              <a:defRPr/>
            </a:pPr>
            <a:r>
              <a:rPr lang="en-US" sz="2400" b="1" dirty="0">
                <a:solidFill>
                  <a:srgbClr val="FF0000"/>
                </a:solidFill>
                <a:latin typeface="Times New Roman" panose="02020603050405020304" pitchFamily="18" charset="0"/>
                <a:cs typeface="Times New Roman" panose="02020603050405020304" pitchFamily="18" charset="0"/>
              </a:rPr>
              <a:t>Acts 7:23-29 (NASB)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23  "But when he was approaching the </a:t>
            </a:r>
            <a:r>
              <a:rPr lang="en-US" sz="2400" b="1" u="sng" dirty="0">
                <a:solidFill>
                  <a:srgbClr val="FF0000"/>
                </a:solidFill>
                <a:latin typeface="Times New Roman" panose="02020603050405020304" pitchFamily="18" charset="0"/>
                <a:cs typeface="Times New Roman" panose="02020603050405020304" pitchFamily="18" charset="0"/>
              </a:rPr>
              <a:t>age of forty</a:t>
            </a:r>
            <a:r>
              <a:rPr lang="en-US" sz="2400" dirty="0">
                <a:solidFill>
                  <a:srgbClr val="FF0000"/>
                </a:solidFill>
                <a:latin typeface="Times New Roman" panose="02020603050405020304" pitchFamily="18" charset="0"/>
                <a:cs typeface="Times New Roman" panose="02020603050405020304" pitchFamily="18" charset="0"/>
              </a:rPr>
              <a:t>, it entered his mind to visit his brethren, the 	sons of Israel.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24  "And when he saw one </a:t>
            </a:r>
            <a:r>
              <a:rPr lang="en-US" sz="2400" i="1" dirty="0">
                <a:solidFill>
                  <a:srgbClr val="FF0000"/>
                </a:solidFill>
                <a:latin typeface="Times New Roman" panose="02020603050405020304" pitchFamily="18" charset="0"/>
                <a:cs typeface="Times New Roman" panose="02020603050405020304" pitchFamily="18" charset="0"/>
              </a:rPr>
              <a:t>of them</a:t>
            </a:r>
            <a:r>
              <a:rPr lang="en-US" sz="2400" dirty="0">
                <a:solidFill>
                  <a:srgbClr val="FF0000"/>
                </a:solidFill>
                <a:latin typeface="Times New Roman" panose="02020603050405020304" pitchFamily="18" charset="0"/>
                <a:cs typeface="Times New Roman" panose="02020603050405020304" pitchFamily="18" charset="0"/>
              </a:rPr>
              <a:t> being treated unjustly, he defended him and took vengeance 	for the oppressed by striking down the Egyptian.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25  "And </a:t>
            </a:r>
            <a:r>
              <a:rPr lang="en-US" sz="2400" b="1" dirty="0">
                <a:solidFill>
                  <a:srgbClr val="FF0000"/>
                </a:solidFill>
                <a:latin typeface="Times New Roman" panose="02020603050405020304" pitchFamily="18" charset="0"/>
                <a:cs typeface="Times New Roman" panose="02020603050405020304" pitchFamily="18" charset="0"/>
              </a:rPr>
              <a:t>he supposed that his brethren understood that God was granting them deliverance 	through him</a:t>
            </a:r>
            <a:r>
              <a:rPr lang="en-US" sz="2400" dirty="0">
                <a:solidFill>
                  <a:srgbClr val="FF0000"/>
                </a:solidFill>
                <a:latin typeface="Times New Roman" panose="02020603050405020304" pitchFamily="18" charset="0"/>
                <a:cs typeface="Times New Roman" panose="02020603050405020304" pitchFamily="18" charset="0"/>
              </a:rPr>
              <a:t>, but they did not understand.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26  "On the following day he appeared to them as they were fighting together, and he tried to 	reconcile them in peace, saying, 'Men, you are brethren, why do you injure one another?'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27  "But the one who was injuring his neighbor pushed him away, saying, '</a:t>
            </a:r>
            <a:r>
              <a:rPr lang="en-US" sz="2400" cap="small" dirty="0">
                <a:solidFill>
                  <a:srgbClr val="FF0000"/>
                </a:solidFill>
                <a:latin typeface="Times New Roman" panose="02020603050405020304" pitchFamily="18" charset="0"/>
                <a:cs typeface="Times New Roman" panose="02020603050405020304" pitchFamily="18" charset="0"/>
              </a:rPr>
              <a:t>WHO MADE YOU A 	RULER AND JUDGE OVER</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US</a:t>
            </a:r>
            <a:r>
              <a:rPr lang="en-US" sz="2400" dirty="0">
                <a:solidFill>
                  <a:srgbClr val="FF0000"/>
                </a:solidFill>
                <a:latin typeface="Times New Roman" panose="02020603050405020304" pitchFamily="18" charset="0"/>
                <a:cs typeface="Times New Roman" panose="02020603050405020304" pitchFamily="18" charset="0"/>
              </a:rPr>
              <a:t>?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28  '</a:t>
            </a:r>
            <a:r>
              <a:rPr lang="en-US" sz="2400" cap="small" dirty="0">
                <a:solidFill>
                  <a:srgbClr val="FF0000"/>
                </a:solidFill>
                <a:latin typeface="Times New Roman" panose="02020603050405020304" pitchFamily="18" charset="0"/>
                <a:cs typeface="Times New Roman" panose="02020603050405020304" pitchFamily="18" charset="0"/>
              </a:rPr>
              <a:t>YOU DO NOT MEAN TO KILL ME AS YOU KILLED THE</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EGYPTIAN YESTERDAY</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DO YOU</a:t>
            </a:r>
            <a:r>
              <a:rPr lang="en-US" sz="2400" dirty="0">
                <a:solidFill>
                  <a:srgbClr val="FF0000"/>
                </a:solidFill>
                <a:latin typeface="Times New Roman" panose="02020603050405020304" pitchFamily="18" charset="0"/>
                <a:cs typeface="Times New Roman" panose="02020603050405020304" pitchFamily="18" charset="0"/>
              </a:rPr>
              <a:t>?'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29  "At this remark, </a:t>
            </a:r>
            <a:r>
              <a:rPr lang="en-US" sz="2400" cap="small" dirty="0">
                <a:solidFill>
                  <a:srgbClr val="FF0000"/>
                </a:solidFill>
                <a:latin typeface="Times New Roman" panose="02020603050405020304" pitchFamily="18" charset="0"/>
                <a:cs typeface="Times New Roman" panose="02020603050405020304" pitchFamily="18" charset="0"/>
              </a:rPr>
              <a:t>MOSES FLED AND BECAME AN ALIEN IN THE LAND OF</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MIDIAN</a:t>
            </a:r>
            <a:r>
              <a:rPr lang="en-US" sz="2400" dirty="0">
                <a:solidFill>
                  <a:srgbClr val="FF0000"/>
                </a:solidFill>
                <a:latin typeface="Times New Roman" panose="02020603050405020304" pitchFamily="18" charset="0"/>
                <a:cs typeface="Times New Roman" panose="02020603050405020304" pitchFamily="18" charset="0"/>
              </a:rPr>
              <a:t>, 	where he became the father of two sons. </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A. Moses supposed his brethren understood that </a:t>
            </a:r>
            <a:r>
              <a:rPr lang="en-US" sz="2400" b="1" dirty="0">
                <a:solidFill>
                  <a:prstClr val="black"/>
                </a:solidFill>
                <a:latin typeface="Times New Roman" panose="02020603050405020304" pitchFamily="18" charset="0"/>
                <a:cs typeface="Times New Roman" panose="02020603050405020304" pitchFamily="18" charset="0"/>
              </a:rPr>
              <a:t>God</a:t>
            </a:r>
            <a:r>
              <a:rPr lang="en-US" sz="2400" dirty="0">
                <a:solidFill>
                  <a:prstClr val="black"/>
                </a:solidFill>
                <a:latin typeface="Times New Roman" panose="02020603050405020304" pitchFamily="18" charset="0"/>
                <a:cs typeface="Times New Roman" panose="02020603050405020304" pitchFamily="18" charset="0"/>
              </a:rPr>
              <a:t> was granting them deliverance through him. 	Indicating that his mother had taught him this. </a:t>
            </a:r>
            <a:r>
              <a:rPr lang="en-US" sz="2400" dirty="0">
                <a:solidFill>
                  <a:srgbClr val="FF0000"/>
                </a:solidFill>
                <a:latin typeface="Times New Roman" panose="02020603050405020304" pitchFamily="18" charset="0"/>
                <a:cs typeface="Times New Roman" panose="02020603050405020304" pitchFamily="18" charset="0"/>
              </a:rPr>
              <a:t>Ex 2:11-15; </a:t>
            </a:r>
            <a:r>
              <a:rPr lang="en-US" sz="2400" dirty="0" err="1">
                <a:solidFill>
                  <a:srgbClr val="FF0000"/>
                </a:solidFill>
                <a:latin typeface="Times New Roman" panose="02020603050405020304" pitchFamily="18" charset="0"/>
                <a:cs typeface="Times New Roman" panose="02020603050405020304" pitchFamily="18" charset="0"/>
              </a:rPr>
              <a:t>Heb</a:t>
            </a:r>
            <a:r>
              <a:rPr lang="en-US" sz="2400" dirty="0">
                <a:solidFill>
                  <a:srgbClr val="FF0000"/>
                </a:solidFill>
                <a:latin typeface="Times New Roman" panose="02020603050405020304" pitchFamily="18" charset="0"/>
                <a:cs typeface="Times New Roman" panose="02020603050405020304" pitchFamily="18" charset="0"/>
              </a:rPr>
              <a:t> 11:25-27</a:t>
            </a:r>
            <a:br>
              <a:rPr lang="en-US" sz="2400" dirty="0">
                <a:solidFill>
                  <a:prstClr val="black"/>
                </a:solidFill>
                <a:latin typeface="Times New Roman" panose="02020603050405020304" pitchFamily="18" charset="0"/>
                <a:cs typeface="Times New Roman" panose="02020603050405020304" pitchFamily="18" charset="0"/>
              </a:rPr>
            </a:br>
            <a:r>
              <a:rPr lang="en-US" sz="2400" dirty="0">
                <a:solidFill>
                  <a:prstClr val="black"/>
                </a:solidFill>
                <a:latin typeface="Times New Roman" panose="02020603050405020304" pitchFamily="18" charset="0"/>
                <a:cs typeface="Times New Roman" panose="02020603050405020304" pitchFamily="18" charset="0"/>
              </a:rPr>
              <a:t>	</a:t>
            </a:r>
          </a:p>
        </p:txBody>
      </p:sp>
      <p:grpSp>
        <p:nvGrpSpPr>
          <p:cNvPr id="13" name="Group 12">
            <a:extLst>
              <a:ext uri="{FF2B5EF4-FFF2-40B4-BE49-F238E27FC236}">
                <a16:creationId xmlns:a16="http://schemas.microsoft.com/office/drawing/2014/main" id="{DEE57095-186E-4F12-B054-5096784E2CA4}"/>
              </a:ext>
            </a:extLst>
          </p:cNvPr>
          <p:cNvGrpSpPr/>
          <p:nvPr/>
        </p:nvGrpSpPr>
        <p:grpSpPr>
          <a:xfrm>
            <a:off x="10887" y="1"/>
            <a:ext cx="12202885" cy="6858000"/>
            <a:chOff x="10886" y="0"/>
            <a:chExt cx="12202885" cy="6858000"/>
          </a:xfrm>
        </p:grpSpPr>
        <p:sp>
          <p:nvSpPr>
            <p:cNvPr id="3" name="TextBox 2">
              <a:extLst>
                <a:ext uri="{FF2B5EF4-FFF2-40B4-BE49-F238E27FC236}">
                  <a16:creationId xmlns:a16="http://schemas.microsoft.com/office/drawing/2014/main" id="{482FEFE4-F903-42FC-B8AF-D125BF7255BF}"/>
                </a:ext>
              </a:extLst>
            </p:cNvPr>
            <p:cNvSpPr txBox="1"/>
            <p:nvPr/>
          </p:nvSpPr>
          <p:spPr>
            <a:xfrm>
              <a:off x="10886" y="0"/>
              <a:ext cx="12192000" cy="4524315"/>
            </a:xfrm>
            <a:prstGeom prst="rect">
              <a:avLst/>
            </a:prstGeom>
            <a:solidFill>
              <a:schemeClr val="bg1"/>
            </a:solidFill>
            <a:ln w="57150">
              <a:solidFill>
                <a:srgbClr val="00B0F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Exodus 2:11-15 (NASB) </a:t>
              </a:r>
              <a:br>
                <a:rPr lang="en-US" sz="2400" dirty="0">
                  <a:solidFill>
                    <a:prstClr val="black"/>
                  </a:solidFill>
                  <a:latin typeface="Calibri" panose="020F0502020204030204"/>
                </a:rPr>
              </a:br>
              <a:r>
                <a:rPr lang="en-US" sz="2400" dirty="0">
                  <a:solidFill>
                    <a:prstClr val="black"/>
                  </a:solidFill>
                  <a:latin typeface="Calibri" panose="020F0502020204030204"/>
                </a:rPr>
                <a:t>11  Now it came about in those days, when Moses had grown up, that he went out to his 	brethren and looked on their hard labors; and </a:t>
              </a:r>
              <a:r>
                <a:rPr lang="en-US" sz="2400" dirty="0">
                  <a:solidFill>
                    <a:srgbClr val="FF0000"/>
                  </a:solidFill>
                  <a:latin typeface="Calibri" panose="020F0502020204030204"/>
                </a:rPr>
                <a:t>he saw an Egyptian beating a Hebrew, one of his 	brethren. </a:t>
              </a:r>
              <a:br>
                <a:rPr lang="en-US" sz="2400" dirty="0">
                  <a:solidFill>
                    <a:srgbClr val="FF0000"/>
                  </a:solidFill>
                  <a:latin typeface="Calibri" panose="020F0502020204030204"/>
                </a:rPr>
              </a:br>
              <a:r>
                <a:rPr lang="en-US" sz="2400" dirty="0">
                  <a:solidFill>
                    <a:prstClr val="black"/>
                  </a:solidFill>
                  <a:latin typeface="Calibri" panose="020F0502020204030204"/>
                </a:rPr>
                <a:t>12  So he looked this way and that, and when he saw there was no one </a:t>
              </a:r>
              <a:r>
                <a:rPr lang="en-US" sz="2400" i="1" dirty="0">
                  <a:solidFill>
                    <a:prstClr val="black"/>
                  </a:solidFill>
                  <a:latin typeface="Calibri" panose="020F0502020204030204"/>
                </a:rPr>
                <a:t>around,</a:t>
              </a:r>
              <a:r>
                <a:rPr lang="en-US" sz="2400" dirty="0">
                  <a:solidFill>
                    <a:prstClr val="black"/>
                  </a:solidFill>
                  <a:latin typeface="Calibri" panose="020F0502020204030204"/>
                </a:rPr>
                <a:t> </a:t>
              </a:r>
              <a:r>
                <a:rPr lang="en-US" sz="2400" dirty="0">
                  <a:solidFill>
                    <a:srgbClr val="FF0000"/>
                  </a:solidFill>
                  <a:latin typeface="Calibri" panose="020F0502020204030204"/>
                </a:rPr>
                <a:t>he struck down 	the Egyptian and hid him in the sand. </a:t>
              </a:r>
              <a:br>
                <a:rPr lang="en-US" sz="2400" dirty="0">
                  <a:solidFill>
                    <a:prstClr val="black"/>
                  </a:solidFill>
                  <a:latin typeface="Calibri" panose="020F0502020204030204"/>
                </a:rPr>
              </a:br>
              <a:r>
                <a:rPr lang="en-US" sz="2400" dirty="0">
                  <a:solidFill>
                    <a:prstClr val="black"/>
                  </a:solidFill>
                  <a:latin typeface="Calibri" panose="020F0502020204030204"/>
                </a:rPr>
                <a:t>13  He went out the next day, and behold, </a:t>
              </a:r>
              <a:r>
                <a:rPr lang="en-US" sz="2400" dirty="0">
                  <a:solidFill>
                    <a:srgbClr val="FF0000"/>
                  </a:solidFill>
                  <a:latin typeface="Calibri" panose="020F0502020204030204"/>
                </a:rPr>
                <a:t>two Hebrews were fighting with each other</a:t>
              </a:r>
              <a:r>
                <a:rPr lang="en-US" sz="2400" dirty="0">
                  <a:solidFill>
                    <a:prstClr val="black"/>
                  </a:solidFill>
                  <a:latin typeface="Calibri" panose="020F0502020204030204"/>
                </a:rPr>
                <a:t>; and he 	said to the offender, </a:t>
              </a:r>
              <a:r>
                <a:rPr lang="en-US" sz="2400" dirty="0">
                  <a:solidFill>
                    <a:srgbClr val="FF0000"/>
                  </a:solidFill>
                  <a:latin typeface="Calibri" panose="020F0502020204030204"/>
                </a:rPr>
                <a:t>"Why are you striking your companion?" </a:t>
              </a:r>
              <a:br>
                <a:rPr lang="en-US" sz="2400" dirty="0">
                  <a:solidFill>
                    <a:prstClr val="black"/>
                  </a:solidFill>
                  <a:latin typeface="Calibri" panose="020F0502020204030204"/>
                </a:rPr>
              </a:br>
              <a:r>
                <a:rPr lang="en-US" sz="2400" dirty="0">
                  <a:solidFill>
                    <a:prstClr val="black"/>
                  </a:solidFill>
                  <a:latin typeface="Calibri" panose="020F0502020204030204"/>
                </a:rPr>
                <a:t>14  But he said, </a:t>
              </a:r>
              <a:r>
                <a:rPr lang="en-US" sz="2400" dirty="0">
                  <a:solidFill>
                    <a:srgbClr val="FF0000"/>
                  </a:solidFill>
                  <a:latin typeface="Calibri" panose="020F0502020204030204"/>
                </a:rPr>
                <a:t>"Who made you a prince or a judge over us? Are you intending to kill me as you 	killed the Egyptian?" </a:t>
              </a:r>
              <a:r>
                <a:rPr lang="en-US" sz="2400" dirty="0">
                  <a:solidFill>
                    <a:prstClr val="black"/>
                  </a:solidFill>
                  <a:latin typeface="Calibri" panose="020F0502020204030204"/>
                </a:rPr>
                <a:t>Then Moses was afraid and said, "Surely the matter has become known." </a:t>
              </a:r>
              <a:br>
                <a:rPr lang="en-US" sz="2400" dirty="0">
                  <a:solidFill>
                    <a:prstClr val="black"/>
                  </a:solidFill>
                  <a:latin typeface="Calibri" panose="020F0502020204030204"/>
                </a:rPr>
              </a:br>
              <a:r>
                <a:rPr lang="en-US" sz="2400" dirty="0">
                  <a:solidFill>
                    <a:prstClr val="black"/>
                  </a:solidFill>
                  <a:latin typeface="Calibri" panose="020F0502020204030204"/>
                </a:rPr>
                <a:t>15  When Pharaoh heard of this matter, he tried to kill Moses. But Moses fled from the presence 	of Pharaoh and settled in the land of Midian, and he sat down by a well. </a:t>
              </a:r>
            </a:p>
          </p:txBody>
        </p:sp>
        <p:pic>
          <p:nvPicPr>
            <p:cNvPr id="6" name="Picture 5" descr="A person wearing a costume&#10;&#10;Description generated with high confidence">
              <a:extLst>
                <a:ext uri="{FF2B5EF4-FFF2-40B4-BE49-F238E27FC236}">
                  <a16:creationId xmlns:a16="http://schemas.microsoft.com/office/drawing/2014/main" id="{B305B903-24E4-4AAE-982C-408EC3DBEA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771"/>
            <a:stretch/>
          </p:blipFill>
          <p:spPr>
            <a:xfrm>
              <a:off x="10887" y="4531718"/>
              <a:ext cx="2873828" cy="2311913"/>
            </a:xfrm>
            <a:prstGeom prst="rect">
              <a:avLst/>
            </a:prstGeom>
          </p:spPr>
        </p:pic>
        <p:pic>
          <p:nvPicPr>
            <p:cNvPr id="8" name="Picture 7">
              <a:extLst>
                <a:ext uri="{FF2B5EF4-FFF2-40B4-BE49-F238E27FC236}">
                  <a16:creationId xmlns:a16="http://schemas.microsoft.com/office/drawing/2014/main" id="{79F46BAE-C29B-4180-970A-BD88F6860C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7325" y="4524314"/>
              <a:ext cx="3111580" cy="2333685"/>
            </a:xfrm>
            <a:prstGeom prst="rect">
              <a:avLst/>
            </a:prstGeom>
          </p:spPr>
        </p:pic>
        <p:pic>
          <p:nvPicPr>
            <p:cNvPr id="10" name="Picture 9" descr="A picture containing clothing&#10;&#10;Description generated with high confidence">
              <a:extLst>
                <a:ext uri="{FF2B5EF4-FFF2-40B4-BE49-F238E27FC236}">
                  <a16:creationId xmlns:a16="http://schemas.microsoft.com/office/drawing/2014/main" id="{3D8F323E-9A60-440D-A86B-08B9B673FC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790" y="4523014"/>
              <a:ext cx="3113314" cy="2334986"/>
            </a:xfrm>
            <a:prstGeom prst="rect">
              <a:avLst/>
            </a:prstGeom>
          </p:spPr>
        </p:pic>
        <p:pic>
          <p:nvPicPr>
            <p:cNvPr id="12" name="Picture 11" descr="A person posing for the camera&#10;&#10;Description generated with very high confidence">
              <a:extLst>
                <a:ext uri="{FF2B5EF4-FFF2-40B4-BE49-F238E27FC236}">
                  <a16:creationId xmlns:a16="http://schemas.microsoft.com/office/drawing/2014/main" id="{7CC1D2DF-469F-4CDC-96D0-45FC972D87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31220" y="4546086"/>
              <a:ext cx="3082551" cy="2311913"/>
            </a:xfrm>
            <a:prstGeom prst="rect">
              <a:avLst/>
            </a:prstGeom>
          </p:spPr>
        </p:pic>
      </p:grpSp>
      <p:sp>
        <p:nvSpPr>
          <p:cNvPr id="4" name="TextBox 3">
            <a:extLst>
              <a:ext uri="{FF2B5EF4-FFF2-40B4-BE49-F238E27FC236}">
                <a16:creationId xmlns:a16="http://schemas.microsoft.com/office/drawing/2014/main" id="{D62DB089-138C-4BE4-A1C3-1268B07EFF7B}"/>
              </a:ext>
            </a:extLst>
          </p:cNvPr>
          <p:cNvSpPr txBox="1"/>
          <p:nvPr/>
        </p:nvSpPr>
        <p:spPr>
          <a:xfrm>
            <a:off x="0" y="21773"/>
            <a:ext cx="12192000" cy="5586145"/>
          </a:xfrm>
          <a:prstGeom prst="rect">
            <a:avLst/>
          </a:prstGeom>
          <a:solidFill>
            <a:schemeClr val="bg1"/>
          </a:solidFill>
          <a:ln w="57150">
            <a:solidFill>
              <a:srgbClr val="00B0F0"/>
            </a:solidFill>
          </a:ln>
        </p:spPr>
        <p:txBody>
          <a:bodyPr wrap="square" rtlCol="0">
            <a:spAutoFit/>
          </a:bodyPr>
          <a:lstStyle/>
          <a:p>
            <a:pPr defTabSz="274313">
              <a:spcBef>
                <a:spcPts val="1800"/>
              </a:spcBef>
              <a:defRPr/>
            </a:pPr>
            <a:endParaRPr lang="en-US" sz="2400" b="1" dirty="0">
              <a:solidFill>
                <a:prstClr val="black"/>
              </a:solidFill>
              <a:latin typeface="Calibri" panose="020F0502020204030204"/>
            </a:endParaRPr>
          </a:p>
          <a:p>
            <a:pPr defTabSz="274313">
              <a:spcBef>
                <a:spcPts val="1800"/>
              </a:spcBef>
              <a:defRPr/>
            </a:pPr>
            <a:endParaRPr lang="en-US" sz="2400" b="1" dirty="0">
              <a:solidFill>
                <a:prstClr val="black"/>
              </a:solidFill>
              <a:latin typeface="Calibri" panose="020F0502020204030204"/>
            </a:endParaRPr>
          </a:p>
          <a:p>
            <a:pPr defTabSz="274313">
              <a:spcBef>
                <a:spcPts val="1800"/>
              </a:spcBef>
              <a:defRPr/>
            </a:pPr>
            <a:br>
              <a:rPr lang="en-US" sz="2400" b="1" dirty="0">
                <a:solidFill>
                  <a:prstClr val="black"/>
                </a:solidFill>
                <a:latin typeface="Calibri" panose="020F0502020204030204"/>
              </a:rPr>
            </a:br>
            <a:r>
              <a:rPr lang="en-US" sz="2400" b="1" dirty="0">
                <a:solidFill>
                  <a:prstClr val="black"/>
                </a:solidFill>
                <a:latin typeface="Calibri" panose="020F0502020204030204"/>
              </a:rPr>
              <a:t>Hebrews 11:24-27 (NASB) </a:t>
            </a:r>
            <a:br>
              <a:rPr lang="en-US" sz="2400" dirty="0">
                <a:solidFill>
                  <a:prstClr val="black"/>
                </a:solidFill>
                <a:latin typeface="Calibri" panose="020F0502020204030204"/>
              </a:rPr>
            </a:br>
            <a:r>
              <a:rPr lang="en-US" sz="2400" dirty="0">
                <a:solidFill>
                  <a:prstClr val="black"/>
                </a:solidFill>
                <a:latin typeface="Calibri" panose="020F0502020204030204"/>
              </a:rPr>
              <a:t>24  </a:t>
            </a:r>
            <a:r>
              <a:rPr lang="en-US" sz="2400" dirty="0">
                <a:solidFill>
                  <a:srgbClr val="FF0000"/>
                </a:solidFill>
                <a:latin typeface="Calibri" panose="020F0502020204030204"/>
              </a:rPr>
              <a:t>By faith Moses</a:t>
            </a:r>
            <a:r>
              <a:rPr lang="en-US" sz="2400" dirty="0">
                <a:solidFill>
                  <a:prstClr val="black"/>
                </a:solidFill>
                <a:latin typeface="Calibri" panose="020F0502020204030204"/>
              </a:rPr>
              <a:t>, when he had grown up, refused to be called the son of Pharaoh's daughter, </a:t>
            </a:r>
            <a:br>
              <a:rPr lang="en-US" sz="2400" dirty="0">
                <a:solidFill>
                  <a:prstClr val="black"/>
                </a:solidFill>
                <a:latin typeface="Calibri" panose="020F0502020204030204"/>
              </a:rPr>
            </a:br>
            <a:r>
              <a:rPr lang="en-US" sz="2400" dirty="0">
                <a:solidFill>
                  <a:prstClr val="black"/>
                </a:solidFill>
                <a:latin typeface="Calibri" panose="020F0502020204030204"/>
              </a:rPr>
              <a:t>25  choosing rather to endure ill-treatment with the people of God than to enjoy the passing 	pleasures of sin, </a:t>
            </a:r>
            <a:br>
              <a:rPr lang="en-US" sz="2400" dirty="0">
                <a:solidFill>
                  <a:prstClr val="black"/>
                </a:solidFill>
                <a:latin typeface="Calibri" panose="020F0502020204030204"/>
              </a:rPr>
            </a:br>
            <a:r>
              <a:rPr lang="en-US" sz="2400" dirty="0">
                <a:solidFill>
                  <a:prstClr val="black"/>
                </a:solidFill>
                <a:latin typeface="Calibri" panose="020F0502020204030204"/>
              </a:rPr>
              <a:t>26  considering the reproach of Christ greater riches than the treasures of Egypt; for he was 	looking to the reward. </a:t>
            </a:r>
            <a:br>
              <a:rPr lang="en-US" sz="2400" dirty="0">
                <a:solidFill>
                  <a:prstClr val="black"/>
                </a:solidFill>
                <a:latin typeface="Calibri" panose="020F0502020204030204"/>
              </a:rPr>
            </a:br>
            <a:r>
              <a:rPr lang="en-US" sz="2400" dirty="0">
                <a:solidFill>
                  <a:prstClr val="black"/>
                </a:solidFill>
                <a:latin typeface="Calibri" panose="020F0502020204030204"/>
              </a:rPr>
              <a:t>27  </a:t>
            </a:r>
            <a:r>
              <a:rPr lang="en-US" sz="2400" dirty="0">
                <a:solidFill>
                  <a:srgbClr val="FF0000"/>
                </a:solidFill>
                <a:latin typeface="Calibri" panose="020F0502020204030204"/>
              </a:rPr>
              <a:t>By faith </a:t>
            </a:r>
            <a:r>
              <a:rPr lang="en-US" sz="2400" dirty="0">
                <a:solidFill>
                  <a:prstClr val="black"/>
                </a:solidFill>
                <a:latin typeface="Calibri" panose="020F0502020204030204"/>
              </a:rPr>
              <a:t>he left Egypt, not fearing the wrath of the king; for he endured, as seeing Him who is 	unseen.</a:t>
            </a:r>
          </a:p>
          <a:p>
            <a:pPr defTabSz="274313">
              <a:spcBef>
                <a:spcPts val="1800"/>
              </a:spcBef>
              <a:defRPr/>
            </a:pPr>
            <a:br>
              <a:rPr lang="en-US" sz="2400" b="1" dirty="0">
                <a:solidFill>
                  <a:prstClr val="black"/>
                </a:solidFill>
                <a:latin typeface="Times New Roman" panose="02020603050405020304" pitchFamily="18" charset="0"/>
                <a:cs typeface="Times New Roman" panose="02020603050405020304" pitchFamily="18" charset="0"/>
              </a:rPr>
            </a:br>
            <a:endParaRPr lang="en-US"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121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nodeType="clickEffect">
                                  <p:stCondLst>
                                    <p:cond delay="0"/>
                                  </p:stCondLst>
                                  <p:childTnLst>
                                    <p:anim calcmode="lin" valueType="num">
                                      <p:cBhvr>
                                        <p:cTn id="17" dur="500"/>
                                        <p:tgtEl>
                                          <p:spTgt spid="13"/>
                                        </p:tgtEl>
                                        <p:attrNameLst>
                                          <p:attrName>ppt_w</p:attrName>
                                        </p:attrNameLst>
                                      </p:cBhvr>
                                      <p:tavLst>
                                        <p:tav tm="0">
                                          <p:val>
                                            <p:strVal val="ppt_w"/>
                                          </p:val>
                                        </p:tav>
                                        <p:tav tm="100000">
                                          <p:val>
                                            <p:fltVal val="0"/>
                                          </p:val>
                                        </p:tav>
                                      </p:tavLst>
                                    </p:anim>
                                    <p:anim calcmode="lin" valueType="num">
                                      <p:cBhvr>
                                        <p:cTn id="18" dur="500"/>
                                        <p:tgtEl>
                                          <p:spTgt spid="13"/>
                                        </p:tgtEl>
                                        <p:attrNameLst>
                                          <p:attrName>ppt_h</p:attrName>
                                        </p:attrNameLst>
                                      </p:cBhvr>
                                      <p:tavLst>
                                        <p:tav tm="0">
                                          <p:val>
                                            <p:strVal val="ppt_h"/>
                                          </p:val>
                                        </p:tav>
                                        <p:tav tm="100000">
                                          <p:val>
                                            <p:fltVal val="0"/>
                                          </p:val>
                                        </p:tav>
                                      </p:tavLst>
                                    </p:anim>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4"/>
                                        </p:tgtEl>
                                        <p:attrNameLst>
                                          <p:attrName>ppt_w</p:attrName>
                                        </p:attrNameLst>
                                      </p:cBhvr>
                                      <p:tavLst>
                                        <p:tav tm="0">
                                          <p:val>
                                            <p:strVal val="ppt_w"/>
                                          </p:val>
                                        </p:tav>
                                        <p:tav tm="100000">
                                          <p:val>
                                            <p:fltVal val="0"/>
                                          </p:val>
                                        </p:tav>
                                      </p:tavLst>
                                    </p:anim>
                                    <p:anim calcmode="lin" valueType="num">
                                      <p:cBhvr>
                                        <p:cTn id="32" dur="500"/>
                                        <p:tgtEl>
                                          <p:spTgt spid="4"/>
                                        </p:tgtEl>
                                        <p:attrNameLst>
                                          <p:attrName>ppt_h</p:attrName>
                                        </p:attrNameLst>
                                      </p:cBhvr>
                                      <p:tavLst>
                                        <p:tav tm="0">
                                          <p:val>
                                            <p:strVal val="ppt_h"/>
                                          </p:val>
                                        </p:tav>
                                        <p:tav tm="100000">
                                          <p:val>
                                            <p:fltVal val="0"/>
                                          </p:val>
                                        </p:tav>
                                      </p:tavLst>
                                    </p:anim>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
            <a:ext cx="12192000" cy="5493812"/>
          </a:xfrm>
          <a:prstGeom prst="rect">
            <a:avLst/>
          </a:prstGeom>
          <a:solidFill>
            <a:schemeClr val="bg1"/>
          </a:solidFill>
        </p:spPr>
        <p:txBody>
          <a:bodyPr wrap="square" rtlCol="0">
            <a:spAutoFit/>
          </a:bodyPr>
          <a:lstStyle/>
          <a:p>
            <a:pPr defTabSz="274313">
              <a:spcBef>
                <a:spcPts val="1800"/>
              </a:spcBef>
              <a:defRPr/>
            </a:pPr>
            <a:r>
              <a:rPr lang="en-US" sz="2400" b="1" dirty="0">
                <a:solidFill>
                  <a:srgbClr val="FF0000"/>
                </a:solidFill>
                <a:latin typeface="Times New Roman" panose="02020603050405020304" pitchFamily="18" charset="0"/>
                <a:cs typeface="Times New Roman" panose="02020603050405020304" pitchFamily="18" charset="0"/>
              </a:rPr>
              <a:t>Acts 7:30-34 (NASB)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30  "</a:t>
            </a:r>
            <a:r>
              <a:rPr lang="en-US" sz="2400" b="1" u="sng" dirty="0">
                <a:solidFill>
                  <a:srgbClr val="FF0000"/>
                </a:solidFill>
                <a:latin typeface="Times New Roman" panose="02020603050405020304" pitchFamily="18" charset="0"/>
                <a:cs typeface="Times New Roman" panose="02020603050405020304" pitchFamily="18" charset="0"/>
              </a:rPr>
              <a:t>After forty years had passed</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AN ANGEL APPEARED TO HIM IN THE WILDERNESS 	OF</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MOUNT</a:t>
            </a:r>
            <a:r>
              <a:rPr lang="en-US" sz="2400" dirty="0">
                <a:solidFill>
                  <a:srgbClr val="FF0000"/>
                </a:solidFill>
                <a:latin typeface="Times New Roman" panose="02020603050405020304" pitchFamily="18" charset="0"/>
                <a:cs typeface="Times New Roman" panose="02020603050405020304" pitchFamily="18" charset="0"/>
              </a:rPr>
              <a:t> Sinai, </a:t>
            </a:r>
            <a:r>
              <a:rPr lang="en-US" sz="2400" cap="small" dirty="0">
                <a:solidFill>
                  <a:srgbClr val="FF0000"/>
                </a:solidFill>
                <a:latin typeface="Times New Roman" panose="02020603050405020304" pitchFamily="18" charset="0"/>
                <a:cs typeface="Times New Roman" panose="02020603050405020304" pitchFamily="18" charset="0"/>
              </a:rPr>
              <a:t>IN THE FLAME OF A BURNING THORN BUSH</a:t>
            </a:r>
            <a:r>
              <a:rPr lang="en-US" sz="2400" dirty="0">
                <a:solidFill>
                  <a:srgbClr val="FF0000"/>
                </a:solidFill>
                <a:latin typeface="Times New Roman" panose="02020603050405020304" pitchFamily="18" charset="0"/>
                <a:cs typeface="Times New Roman" panose="02020603050405020304" pitchFamily="18" charset="0"/>
              </a:rPr>
              <a:t>.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31  "When Moses saw it, he marveled at the sight; and as he approached to look </a:t>
            </a:r>
            <a:r>
              <a:rPr lang="en-US" sz="2400" i="1" dirty="0">
                <a:solidFill>
                  <a:srgbClr val="FF0000"/>
                </a:solidFill>
                <a:latin typeface="Times New Roman" panose="02020603050405020304" pitchFamily="18" charset="0"/>
                <a:cs typeface="Times New Roman" panose="02020603050405020304" pitchFamily="18" charset="0"/>
              </a:rPr>
              <a:t>more</a:t>
            </a:r>
            <a:r>
              <a:rPr lang="en-US" sz="2400" dirty="0">
                <a:solidFill>
                  <a:srgbClr val="FF0000"/>
                </a:solidFill>
                <a:latin typeface="Times New Roman" panose="02020603050405020304" pitchFamily="18" charset="0"/>
                <a:cs typeface="Times New Roman" panose="02020603050405020304" pitchFamily="18" charset="0"/>
              </a:rPr>
              <a:t> closely, 	there came the voice of the Lord: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32  'I </a:t>
            </a:r>
            <a:r>
              <a:rPr lang="en-US" sz="2400" cap="small" dirty="0">
                <a:solidFill>
                  <a:srgbClr val="FF0000"/>
                </a:solidFill>
                <a:latin typeface="Times New Roman" panose="02020603050405020304" pitchFamily="18" charset="0"/>
                <a:cs typeface="Times New Roman" panose="02020603050405020304" pitchFamily="18" charset="0"/>
              </a:rPr>
              <a:t>AM THE</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GOD OF YOUR FATHERS</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THE</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GOD OF</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ABRAHAM AND</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ISAAC AND</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JACOB</a:t>
            </a:r>
            <a:r>
              <a:rPr lang="en-US" sz="2400" dirty="0">
                <a:solidFill>
                  <a:srgbClr val="FF0000"/>
                </a:solidFill>
                <a:latin typeface="Times New Roman" panose="02020603050405020304" pitchFamily="18" charset="0"/>
                <a:cs typeface="Times New Roman" panose="02020603050405020304" pitchFamily="18" charset="0"/>
              </a:rPr>
              <a:t>.' Moses shook with fear and would not venture to look.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33  "</a:t>
            </a:r>
            <a:r>
              <a:rPr lang="en-US" sz="2400" cap="small" dirty="0">
                <a:solidFill>
                  <a:srgbClr val="FF0000"/>
                </a:solidFill>
                <a:latin typeface="Times New Roman" panose="02020603050405020304" pitchFamily="18" charset="0"/>
                <a:cs typeface="Times New Roman" panose="02020603050405020304" pitchFamily="18" charset="0"/>
              </a:rPr>
              <a:t>BUT THE</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LORD SAID TO HIM,</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TAKE</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OFF THE SANDALS FROM YOUR FEET</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FOR 	THE PLACE ON WHICH YOU ARE</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STANDING IS HOLY GROUND</a:t>
            </a:r>
            <a:r>
              <a:rPr lang="en-US" sz="2400" dirty="0">
                <a:solidFill>
                  <a:srgbClr val="FF0000"/>
                </a:solidFill>
                <a:latin typeface="Times New Roman" panose="02020603050405020304" pitchFamily="18" charset="0"/>
                <a:cs typeface="Times New Roman" panose="02020603050405020304" pitchFamily="18" charset="0"/>
              </a:rPr>
              <a:t>.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34  'I </a:t>
            </a:r>
            <a:r>
              <a:rPr lang="en-US" sz="2400" cap="small" dirty="0">
                <a:solidFill>
                  <a:srgbClr val="FF0000"/>
                </a:solidFill>
                <a:latin typeface="Times New Roman" panose="02020603050405020304" pitchFamily="18" charset="0"/>
                <a:cs typeface="Times New Roman" panose="02020603050405020304" pitchFamily="18" charset="0"/>
              </a:rPr>
              <a:t>HAVE CERTAINLY SEEN THE OPPRESSION OF</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MY PEOPLE IN</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EGYPT AND HAVE 	HEARD THEIR GROANS</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AND</a:t>
            </a:r>
            <a:r>
              <a:rPr lang="en-US" sz="2400" dirty="0">
                <a:solidFill>
                  <a:srgbClr val="FF0000"/>
                </a:solidFill>
                <a:latin typeface="Times New Roman" panose="02020603050405020304" pitchFamily="18" charset="0"/>
                <a:cs typeface="Times New Roman" panose="02020603050405020304" pitchFamily="18" charset="0"/>
              </a:rPr>
              <a:t> I </a:t>
            </a:r>
            <a:r>
              <a:rPr lang="en-US" sz="2400" cap="small" dirty="0">
                <a:solidFill>
                  <a:srgbClr val="FF0000"/>
                </a:solidFill>
                <a:latin typeface="Times New Roman" panose="02020603050405020304" pitchFamily="18" charset="0"/>
                <a:cs typeface="Times New Roman" panose="02020603050405020304" pitchFamily="18" charset="0"/>
              </a:rPr>
              <a:t>HAVE COME DOWN TO RESCUE THEM</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COME 	NOW</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AND</a:t>
            </a:r>
            <a:r>
              <a:rPr lang="en-US" sz="2400" dirty="0">
                <a:solidFill>
                  <a:srgbClr val="FF0000"/>
                </a:solidFill>
                <a:latin typeface="Times New Roman" panose="02020603050405020304" pitchFamily="18" charset="0"/>
                <a:cs typeface="Times New Roman" panose="02020603050405020304" pitchFamily="18" charset="0"/>
              </a:rPr>
              <a:t> I </a:t>
            </a:r>
            <a:r>
              <a:rPr lang="en-US" sz="2400" cap="small" dirty="0">
                <a:solidFill>
                  <a:srgbClr val="FF0000"/>
                </a:solidFill>
                <a:latin typeface="Times New Roman" panose="02020603050405020304" pitchFamily="18" charset="0"/>
                <a:cs typeface="Times New Roman" panose="02020603050405020304" pitchFamily="18" charset="0"/>
              </a:rPr>
              <a:t>WILL SEND YOU TO</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EGYPT</a:t>
            </a:r>
            <a:r>
              <a:rPr lang="en-US" sz="2400" dirty="0">
                <a:solidFill>
                  <a:srgbClr val="FF0000"/>
                </a:solidFill>
                <a:latin typeface="Times New Roman" panose="02020603050405020304" pitchFamily="18" charset="0"/>
                <a:cs typeface="Times New Roman" panose="02020603050405020304" pitchFamily="18" charset="0"/>
              </a:rPr>
              <a:t>.’ </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A. </a:t>
            </a:r>
            <a:r>
              <a:rPr lang="en-US" sz="2400" b="1" dirty="0">
                <a:solidFill>
                  <a:prstClr val="black"/>
                </a:solidFill>
                <a:latin typeface="Times New Roman" panose="02020603050405020304" pitchFamily="18" charset="0"/>
                <a:cs typeface="Times New Roman" panose="02020603050405020304" pitchFamily="18" charset="0"/>
              </a:rPr>
              <a:t>When Moses was 80 the angel of the Lord appeared to him in the burning bush: </a:t>
            </a:r>
            <a:br>
              <a:rPr lang="en-US" sz="2400" b="1" dirty="0">
                <a:solidFill>
                  <a:prstClr val="black"/>
                </a:solidFill>
                <a:latin typeface="Times New Roman" panose="02020603050405020304" pitchFamily="18" charset="0"/>
                <a:cs typeface="Times New Roman" panose="02020603050405020304" pitchFamily="18" charset="0"/>
              </a:rPr>
            </a:br>
            <a:r>
              <a:rPr lang="en-US" sz="2400" b="1" dirty="0">
                <a:solidFill>
                  <a:prstClr val="black"/>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EX 3:1-10</a:t>
            </a:r>
          </a:p>
        </p:txBody>
      </p:sp>
      <p:sp>
        <p:nvSpPr>
          <p:cNvPr id="3" name="TextBox 2">
            <a:extLst>
              <a:ext uri="{FF2B5EF4-FFF2-40B4-BE49-F238E27FC236}">
                <a16:creationId xmlns:a16="http://schemas.microsoft.com/office/drawing/2014/main" id="{B7704010-9526-47E2-9437-C8F433072102}"/>
              </a:ext>
            </a:extLst>
          </p:cNvPr>
          <p:cNvSpPr txBox="1"/>
          <p:nvPr/>
        </p:nvSpPr>
        <p:spPr>
          <a:xfrm>
            <a:off x="0" y="0"/>
            <a:ext cx="12192000" cy="5632311"/>
          </a:xfrm>
          <a:prstGeom prst="rect">
            <a:avLst/>
          </a:prstGeom>
          <a:solidFill>
            <a:schemeClr val="bg1"/>
          </a:solidFill>
          <a:ln w="57150">
            <a:solidFill>
              <a:srgbClr val="00B0F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Exodus 3:1-10 (NASB) </a:t>
            </a:r>
            <a:br>
              <a:rPr lang="en-US" sz="2400" dirty="0">
                <a:solidFill>
                  <a:prstClr val="black"/>
                </a:solidFill>
                <a:latin typeface="Calibri" panose="020F0502020204030204"/>
              </a:rPr>
            </a:br>
            <a:r>
              <a:rPr lang="en-US" sz="2400" dirty="0">
                <a:solidFill>
                  <a:prstClr val="black"/>
                </a:solidFill>
                <a:latin typeface="Calibri" panose="020F0502020204030204"/>
              </a:rPr>
              <a:t>1  Now Moses was pasturing the flock of Jethro his father-in-law, the priest of Midian; and he led 	the flock to the west side of the wilderness and came to Horeb, the mountain of God. </a:t>
            </a:r>
            <a:br>
              <a:rPr lang="en-US" sz="2400" dirty="0">
                <a:solidFill>
                  <a:prstClr val="black"/>
                </a:solidFill>
                <a:latin typeface="Calibri" panose="020F0502020204030204"/>
              </a:rPr>
            </a:br>
            <a:r>
              <a:rPr lang="en-US" sz="2400" dirty="0">
                <a:solidFill>
                  <a:prstClr val="black"/>
                </a:solidFill>
                <a:latin typeface="Calibri" panose="020F0502020204030204"/>
              </a:rPr>
              <a:t>2  The angel of the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appeared to him in a blazing fire from the midst of a bush; and he 	looked, and behold, the bush was burning with fire, yet the bush was not consumed. </a:t>
            </a:r>
            <a:br>
              <a:rPr lang="en-US" sz="2400" dirty="0">
                <a:solidFill>
                  <a:prstClr val="black"/>
                </a:solidFill>
                <a:latin typeface="Calibri" panose="020F0502020204030204"/>
              </a:rPr>
            </a:br>
            <a:r>
              <a:rPr lang="en-US" sz="2400" dirty="0">
                <a:solidFill>
                  <a:prstClr val="black"/>
                </a:solidFill>
                <a:latin typeface="Calibri" panose="020F0502020204030204"/>
              </a:rPr>
              <a:t>3  So Moses said, "I must turn aside now and see this marvelous sight, why the bush is not 	burned up." </a:t>
            </a:r>
            <a:br>
              <a:rPr lang="en-US" sz="2400" dirty="0">
                <a:solidFill>
                  <a:prstClr val="black"/>
                </a:solidFill>
                <a:latin typeface="Calibri" panose="020F0502020204030204"/>
              </a:rPr>
            </a:br>
            <a:r>
              <a:rPr lang="en-US" sz="2400" dirty="0">
                <a:solidFill>
                  <a:prstClr val="black"/>
                </a:solidFill>
                <a:latin typeface="Calibri" panose="020F0502020204030204"/>
              </a:rPr>
              <a:t>4  When the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saw that he turned aside to look, God called to him from the midst of the 	bush and said, "Moses, Moses!" And he said, "Here I am." </a:t>
            </a:r>
            <a:br>
              <a:rPr lang="en-US" sz="2400" dirty="0">
                <a:solidFill>
                  <a:prstClr val="black"/>
                </a:solidFill>
                <a:latin typeface="Calibri" panose="020F0502020204030204"/>
              </a:rPr>
            </a:br>
            <a:r>
              <a:rPr lang="en-US" sz="2400" dirty="0">
                <a:solidFill>
                  <a:prstClr val="black"/>
                </a:solidFill>
                <a:latin typeface="Calibri" panose="020F0502020204030204"/>
              </a:rPr>
              <a:t>5  Then He said, "Do not come near here; remove your sandals from your feet, for the place on 	which you are standing is holy ground." </a:t>
            </a:r>
            <a:br>
              <a:rPr lang="en-US" sz="2400" dirty="0">
                <a:solidFill>
                  <a:prstClr val="black"/>
                </a:solidFill>
                <a:latin typeface="Calibri" panose="020F0502020204030204"/>
              </a:rPr>
            </a:br>
            <a:r>
              <a:rPr lang="en-US" sz="2400" dirty="0">
                <a:solidFill>
                  <a:prstClr val="black"/>
                </a:solidFill>
                <a:latin typeface="Calibri" panose="020F0502020204030204"/>
              </a:rPr>
              <a:t>6  He said also, "I am the God of your father, the God of Abraham, the God of Isaac, and the God 	of Jacob." Then Moses hid his face, for he was afraid to look at God. </a:t>
            </a:r>
            <a:br>
              <a:rPr lang="en-US" sz="2400" dirty="0">
                <a:solidFill>
                  <a:prstClr val="black"/>
                </a:solidFill>
                <a:latin typeface="Calibri" panose="020F0502020204030204"/>
              </a:rPr>
            </a:br>
            <a:r>
              <a:rPr lang="en-US" sz="2400" dirty="0">
                <a:solidFill>
                  <a:prstClr val="black"/>
                </a:solidFill>
                <a:latin typeface="Calibri" panose="020F0502020204030204"/>
              </a:rPr>
              <a:t>7  The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said, "I have surely seen the affliction of My people who are in Egypt, and have given 	heed to their cry because of their taskmasters, for I am aware of their sufferings. </a:t>
            </a:r>
          </a:p>
        </p:txBody>
      </p:sp>
      <p:grpSp>
        <p:nvGrpSpPr>
          <p:cNvPr id="12" name="Group 11">
            <a:extLst>
              <a:ext uri="{FF2B5EF4-FFF2-40B4-BE49-F238E27FC236}">
                <a16:creationId xmlns:a16="http://schemas.microsoft.com/office/drawing/2014/main" id="{77B04D33-459E-494B-80B4-F19869EDE24D}"/>
              </a:ext>
            </a:extLst>
          </p:cNvPr>
          <p:cNvGrpSpPr/>
          <p:nvPr/>
        </p:nvGrpSpPr>
        <p:grpSpPr>
          <a:xfrm>
            <a:off x="0" y="413658"/>
            <a:ext cx="12192000" cy="6444343"/>
            <a:chOff x="0" y="413657"/>
            <a:chExt cx="12192000" cy="6444343"/>
          </a:xfrm>
        </p:grpSpPr>
        <p:sp>
          <p:nvSpPr>
            <p:cNvPr id="5" name="TextBox 4">
              <a:extLst>
                <a:ext uri="{FF2B5EF4-FFF2-40B4-BE49-F238E27FC236}">
                  <a16:creationId xmlns:a16="http://schemas.microsoft.com/office/drawing/2014/main" id="{D41A3DC9-625E-48CB-BE7F-CDD241C3ADBF}"/>
                </a:ext>
              </a:extLst>
            </p:cNvPr>
            <p:cNvSpPr txBox="1"/>
            <p:nvPr/>
          </p:nvSpPr>
          <p:spPr>
            <a:xfrm>
              <a:off x="0" y="413657"/>
              <a:ext cx="12192000" cy="3046988"/>
            </a:xfrm>
            <a:prstGeom prst="rect">
              <a:avLst/>
            </a:prstGeom>
            <a:solidFill>
              <a:schemeClr val="bg1"/>
            </a:solidFill>
            <a:ln w="57150">
              <a:solidFill>
                <a:srgbClr val="00B0F0"/>
              </a:solidFill>
            </a:ln>
          </p:spPr>
          <p:txBody>
            <a:bodyPr wrap="square" rtlCol="0">
              <a:spAutoFit/>
            </a:bodyPr>
            <a:lstStyle/>
            <a:p>
              <a:pPr defTabSz="274313">
                <a:spcBef>
                  <a:spcPts val="1800"/>
                </a:spcBef>
                <a:defRPr/>
              </a:pPr>
              <a:r>
                <a:rPr lang="en-US" sz="2400" dirty="0">
                  <a:solidFill>
                    <a:prstClr val="black"/>
                  </a:solidFill>
                  <a:latin typeface="Calibri" panose="020F0502020204030204"/>
                </a:rPr>
                <a:t>8  "So </a:t>
              </a:r>
              <a:r>
                <a:rPr lang="en-US" sz="2400" dirty="0">
                  <a:solidFill>
                    <a:srgbClr val="FF0000"/>
                  </a:solidFill>
                  <a:latin typeface="Calibri" panose="020F0502020204030204"/>
                </a:rPr>
                <a:t>I have come down to deliver them from the power of the Egyptians, and to bring them up 	from that land to a good and spacious land, to a land flowing with milk and honey</a:t>
              </a:r>
              <a:r>
                <a:rPr lang="en-US" sz="2400" dirty="0">
                  <a:solidFill>
                    <a:prstClr val="black"/>
                  </a:solidFill>
                  <a:latin typeface="Calibri" panose="020F0502020204030204"/>
                </a:rPr>
                <a:t>, to the place 	of the Canaanite and the Hittite and the Amorite and the Perizzite and the Hivite and the 	Jebusite. </a:t>
              </a:r>
              <a:br>
                <a:rPr lang="en-US" sz="2400" dirty="0">
                  <a:solidFill>
                    <a:prstClr val="black"/>
                  </a:solidFill>
                  <a:latin typeface="Calibri" panose="020F0502020204030204"/>
                </a:rPr>
              </a:br>
              <a:r>
                <a:rPr lang="en-US" sz="2400" dirty="0">
                  <a:solidFill>
                    <a:prstClr val="black"/>
                  </a:solidFill>
                  <a:latin typeface="Calibri" panose="020F0502020204030204"/>
                </a:rPr>
                <a:t>9  "Now, behold, the cry of the sons of Israel has come to Me; furthermore, </a:t>
              </a:r>
              <a:r>
                <a:rPr lang="en-US" sz="2400" dirty="0">
                  <a:solidFill>
                    <a:srgbClr val="FF0000"/>
                  </a:solidFill>
                  <a:latin typeface="Calibri" panose="020F0502020204030204"/>
                </a:rPr>
                <a:t>I have seen the 	oppression with which the Egyptians are oppressing them. </a:t>
              </a:r>
              <a:br>
                <a:rPr lang="en-US" sz="2400" dirty="0">
                  <a:solidFill>
                    <a:prstClr val="black"/>
                  </a:solidFill>
                  <a:latin typeface="Calibri" panose="020F0502020204030204"/>
                </a:rPr>
              </a:br>
              <a:r>
                <a:rPr lang="en-US" sz="2400" dirty="0">
                  <a:solidFill>
                    <a:prstClr val="black"/>
                  </a:solidFill>
                  <a:latin typeface="Calibri" panose="020F0502020204030204"/>
                </a:rPr>
                <a:t>10  "Therefore, come now, and </a:t>
              </a:r>
              <a:r>
                <a:rPr lang="en-US" sz="2400" dirty="0">
                  <a:solidFill>
                    <a:srgbClr val="FF0000"/>
                  </a:solidFill>
                  <a:latin typeface="Calibri" panose="020F0502020204030204"/>
                </a:rPr>
                <a:t>I will send you to Pharaoh, so that you may bring My people, the 	sons of Israel, out of Egypt.“</a:t>
              </a:r>
            </a:p>
          </p:txBody>
        </p:sp>
        <p:pic>
          <p:nvPicPr>
            <p:cNvPr id="7" name="Picture 6" descr="A close up of a flower&#10;&#10;Description generated with high confidence">
              <a:extLst>
                <a:ext uri="{FF2B5EF4-FFF2-40B4-BE49-F238E27FC236}">
                  <a16:creationId xmlns:a16="http://schemas.microsoft.com/office/drawing/2014/main" id="{BAF100B1-0C1F-4D8D-82FE-90CE738CE1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9220" y="3460645"/>
              <a:ext cx="4103924" cy="3397355"/>
            </a:xfrm>
            <a:prstGeom prst="rect">
              <a:avLst/>
            </a:prstGeom>
          </p:spPr>
        </p:pic>
        <p:pic>
          <p:nvPicPr>
            <p:cNvPr id="9" name="Picture 8" descr="A close up of a flower&#10;&#10;Description generated with very high confidence">
              <a:extLst>
                <a:ext uri="{FF2B5EF4-FFF2-40B4-BE49-F238E27FC236}">
                  <a16:creationId xmlns:a16="http://schemas.microsoft.com/office/drawing/2014/main" id="{95AA9D8C-1DFD-4294-8F56-A98EACA513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461657"/>
              <a:ext cx="4158343" cy="3396343"/>
            </a:xfrm>
            <a:prstGeom prst="rect">
              <a:avLst/>
            </a:prstGeom>
          </p:spPr>
        </p:pic>
        <p:pic>
          <p:nvPicPr>
            <p:cNvPr id="11" name="Picture 10">
              <a:extLst>
                <a:ext uri="{FF2B5EF4-FFF2-40B4-BE49-F238E27FC236}">
                  <a16:creationId xmlns:a16="http://schemas.microsoft.com/office/drawing/2014/main" id="{6421DFA7-6B76-46CA-9923-AC193A0964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144" y="3460645"/>
              <a:ext cx="3886210" cy="3397354"/>
            </a:xfrm>
            <a:prstGeom prst="rect">
              <a:avLst/>
            </a:prstGeom>
          </p:spPr>
        </p:pic>
      </p:grpSp>
    </p:spTree>
    <p:extLst>
      <p:ext uri="{BB962C8B-B14F-4D97-AF65-F5344CB8AC3E}">
        <p14:creationId xmlns:p14="http://schemas.microsoft.com/office/powerpoint/2010/main" val="284852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nodeType="clickEffect">
                                  <p:stCondLst>
                                    <p:cond delay="0"/>
                                  </p:stCondLst>
                                  <p:childTnLst>
                                    <p:anim calcmode="lin" valueType="num">
                                      <p:cBhvr>
                                        <p:cTn id="21" dur="500"/>
                                        <p:tgtEl>
                                          <p:spTgt spid="12"/>
                                        </p:tgtEl>
                                        <p:attrNameLst>
                                          <p:attrName>ppt_w</p:attrName>
                                        </p:attrNameLst>
                                      </p:cBhvr>
                                      <p:tavLst>
                                        <p:tav tm="0">
                                          <p:val>
                                            <p:strVal val="ppt_w"/>
                                          </p:val>
                                        </p:tav>
                                        <p:tav tm="100000">
                                          <p:val>
                                            <p:fltVal val="0"/>
                                          </p:val>
                                        </p:tav>
                                      </p:tavLst>
                                    </p:anim>
                                    <p:anim calcmode="lin" valueType="num">
                                      <p:cBhvr>
                                        <p:cTn id="22" dur="500"/>
                                        <p:tgtEl>
                                          <p:spTgt spid="12"/>
                                        </p:tgtEl>
                                        <p:attrNameLst>
                                          <p:attrName>ppt_h</p:attrName>
                                        </p:attrNameLst>
                                      </p:cBhvr>
                                      <p:tavLst>
                                        <p:tav tm="0">
                                          <p:val>
                                            <p:strVal val="ppt_h"/>
                                          </p:val>
                                        </p:tav>
                                        <p:tav tm="100000">
                                          <p:val>
                                            <p:fltVal val="0"/>
                                          </p:val>
                                        </p:tav>
                                      </p:tavLst>
                                    </p:anim>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par>
                                <p:cTn id="25" presetID="53" presetClass="exit" presetSubtype="32" fill="hold" grpId="1" nodeType="withEffect">
                                  <p:stCondLst>
                                    <p:cond delay="0"/>
                                  </p:stCondLst>
                                  <p:childTnLst>
                                    <p:anim calcmode="lin" valueType="num">
                                      <p:cBhvr>
                                        <p:cTn id="26" dur="500"/>
                                        <p:tgtEl>
                                          <p:spTgt spid="3"/>
                                        </p:tgtEl>
                                        <p:attrNameLst>
                                          <p:attrName>ppt_w</p:attrName>
                                        </p:attrNameLst>
                                      </p:cBhvr>
                                      <p:tavLst>
                                        <p:tav tm="0">
                                          <p:val>
                                            <p:strVal val="ppt_w"/>
                                          </p:val>
                                        </p:tav>
                                        <p:tav tm="100000">
                                          <p:val>
                                            <p:fltVal val="0"/>
                                          </p:val>
                                        </p:tav>
                                      </p:tavLst>
                                    </p:anim>
                                    <p:anim calcmode="lin" valueType="num">
                                      <p:cBhvr>
                                        <p:cTn id="27" dur="500"/>
                                        <p:tgtEl>
                                          <p:spTgt spid="3"/>
                                        </p:tgtEl>
                                        <p:attrNameLst>
                                          <p:attrName>ppt_h</p:attrName>
                                        </p:attrNameLst>
                                      </p:cBhvr>
                                      <p:tavLst>
                                        <p:tav tm="0">
                                          <p:val>
                                            <p:strVal val="ppt_h"/>
                                          </p:val>
                                        </p:tav>
                                        <p:tav tm="100000">
                                          <p:val>
                                            <p:fltVal val="0"/>
                                          </p:val>
                                        </p:tav>
                                      </p:tavLst>
                                    </p:anim>
                                    <p:animEffect transition="out" filter="fade">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
            <a:ext cx="12192000" cy="6412012"/>
          </a:xfrm>
          <a:prstGeom prst="rect">
            <a:avLst/>
          </a:prstGeom>
          <a:solidFill>
            <a:schemeClr val="bg1"/>
          </a:solidFill>
        </p:spPr>
        <p:txBody>
          <a:bodyPr wrap="square" rtlCol="0">
            <a:spAutoFit/>
          </a:bodyPr>
          <a:lstStyle/>
          <a:p>
            <a:pPr defTabSz="274313">
              <a:spcBef>
                <a:spcPts val="1600"/>
              </a:spcBef>
              <a:defRPr/>
            </a:pPr>
            <a:r>
              <a:rPr lang="en-US" sz="2400" b="1" dirty="0">
                <a:solidFill>
                  <a:srgbClr val="FF0000"/>
                </a:solidFill>
                <a:latin typeface="Times New Roman" panose="02020603050405020304" pitchFamily="18" charset="0"/>
                <a:cs typeface="Times New Roman" panose="02020603050405020304" pitchFamily="18" charset="0"/>
              </a:rPr>
              <a:t>Acts 7:35-38 (NASB)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35  "This Moses whom they disowned, saying, '</a:t>
            </a:r>
            <a:r>
              <a:rPr lang="en-US" sz="2400" cap="small" dirty="0">
                <a:solidFill>
                  <a:srgbClr val="FF0000"/>
                </a:solidFill>
                <a:latin typeface="Times New Roman" panose="02020603050405020304" pitchFamily="18" charset="0"/>
                <a:cs typeface="Times New Roman" panose="02020603050405020304" pitchFamily="18" charset="0"/>
              </a:rPr>
              <a:t>WHO MADE YOU A RULER AND A JUDGE</a:t>
            </a:r>
            <a:r>
              <a:rPr lang="en-US" sz="2400" dirty="0">
                <a:solidFill>
                  <a:srgbClr val="FF0000"/>
                </a:solidFill>
                <a:latin typeface="Times New Roman" panose="02020603050405020304" pitchFamily="18" charset="0"/>
                <a:cs typeface="Times New Roman" panose="02020603050405020304" pitchFamily="18" charset="0"/>
              </a:rPr>
              <a:t>?’ 	is the one whom God sent </a:t>
            </a:r>
            <a:r>
              <a:rPr lang="en-US" sz="2400" i="1" dirty="0">
                <a:solidFill>
                  <a:srgbClr val="FF0000"/>
                </a:solidFill>
                <a:latin typeface="Times New Roman" panose="02020603050405020304" pitchFamily="18" charset="0"/>
                <a:cs typeface="Times New Roman" panose="02020603050405020304" pitchFamily="18" charset="0"/>
              </a:rPr>
              <a:t>to be</a:t>
            </a:r>
            <a:r>
              <a:rPr lang="en-US" sz="2400" dirty="0">
                <a:solidFill>
                  <a:srgbClr val="FF0000"/>
                </a:solidFill>
                <a:latin typeface="Times New Roman" panose="02020603050405020304" pitchFamily="18" charset="0"/>
                <a:cs typeface="Times New Roman" panose="02020603050405020304" pitchFamily="18" charset="0"/>
              </a:rPr>
              <a:t> both a ruler and a deliverer with the help of the angel who 	appeared to him in the thorn bush.</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36  "This man led them out, performing wonders and signs in the land of Egypt and in the Red 	Sea and in the wilderness for </a:t>
            </a:r>
            <a:r>
              <a:rPr lang="en-US" sz="2400" b="1" dirty="0">
                <a:solidFill>
                  <a:srgbClr val="FF0000"/>
                </a:solidFill>
                <a:latin typeface="Times New Roman" panose="02020603050405020304" pitchFamily="18" charset="0"/>
                <a:cs typeface="Times New Roman" panose="02020603050405020304" pitchFamily="18" charset="0"/>
              </a:rPr>
              <a:t>forty years</a:t>
            </a:r>
            <a:r>
              <a:rPr lang="en-US" sz="2400" dirty="0">
                <a:solidFill>
                  <a:srgbClr val="FF0000"/>
                </a:solidFill>
                <a:latin typeface="Times New Roman" panose="02020603050405020304" pitchFamily="18" charset="0"/>
                <a:cs typeface="Times New Roman" panose="02020603050405020304" pitchFamily="18" charset="0"/>
              </a:rPr>
              <a:t>.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37  "This is the Moses who said to the sons of Israel, '</a:t>
            </a:r>
            <a:r>
              <a:rPr lang="en-US" sz="2400" cap="small" dirty="0">
                <a:solidFill>
                  <a:srgbClr val="FF0000"/>
                </a:solidFill>
                <a:latin typeface="Times New Roman" panose="02020603050405020304" pitchFamily="18" charset="0"/>
                <a:cs typeface="Times New Roman" panose="02020603050405020304" pitchFamily="18" charset="0"/>
              </a:rPr>
              <a:t>GOD WILL RAISE UP FOR YOU</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A 	PROPHET</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LIKE ME FROM YOUR BRETHREN</a:t>
            </a:r>
            <a:r>
              <a:rPr lang="en-US" sz="2400" dirty="0">
                <a:solidFill>
                  <a:srgbClr val="FF0000"/>
                </a:solidFill>
                <a:latin typeface="Times New Roman" panose="02020603050405020304" pitchFamily="18" charset="0"/>
                <a:cs typeface="Times New Roman" panose="02020603050405020304" pitchFamily="18" charset="0"/>
              </a:rPr>
              <a:t>.'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38  "This is the one who was in the congregation in the wilderness together with the angel who 	was speaking to him on Mount Sinai, and </a:t>
            </a:r>
            <a:r>
              <a:rPr lang="en-US" sz="2400" i="1" dirty="0">
                <a:solidFill>
                  <a:srgbClr val="FF0000"/>
                </a:solidFill>
                <a:latin typeface="Times New Roman" panose="02020603050405020304" pitchFamily="18" charset="0"/>
                <a:cs typeface="Times New Roman" panose="02020603050405020304" pitchFamily="18" charset="0"/>
              </a:rPr>
              <a:t>who was</a:t>
            </a:r>
            <a:r>
              <a:rPr lang="en-US" sz="2400" dirty="0">
                <a:solidFill>
                  <a:srgbClr val="FF0000"/>
                </a:solidFill>
                <a:latin typeface="Times New Roman" panose="02020603050405020304" pitchFamily="18" charset="0"/>
                <a:cs typeface="Times New Roman" panose="02020603050405020304" pitchFamily="18" charset="0"/>
              </a:rPr>
              <a:t> with our fathers; and </a:t>
            </a:r>
            <a:r>
              <a:rPr lang="en-US" sz="2400" b="1" dirty="0">
                <a:solidFill>
                  <a:srgbClr val="FF0000"/>
                </a:solidFill>
                <a:latin typeface="Times New Roman" panose="02020603050405020304" pitchFamily="18" charset="0"/>
                <a:cs typeface="Times New Roman" panose="02020603050405020304" pitchFamily="18" charset="0"/>
              </a:rPr>
              <a:t>he received living 	oracles to pass on </a:t>
            </a:r>
            <a:r>
              <a:rPr lang="en-US" sz="2400" b="1" u="sng" dirty="0">
                <a:solidFill>
                  <a:srgbClr val="FF0000"/>
                </a:solidFill>
                <a:latin typeface="Times New Roman" panose="02020603050405020304" pitchFamily="18" charset="0"/>
                <a:cs typeface="Times New Roman" panose="02020603050405020304" pitchFamily="18" charset="0"/>
              </a:rPr>
              <a:t>to you</a:t>
            </a:r>
            <a:r>
              <a:rPr lang="en-US" sz="2400" b="1" dirty="0">
                <a:solidFill>
                  <a:srgbClr val="FF0000"/>
                </a:solidFill>
                <a:latin typeface="Times New Roman" panose="02020603050405020304" pitchFamily="18" charset="0"/>
                <a:cs typeface="Times New Roman" panose="02020603050405020304" pitchFamily="18" charset="0"/>
              </a:rPr>
              <a:t>. </a:t>
            </a:r>
          </a:p>
          <a:p>
            <a:pPr defTabSz="274313">
              <a:spcBef>
                <a:spcPts val="1600"/>
              </a:spcBef>
              <a:defRPr/>
            </a:pPr>
            <a:r>
              <a:rPr lang="en-US" sz="2400" dirty="0">
                <a:solidFill>
                  <a:prstClr val="black"/>
                </a:solidFill>
                <a:latin typeface="Times New Roman" panose="02020603050405020304" pitchFamily="18" charset="0"/>
                <a:cs typeface="Times New Roman" panose="02020603050405020304" pitchFamily="18" charset="0"/>
              </a:rPr>
              <a:t>A. </a:t>
            </a:r>
            <a:r>
              <a:rPr lang="en-US" sz="2400" b="1" dirty="0">
                <a:solidFill>
                  <a:prstClr val="black"/>
                </a:solidFill>
                <a:latin typeface="Times New Roman" panose="02020603050405020304" pitchFamily="18" charset="0"/>
                <a:cs typeface="Times New Roman" panose="02020603050405020304" pitchFamily="18" charset="0"/>
              </a:rPr>
              <a:t>Through Moses, God had promised the people another prophet like Moses. The 	Christians taught that Jesus was this prophet: </a:t>
            </a:r>
            <a:r>
              <a:rPr lang="en-US" sz="2400" dirty="0">
                <a:solidFill>
                  <a:srgbClr val="FF0000"/>
                </a:solidFill>
                <a:latin typeface="Times New Roman" panose="02020603050405020304" pitchFamily="18" charset="0"/>
                <a:cs typeface="Times New Roman" panose="02020603050405020304" pitchFamily="18" charset="0"/>
              </a:rPr>
              <a:t>Acts 3:22-26; Dt 18:15-18; </a:t>
            </a:r>
            <a:r>
              <a:rPr lang="en-US" sz="2400" dirty="0" err="1">
                <a:solidFill>
                  <a:srgbClr val="FF0000"/>
                </a:solidFill>
                <a:latin typeface="Times New Roman" panose="02020603050405020304" pitchFamily="18" charset="0"/>
                <a:cs typeface="Times New Roman" panose="02020603050405020304" pitchFamily="18" charset="0"/>
              </a:rPr>
              <a:t>Jn</a:t>
            </a:r>
            <a:r>
              <a:rPr lang="en-US" sz="2400" dirty="0">
                <a:solidFill>
                  <a:srgbClr val="FF0000"/>
                </a:solidFill>
                <a:latin typeface="Times New Roman" panose="02020603050405020304" pitchFamily="18" charset="0"/>
                <a:cs typeface="Times New Roman" panose="02020603050405020304" pitchFamily="18" charset="0"/>
              </a:rPr>
              <a:t> 12:48-50;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	He 1:1</a:t>
            </a:r>
          </a:p>
          <a:p>
            <a:pPr defTabSz="274313">
              <a:spcBef>
                <a:spcPts val="1600"/>
              </a:spcBef>
              <a:defRPr/>
            </a:pPr>
            <a:r>
              <a:rPr lang="en-US" sz="2400" dirty="0">
                <a:solidFill>
                  <a:prstClr val="black"/>
                </a:solidFill>
                <a:latin typeface="Times New Roman" panose="02020603050405020304" pitchFamily="18" charset="0"/>
                <a:cs typeface="Times New Roman" panose="02020603050405020304" pitchFamily="18" charset="0"/>
              </a:rPr>
              <a:t>B. God gave </a:t>
            </a:r>
            <a:r>
              <a:rPr lang="en-US" sz="2400" b="1" dirty="0">
                <a:solidFill>
                  <a:prstClr val="black"/>
                </a:solidFill>
                <a:latin typeface="Times New Roman" panose="02020603050405020304" pitchFamily="18" charset="0"/>
                <a:cs typeface="Times New Roman" panose="02020603050405020304" pitchFamily="18" charset="0"/>
              </a:rPr>
              <a:t>Moses the commandments which the fathers promised to obey: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Ex 19:17; 24:1-4;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	Dt 32:47; Ex 24:12-15; </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ECF107A-44F7-485C-A133-CF60906EE46E}"/>
              </a:ext>
            </a:extLst>
          </p:cNvPr>
          <p:cNvSpPr txBox="1"/>
          <p:nvPr/>
        </p:nvSpPr>
        <p:spPr>
          <a:xfrm>
            <a:off x="0" y="2"/>
            <a:ext cx="12192000" cy="6463308"/>
          </a:xfrm>
          <a:prstGeom prst="rect">
            <a:avLst/>
          </a:prstGeom>
          <a:solidFill>
            <a:schemeClr val="bg1"/>
          </a:solidFill>
          <a:ln w="57150">
            <a:solidFill>
              <a:srgbClr val="00B0F0"/>
            </a:solidFill>
          </a:ln>
        </p:spPr>
        <p:txBody>
          <a:bodyPr wrap="square" rtlCol="0">
            <a:spAutoFit/>
          </a:bodyPr>
          <a:lstStyle/>
          <a:p>
            <a:pPr defTabSz="274313">
              <a:spcBef>
                <a:spcPts val="1800"/>
              </a:spcBef>
              <a:defRPr/>
            </a:pPr>
            <a:r>
              <a:rPr lang="en-US" sz="2400" b="1" dirty="0">
                <a:solidFill>
                  <a:srgbClr val="FF0000"/>
                </a:solidFill>
                <a:latin typeface="Calibri" panose="020F0502020204030204"/>
              </a:rPr>
              <a:t>Exodus 19:17 (NASB) </a:t>
            </a:r>
            <a:br>
              <a:rPr lang="en-US" sz="2400" dirty="0">
                <a:solidFill>
                  <a:srgbClr val="FF0000"/>
                </a:solidFill>
                <a:latin typeface="Calibri" panose="020F0502020204030204"/>
              </a:rPr>
            </a:br>
            <a:r>
              <a:rPr lang="en-US" sz="2400" dirty="0">
                <a:solidFill>
                  <a:srgbClr val="FF0000"/>
                </a:solidFill>
                <a:latin typeface="Calibri" panose="020F0502020204030204"/>
              </a:rPr>
              <a:t>17  And Moses brought the people out of the camp to meet God, and they stood at the foot of 	the mountain. </a:t>
            </a:r>
          </a:p>
          <a:p>
            <a:pPr defTabSz="274313">
              <a:spcBef>
                <a:spcPts val="1800"/>
              </a:spcBef>
              <a:defRPr/>
            </a:pPr>
            <a:r>
              <a:rPr lang="en-US" sz="2400" b="1" dirty="0">
                <a:solidFill>
                  <a:prstClr val="black"/>
                </a:solidFill>
                <a:latin typeface="Calibri" panose="020F0502020204030204"/>
              </a:rPr>
              <a:t>Exodus 24:1-4 (NASB) </a:t>
            </a:r>
            <a:br>
              <a:rPr lang="en-US" sz="2400" dirty="0">
                <a:solidFill>
                  <a:prstClr val="black"/>
                </a:solidFill>
                <a:latin typeface="Calibri" panose="020F0502020204030204"/>
              </a:rPr>
            </a:br>
            <a:r>
              <a:rPr lang="en-US" sz="2400" dirty="0">
                <a:solidFill>
                  <a:prstClr val="black"/>
                </a:solidFill>
                <a:latin typeface="Calibri" panose="020F0502020204030204"/>
              </a:rPr>
              <a:t>1  Then He said to Moses, "Come up to the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you and Aaron, </a:t>
            </a:r>
            <a:r>
              <a:rPr lang="en-US" sz="2400" dirty="0" err="1">
                <a:solidFill>
                  <a:prstClr val="black"/>
                </a:solidFill>
                <a:latin typeface="Calibri" panose="020F0502020204030204"/>
              </a:rPr>
              <a:t>Nadab</a:t>
            </a:r>
            <a:r>
              <a:rPr lang="en-US" sz="2400" dirty="0">
                <a:solidFill>
                  <a:prstClr val="black"/>
                </a:solidFill>
                <a:latin typeface="Calibri" panose="020F0502020204030204"/>
              </a:rPr>
              <a:t> and </a:t>
            </a:r>
            <a:r>
              <a:rPr lang="en-US" sz="2400" dirty="0" err="1">
                <a:solidFill>
                  <a:prstClr val="black"/>
                </a:solidFill>
                <a:latin typeface="Calibri" panose="020F0502020204030204"/>
              </a:rPr>
              <a:t>Abihu</a:t>
            </a:r>
            <a:r>
              <a:rPr lang="en-US" sz="2400" dirty="0">
                <a:solidFill>
                  <a:prstClr val="black"/>
                </a:solidFill>
                <a:latin typeface="Calibri" panose="020F0502020204030204"/>
              </a:rPr>
              <a:t> and seventy 	of the elders of Israel, and you shall worship at a distance. </a:t>
            </a:r>
            <a:br>
              <a:rPr lang="en-US" sz="2400" dirty="0">
                <a:solidFill>
                  <a:prstClr val="black"/>
                </a:solidFill>
                <a:latin typeface="Calibri" panose="020F0502020204030204"/>
              </a:rPr>
            </a:br>
            <a:r>
              <a:rPr lang="en-US" sz="2400" dirty="0">
                <a:solidFill>
                  <a:prstClr val="black"/>
                </a:solidFill>
                <a:latin typeface="Calibri" panose="020F0502020204030204"/>
              </a:rPr>
              <a:t>2  "Moses alone, however, shall come near to the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but they shall not come near, nor shall 	the people come up with him." </a:t>
            </a:r>
            <a:br>
              <a:rPr lang="en-US" sz="2400" dirty="0">
                <a:solidFill>
                  <a:prstClr val="black"/>
                </a:solidFill>
                <a:latin typeface="Calibri" panose="020F0502020204030204"/>
              </a:rPr>
            </a:br>
            <a:r>
              <a:rPr lang="en-US" sz="2400" dirty="0">
                <a:solidFill>
                  <a:prstClr val="black"/>
                </a:solidFill>
                <a:latin typeface="Calibri" panose="020F0502020204030204"/>
              </a:rPr>
              <a:t>3  Then Moses came and recounted to the people all the words of the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and all the 	ordinances; and all the people answered with one voice and said, </a:t>
            </a:r>
            <a:r>
              <a:rPr lang="en-US" sz="2400" b="1" dirty="0">
                <a:solidFill>
                  <a:srgbClr val="FF0000"/>
                </a:solidFill>
                <a:latin typeface="Calibri" panose="020F0502020204030204"/>
              </a:rPr>
              <a:t>"All the words which the 	</a:t>
            </a:r>
            <a:r>
              <a:rPr lang="en-US" sz="2400" b="1" cap="small" dirty="0">
                <a:solidFill>
                  <a:srgbClr val="FF0000"/>
                </a:solidFill>
                <a:latin typeface="Calibri" panose="020F0502020204030204"/>
              </a:rPr>
              <a:t>LORD</a:t>
            </a:r>
            <a:r>
              <a:rPr lang="en-US" sz="2400" b="1" dirty="0">
                <a:solidFill>
                  <a:srgbClr val="FF0000"/>
                </a:solidFill>
                <a:latin typeface="Calibri" panose="020F0502020204030204"/>
              </a:rPr>
              <a:t> has spoken we will do!" </a:t>
            </a:r>
            <a:br>
              <a:rPr lang="en-US" sz="2400" dirty="0">
                <a:solidFill>
                  <a:prstClr val="black"/>
                </a:solidFill>
                <a:latin typeface="Calibri" panose="020F0502020204030204"/>
              </a:rPr>
            </a:br>
            <a:r>
              <a:rPr lang="en-US" sz="2400" dirty="0">
                <a:solidFill>
                  <a:prstClr val="black"/>
                </a:solidFill>
                <a:latin typeface="Calibri" panose="020F0502020204030204"/>
              </a:rPr>
              <a:t>4  </a:t>
            </a:r>
            <a:r>
              <a:rPr lang="en-US" sz="2400" dirty="0">
                <a:solidFill>
                  <a:srgbClr val="FF0000"/>
                </a:solidFill>
                <a:latin typeface="Calibri" panose="020F0502020204030204"/>
              </a:rPr>
              <a:t>Moses wrote down all the words of the </a:t>
            </a:r>
            <a:r>
              <a:rPr lang="en-US" sz="2400" cap="small" dirty="0">
                <a:solidFill>
                  <a:srgbClr val="FF0000"/>
                </a:solidFill>
                <a:latin typeface="Calibri" panose="020F0502020204030204"/>
              </a:rPr>
              <a:t>LORD</a:t>
            </a:r>
            <a:r>
              <a:rPr lang="en-US" sz="2400" dirty="0">
                <a:solidFill>
                  <a:srgbClr val="FF0000"/>
                </a:solidFill>
                <a:latin typeface="Calibri" panose="020F0502020204030204"/>
              </a:rPr>
              <a:t>. </a:t>
            </a:r>
            <a:r>
              <a:rPr lang="en-US" sz="2400" dirty="0">
                <a:solidFill>
                  <a:prstClr val="black"/>
                </a:solidFill>
                <a:latin typeface="Calibri" panose="020F0502020204030204"/>
              </a:rPr>
              <a:t>Then he arose early in the morning, and built an 	altar at the foot of the mountain with twelve pillars for the twelve tribes of Israel. </a:t>
            </a:r>
          </a:p>
          <a:p>
            <a:pPr defTabSz="274313">
              <a:spcBef>
                <a:spcPts val="1800"/>
              </a:spcBef>
              <a:defRPr/>
            </a:pPr>
            <a:r>
              <a:rPr lang="en-US" sz="2400" b="1" dirty="0">
                <a:solidFill>
                  <a:prstClr val="black"/>
                </a:solidFill>
                <a:latin typeface="Calibri" panose="020F0502020204030204"/>
              </a:rPr>
              <a:t>Deuteronomy 32:47 (NASB) </a:t>
            </a:r>
            <a:br>
              <a:rPr lang="en-US" sz="2400" dirty="0">
                <a:solidFill>
                  <a:prstClr val="black"/>
                </a:solidFill>
                <a:latin typeface="Calibri" panose="020F0502020204030204"/>
              </a:rPr>
            </a:br>
            <a:r>
              <a:rPr lang="en-US" sz="2400" dirty="0">
                <a:solidFill>
                  <a:prstClr val="black"/>
                </a:solidFill>
                <a:latin typeface="Calibri" panose="020F0502020204030204"/>
              </a:rPr>
              <a:t>47  "For it is not an idle word for you; </a:t>
            </a:r>
            <a:r>
              <a:rPr lang="en-US" sz="2400" b="1" dirty="0">
                <a:solidFill>
                  <a:srgbClr val="FF0000"/>
                </a:solidFill>
                <a:latin typeface="Calibri" panose="020F0502020204030204"/>
              </a:rPr>
              <a:t>indeed it is your life</a:t>
            </a:r>
            <a:r>
              <a:rPr lang="en-US" sz="2400" dirty="0">
                <a:solidFill>
                  <a:srgbClr val="FF0000"/>
                </a:solidFill>
                <a:latin typeface="Calibri" panose="020F0502020204030204"/>
              </a:rPr>
              <a:t>. And </a:t>
            </a:r>
            <a:r>
              <a:rPr lang="en-US" sz="2400" b="1" dirty="0">
                <a:solidFill>
                  <a:srgbClr val="FF0000"/>
                </a:solidFill>
                <a:latin typeface="Calibri" panose="020F0502020204030204"/>
              </a:rPr>
              <a:t>by this word you will prolong 	your days in the land</a:t>
            </a:r>
            <a:r>
              <a:rPr lang="en-US" sz="2400" dirty="0">
                <a:solidFill>
                  <a:srgbClr val="FF0000"/>
                </a:solidFill>
                <a:latin typeface="Calibri" panose="020F0502020204030204"/>
              </a:rPr>
              <a:t>, </a:t>
            </a:r>
            <a:r>
              <a:rPr lang="en-US" sz="2400" dirty="0">
                <a:solidFill>
                  <a:prstClr val="black"/>
                </a:solidFill>
                <a:latin typeface="Calibri" panose="020F0502020204030204"/>
              </a:rPr>
              <a:t>which you are about to cross the Jordan to possess." </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A0DB179-E47D-4EBE-9D68-4E9ECFD8CE9D}"/>
              </a:ext>
            </a:extLst>
          </p:cNvPr>
          <p:cNvSpPr txBox="1"/>
          <p:nvPr/>
        </p:nvSpPr>
        <p:spPr>
          <a:xfrm>
            <a:off x="0" y="2"/>
            <a:ext cx="12192000" cy="4154984"/>
          </a:xfrm>
          <a:prstGeom prst="rect">
            <a:avLst/>
          </a:prstGeom>
          <a:solidFill>
            <a:schemeClr val="bg1"/>
          </a:solidFill>
          <a:ln w="57150">
            <a:solidFill>
              <a:srgbClr val="00B0F0"/>
            </a:solidFill>
          </a:ln>
        </p:spPr>
        <p:txBody>
          <a:bodyPr wrap="square" rtlCol="0">
            <a:spAutoFit/>
          </a:bodyPr>
          <a:lstStyle/>
          <a:p>
            <a:pPr defTabSz="274313">
              <a:spcBef>
                <a:spcPts val="1800"/>
              </a:spcBef>
              <a:defRPr/>
            </a:pPr>
            <a:br>
              <a:rPr lang="en-US" sz="2400" b="1" dirty="0">
                <a:solidFill>
                  <a:prstClr val="black"/>
                </a:solidFill>
                <a:latin typeface="Calibri" panose="020F0502020204030204"/>
              </a:rPr>
            </a:br>
            <a:r>
              <a:rPr lang="en-US" sz="2400" b="1" dirty="0">
                <a:solidFill>
                  <a:prstClr val="black"/>
                </a:solidFill>
                <a:latin typeface="Calibri" panose="020F0502020204030204"/>
              </a:rPr>
              <a:t>Deuteronomy 18:15-18 (NASB) </a:t>
            </a:r>
            <a:br>
              <a:rPr lang="en-US" sz="2400" dirty="0">
                <a:solidFill>
                  <a:prstClr val="black"/>
                </a:solidFill>
                <a:latin typeface="Calibri" panose="020F0502020204030204"/>
              </a:rPr>
            </a:br>
            <a:r>
              <a:rPr lang="en-US" sz="2400" dirty="0">
                <a:solidFill>
                  <a:prstClr val="black"/>
                </a:solidFill>
                <a:latin typeface="Calibri" panose="020F0502020204030204"/>
              </a:rPr>
              <a:t>15  </a:t>
            </a:r>
            <a:r>
              <a:rPr lang="en-US" sz="2400" dirty="0">
                <a:solidFill>
                  <a:srgbClr val="FF0000"/>
                </a:solidFill>
                <a:latin typeface="Calibri" panose="020F0502020204030204"/>
              </a:rPr>
              <a:t>"The </a:t>
            </a:r>
            <a:r>
              <a:rPr lang="en-US" sz="2400" cap="small" dirty="0">
                <a:solidFill>
                  <a:srgbClr val="FF0000"/>
                </a:solidFill>
                <a:latin typeface="Calibri" panose="020F0502020204030204"/>
              </a:rPr>
              <a:t>LORD</a:t>
            </a:r>
            <a:r>
              <a:rPr lang="en-US" sz="2400" dirty="0">
                <a:solidFill>
                  <a:srgbClr val="FF0000"/>
                </a:solidFill>
                <a:latin typeface="Calibri" panose="020F0502020204030204"/>
              </a:rPr>
              <a:t> your God will raise up for you a prophet like me from among you, from your 	countrymen, you shall listen to him. </a:t>
            </a:r>
            <a:br>
              <a:rPr lang="en-US" sz="2400" dirty="0">
                <a:solidFill>
                  <a:srgbClr val="FF0000"/>
                </a:solidFill>
                <a:latin typeface="Calibri" panose="020F0502020204030204"/>
              </a:rPr>
            </a:br>
            <a:r>
              <a:rPr lang="en-US" sz="2400" dirty="0">
                <a:solidFill>
                  <a:prstClr val="black"/>
                </a:solidFill>
                <a:latin typeface="Calibri" panose="020F0502020204030204"/>
              </a:rPr>
              <a:t>16  "This is according to all that you asked of the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your God in Horeb on the day of the 	assembly, saying, 'Let me not hear again the voice of the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my God, let me not see this 	great fire anymore, or I will die.' </a:t>
            </a:r>
            <a:br>
              <a:rPr lang="en-US" sz="2400" dirty="0">
                <a:solidFill>
                  <a:prstClr val="black"/>
                </a:solidFill>
                <a:latin typeface="Calibri" panose="020F0502020204030204"/>
              </a:rPr>
            </a:br>
            <a:r>
              <a:rPr lang="en-US" sz="2400" dirty="0">
                <a:solidFill>
                  <a:prstClr val="black"/>
                </a:solidFill>
                <a:latin typeface="Calibri" panose="020F0502020204030204"/>
              </a:rPr>
              <a:t>17  "The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said to me, 'They have spoken well. </a:t>
            </a:r>
            <a:br>
              <a:rPr lang="en-US" sz="2400" dirty="0">
                <a:solidFill>
                  <a:prstClr val="black"/>
                </a:solidFill>
                <a:latin typeface="Calibri" panose="020F0502020204030204"/>
              </a:rPr>
            </a:br>
            <a:r>
              <a:rPr lang="en-US" sz="2400" dirty="0">
                <a:solidFill>
                  <a:prstClr val="black"/>
                </a:solidFill>
                <a:latin typeface="Calibri" panose="020F0502020204030204"/>
              </a:rPr>
              <a:t>18 </a:t>
            </a:r>
            <a:r>
              <a:rPr lang="en-US" sz="2400" dirty="0">
                <a:solidFill>
                  <a:srgbClr val="FF0000"/>
                </a:solidFill>
                <a:latin typeface="Calibri" panose="020F0502020204030204"/>
              </a:rPr>
              <a:t> 'I will raise up a prophet from among their countrymen like you, and I will put My words in his 	mouth, and </a:t>
            </a:r>
            <a:r>
              <a:rPr lang="en-US" sz="2400" b="1" dirty="0">
                <a:solidFill>
                  <a:srgbClr val="FF0000"/>
                </a:solidFill>
                <a:latin typeface="Calibri" panose="020F0502020204030204"/>
              </a:rPr>
              <a:t>he shall speak to them all that I </a:t>
            </a:r>
            <a:r>
              <a:rPr lang="en-US" sz="2400" b="1" dirty="0" err="1">
                <a:solidFill>
                  <a:srgbClr val="FF0000"/>
                </a:solidFill>
                <a:latin typeface="Calibri" panose="020F0502020204030204"/>
              </a:rPr>
              <a:t>command</a:t>
            </a:r>
            <a:r>
              <a:rPr lang="en-US" sz="2400" b="1" dirty="0">
                <a:solidFill>
                  <a:srgbClr val="FF0000"/>
                </a:solidFill>
                <a:latin typeface="Calibri" panose="020F0502020204030204"/>
              </a:rPr>
              <a:t> him.</a:t>
            </a:r>
            <a:br>
              <a:rPr lang="en-US" sz="2400" b="1" dirty="0">
                <a:solidFill>
                  <a:srgbClr val="FF0000"/>
                </a:solidFill>
                <a:latin typeface="Times New Roman" panose="02020603050405020304" pitchFamily="18" charset="0"/>
                <a:cs typeface="Times New Roman" panose="02020603050405020304" pitchFamily="18" charset="0"/>
              </a:rPr>
            </a:br>
            <a:endParaRPr lang="en-US" sz="2400" b="1" dirty="0">
              <a:solidFill>
                <a:srgbClr val="FF0000"/>
              </a:solidFill>
              <a:latin typeface="Calibri" panose="020F0502020204030204"/>
            </a:endParaRPr>
          </a:p>
        </p:txBody>
      </p:sp>
      <p:sp>
        <p:nvSpPr>
          <p:cNvPr id="6" name="TextBox 5">
            <a:extLst>
              <a:ext uri="{FF2B5EF4-FFF2-40B4-BE49-F238E27FC236}">
                <a16:creationId xmlns:a16="http://schemas.microsoft.com/office/drawing/2014/main" id="{0379AC3F-534E-4996-852A-011DC7BA8913}"/>
              </a:ext>
            </a:extLst>
          </p:cNvPr>
          <p:cNvSpPr txBox="1"/>
          <p:nvPr/>
        </p:nvSpPr>
        <p:spPr>
          <a:xfrm>
            <a:off x="0" y="54430"/>
            <a:ext cx="12192000" cy="5262979"/>
          </a:xfrm>
          <a:prstGeom prst="rect">
            <a:avLst/>
          </a:prstGeom>
          <a:solidFill>
            <a:schemeClr val="bg1"/>
          </a:solidFill>
          <a:ln w="57150">
            <a:solidFill>
              <a:srgbClr val="00B0F0"/>
            </a:solidFill>
          </a:ln>
        </p:spPr>
        <p:txBody>
          <a:bodyPr wrap="square" rtlCol="0">
            <a:spAutoFit/>
          </a:bodyPr>
          <a:lstStyle/>
          <a:p>
            <a:pPr defTabSz="274313">
              <a:spcBef>
                <a:spcPts val="1800"/>
              </a:spcBef>
              <a:defRPr/>
            </a:pPr>
            <a:br>
              <a:rPr lang="en-US" sz="2400" b="1" dirty="0">
                <a:solidFill>
                  <a:prstClr val="black"/>
                </a:solidFill>
                <a:latin typeface="Calibri" panose="020F0502020204030204"/>
              </a:rPr>
            </a:br>
            <a:r>
              <a:rPr lang="en-US" sz="2400" b="1" dirty="0">
                <a:solidFill>
                  <a:prstClr val="black"/>
                </a:solidFill>
                <a:latin typeface="Calibri" panose="020F0502020204030204"/>
              </a:rPr>
              <a:t>Acts 3:22-26 (NASB) </a:t>
            </a:r>
            <a:br>
              <a:rPr lang="en-US" sz="2400" dirty="0">
                <a:solidFill>
                  <a:prstClr val="black"/>
                </a:solidFill>
                <a:latin typeface="Calibri" panose="020F0502020204030204"/>
              </a:rPr>
            </a:br>
            <a:r>
              <a:rPr lang="en-US" sz="2400" dirty="0">
                <a:solidFill>
                  <a:prstClr val="black"/>
                </a:solidFill>
                <a:latin typeface="Calibri" panose="020F0502020204030204"/>
              </a:rPr>
              <a:t>22  </a:t>
            </a:r>
            <a:r>
              <a:rPr lang="en-US" sz="2400" dirty="0">
                <a:solidFill>
                  <a:srgbClr val="FF0000"/>
                </a:solidFill>
                <a:latin typeface="Calibri" panose="020F0502020204030204"/>
              </a:rPr>
              <a:t>"Moses said, '</a:t>
            </a:r>
            <a:r>
              <a:rPr lang="en-US" sz="2400" cap="small" dirty="0">
                <a:solidFill>
                  <a:srgbClr val="FF0000"/>
                </a:solidFill>
                <a:latin typeface="Calibri" panose="020F0502020204030204"/>
              </a:rPr>
              <a:t>THE</a:t>
            </a:r>
            <a:r>
              <a:rPr lang="en-US" sz="2400" dirty="0">
                <a:solidFill>
                  <a:srgbClr val="FF0000"/>
                </a:solidFill>
                <a:latin typeface="Calibri" panose="020F0502020204030204"/>
              </a:rPr>
              <a:t> </a:t>
            </a:r>
            <a:r>
              <a:rPr lang="en-US" sz="2400" cap="small" dirty="0">
                <a:solidFill>
                  <a:srgbClr val="FF0000"/>
                </a:solidFill>
                <a:latin typeface="Calibri" panose="020F0502020204030204"/>
              </a:rPr>
              <a:t>LORD</a:t>
            </a:r>
            <a:r>
              <a:rPr lang="en-US" sz="2400" dirty="0">
                <a:solidFill>
                  <a:srgbClr val="FF0000"/>
                </a:solidFill>
                <a:latin typeface="Calibri" panose="020F0502020204030204"/>
              </a:rPr>
              <a:t> </a:t>
            </a:r>
            <a:r>
              <a:rPr lang="en-US" sz="2400" cap="small" dirty="0">
                <a:solidFill>
                  <a:srgbClr val="FF0000"/>
                </a:solidFill>
                <a:latin typeface="Calibri" panose="020F0502020204030204"/>
              </a:rPr>
              <a:t>GOD WILL RAISE UP FOR YOU A PROPHET</a:t>
            </a:r>
            <a:r>
              <a:rPr lang="en-US" sz="2400" dirty="0">
                <a:solidFill>
                  <a:srgbClr val="FF0000"/>
                </a:solidFill>
                <a:latin typeface="Calibri" panose="020F0502020204030204"/>
              </a:rPr>
              <a:t> </a:t>
            </a:r>
            <a:r>
              <a:rPr lang="en-US" sz="2400" cap="small" dirty="0">
                <a:solidFill>
                  <a:srgbClr val="FF0000"/>
                </a:solidFill>
                <a:latin typeface="Calibri" panose="020F0502020204030204"/>
              </a:rPr>
              <a:t>LIKE ME FROM YOUR 	BRETHREN</a:t>
            </a:r>
            <a:r>
              <a:rPr lang="en-US" sz="2400" dirty="0">
                <a:solidFill>
                  <a:srgbClr val="FF0000"/>
                </a:solidFill>
                <a:latin typeface="Calibri" panose="020F0502020204030204"/>
              </a:rPr>
              <a:t>; </a:t>
            </a:r>
            <a:r>
              <a:rPr lang="en-US" sz="2400" cap="small" dirty="0">
                <a:solidFill>
                  <a:srgbClr val="FF0000"/>
                </a:solidFill>
                <a:latin typeface="Calibri" panose="020F0502020204030204"/>
              </a:rPr>
              <a:t>TO</a:t>
            </a:r>
            <a:r>
              <a:rPr lang="en-US" sz="2400" dirty="0">
                <a:solidFill>
                  <a:srgbClr val="FF0000"/>
                </a:solidFill>
                <a:latin typeface="Calibri" panose="020F0502020204030204"/>
              </a:rPr>
              <a:t> </a:t>
            </a:r>
            <a:r>
              <a:rPr lang="en-US" sz="2400" cap="small" dirty="0">
                <a:solidFill>
                  <a:srgbClr val="FF0000"/>
                </a:solidFill>
                <a:latin typeface="Calibri" panose="020F0502020204030204"/>
              </a:rPr>
              <a:t>HIM YOU SHALL GIVE HEED</a:t>
            </a:r>
            <a:r>
              <a:rPr lang="en-US" sz="2400" dirty="0">
                <a:solidFill>
                  <a:srgbClr val="FF0000"/>
                </a:solidFill>
                <a:latin typeface="Calibri" panose="020F0502020204030204"/>
              </a:rPr>
              <a:t> to everything He says to you. </a:t>
            </a:r>
            <a:br>
              <a:rPr lang="en-US" sz="2400" dirty="0">
                <a:solidFill>
                  <a:prstClr val="black"/>
                </a:solidFill>
                <a:latin typeface="Calibri" panose="020F0502020204030204"/>
              </a:rPr>
            </a:br>
            <a:r>
              <a:rPr lang="en-US" sz="2400" dirty="0">
                <a:solidFill>
                  <a:prstClr val="black"/>
                </a:solidFill>
                <a:latin typeface="Calibri" panose="020F0502020204030204"/>
              </a:rPr>
              <a:t>23  </a:t>
            </a:r>
            <a:r>
              <a:rPr lang="en-US" sz="2400" dirty="0">
                <a:solidFill>
                  <a:srgbClr val="FF0000"/>
                </a:solidFill>
                <a:latin typeface="Calibri" panose="020F0502020204030204"/>
              </a:rPr>
              <a:t>'And it will be that every soul that does not heed that prophet shall be utterly destroyed from 	among the people.' </a:t>
            </a:r>
            <a:br>
              <a:rPr lang="en-US" sz="2400" dirty="0">
                <a:solidFill>
                  <a:srgbClr val="FF0000"/>
                </a:solidFill>
                <a:latin typeface="Calibri" panose="020F0502020204030204"/>
              </a:rPr>
            </a:br>
            <a:r>
              <a:rPr lang="en-US" sz="2400" dirty="0">
                <a:solidFill>
                  <a:prstClr val="black"/>
                </a:solidFill>
                <a:latin typeface="Calibri" panose="020F0502020204030204"/>
              </a:rPr>
              <a:t>24  "And likewise, all the prophets who have spoken, from Samuel and </a:t>
            </a:r>
            <a:r>
              <a:rPr lang="en-US" sz="2400" i="1" dirty="0">
                <a:solidFill>
                  <a:prstClr val="black"/>
                </a:solidFill>
                <a:latin typeface="Calibri" panose="020F0502020204030204"/>
              </a:rPr>
              <a:t>his</a:t>
            </a:r>
            <a:r>
              <a:rPr lang="en-US" sz="2400" dirty="0">
                <a:solidFill>
                  <a:prstClr val="black"/>
                </a:solidFill>
                <a:latin typeface="Calibri" panose="020F0502020204030204"/>
              </a:rPr>
              <a:t> successors onward, 	also announced these days. </a:t>
            </a:r>
            <a:br>
              <a:rPr lang="en-US" sz="2400" dirty="0">
                <a:solidFill>
                  <a:prstClr val="black"/>
                </a:solidFill>
                <a:latin typeface="Calibri" panose="020F0502020204030204"/>
              </a:rPr>
            </a:br>
            <a:r>
              <a:rPr lang="en-US" sz="2400" dirty="0">
                <a:solidFill>
                  <a:prstClr val="black"/>
                </a:solidFill>
                <a:latin typeface="Calibri" panose="020F0502020204030204"/>
              </a:rPr>
              <a:t>25  "It is you who are the sons of the prophets and of the covenant which God made with your 	fathers, saying to Abraham, '</a:t>
            </a:r>
            <a:r>
              <a:rPr lang="en-US" sz="2400" cap="small" dirty="0">
                <a:solidFill>
                  <a:prstClr val="black"/>
                </a:solidFill>
                <a:latin typeface="Calibri" panose="020F0502020204030204"/>
              </a:rPr>
              <a:t>AND IN YOUR SEED ALL THE FAMILIES</a:t>
            </a:r>
            <a:r>
              <a:rPr lang="en-US" sz="2400" dirty="0">
                <a:solidFill>
                  <a:prstClr val="black"/>
                </a:solidFill>
                <a:latin typeface="Calibri" panose="020F0502020204030204"/>
              </a:rPr>
              <a:t> </a:t>
            </a:r>
            <a:r>
              <a:rPr lang="en-US" sz="2400" cap="small" dirty="0">
                <a:solidFill>
                  <a:prstClr val="black"/>
                </a:solidFill>
                <a:latin typeface="Calibri" panose="020F0502020204030204"/>
              </a:rPr>
              <a:t>OF THE EARTH SHALL BE 	BLESSED</a:t>
            </a:r>
            <a:r>
              <a:rPr lang="en-US" sz="2400" dirty="0">
                <a:solidFill>
                  <a:prstClr val="black"/>
                </a:solidFill>
                <a:latin typeface="Calibri" panose="020F0502020204030204"/>
              </a:rPr>
              <a:t>.' </a:t>
            </a:r>
            <a:br>
              <a:rPr lang="en-US" sz="2400" dirty="0">
                <a:solidFill>
                  <a:prstClr val="black"/>
                </a:solidFill>
                <a:latin typeface="Calibri" panose="020F0502020204030204"/>
              </a:rPr>
            </a:br>
            <a:r>
              <a:rPr lang="en-US" sz="2400" dirty="0">
                <a:solidFill>
                  <a:prstClr val="black"/>
                </a:solidFill>
                <a:latin typeface="Calibri" panose="020F0502020204030204"/>
              </a:rPr>
              <a:t>26  </a:t>
            </a:r>
            <a:r>
              <a:rPr lang="en-US" sz="2400" dirty="0">
                <a:solidFill>
                  <a:srgbClr val="FF0000"/>
                </a:solidFill>
                <a:latin typeface="Calibri" panose="020F0502020204030204"/>
              </a:rPr>
              <a:t>"For you first, God raised up His Servant and sent Him to bless you by turning every one </a:t>
            </a:r>
            <a:r>
              <a:rPr lang="en-US" sz="2400" i="1" dirty="0">
                <a:solidFill>
                  <a:srgbClr val="FF0000"/>
                </a:solidFill>
                <a:latin typeface="Calibri" panose="020F0502020204030204"/>
              </a:rPr>
              <a:t>of 	you</a:t>
            </a:r>
            <a:r>
              <a:rPr lang="en-US" sz="2400" dirty="0">
                <a:solidFill>
                  <a:srgbClr val="FF0000"/>
                </a:solidFill>
                <a:latin typeface="Calibri" panose="020F0502020204030204"/>
              </a:rPr>
              <a:t> from your wicked ways." </a:t>
            </a:r>
            <a:br>
              <a:rPr lang="en-US" sz="2400" dirty="0">
                <a:solidFill>
                  <a:prstClr val="black"/>
                </a:solidFill>
                <a:latin typeface="Calibri" panose="020F0502020204030204"/>
              </a:rPr>
            </a:br>
            <a:endParaRPr lang="en-US" sz="2400" b="1" dirty="0">
              <a:solidFill>
                <a:prstClr val="black"/>
              </a:solidFill>
              <a:latin typeface="Calibri" panose="020F0502020204030204"/>
            </a:endParaRPr>
          </a:p>
        </p:txBody>
      </p:sp>
      <p:sp>
        <p:nvSpPr>
          <p:cNvPr id="8" name="TextBox 7">
            <a:extLst>
              <a:ext uri="{FF2B5EF4-FFF2-40B4-BE49-F238E27FC236}">
                <a16:creationId xmlns:a16="http://schemas.microsoft.com/office/drawing/2014/main" id="{DDC16442-856C-4034-A113-0A8013B8795B}"/>
              </a:ext>
            </a:extLst>
          </p:cNvPr>
          <p:cNvSpPr txBox="1"/>
          <p:nvPr/>
        </p:nvSpPr>
        <p:spPr>
          <a:xfrm>
            <a:off x="0" y="4180344"/>
            <a:ext cx="12192000" cy="2677656"/>
          </a:xfrm>
          <a:prstGeom prst="rect">
            <a:avLst/>
          </a:prstGeom>
          <a:solidFill>
            <a:schemeClr val="bg1"/>
          </a:solidFill>
          <a:ln w="57150">
            <a:solidFill>
              <a:srgbClr val="00B0F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John 12:48-50 (NASB) </a:t>
            </a:r>
            <a:br>
              <a:rPr lang="en-US" sz="2400" dirty="0">
                <a:solidFill>
                  <a:prstClr val="black"/>
                </a:solidFill>
                <a:latin typeface="Calibri" panose="020F0502020204030204"/>
              </a:rPr>
            </a:br>
            <a:r>
              <a:rPr lang="en-US" sz="2400" dirty="0">
                <a:solidFill>
                  <a:prstClr val="black"/>
                </a:solidFill>
                <a:latin typeface="Calibri" panose="020F0502020204030204"/>
              </a:rPr>
              <a:t>48  "He who rejects Me and does not receive My sayings, has one who judges him; the word I 	spoke is what will judge him at the last day. </a:t>
            </a:r>
            <a:br>
              <a:rPr lang="en-US" sz="2400" dirty="0">
                <a:solidFill>
                  <a:prstClr val="black"/>
                </a:solidFill>
                <a:latin typeface="Calibri" panose="020F0502020204030204"/>
              </a:rPr>
            </a:br>
            <a:r>
              <a:rPr lang="en-US" sz="2400" dirty="0">
                <a:solidFill>
                  <a:prstClr val="black"/>
                </a:solidFill>
                <a:latin typeface="Calibri" panose="020F0502020204030204"/>
              </a:rPr>
              <a:t>49  "For I did not speak on My own initiative, </a:t>
            </a:r>
            <a:r>
              <a:rPr lang="en-US" sz="2400" dirty="0">
                <a:solidFill>
                  <a:srgbClr val="FF0000"/>
                </a:solidFill>
                <a:latin typeface="Calibri" panose="020F0502020204030204"/>
              </a:rPr>
              <a:t>but the Father Himself who sent Me has given Me a 	commandment </a:t>
            </a:r>
            <a:r>
              <a:rPr lang="en-US" sz="2400" i="1" dirty="0">
                <a:solidFill>
                  <a:srgbClr val="FF0000"/>
                </a:solidFill>
                <a:latin typeface="Calibri" panose="020F0502020204030204"/>
              </a:rPr>
              <a:t>as to</a:t>
            </a:r>
            <a:r>
              <a:rPr lang="en-US" sz="2400" dirty="0">
                <a:solidFill>
                  <a:srgbClr val="FF0000"/>
                </a:solidFill>
                <a:latin typeface="Calibri" panose="020F0502020204030204"/>
              </a:rPr>
              <a:t> what to say and what to speak. </a:t>
            </a:r>
            <a:br>
              <a:rPr lang="en-US" sz="2400" dirty="0">
                <a:solidFill>
                  <a:prstClr val="black"/>
                </a:solidFill>
                <a:latin typeface="Calibri" panose="020F0502020204030204"/>
              </a:rPr>
            </a:br>
            <a:r>
              <a:rPr lang="en-US" sz="2400" dirty="0">
                <a:solidFill>
                  <a:prstClr val="black"/>
                </a:solidFill>
                <a:latin typeface="Calibri" panose="020F0502020204030204"/>
              </a:rPr>
              <a:t>50  "I know that His commandment is eternal life; </a:t>
            </a:r>
            <a:r>
              <a:rPr lang="en-US" sz="2400" dirty="0">
                <a:solidFill>
                  <a:srgbClr val="FF0000"/>
                </a:solidFill>
                <a:latin typeface="Calibri" panose="020F0502020204030204"/>
              </a:rPr>
              <a:t>therefore the things I speak, I speak just as the 	Father has told Me."</a:t>
            </a:r>
            <a:endParaRPr lang="en-US" sz="2400" b="1" dirty="0">
              <a:solidFill>
                <a:srgbClr val="FF0000"/>
              </a:solidFill>
              <a:latin typeface="Calibri" panose="020F0502020204030204"/>
            </a:endParaRPr>
          </a:p>
        </p:txBody>
      </p:sp>
      <p:sp>
        <p:nvSpPr>
          <p:cNvPr id="9" name="TextBox 8">
            <a:extLst>
              <a:ext uri="{FF2B5EF4-FFF2-40B4-BE49-F238E27FC236}">
                <a16:creationId xmlns:a16="http://schemas.microsoft.com/office/drawing/2014/main" id="{3FD93217-A492-44B0-A9FF-AFFD021117B2}"/>
              </a:ext>
            </a:extLst>
          </p:cNvPr>
          <p:cNvSpPr txBox="1"/>
          <p:nvPr/>
        </p:nvSpPr>
        <p:spPr>
          <a:xfrm>
            <a:off x="10887" y="4985648"/>
            <a:ext cx="12192000" cy="1938992"/>
          </a:xfrm>
          <a:prstGeom prst="rect">
            <a:avLst/>
          </a:prstGeom>
          <a:solidFill>
            <a:schemeClr val="bg1"/>
          </a:solidFill>
          <a:ln w="57150">
            <a:solidFill>
              <a:srgbClr val="00B0F0"/>
            </a:solidFill>
          </a:ln>
        </p:spPr>
        <p:txBody>
          <a:bodyPr wrap="square" rtlCol="0">
            <a:spAutoFit/>
          </a:bodyPr>
          <a:lstStyle/>
          <a:p>
            <a:pPr defTabSz="274313">
              <a:defRPr/>
            </a:pPr>
            <a:r>
              <a:rPr lang="en-US" sz="2400" b="1" dirty="0">
                <a:solidFill>
                  <a:prstClr val="black"/>
                </a:solidFill>
                <a:latin typeface="Calibri" panose="020F0502020204030204"/>
              </a:rPr>
              <a:t>Hebrews 1:1-2 (NASB) </a:t>
            </a:r>
            <a:br>
              <a:rPr lang="en-US" sz="2400" dirty="0">
                <a:solidFill>
                  <a:prstClr val="black"/>
                </a:solidFill>
                <a:latin typeface="Calibri" panose="020F0502020204030204"/>
              </a:rPr>
            </a:br>
            <a:r>
              <a:rPr lang="en-US" sz="2400" dirty="0">
                <a:solidFill>
                  <a:prstClr val="black"/>
                </a:solidFill>
                <a:latin typeface="Calibri" panose="020F0502020204030204"/>
              </a:rPr>
              <a:t>1  God, after He spoke long ago to the fathers in the prophets in many portions and in many 	ways, </a:t>
            </a:r>
            <a:br>
              <a:rPr lang="en-US" sz="2400" dirty="0">
                <a:solidFill>
                  <a:prstClr val="black"/>
                </a:solidFill>
                <a:latin typeface="Calibri" panose="020F0502020204030204"/>
              </a:rPr>
            </a:br>
            <a:r>
              <a:rPr lang="en-US" sz="2400" dirty="0">
                <a:solidFill>
                  <a:prstClr val="black"/>
                </a:solidFill>
                <a:latin typeface="Calibri" panose="020F0502020204030204"/>
              </a:rPr>
              <a:t>2  </a:t>
            </a:r>
            <a:r>
              <a:rPr lang="en-US" sz="2400" dirty="0">
                <a:solidFill>
                  <a:srgbClr val="FF0000"/>
                </a:solidFill>
                <a:latin typeface="Calibri" panose="020F0502020204030204"/>
              </a:rPr>
              <a:t>in these last days has spoken to us in His Son</a:t>
            </a:r>
            <a:r>
              <a:rPr lang="en-US" sz="2400" dirty="0">
                <a:solidFill>
                  <a:prstClr val="black"/>
                </a:solidFill>
                <a:latin typeface="Calibri" panose="020F0502020204030204"/>
              </a:rPr>
              <a:t>, whom He appointed heir of all things, through 	whom also He made the world. </a:t>
            </a:r>
          </a:p>
        </p:txBody>
      </p:sp>
      <p:sp>
        <p:nvSpPr>
          <p:cNvPr id="7" name="TextBox 6">
            <a:extLst>
              <a:ext uri="{FF2B5EF4-FFF2-40B4-BE49-F238E27FC236}">
                <a16:creationId xmlns:a16="http://schemas.microsoft.com/office/drawing/2014/main" id="{4A494AE3-A775-4452-BDB3-0B80812318C7}"/>
              </a:ext>
            </a:extLst>
          </p:cNvPr>
          <p:cNvSpPr txBox="1"/>
          <p:nvPr/>
        </p:nvSpPr>
        <p:spPr>
          <a:xfrm>
            <a:off x="0" y="0"/>
            <a:ext cx="12192000" cy="5355312"/>
          </a:xfrm>
          <a:prstGeom prst="rect">
            <a:avLst/>
          </a:prstGeom>
          <a:solidFill>
            <a:schemeClr val="bg1"/>
          </a:solidFill>
          <a:ln w="57150">
            <a:solidFill>
              <a:srgbClr val="00B0F0"/>
            </a:solidFill>
          </a:ln>
        </p:spPr>
        <p:txBody>
          <a:bodyPr wrap="square" rtlCol="0">
            <a:spAutoFit/>
          </a:bodyPr>
          <a:lstStyle/>
          <a:p>
            <a:pPr defTabSz="274313">
              <a:spcBef>
                <a:spcPts val="1800"/>
              </a:spcBef>
              <a:defRPr/>
            </a:pPr>
            <a:br>
              <a:rPr lang="en-US" sz="2400" b="1" dirty="0">
                <a:solidFill>
                  <a:prstClr val="black"/>
                </a:solidFill>
                <a:latin typeface="Calibri" panose="020F0502020204030204"/>
              </a:rPr>
            </a:br>
            <a:br>
              <a:rPr lang="en-US" sz="2400" b="1" dirty="0">
                <a:solidFill>
                  <a:prstClr val="black"/>
                </a:solidFill>
                <a:latin typeface="Calibri" panose="020F0502020204030204"/>
              </a:rPr>
            </a:br>
            <a:endParaRPr lang="en-US" sz="2400" b="1" dirty="0">
              <a:solidFill>
                <a:prstClr val="black"/>
              </a:solidFill>
              <a:latin typeface="Calibri" panose="020F0502020204030204"/>
            </a:endParaRPr>
          </a:p>
          <a:p>
            <a:pPr defTabSz="274313">
              <a:spcBef>
                <a:spcPts val="1800"/>
              </a:spcBef>
              <a:defRPr/>
            </a:pPr>
            <a:r>
              <a:rPr lang="en-US" sz="2400" b="1" dirty="0">
                <a:solidFill>
                  <a:prstClr val="black"/>
                </a:solidFill>
                <a:latin typeface="Calibri" panose="020F0502020204030204"/>
              </a:rPr>
              <a:t>Exodus 24:12-15 (NASB)  </a:t>
            </a:r>
            <a:r>
              <a:rPr lang="en-US" sz="2400" i="1" dirty="0">
                <a:solidFill>
                  <a:srgbClr val="00B050"/>
                </a:solidFill>
                <a:latin typeface="Calibri" panose="020F0502020204030204"/>
              </a:rPr>
              <a:t>(Moses goes into the mountain a second time)</a:t>
            </a:r>
            <a:br>
              <a:rPr lang="en-US" sz="2400" dirty="0">
                <a:solidFill>
                  <a:srgbClr val="00B050"/>
                </a:solidFill>
                <a:latin typeface="Calibri" panose="020F0502020204030204"/>
              </a:rPr>
            </a:br>
            <a:r>
              <a:rPr lang="en-US" sz="2400" dirty="0">
                <a:solidFill>
                  <a:prstClr val="black"/>
                </a:solidFill>
                <a:latin typeface="Calibri" panose="020F0502020204030204"/>
              </a:rPr>
              <a:t>12  Now the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said to Moses, </a:t>
            </a:r>
            <a:r>
              <a:rPr lang="en-US" sz="2400" dirty="0">
                <a:solidFill>
                  <a:srgbClr val="FF0000"/>
                </a:solidFill>
                <a:latin typeface="Calibri" panose="020F0502020204030204"/>
              </a:rPr>
              <a:t>"Come up to Me on the mountain and remain there, and I will 	give you the stone tablets with the law and the commandment which I have written for their 	instruction." </a:t>
            </a:r>
            <a:br>
              <a:rPr lang="en-US" sz="2400" dirty="0">
                <a:solidFill>
                  <a:srgbClr val="FF0000"/>
                </a:solidFill>
                <a:latin typeface="Calibri" panose="020F0502020204030204"/>
              </a:rPr>
            </a:br>
            <a:r>
              <a:rPr lang="en-US" sz="2400" dirty="0">
                <a:solidFill>
                  <a:prstClr val="black"/>
                </a:solidFill>
                <a:latin typeface="Calibri" panose="020F0502020204030204"/>
              </a:rPr>
              <a:t>13  So Moses arose with Joshua his servant, and Moses went up to the mountain of God. </a:t>
            </a:r>
            <a:br>
              <a:rPr lang="en-US" sz="2400" dirty="0">
                <a:solidFill>
                  <a:prstClr val="black"/>
                </a:solidFill>
                <a:latin typeface="Calibri" panose="020F0502020204030204"/>
              </a:rPr>
            </a:br>
            <a:r>
              <a:rPr lang="en-US" sz="2400" dirty="0">
                <a:solidFill>
                  <a:prstClr val="black"/>
                </a:solidFill>
                <a:latin typeface="Calibri" panose="020F0502020204030204"/>
              </a:rPr>
              <a:t>14  But to the elders he said, "Wait here for us until we return to you. And behold, Aaron and </a:t>
            </a:r>
            <a:r>
              <a:rPr lang="en-US" sz="2400" dirty="0" err="1">
                <a:solidFill>
                  <a:prstClr val="black"/>
                </a:solidFill>
                <a:latin typeface="Calibri" panose="020F0502020204030204"/>
              </a:rPr>
              <a:t>Hur</a:t>
            </a:r>
            <a:r>
              <a:rPr lang="en-US" sz="2400" dirty="0">
                <a:solidFill>
                  <a:prstClr val="black"/>
                </a:solidFill>
                <a:latin typeface="Calibri" panose="020F0502020204030204"/>
              </a:rPr>
              <a:t> 	are with you; whoever has a legal matter, let him approach them." </a:t>
            </a:r>
            <a:br>
              <a:rPr lang="en-US" sz="2400" dirty="0">
                <a:solidFill>
                  <a:prstClr val="black"/>
                </a:solidFill>
                <a:latin typeface="Calibri" panose="020F0502020204030204"/>
              </a:rPr>
            </a:br>
            <a:r>
              <a:rPr lang="en-US" sz="2400" dirty="0">
                <a:solidFill>
                  <a:prstClr val="black"/>
                </a:solidFill>
                <a:latin typeface="Calibri" panose="020F0502020204030204"/>
              </a:rPr>
              <a:t>15  Then Moses went up to the mountain, and the cloud covered the mountain. </a:t>
            </a:r>
            <a:br>
              <a:rPr lang="en-US" sz="2400" dirty="0">
                <a:solidFill>
                  <a:prstClr val="black"/>
                </a:solidFill>
                <a:latin typeface="Calibri" panose="020F0502020204030204"/>
              </a:rPr>
            </a:br>
            <a:endParaRPr lang="en-US" sz="2400" dirty="0">
              <a:solidFill>
                <a:prstClr val="black"/>
              </a:solidFill>
              <a:latin typeface="Calibri" panose="020F0502020204030204"/>
            </a:endParaRPr>
          </a:p>
          <a:p>
            <a:pPr defTabSz="274313">
              <a:spcBef>
                <a:spcPts val="1800"/>
              </a:spcBef>
              <a:defRPr/>
            </a:pPr>
            <a:endParaRPr lang="en-US" sz="2400" dirty="0">
              <a:solidFill>
                <a:prstClr val="black"/>
              </a:solidFill>
              <a:latin typeface="Calibri" panose="020F0502020204030204"/>
            </a:endParaRPr>
          </a:p>
        </p:txBody>
      </p:sp>
    </p:spTree>
    <p:extLst>
      <p:ext uri="{BB962C8B-B14F-4D97-AF65-F5344CB8AC3E}">
        <p14:creationId xmlns:p14="http://schemas.microsoft.com/office/powerpoint/2010/main" val="324879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6"/>
                                        </p:tgtEl>
                                        <p:attrNameLst>
                                          <p:attrName>ppt_w</p:attrName>
                                        </p:attrNameLst>
                                      </p:cBhvr>
                                      <p:tavLst>
                                        <p:tav tm="0">
                                          <p:val>
                                            <p:strVal val="ppt_w"/>
                                          </p:val>
                                        </p:tav>
                                        <p:tav tm="100000">
                                          <p:val>
                                            <p:fltVal val="0"/>
                                          </p:val>
                                        </p:tav>
                                      </p:tavLst>
                                    </p:anim>
                                    <p:anim calcmode="lin" valueType="num">
                                      <p:cBhvr>
                                        <p:cTn id="18" dur="500"/>
                                        <p:tgtEl>
                                          <p:spTgt spid="6"/>
                                        </p:tgtEl>
                                        <p:attrNameLst>
                                          <p:attrName>ppt_h</p:attrName>
                                        </p:attrNameLst>
                                      </p:cBhvr>
                                      <p:tavLst>
                                        <p:tav tm="0">
                                          <p:val>
                                            <p:strVal val="ppt_h"/>
                                          </p:val>
                                        </p:tav>
                                        <p:tav tm="100000">
                                          <p:val>
                                            <p:fltVal val="0"/>
                                          </p:val>
                                        </p:tav>
                                      </p:tavLst>
                                    </p:anim>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xit" presetSubtype="32" fill="hold" grpId="1" nodeType="clickEffect">
                                  <p:stCondLst>
                                    <p:cond delay="0"/>
                                  </p:stCondLst>
                                  <p:childTnLst>
                                    <p:anim calcmode="lin" valueType="num">
                                      <p:cBhvr>
                                        <p:cTn id="38" dur="500"/>
                                        <p:tgtEl>
                                          <p:spTgt spid="8"/>
                                        </p:tgtEl>
                                        <p:attrNameLst>
                                          <p:attrName>ppt_w</p:attrName>
                                        </p:attrNameLst>
                                      </p:cBhvr>
                                      <p:tavLst>
                                        <p:tav tm="0">
                                          <p:val>
                                            <p:strVal val="ppt_w"/>
                                          </p:val>
                                        </p:tav>
                                        <p:tav tm="100000">
                                          <p:val>
                                            <p:fltVal val="0"/>
                                          </p:val>
                                        </p:tav>
                                      </p:tavLst>
                                    </p:anim>
                                    <p:anim calcmode="lin" valueType="num">
                                      <p:cBhvr>
                                        <p:cTn id="39" dur="500"/>
                                        <p:tgtEl>
                                          <p:spTgt spid="8"/>
                                        </p:tgtEl>
                                        <p:attrNameLst>
                                          <p:attrName>ppt_h</p:attrName>
                                        </p:attrNameLst>
                                      </p:cBhvr>
                                      <p:tavLst>
                                        <p:tav tm="0">
                                          <p:val>
                                            <p:strVal val="ppt_h"/>
                                          </p:val>
                                        </p:tav>
                                        <p:tav tm="100000">
                                          <p:val>
                                            <p:fltVal val="0"/>
                                          </p:val>
                                        </p:tav>
                                      </p:tavLst>
                                    </p:anim>
                                    <p:animEffect transition="out" filter="fad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par>
                                <p:cTn id="42" presetID="53" presetClass="exit" presetSubtype="32" fill="hold" grpId="1" nodeType="withEffect">
                                  <p:stCondLst>
                                    <p:cond delay="0"/>
                                  </p:stCondLst>
                                  <p:childTnLst>
                                    <p:anim calcmode="lin" valueType="num">
                                      <p:cBhvr>
                                        <p:cTn id="43" dur="500"/>
                                        <p:tgtEl>
                                          <p:spTgt spid="3"/>
                                        </p:tgtEl>
                                        <p:attrNameLst>
                                          <p:attrName>ppt_w</p:attrName>
                                        </p:attrNameLst>
                                      </p:cBhvr>
                                      <p:tavLst>
                                        <p:tav tm="0">
                                          <p:val>
                                            <p:strVal val="ppt_w"/>
                                          </p:val>
                                        </p:tav>
                                        <p:tav tm="100000">
                                          <p:val>
                                            <p:fltVal val="0"/>
                                          </p:val>
                                        </p:tav>
                                      </p:tavLst>
                                    </p:anim>
                                    <p:anim calcmode="lin" valueType="num">
                                      <p:cBhvr>
                                        <p:cTn id="44" dur="500"/>
                                        <p:tgtEl>
                                          <p:spTgt spid="3"/>
                                        </p:tgtEl>
                                        <p:attrNameLst>
                                          <p:attrName>ppt_h</p:attrName>
                                        </p:attrNameLst>
                                      </p:cBhvr>
                                      <p:tavLst>
                                        <p:tav tm="0">
                                          <p:val>
                                            <p:strVal val="ppt_h"/>
                                          </p:val>
                                        </p:tav>
                                        <p:tav tm="100000">
                                          <p:val>
                                            <p:fltVal val="0"/>
                                          </p:val>
                                        </p:tav>
                                      </p:tavLst>
                                    </p:anim>
                                    <p:animEffect transition="out" filter="fade">
                                      <p:cBhvr>
                                        <p:cTn id="45" dur="500"/>
                                        <p:tgtEl>
                                          <p:spTgt spid="3"/>
                                        </p:tgtEl>
                                      </p:cBhvr>
                                    </p:animEffect>
                                    <p:set>
                                      <p:cBhvr>
                                        <p:cTn id="46" dur="1" fill="hold">
                                          <p:stCondLst>
                                            <p:cond delay="499"/>
                                          </p:stCondLst>
                                        </p:cTn>
                                        <p:tgtEl>
                                          <p:spTgt spid="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fill="hold"/>
                                        <p:tgtEl>
                                          <p:spTgt spid="9"/>
                                        </p:tgtEl>
                                        <p:attrNameLst>
                                          <p:attrName>ppt_w</p:attrName>
                                        </p:attrNameLst>
                                      </p:cBhvr>
                                      <p:tavLst>
                                        <p:tav tm="0">
                                          <p:val>
                                            <p:fltVal val="0"/>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animEffect transition="in" filter="fade">
                                      <p:cBhvr>
                                        <p:cTn id="53" dur="5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xit" presetSubtype="32" fill="hold" grpId="1" nodeType="clickEffect">
                                  <p:stCondLst>
                                    <p:cond delay="0"/>
                                  </p:stCondLst>
                                  <p:childTnLst>
                                    <p:anim calcmode="lin" valueType="num">
                                      <p:cBhvr>
                                        <p:cTn id="57" dur="500"/>
                                        <p:tgtEl>
                                          <p:spTgt spid="9"/>
                                        </p:tgtEl>
                                        <p:attrNameLst>
                                          <p:attrName>ppt_w</p:attrName>
                                        </p:attrNameLst>
                                      </p:cBhvr>
                                      <p:tavLst>
                                        <p:tav tm="0">
                                          <p:val>
                                            <p:strVal val="ppt_w"/>
                                          </p:val>
                                        </p:tav>
                                        <p:tav tm="100000">
                                          <p:val>
                                            <p:fltVal val="0"/>
                                          </p:val>
                                        </p:tav>
                                      </p:tavLst>
                                    </p:anim>
                                    <p:anim calcmode="lin" valueType="num">
                                      <p:cBhvr>
                                        <p:cTn id="58" dur="500"/>
                                        <p:tgtEl>
                                          <p:spTgt spid="9"/>
                                        </p:tgtEl>
                                        <p:attrNameLst>
                                          <p:attrName>ppt_h</p:attrName>
                                        </p:attrNameLst>
                                      </p:cBhvr>
                                      <p:tavLst>
                                        <p:tav tm="0">
                                          <p:val>
                                            <p:strVal val="ppt_h"/>
                                          </p:val>
                                        </p:tav>
                                        <p:tav tm="100000">
                                          <p:val>
                                            <p:fltVal val="0"/>
                                          </p:val>
                                        </p:tav>
                                      </p:tavLst>
                                    </p:anim>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4"/>
                                        </p:tgtEl>
                                        <p:attrNameLst>
                                          <p:attrName>style.visibility</p:attrName>
                                        </p:attrNameLst>
                                      </p:cBhvr>
                                      <p:to>
                                        <p:strVal val="visible"/>
                                      </p:to>
                                    </p:set>
                                    <p:anim calcmode="lin" valueType="num">
                                      <p:cBhvr>
                                        <p:cTn id="69" dur="500" fill="hold"/>
                                        <p:tgtEl>
                                          <p:spTgt spid="4"/>
                                        </p:tgtEl>
                                        <p:attrNameLst>
                                          <p:attrName>ppt_w</p:attrName>
                                        </p:attrNameLst>
                                      </p:cBhvr>
                                      <p:tavLst>
                                        <p:tav tm="0">
                                          <p:val>
                                            <p:fltVal val="0"/>
                                          </p:val>
                                        </p:tav>
                                        <p:tav tm="100000">
                                          <p:val>
                                            <p:strVal val="#ppt_w"/>
                                          </p:val>
                                        </p:tav>
                                      </p:tavLst>
                                    </p:anim>
                                    <p:anim calcmode="lin" valueType="num">
                                      <p:cBhvr>
                                        <p:cTn id="70" dur="500" fill="hold"/>
                                        <p:tgtEl>
                                          <p:spTgt spid="4"/>
                                        </p:tgtEl>
                                        <p:attrNameLst>
                                          <p:attrName>ppt_h</p:attrName>
                                        </p:attrNameLst>
                                      </p:cBhvr>
                                      <p:tavLst>
                                        <p:tav tm="0">
                                          <p:val>
                                            <p:fltVal val="0"/>
                                          </p:val>
                                        </p:tav>
                                        <p:tav tm="100000">
                                          <p:val>
                                            <p:strVal val="#ppt_h"/>
                                          </p:val>
                                        </p:tav>
                                      </p:tavLst>
                                    </p:anim>
                                    <p:animEffect transition="in" filter="fade">
                                      <p:cBhvr>
                                        <p:cTn id="71" dur="500"/>
                                        <p:tgtEl>
                                          <p:spTgt spid="4"/>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xit" presetSubtype="32" fill="hold" grpId="1" nodeType="clickEffect">
                                  <p:stCondLst>
                                    <p:cond delay="0"/>
                                  </p:stCondLst>
                                  <p:childTnLst>
                                    <p:anim calcmode="lin" valueType="num">
                                      <p:cBhvr>
                                        <p:cTn id="75" dur="500"/>
                                        <p:tgtEl>
                                          <p:spTgt spid="4"/>
                                        </p:tgtEl>
                                        <p:attrNameLst>
                                          <p:attrName>ppt_w</p:attrName>
                                        </p:attrNameLst>
                                      </p:cBhvr>
                                      <p:tavLst>
                                        <p:tav tm="0">
                                          <p:val>
                                            <p:strVal val="ppt_w"/>
                                          </p:val>
                                        </p:tav>
                                        <p:tav tm="100000">
                                          <p:val>
                                            <p:fltVal val="0"/>
                                          </p:val>
                                        </p:tav>
                                      </p:tavLst>
                                    </p:anim>
                                    <p:anim calcmode="lin" valueType="num">
                                      <p:cBhvr>
                                        <p:cTn id="76" dur="500"/>
                                        <p:tgtEl>
                                          <p:spTgt spid="4"/>
                                        </p:tgtEl>
                                        <p:attrNameLst>
                                          <p:attrName>ppt_h</p:attrName>
                                        </p:attrNameLst>
                                      </p:cBhvr>
                                      <p:tavLst>
                                        <p:tav tm="0">
                                          <p:val>
                                            <p:strVal val="ppt_h"/>
                                          </p:val>
                                        </p:tav>
                                        <p:tav tm="100000">
                                          <p:val>
                                            <p:fltVal val="0"/>
                                          </p:val>
                                        </p:tav>
                                      </p:tavLst>
                                    </p:anim>
                                    <p:animEffect transition="out" filter="fade">
                                      <p:cBhvr>
                                        <p:cTn id="77" dur="500"/>
                                        <p:tgtEl>
                                          <p:spTgt spid="4"/>
                                        </p:tgtEl>
                                      </p:cBhvr>
                                    </p:animEffect>
                                    <p:set>
                                      <p:cBhvr>
                                        <p:cTn id="78" dur="1" fill="hold">
                                          <p:stCondLst>
                                            <p:cond delay="499"/>
                                          </p:stCondLst>
                                        </p:cTn>
                                        <p:tgtEl>
                                          <p:spTgt spid="4"/>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7"/>
                                        </p:tgtEl>
                                        <p:attrNameLst>
                                          <p:attrName>style.visibility</p:attrName>
                                        </p:attrNameLst>
                                      </p:cBhvr>
                                      <p:to>
                                        <p:strVal val="visible"/>
                                      </p:to>
                                    </p:set>
                                    <p:anim calcmode="lin" valueType="num">
                                      <p:cBhvr>
                                        <p:cTn id="83" dur="500" fill="hold"/>
                                        <p:tgtEl>
                                          <p:spTgt spid="7"/>
                                        </p:tgtEl>
                                        <p:attrNameLst>
                                          <p:attrName>ppt_w</p:attrName>
                                        </p:attrNameLst>
                                      </p:cBhvr>
                                      <p:tavLst>
                                        <p:tav tm="0">
                                          <p:val>
                                            <p:fltVal val="0"/>
                                          </p:val>
                                        </p:tav>
                                        <p:tav tm="100000">
                                          <p:val>
                                            <p:strVal val="#ppt_w"/>
                                          </p:val>
                                        </p:tav>
                                      </p:tavLst>
                                    </p:anim>
                                    <p:anim calcmode="lin" valueType="num">
                                      <p:cBhvr>
                                        <p:cTn id="84" dur="500" fill="hold"/>
                                        <p:tgtEl>
                                          <p:spTgt spid="7"/>
                                        </p:tgtEl>
                                        <p:attrNameLst>
                                          <p:attrName>ppt_h</p:attrName>
                                        </p:attrNameLst>
                                      </p:cBhvr>
                                      <p:tavLst>
                                        <p:tav tm="0">
                                          <p:val>
                                            <p:fltVal val="0"/>
                                          </p:val>
                                        </p:tav>
                                        <p:tav tm="100000">
                                          <p:val>
                                            <p:strVal val="#ppt_h"/>
                                          </p:val>
                                        </p:tav>
                                      </p:tavLst>
                                    </p:anim>
                                    <p:animEffect transition="in" filter="fade">
                                      <p:cBhvr>
                                        <p:cTn id="85" dur="500"/>
                                        <p:tgtEl>
                                          <p:spTgt spid="7"/>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xit" presetSubtype="32" fill="hold" grpId="1" nodeType="clickEffect">
                                  <p:stCondLst>
                                    <p:cond delay="0"/>
                                  </p:stCondLst>
                                  <p:childTnLst>
                                    <p:anim calcmode="lin" valueType="num">
                                      <p:cBhvr>
                                        <p:cTn id="89" dur="500"/>
                                        <p:tgtEl>
                                          <p:spTgt spid="7"/>
                                        </p:tgtEl>
                                        <p:attrNameLst>
                                          <p:attrName>ppt_w</p:attrName>
                                        </p:attrNameLst>
                                      </p:cBhvr>
                                      <p:tavLst>
                                        <p:tav tm="0">
                                          <p:val>
                                            <p:strVal val="ppt_w"/>
                                          </p:val>
                                        </p:tav>
                                        <p:tav tm="100000">
                                          <p:val>
                                            <p:fltVal val="0"/>
                                          </p:val>
                                        </p:tav>
                                      </p:tavLst>
                                    </p:anim>
                                    <p:anim calcmode="lin" valueType="num">
                                      <p:cBhvr>
                                        <p:cTn id="90" dur="500"/>
                                        <p:tgtEl>
                                          <p:spTgt spid="7"/>
                                        </p:tgtEl>
                                        <p:attrNameLst>
                                          <p:attrName>ppt_h</p:attrName>
                                        </p:attrNameLst>
                                      </p:cBhvr>
                                      <p:tavLst>
                                        <p:tav tm="0">
                                          <p:val>
                                            <p:strVal val="ppt_h"/>
                                          </p:val>
                                        </p:tav>
                                        <p:tav tm="100000">
                                          <p:val>
                                            <p:fltVal val="0"/>
                                          </p:val>
                                        </p:tav>
                                      </p:tavLst>
                                    </p:anim>
                                    <p:animEffect transition="out" filter="fade">
                                      <p:cBhvr>
                                        <p:cTn id="91" dur="500"/>
                                        <p:tgtEl>
                                          <p:spTgt spid="7"/>
                                        </p:tgtEl>
                                      </p:cBhvr>
                                    </p:animEffect>
                                    <p:set>
                                      <p:cBhvr>
                                        <p:cTn id="9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 grpId="0" animBg="1"/>
      <p:bldP spid="3" grpId="1" animBg="1"/>
      <p:bldP spid="6" grpId="0" animBg="1"/>
      <p:bldP spid="6" grpId="1" animBg="1"/>
      <p:bldP spid="8" grpId="0" animBg="1"/>
      <p:bldP spid="8" grpId="1" animBg="1"/>
      <p:bldP spid="9" grpId="0" animBg="1"/>
      <p:bldP spid="9" grpId="1" animBg="1"/>
      <p:bldP spid="7" grpId="0" animBg="1"/>
      <p:bldP spid="7" grpId="1"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4985980"/>
          </a:xfrm>
          <a:prstGeom prst="rect">
            <a:avLst/>
          </a:prstGeom>
          <a:solidFill>
            <a:schemeClr val="bg1"/>
          </a:solidFill>
        </p:spPr>
        <p:txBody>
          <a:bodyPr wrap="square" rtlCol="0">
            <a:spAutoFit/>
          </a:bodyPr>
          <a:lstStyle/>
          <a:p>
            <a:pPr defTabSz="274313">
              <a:spcBef>
                <a:spcPts val="1800"/>
              </a:spcBef>
              <a:defRPr/>
            </a:pPr>
            <a:r>
              <a:rPr lang="en-US" sz="2400" b="1" dirty="0">
                <a:solidFill>
                  <a:srgbClr val="FF0000"/>
                </a:solidFill>
                <a:latin typeface="Times New Roman" panose="02020603050405020304" pitchFamily="18" charset="0"/>
                <a:cs typeface="Times New Roman" panose="02020603050405020304" pitchFamily="18" charset="0"/>
              </a:rPr>
              <a:t>Acts 7:39-41 (NASB)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39  "Our fathers were unwilling to be obedient to him, but repudiated him and in their hearts 	turned back to Egypt,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40  </a:t>
            </a:r>
            <a:r>
              <a:rPr lang="en-US" sz="2400" cap="small" dirty="0">
                <a:solidFill>
                  <a:srgbClr val="FF0000"/>
                </a:solidFill>
                <a:latin typeface="Times New Roman" panose="02020603050405020304" pitchFamily="18" charset="0"/>
                <a:cs typeface="Times New Roman" panose="02020603050405020304" pitchFamily="18" charset="0"/>
              </a:rPr>
              <a:t>SAYING TO</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AARON</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MAKE FOR US GODS WHO WILL GO BEFORE US</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FOR THIS</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MOSES WHO LED US OUT OF THE LAND OF</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EGYPT</a:t>
            </a:r>
            <a:r>
              <a:rPr lang="en-US" sz="2400" dirty="0">
                <a:solidFill>
                  <a:srgbClr val="FF0000"/>
                </a:solidFill>
                <a:latin typeface="Times New Roman" panose="02020603050405020304" pitchFamily="18" charset="0"/>
                <a:cs typeface="Times New Roman" panose="02020603050405020304" pitchFamily="18" charset="0"/>
              </a:rPr>
              <a:t>—</a:t>
            </a:r>
            <a:r>
              <a:rPr lang="en-US" sz="2400" cap="small" dirty="0">
                <a:solidFill>
                  <a:srgbClr val="FF0000"/>
                </a:solidFill>
                <a:latin typeface="Times New Roman" panose="02020603050405020304" pitchFamily="18" charset="0"/>
                <a:cs typeface="Times New Roman" panose="02020603050405020304" pitchFamily="18" charset="0"/>
              </a:rPr>
              <a:t>WE DO NOT KNOW WHAT 	HAPPENED TO HIM</a:t>
            </a:r>
            <a:r>
              <a:rPr lang="en-US" sz="2400" dirty="0">
                <a:solidFill>
                  <a:srgbClr val="FF0000"/>
                </a:solidFill>
                <a:latin typeface="Times New Roman" panose="02020603050405020304" pitchFamily="18" charset="0"/>
                <a:cs typeface="Times New Roman" panose="02020603050405020304" pitchFamily="18" charset="0"/>
              </a:rPr>
              <a:t>.'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41  "At that time they made a calf and brought a sacrifice to the idol, and were rejoicing in the 	works of their hands. </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A. </a:t>
            </a:r>
            <a:r>
              <a:rPr lang="en-US" sz="2400" b="1" dirty="0">
                <a:solidFill>
                  <a:prstClr val="black"/>
                </a:solidFill>
                <a:latin typeface="Times New Roman" panose="02020603050405020304" pitchFamily="18" charset="0"/>
                <a:cs typeface="Times New Roman" panose="02020603050405020304" pitchFamily="18" charset="0"/>
              </a:rPr>
              <a:t>But the fathers betrayed God and refused to obey the ordinances that Moses delivered to 	the people:</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Nu 14:3-4; Ex 32:1-6, 15-21</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	1. God writes a second set of commandments on stone for Moses to bring down to the people: 		</a:t>
            </a:r>
            <a:r>
              <a:rPr lang="en-US" sz="2400" dirty="0">
                <a:solidFill>
                  <a:srgbClr val="FF0000"/>
                </a:solidFill>
                <a:latin typeface="Times New Roman" panose="02020603050405020304" pitchFamily="18" charset="0"/>
                <a:cs typeface="Times New Roman" panose="02020603050405020304" pitchFamily="18" charset="0"/>
              </a:rPr>
              <a:t>Ex 34:1-7; 29-32</a:t>
            </a:r>
          </a:p>
        </p:txBody>
      </p:sp>
      <p:sp>
        <p:nvSpPr>
          <p:cNvPr id="6" name="TextBox 5">
            <a:extLst>
              <a:ext uri="{FF2B5EF4-FFF2-40B4-BE49-F238E27FC236}">
                <a16:creationId xmlns:a16="http://schemas.microsoft.com/office/drawing/2014/main" id="{97AB6292-D30B-4B31-A79A-32BBE61C24B3}"/>
              </a:ext>
            </a:extLst>
          </p:cNvPr>
          <p:cNvSpPr txBox="1"/>
          <p:nvPr/>
        </p:nvSpPr>
        <p:spPr>
          <a:xfrm>
            <a:off x="0" y="1"/>
            <a:ext cx="12192000" cy="6001643"/>
          </a:xfrm>
          <a:prstGeom prst="rect">
            <a:avLst/>
          </a:prstGeom>
          <a:solidFill>
            <a:schemeClr val="bg1"/>
          </a:solidFill>
          <a:ln w="57150">
            <a:solidFill>
              <a:srgbClr val="00B0F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Exodus 32:15-21 (NASB) </a:t>
            </a:r>
            <a:br>
              <a:rPr lang="en-US" sz="2400" dirty="0">
                <a:solidFill>
                  <a:prstClr val="black"/>
                </a:solidFill>
                <a:latin typeface="Calibri" panose="020F0502020204030204"/>
              </a:rPr>
            </a:br>
            <a:r>
              <a:rPr lang="en-US" sz="2400" dirty="0">
                <a:solidFill>
                  <a:prstClr val="black"/>
                </a:solidFill>
                <a:latin typeface="Calibri" panose="020F0502020204030204"/>
              </a:rPr>
              <a:t>15  Then Moses turned and went down from the mountain with the two tablets of the testimony 	in his hand, tablets which were written on both sides; they were written on one </a:t>
            </a:r>
            <a:r>
              <a:rPr lang="en-US" sz="2400" i="1" dirty="0">
                <a:solidFill>
                  <a:prstClr val="black"/>
                </a:solidFill>
                <a:latin typeface="Calibri" panose="020F0502020204030204"/>
              </a:rPr>
              <a:t>side</a:t>
            </a:r>
            <a:r>
              <a:rPr lang="en-US" sz="2400" dirty="0">
                <a:solidFill>
                  <a:prstClr val="black"/>
                </a:solidFill>
                <a:latin typeface="Calibri" panose="020F0502020204030204"/>
              </a:rPr>
              <a:t> and the 	other. </a:t>
            </a:r>
            <a:br>
              <a:rPr lang="en-US" sz="2400" dirty="0">
                <a:solidFill>
                  <a:prstClr val="black"/>
                </a:solidFill>
                <a:latin typeface="Calibri" panose="020F0502020204030204"/>
              </a:rPr>
            </a:br>
            <a:r>
              <a:rPr lang="en-US" sz="2400" dirty="0">
                <a:solidFill>
                  <a:prstClr val="black"/>
                </a:solidFill>
                <a:latin typeface="Calibri" panose="020F0502020204030204"/>
              </a:rPr>
              <a:t>16  The tablets were God's work, and the writing was God's writing engraved on the tablets. </a:t>
            </a:r>
            <a:br>
              <a:rPr lang="en-US" sz="2400" dirty="0">
                <a:solidFill>
                  <a:prstClr val="black"/>
                </a:solidFill>
                <a:latin typeface="Calibri" panose="020F0502020204030204"/>
              </a:rPr>
            </a:br>
            <a:r>
              <a:rPr lang="en-US" sz="2400" dirty="0">
                <a:solidFill>
                  <a:prstClr val="black"/>
                </a:solidFill>
                <a:latin typeface="Calibri" panose="020F0502020204030204"/>
              </a:rPr>
              <a:t>17  Now when Joshua heard the sound of the people as they shouted, he said to Moses, "There 	is a sound of war in the camp." </a:t>
            </a:r>
            <a:br>
              <a:rPr lang="en-US" sz="2400" dirty="0">
                <a:solidFill>
                  <a:prstClr val="black"/>
                </a:solidFill>
                <a:latin typeface="Calibri" panose="020F0502020204030204"/>
              </a:rPr>
            </a:br>
            <a:r>
              <a:rPr lang="en-US" sz="2400" dirty="0">
                <a:solidFill>
                  <a:prstClr val="black"/>
                </a:solidFill>
                <a:latin typeface="Calibri" panose="020F0502020204030204"/>
              </a:rPr>
              <a:t>18  But he said, "It is not the sound of the cry of triumph, Nor is it the sound of the cry of defeat; 	But the sound of singing I hear." </a:t>
            </a:r>
            <a:br>
              <a:rPr lang="en-US" sz="2400" dirty="0">
                <a:solidFill>
                  <a:prstClr val="black"/>
                </a:solidFill>
                <a:latin typeface="Calibri" panose="020F0502020204030204"/>
              </a:rPr>
            </a:br>
            <a:r>
              <a:rPr lang="en-US" sz="2400" dirty="0">
                <a:solidFill>
                  <a:prstClr val="black"/>
                </a:solidFill>
                <a:latin typeface="Calibri" panose="020F0502020204030204"/>
              </a:rPr>
              <a:t>19  It came about, as soon as Moses came near the camp, that he saw the calf and </a:t>
            </a:r>
            <a:r>
              <a:rPr lang="en-US" sz="2400" i="1" dirty="0">
                <a:solidFill>
                  <a:prstClr val="black"/>
                </a:solidFill>
                <a:latin typeface="Calibri" panose="020F0502020204030204"/>
              </a:rPr>
              <a:t>the</a:t>
            </a:r>
            <a:r>
              <a:rPr lang="en-US" sz="2400" dirty="0">
                <a:solidFill>
                  <a:prstClr val="black"/>
                </a:solidFill>
                <a:latin typeface="Calibri" panose="020F0502020204030204"/>
              </a:rPr>
              <a:t> dancing; 	and </a:t>
            </a:r>
            <a:r>
              <a:rPr lang="en-US" sz="2400" dirty="0">
                <a:solidFill>
                  <a:srgbClr val="FF0000"/>
                </a:solidFill>
                <a:latin typeface="Calibri" panose="020F0502020204030204"/>
              </a:rPr>
              <a:t>Moses' anger burned, and he threw the tablets from his hands and shattered them at the 	foot of the mountain. </a:t>
            </a:r>
            <a:br>
              <a:rPr lang="en-US" sz="2400" dirty="0">
                <a:solidFill>
                  <a:srgbClr val="FF0000"/>
                </a:solidFill>
                <a:latin typeface="Calibri" panose="020F0502020204030204"/>
              </a:rPr>
            </a:br>
            <a:r>
              <a:rPr lang="en-US" sz="2400" dirty="0">
                <a:solidFill>
                  <a:prstClr val="black"/>
                </a:solidFill>
                <a:latin typeface="Calibri" panose="020F0502020204030204"/>
              </a:rPr>
              <a:t>20  He took the calf which they had made and burned </a:t>
            </a:r>
            <a:r>
              <a:rPr lang="en-US" sz="2400" i="1" dirty="0">
                <a:solidFill>
                  <a:prstClr val="black"/>
                </a:solidFill>
                <a:latin typeface="Calibri" panose="020F0502020204030204"/>
              </a:rPr>
              <a:t>it</a:t>
            </a:r>
            <a:r>
              <a:rPr lang="en-US" sz="2400" dirty="0">
                <a:solidFill>
                  <a:prstClr val="black"/>
                </a:solidFill>
                <a:latin typeface="Calibri" panose="020F0502020204030204"/>
              </a:rPr>
              <a:t> with fire, and ground it to powder, and 	scattered it over the surface of the water and made the sons of Israel drink </a:t>
            </a:r>
            <a:r>
              <a:rPr lang="en-US" sz="2400" i="1" dirty="0">
                <a:solidFill>
                  <a:prstClr val="black"/>
                </a:solidFill>
                <a:latin typeface="Calibri" panose="020F0502020204030204"/>
              </a:rPr>
              <a:t>it.</a:t>
            </a:r>
            <a:r>
              <a:rPr lang="en-US" sz="2400" dirty="0">
                <a:solidFill>
                  <a:prstClr val="black"/>
                </a:solidFill>
                <a:latin typeface="Calibri" panose="020F0502020204030204"/>
              </a:rPr>
              <a:t> </a:t>
            </a:r>
            <a:br>
              <a:rPr lang="en-US" sz="2400" dirty="0">
                <a:solidFill>
                  <a:prstClr val="black"/>
                </a:solidFill>
                <a:latin typeface="Calibri" panose="020F0502020204030204"/>
              </a:rPr>
            </a:br>
            <a:r>
              <a:rPr lang="en-US" sz="2400" dirty="0">
                <a:solidFill>
                  <a:prstClr val="black"/>
                </a:solidFill>
                <a:latin typeface="Calibri" panose="020F0502020204030204"/>
              </a:rPr>
              <a:t>21  Then Moses said to Aaron, </a:t>
            </a:r>
            <a:r>
              <a:rPr lang="en-US" sz="2400" dirty="0">
                <a:solidFill>
                  <a:srgbClr val="FF0000"/>
                </a:solidFill>
                <a:latin typeface="Calibri" panose="020F0502020204030204"/>
              </a:rPr>
              <a:t>"What did this people do to you, that you have brought </a:t>
            </a:r>
            <a:r>
              <a:rPr lang="en-US" sz="2400" i="1" dirty="0">
                <a:solidFill>
                  <a:srgbClr val="FF0000"/>
                </a:solidFill>
                <a:latin typeface="Calibri" panose="020F0502020204030204"/>
              </a:rPr>
              <a:t>such</a:t>
            </a:r>
            <a:r>
              <a:rPr lang="en-US" sz="2400" dirty="0">
                <a:solidFill>
                  <a:srgbClr val="FF0000"/>
                </a:solidFill>
                <a:latin typeface="Calibri" panose="020F0502020204030204"/>
              </a:rPr>
              <a:t> great 	</a:t>
            </a:r>
            <a:r>
              <a:rPr lang="en-US" sz="2400" b="1" u="sng" dirty="0">
                <a:solidFill>
                  <a:srgbClr val="FF0000"/>
                </a:solidFill>
                <a:latin typeface="Calibri" panose="020F0502020204030204"/>
              </a:rPr>
              <a:t>sin</a:t>
            </a:r>
            <a:r>
              <a:rPr lang="en-US" sz="2400" dirty="0">
                <a:solidFill>
                  <a:srgbClr val="FF0000"/>
                </a:solidFill>
                <a:latin typeface="Calibri" panose="020F0502020204030204"/>
              </a:rPr>
              <a:t> upon them?" </a:t>
            </a:r>
          </a:p>
        </p:txBody>
      </p:sp>
      <p:sp>
        <p:nvSpPr>
          <p:cNvPr id="5" name="TextBox 4">
            <a:extLst>
              <a:ext uri="{FF2B5EF4-FFF2-40B4-BE49-F238E27FC236}">
                <a16:creationId xmlns:a16="http://schemas.microsoft.com/office/drawing/2014/main" id="{2CB7915F-2837-44B6-A087-ABD569B603AE}"/>
              </a:ext>
            </a:extLst>
          </p:cNvPr>
          <p:cNvSpPr txBox="1"/>
          <p:nvPr/>
        </p:nvSpPr>
        <p:spPr>
          <a:xfrm>
            <a:off x="0" y="1"/>
            <a:ext cx="12192000" cy="5632311"/>
          </a:xfrm>
          <a:prstGeom prst="rect">
            <a:avLst/>
          </a:prstGeom>
          <a:solidFill>
            <a:schemeClr val="bg1"/>
          </a:solidFill>
          <a:ln w="57150">
            <a:solidFill>
              <a:srgbClr val="00B0F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Exodus 32:1-6 (NASB) </a:t>
            </a:r>
            <a:br>
              <a:rPr lang="en-US" sz="2400" dirty="0">
                <a:solidFill>
                  <a:prstClr val="black"/>
                </a:solidFill>
                <a:latin typeface="Calibri" panose="020F0502020204030204"/>
              </a:rPr>
            </a:br>
            <a:r>
              <a:rPr lang="en-US" sz="2400" dirty="0">
                <a:solidFill>
                  <a:prstClr val="black"/>
                </a:solidFill>
                <a:latin typeface="Calibri" panose="020F0502020204030204"/>
              </a:rPr>
              <a:t>1  Now when the people saw that Moses delayed to come down from the mountain, the people 	assembled about Aaron and said to him, </a:t>
            </a:r>
            <a:r>
              <a:rPr lang="en-US" sz="2400" dirty="0">
                <a:solidFill>
                  <a:srgbClr val="FF0000"/>
                </a:solidFill>
                <a:latin typeface="Calibri" panose="020F0502020204030204"/>
              </a:rPr>
              <a:t>"Come, make us a god who will go before us; as for 	this Moses, the man who brought us up from the land of Egypt, we do not know what has 	become of him." </a:t>
            </a:r>
            <a:br>
              <a:rPr lang="en-US" sz="2400" dirty="0">
                <a:solidFill>
                  <a:srgbClr val="FF0000"/>
                </a:solidFill>
                <a:latin typeface="Calibri" panose="020F0502020204030204"/>
              </a:rPr>
            </a:br>
            <a:r>
              <a:rPr lang="en-US" sz="2400" dirty="0">
                <a:solidFill>
                  <a:prstClr val="black"/>
                </a:solidFill>
                <a:latin typeface="Calibri" panose="020F0502020204030204"/>
              </a:rPr>
              <a:t>2  Aaron said to them, "Tear off the gold rings which are in the ears of your wives, your sons, and 	your daughters, and bring </a:t>
            </a:r>
            <a:r>
              <a:rPr lang="en-US" sz="2400" i="1" dirty="0">
                <a:solidFill>
                  <a:prstClr val="black"/>
                </a:solidFill>
                <a:latin typeface="Calibri" panose="020F0502020204030204"/>
              </a:rPr>
              <a:t>them</a:t>
            </a:r>
            <a:r>
              <a:rPr lang="en-US" sz="2400" dirty="0">
                <a:solidFill>
                  <a:prstClr val="black"/>
                </a:solidFill>
                <a:latin typeface="Calibri" panose="020F0502020204030204"/>
              </a:rPr>
              <a:t> to me." </a:t>
            </a:r>
            <a:br>
              <a:rPr lang="en-US" sz="2400" dirty="0">
                <a:solidFill>
                  <a:prstClr val="black"/>
                </a:solidFill>
                <a:latin typeface="Calibri" panose="020F0502020204030204"/>
              </a:rPr>
            </a:br>
            <a:r>
              <a:rPr lang="en-US" sz="2400" dirty="0">
                <a:solidFill>
                  <a:prstClr val="black"/>
                </a:solidFill>
                <a:latin typeface="Calibri" panose="020F0502020204030204"/>
              </a:rPr>
              <a:t>3  Then all the people tore off the gold rings which were in their ears and brought </a:t>
            </a:r>
            <a:r>
              <a:rPr lang="en-US" sz="2400" i="1" dirty="0">
                <a:solidFill>
                  <a:prstClr val="black"/>
                </a:solidFill>
                <a:latin typeface="Calibri" panose="020F0502020204030204"/>
              </a:rPr>
              <a:t>them</a:t>
            </a:r>
            <a:r>
              <a:rPr lang="en-US" sz="2400" dirty="0">
                <a:solidFill>
                  <a:prstClr val="black"/>
                </a:solidFill>
                <a:latin typeface="Calibri" panose="020F0502020204030204"/>
              </a:rPr>
              <a:t> to Aaron. </a:t>
            </a:r>
            <a:br>
              <a:rPr lang="en-US" sz="2400" dirty="0">
                <a:solidFill>
                  <a:prstClr val="black"/>
                </a:solidFill>
                <a:latin typeface="Calibri" panose="020F0502020204030204"/>
              </a:rPr>
            </a:br>
            <a:r>
              <a:rPr lang="en-US" sz="2400" dirty="0">
                <a:solidFill>
                  <a:prstClr val="black"/>
                </a:solidFill>
                <a:latin typeface="Calibri" panose="020F0502020204030204"/>
              </a:rPr>
              <a:t>4  He took </a:t>
            </a:r>
            <a:r>
              <a:rPr lang="en-US" sz="2400" i="1" dirty="0">
                <a:solidFill>
                  <a:prstClr val="black"/>
                </a:solidFill>
                <a:latin typeface="Calibri" panose="020F0502020204030204"/>
              </a:rPr>
              <a:t>this</a:t>
            </a:r>
            <a:r>
              <a:rPr lang="en-US" sz="2400" dirty="0">
                <a:solidFill>
                  <a:prstClr val="black"/>
                </a:solidFill>
                <a:latin typeface="Calibri" panose="020F0502020204030204"/>
              </a:rPr>
              <a:t> from their hand, and fashioned it with a graving tool and </a:t>
            </a:r>
            <a:r>
              <a:rPr lang="en-US" sz="2400" dirty="0">
                <a:solidFill>
                  <a:srgbClr val="FF0000"/>
                </a:solidFill>
                <a:latin typeface="Calibri" panose="020F0502020204030204"/>
              </a:rPr>
              <a:t>made it into a molten 	calf; and they said, "This is your god, O Israel, who brought you up from the land of Egypt." </a:t>
            </a:r>
            <a:br>
              <a:rPr lang="en-US" sz="2400" dirty="0">
                <a:solidFill>
                  <a:prstClr val="black"/>
                </a:solidFill>
                <a:latin typeface="Calibri" panose="020F0502020204030204"/>
              </a:rPr>
            </a:br>
            <a:r>
              <a:rPr lang="en-US" sz="2400" dirty="0">
                <a:solidFill>
                  <a:prstClr val="black"/>
                </a:solidFill>
                <a:latin typeface="Calibri" panose="020F0502020204030204"/>
              </a:rPr>
              <a:t>5  Now when Aaron saw </a:t>
            </a:r>
            <a:r>
              <a:rPr lang="en-US" sz="2400" i="1" dirty="0">
                <a:solidFill>
                  <a:prstClr val="black"/>
                </a:solidFill>
                <a:latin typeface="Calibri" panose="020F0502020204030204"/>
              </a:rPr>
              <a:t>this,</a:t>
            </a:r>
            <a:r>
              <a:rPr lang="en-US" sz="2400" dirty="0">
                <a:solidFill>
                  <a:prstClr val="black"/>
                </a:solidFill>
                <a:latin typeface="Calibri" panose="020F0502020204030204"/>
              </a:rPr>
              <a:t> he built an altar before it; and Aaron made a proclamation and 	said, "Tomorrow </a:t>
            </a:r>
            <a:r>
              <a:rPr lang="en-US" sz="2400" i="1" dirty="0">
                <a:solidFill>
                  <a:prstClr val="black"/>
                </a:solidFill>
                <a:latin typeface="Calibri" panose="020F0502020204030204"/>
              </a:rPr>
              <a:t>shall be</a:t>
            </a:r>
            <a:r>
              <a:rPr lang="en-US" sz="2400" dirty="0">
                <a:solidFill>
                  <a:prstClr val="black"/>
                </a:solidFill>
                <a:latin typeface="Calibri" panose="020F0502020204030204"/>
              </a:rPr>
              <a:t> a feast to the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a:t>
            </a:r>
            <a:br>
              <a:rPr lang="en-US" sz="2400" dirty="0">
                <a:solidFill>
                  <a:prstClr val="black"/>
                </a:solidFill>
                <a:latin typeface="Calibri" panose="020F0502020204030204"/>
              </a:rPr>
            </a:br>
            <a:r>
              <a:rPr lang="en-US" sz="2400" dirty="0">
                <a:solidFill>
                  <a:prstClr val="black"/>
                </a:solidFill>
                <a:latin typeface="Calibri" panose="020F0502020204030204"/>
              </a:rPr>
              <a:t>6  So the next day they rose early and offered burnt offerings, and brought peace offerings; and 	the people sat down to eat and to drink, and rose up to play. </a:t>
            </a:r>
            <a:br>
              <a:rPr lang="en-US" sz="2400" b="1" dirty="0">
                <a:solidFill>
                  <a:prstClr val="black"/>
                </a:solidFill>
                <a:latin typeface="Times New Roman" panose="02020603050405020304" pitchFamily="18" charset="0"/>
                <a:cs typeface="Times New Roman" panose="02020603050405020304" pitchFamily="18" charset="0"/>
              </a:rPr>
            </a:br>
            <a:endParaRPr lang="en-US" sz="2400" dirty="0">
              <a:solidFill>
                <a:prstClr val="black"/>
              </a:solidFill>
              <a:latin typeface="Calibri" panose="020F0502020204030204"/>
            </a:endParaRPr>
          </a:p>
        </p:txBody>
      </p:sp>
      <p:sp>
        <p:nvSpPr>
          <p:cNvPr id="4" name="TextBox 3">
            <a:extLst>
              <a:ext uri="{FF2B5EF4-FFF2-40B4-BE49-F238E27FC236}">
                <a16:creationId xmlns:a16="http://schemas.microsoft.com/office/drawing/2014/main" id="{EECF107A-44F7-485C-A133-CF60906EE46E}"/>
              </a:ext>
            </a:extLst>
          </p:cNvPr>
          <p:cNvSpPr txBox="1"/>
          <p:nvPr/>
        </p:nvSpPr>
        <p:spPr>
          <a:xfrm>
            <a:off x="0" y="1"/>
            <a:ext cx="12192000" cy="3139321"/>
          </a:xfrm>
          <a:prstGeom prst="rect">
            <a:avLst/>
          </a:prstGeom>
          <a:solidFill>
            <a:schemeClr val="bg1"/>
          </a:solidFill>
          <a:ln w="57150">
            <a:solidFill>
              <a:srgbClr val="00B0F0"/>
            </a:solidFill>
          </a:ln>
        </p:spPr>
        <p:txBody>
          <a:bodyPr wrap="square" rtlCol="0">
            <a:spAutoFit/>
          </a:bodyPr>
          <a:lstStyle/>
          <a:p>
            <a:pPr defTabSz="274313">
              <a:spcBef>
                <a:spcPts val="1800"/>
              </a:spcBef>
              <a:defRPr/>
            </a:pPr>
            <a:endParaRPr lang="en-US" sz="2400" b="1" dirty="0">
              <a:solidFill>
                <a:prstClr val="black"/>
              </a:solidFill>
              <a:latin typeface="Calibri" panose="020F0502020204030204"/>
            </a:endParaRPr>
          </a:p>
          <a:p>
            <a:pPr defTabSz="274313">
              <a:spcBef>
                <a:spcPts val="1800"/>
              </a:spcBef>
              <a:defRPr/>
            </a:pPr>
            <a:br>
              <a:rPr lang="en-US" sz="2400" dirty="0">
                <a:solidFill>
                  <a:prstClr val="black"/>
                </a:solidFill>
                <a:latin typeface="Calibri" panose="020F0502020204030204"/>
              </a:rPr>
            </a:br>
            <a:r>
              <a:rPr lang="en-US" sz="2400" b="1" dirty="0">
                <a:solidFill>
                  <a:prstClr val="black"/>
                </a:solidFill>
                <a:latin typeface="Calibri" panose="020F0502020204030204"/>
              </a:rPr>
              <a:t>Numbers 14:3-4 (NASB) </a:t>
            </a:r>
            <a:br>
              <a:rPr lang="en-US" sz="2400" dirty="0">
                <a:solidFill>
                  <a:prstClr val="black"/>
                </a:solidFill>
                <a:latin typeface="Calibri" panose="020F0502020204030204"/>
              </a:rPr>
            </a:br>
            <a:r>
              <a:rPr lang="en-US" sz="2400" dirty="0">
                <a:solidFill>
                  <a:prstClr val="black"/>
                </a:solidFill>
                <a:latin typeface="Calibri" panose="020F0502020204030204"/>
              </a:rPr>
              <a:t>3  "Why is the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bringing us into this land, to fall by the sword? Our wives and our little ones 	will become plunder; would it not be better for us to return to Egypt?" </a:t>
            </a:r>
            <a:br>
              <a:rPr lang="en-US" sz="2400" dirty="0">
                <a:solidFill>
                  <a:prstClr val="black"/>
                </a:solidFill>
                <a:latin typeface="Calibri" panose="020F0502020204030204"/>
              </a:rPr>
            </a:br>
            <a:r>
              <a:rPr lang="en-US" sz="2400" dirty="0">
                <a:solidFill>
                  <a:prstClr val="black"/>
                </a:solidFill>
                <a:latin typeface="Calibri" panose="020F0502020204030204"/>
              </a:rPr>
              <a:t>4  So they said to one another, </a:t>
            </a:r>
            <a:r>
              <a:rPr lang="en-US" sz="2400" dirty="0">
                <a:solidFill>
                  <a:srgbClr val="FF0000"/>
                </a:solidFill>
                <a:latin typeface="Calibri" panose="020F0502020204030204"/>
              </a:rPr>
              <a:t>"Let us appoint a leader and return to Egypt." </a:t>
            </a:r>
          </a:p>
          <a:p>
            <a:pPr defTabSz="274313">
              <a:spcBef>
                <a:spcPts val="1800"/>
              </a:spcBef>
              <a:defRPr/>
            </a:pPr>
            <a:endParaRPr lang="en-US" sz="2400" b="1" dirty="0">
              <a:solidFill>
                <a:prstClr val="black"/>
              </a:solidFill>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BF67A77E-4161-4D0A-8971-9DCFB1AB2BFC}"/>
              </a:ext>
            </a:extLst>
          </p:cNvPr>
          <p:cNvGrpSpPr/>
          <p:nvPr/>
        </p:nvGrpSpPr>
        <p:grpSpPr>
          <a:xfrm>
            <a:off x="2" y="3135085"/>
            <a:ext cx="12191999" cy="3722915"/>
            <a:chOff x="0" y="3135086"/>
            <a:chExt cx="12191999" cy="3722914"/>
          </a:xfrm>
        </p:grpSpPr>
        <p:pic>
          <p:nvPicPr>
            <p:cNvPr id="7" name="Picture 6" descr="A group of people posing for the camera&#10;&#10;Description generated with very high confidence">
              <a:extLst>
                <a:ext uri="{FF2B5EF4-FFF2-40B4-BE49-F238E27FC236}">
                  <a16:creationId xmlns:a16="http://schemas.microsoft.com/office/drawing/2014/main" id="{DF9AAEE0-0980-4C22-A9F1-50A9171292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35086"/>
              <a:ext cx="5976257" cy="3722914"/>
            </a:xfrm>
            <a:prstGeom prst="rect">
              <a:avLst/>
            </a:prstGeom>
          </p:spPr>
        </p:pic>
        <p:pic>
          <p:nvPicPr>
            <p:cNvPr id="9" name="Picture 8" descr="A picture containing indoor, person&#10;&#10;Description generated with high confidence">
              <a:extLst>
                <a:ext uri="{FF2B5EF4-FFF2-40B4-BE49-F238E27FC236}">
                  <a16:creationId xmlns:a16="http://schemas.microsoft.com/office/drawing/2014/main" id="{87B3CDD4-E37E-435B-8811-F28BCB4B71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6256" y="3135086"/>
              <a:ext cx="6215743" cy="3722914"/>
            </a:xfrm>
            <a:prstGeom prst="rect">
              <a:avLst/>
            </a:prstGeom>
          </p:spPr>
        </p:pic>
      </p:grpSp>
      <p:sp>
        <p:nvSpPr>
          <p:cNvPr id="3" name="TextBox 2">
            <a:extLst>
              <a:ext uri="{FF2B5EF4-FFF2-40B4-BE49-F238E27FC236}">
                <a16:creationId xmlns:a16="http://schemas.microsoft.com/office/drawing/2014/main" id="{E2DC2CD2-7C9E-4EE3-B904-7F14B2B2C3F1}"/>
              </a:ext>
            </a:extLst>
          </p:cNvPr>
          <p:cNvSpPr txBox="1"/>
          <p:nvPr/>
        </p:nvSpPr>
        <p:spPr>
          <a:xfrm>
            <a:off x="2" y="1"/>
            <a:ext cx="12191999" cy="6971139"/>
          </a:xfrm>
          <a:prstGeom prst="rect">
            <a:avLst/>
          </a:prstGeom>
          <a:solidFill>
            <a:schemeClr val="bg1"/>
          </a:solidFill>
          <a:ln w="57150">
            <a:solidFill>
              <a:srgbClr val="FF000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Exodus 34:1-7 (NASB) </a:t>
            </a:r>
            <a:br>
              <a:rPr lang="en-US" sz="2400" dirty="0">
                <a:solidFill>
                  <a:prstClr val="black"/>
                </a:solidFill>
                <a:latin typeface="Calibri" panose="020F0502020204030204"/>
              </a:rPr>
            </a:br>
            <a:r>
              <a:rPr lang="en-US" sz="2400" dirty="0">
                <a:solidFill>
                  <a:prstClr val="black"/>
                </a:solidFill>
                <a:latin typeface="Calibri" panose="020F0502020204030204"/>
              </a:rPr>
              <a:t>1  Now the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said to Moses, "Cut out for yourself two stone tablets like the former ones, and 	I will write on the tablets the words that were on the former tablets which you shattered. </a:t>
            </a:r>
            <a:br>
              <a:rPr lang="en-US" sz="2400" dirty="0">
                <a:solidFill>
                  <a:prstClr val="black"/>
                </a:solidFill>
                <a:latin typeface="Calibri" panose="020F0502020204030204"/>
              </a:rPr>
            </a:br>
            <a:r>
              <a:rPr lang="en-US" sz="2400" dirty="0">
                <a:solidFill>
                  <a:prstClr val="black"/>
                </a:solidFill>
                <a:latin typeface="Calibri" panose="020F0502020204030204"/>
              </a:rPr>
              <a:t>2  "So be ready by morning, and come up in the morning to Mount Sinai, and present yourself 	there to Me on the top of the mountain. </a:t>
            </a:r>
            <a:br>
              <a:rPr lang="en-US" sz="2400" dirty="0">
                <a:solidFill>
                  <a:prstClr val="black"/>
                </a:solidFill>
                <a:latin typeface="Calibri" panose="020F0502020204030204"/>
              </a:rPr>
            </a:br>
            <a:r>
              <a:rPr lang="en-US" sz="2400" dirty="0">
                <a:solidFill>
                  <a:prstClr val="black"/>
                </a:solidFill>
                <a:latin typeface="Calibri" panose="020F0502020204030204"/>
              </a:rPr>
              <a:t>3  "No man is to come up with you, nor let any man be seen anywhere on the mountain; even 	the flocks and the herds may not graze in front of that mountain." </a:t>
            </a:r>
            <a:br>
              <a:rPr lang="en-US" sz="2400" dirty="0">
                <a:solidFill>
                  <a:prstClr val="black"/>
                </a:solidFill>
                <a:latin typeface="Calibri" panose="020F0502020204030204"/>
              </a:rPr>
            </a:br>
            <a:r>
              <a:rPr lang="en-US" sz="2400" dirty="0">
                <a:solidFill>
                  <a:prstClr val="black"/>
                </a:solidFill>
                <a:latin typeface="Calibri" panose="020F0502020204030204"/>
              </a:rPr>
              <a:t>4  So he cut out two stone tablets like the former ones, and Moses rose up early in the morning 	and went up to Mount Sinai, as the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had commanded him, and he took two stone tablets 	in his hand. </a:t>
            </a:r>
            <a:br>
              <a:rPr lang="en-US" sz="2400" dirty="0">
                <a:solidFill>
                  <a:prstClr val="black"/>
                </a:solidFill>
                <a:latin typeface="Calibri" panose="020F0502020204030204"/>
              </a:rPr>
            </a:br>
            <a:r>
              <a:rPr lang="en-US" sz="2400" dirty="0">
                <a:solidFill>
                  <a:prstClr val="black"/>
                </a:solidFill>
                <a:latin typeface="Calibri" panose="020F0502020204030204"/>
              </a:rPr>
              <a:t>5  The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descended in the cloud and stood there with him as he called upon the name of the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a:t>
            </a:r>
            <a:br>
              <a:rPr lang="en-US" sz="2400" dirty="0">
                <a:solidFill>
                  <a:prstClr val="black"/>
                </a:solidFill>
                <a:latin typeface="Calibri" panose="020F0502020204030204"/>
              </a:rPr>
            </a:br>
            <a:r>
              <a:rPr lang="en-US" sz="2400" dirty="0">
                <a:solidFill>
                  <a:prstClr val="black"/>
                </a:solidFill>
                <a:latin typeface="Calibri" panose="020F0502020204030204"/>
              </a:rPr>
              <a:t>6  Then the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passed by in front of him and proclaimed, "The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the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God, 	compassionate and gracious, slow to anger, and abounding in lovingkindness and truth; </a:t>
            </a:r>
            <a:br>
              <a:rPr lang="en-US" sz="2400" dirty="0">
                <a:solidFill>
                  <a:prstClr val="black"/>
                </a:solidFill>
                <a:latin typeface="Calibri" panose="020F0502020204030204"/>
              </a:rPr>
            </a:br>
            <a:r>
              <a:rPr lang="en-US" sz="2400" dirty="0">
                <a:solidFill>
                  <a:prstClr val="black"/>
                </a:solidFill>
                <a:latin typeface="Calibri" panose="020F0502020204030204"/>
              </a:rPr>
              <a:t>7  who keeps lovingkindness for thousands, who forgives iniquity, transgression and sin; yet He 	will by no means leave </a:t>
            </a:r>
            <a:r>
              <a:rPr lang="en-US" sz="2400" i="1" dirty="0">
                <a:solidFill>
                  <a:prstClr val="black"/>
                </a:solidFill>
                <a:latin typeface="Calibri" panose="020F0502020204030204"/>
              </a:rPr>
              <a:t>the guilty</a:t>
            </a:r>
            <a:r>
              <a:rPr lang="en-US" sz="2400" dirty="0">
                <a:solidFill>
                  <a:prstClr val="black"/>
                </a:solidFill>
                <a:latin typeface="Calibri" panose="020F0502020204030204"/>
              </a:rPr>
              <a:t> unpunished, visiting the iniquity of fathers on the children 	and on the grandchildren to the third and fourth generations." </a:t>
            </a:r>
          </a:p>
          <a:p>
            <a:pPr defTabSz="274313">
              <a:spcBef>
                <a:spcPts val="1800"/>
              </a:spcBef>
              <a:defRPr/>
            </a:pPr>
            <a:endParaRPr lang="en-US" sz="2400" dirty="0">
              <a:solidFill>
                <a:prstClr val="black"/>
              </a:solidFill>
              <a:latin typeface="Calibri" panose="020F0502020204030204"/>
            </a:endParaRPr>
          </a:p>
        </p:txBody>
      </p:sp>
      <p:sp>
        <p:nvSpPr>
          <p:cNvPr id="8" name="TextBox 7">
            <a:extLst>
              <a:ext uri="{FF2B5EF4-FFF2-40B4-BE49-F238E27FC236}">
                <a16:creationId xmlns:a16="http://schemas.microsoft.com/office/drawing/2014/main" id="{F86B98C5-270A-4228-9BFB-DF23C74BB96F}"/>
              </a:ext>
            </a:extLst>
          </p:cNvPr>
          <p:cNvSpPr txBox="1"/>
          <p:nvPr/>
        </p:nvSpPr>
        <p:spPr>
          <a:xfrm>
            <a:off x="2" y="1"/>
            <a:ext cx="12191999" cy="4154984"/>
          </a:xfrm>
          <a:prstGeom prst="rect">
            <a:avLst/>
          </a:prstGeom>
          <a:solidFill>
            <a:schemeClr val="bg1"/>
          </a:solidFill>
          <a:ln w="57150">
            <a:solidFill>
              <a:srgbClr val="FF000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Exodus 34:29-32 (NASB) </a:t>
            </a:r>
            <a:br>
              <a:rPr lang="en-US" sz="2400" dirty="0">
                <a:solidFill>
                  <a:prstClr val="black"/>
                </a:solidFill>
                <a:latin typeface="Calibri" panose="020F0502020204030204"/>
              </a:rPr>
            </a:br>
            <a:r>
              <a:rPr lang="en-US" sz="2400" dirty="0">
                <a:solidFill>
                  <a:prstClr val="black"/>
                </a:solidFill>
                <a:latin typeface="Calibri" panose="020F0502020204030204"/>
              </a:rPr>
              <a:t>29  It came about when Moses was coming down from Mount Sinai (and the two tablets of the 	testimony </a:t>
            </a:r>
            <a:r>
              <a:rPr lang="en-US" sz="2400" i="1" dirty="0">
                <a:solidFill>
                  <a:prstClr val="black"/>
                </a:solidFill>
                <a:latin typeface="Calibri" panose="020F0502020204030204"/>
              </a:rPr>
              <a:t>were</a:t>
            </a:r>
            <a:r>
              <a:rPr lang="en-US" sz="2400" dirty="0">
                <a:solidFill>
                  <a:prstClr val="black"/>
                </a:solidFill>
                <a:latin typeface="Calibri" panose="020F0502020204030204"/>
              </a:rPr>
              <a:t> in Moses' hand as he was coming down from the mountain), that Moses did 	not know that the skin of his face shone because of his speaking with Him. </a:t>
            </a:r>
            <a:br>
              <a:rPr lang="en-US" sz="2400" dirty="0">
                <a:solidFill>
                  <a:prstClr val="black"/>
                </a:solidFill>
                <a:latin typeface="Calibri" panose="020F0502020204030204"/>
              </a:rPr>
            </a:br>
            <a:r>
              <a:rPr lang="en-US" sz="2400" dirty="0">
                <a:solidFill>
                  <a:prstClr val="black"/>
                </a:solidFill>
                <a:latin typeface="Calibri" panose="020F0502020204030204"/>
              </a:rPr>
              <a:t>30  So when Aaron and all the sons of Israel saw Moses, behold, the skin of his face shone, and 	they were afraid to come near him. </a:t>
            </a:r>
            <a:br>
              <a:rPr lang="en-US" sz="2400" dirty="0">
                <a:solidFill>
                  <a:prstClr val="black"/>
                </a:solidFill>
                <a:latin typeface="Calibri" panose="020F0502020204030204"/>
              </a:rPr>
            </a:br>
            <a:r>
              <a:rPr lang="en-US" sz="2400" dirty="0">
                <a:solidFill>
                  <a:prstClr val="black"/>
                </a:solidFill>
                <a:latin typeface="Calibri" panose="020F0502020204030204"/>
              </a:rPr>
              <a:t>31  Then Moses called to them, and Aaron and all the rulers in the congregation returned to him; 	and Moses spoke to them. </a:t>
            </a:r>
            <a:br>
              <a:rPr lang="en-US" sz="2400" dirty="0">
                <a:solidFill>
                  <a:prstClr val="black"/>
                </a:solidFill>
                <a:latin typeface="Calibri" panose="020F0502020204030204"/>
              </a:rPr>
            </a:br>
            <a:r>
              <a:rPr lang="en-US" sz="2400" dirty="0">
                <a:solidFill>
                  <a:prstClr val="black"/>
                </a:solidFill>
                <a:latin typeface="Calibri" panose="020F0502020204030204"/>
              </a:rPr>
              <a:t>32  Afterward all the sons of Israel came near, and he commanded them </a:t>
            </a:r>
            <a:r>
              <a:rPr lang="en-US" sz="2400" i="1" dirty="0">
                <a:solidFill>
                  <a:prstClr val="black"/>
                </a:solidFill>
                <a:latin typeface="Calibri" panose="020F0502020204030204"/>
              </a:rPr>
              <a:t>to do</a:t>
            </a:r>
            <a:r>
              <a:rPr lang="en-US" sz="2400" dirty="0">
                <a:solidFill>
                  <a:prstClr val="black"/>
                </a:solidFill>
                <a:latin typeface="Calibri" panose="020F0502020204030204"/>
              </a:rPr>
              <a:t> everything that 	the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had spoken to him on Mount Sinai. </a:t>
            </a:r>
            <a:br>
              <a:rPr lang="en-US" sz="2400" dirty="0">
                <a:solidFill>
                  <a:prstClr val="black"/>
                </a:solidFill>
                <a:latin typeface="Calibri" panose="020F0502020204030204"/>
              </a:rPr>
            </a:br>
            <a:endParaRPr lang="en-US" sz="2400" dirty="0">
              <a:solidFill>
                <a:prstClr val="black"/>
              </a:solidFill>
              <a:latin typeface="Calibri" panose="020F0502020204030204"/>
            </a:endParaRPr>
          </a:p>
        </p:txBody>
      </p:sp>
    </p:spTree>
    <p:extLst>
      <p:ext uri="{BB962C8B-B14F-4D97-AF65-F5344CB8AC3E}">
        <p14:creationId xmlns:p14="http://schemas.microsoft.com/office/powerpoint/2010/main" val="75408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xit" presetSubtype="32" fill="hold" grpId="1" nodeType="clickEffect">
                                  <p:stCondLst>
                                    <p:cond delay="0"/>
                                  </p:stCondLst>
                                  <p:childTnLst>
                                    <p:anim calcmode="lin" valueType="num">
                                      <p:cBhvr>
                                        <p:cTn id="19" dur="500"/>
                                        <p:tgtEl>
                                          <p:spTgt spid="4"/>
                                        </p:tgtEl>
                                        <p:attrNameLst>
                                          <p:attrName>ppt_w</p:attrName>
                                        </p:attrNameLst>
                                      </p:cBhvr>
                                      <p:tavLst>
                                        <p:tav tm="0">
                                          <p:val>
                                            <p:strVal val="ppt_w"/>
                                          </p:val>
                                        </p:tav>
                                        <p:tav tm="100000">
                                          <p:val>
                                            <p:fltVal val="0"/>
                                          </p:val>
                                        </p:tav>
                                      </p:tavLst>
                                    </p:anim>
                                    <p:anim calcmode="lin" valueType="num">
                                      <p:cBhvr>
                                        <p:cTn id="20" dur="500"/>
                                        <p:tgtEl>
                                          <p:spTgt spid="4"/>
                                        </p:tgtEl>
                                        <p:attrNameLst>
                                          <p:attrName>ppt_h</p:attrName>
                                        </p:attrNameLst>
                                      </p:cBhvr>
                                      <p:tavLst>
                                        <p:tav tm="0">
                                          <p:val>
                                            <p:strVal val="ppt_h"/>
                                          </p:val>
                                        </p:tav>
                                        <p:tav tm="100000">
                                          <p:val>
                                            <p:fltVal val="0"/>
                                          </p:val>
                                        </p:tav>
                                      </p:tavLst>
                                    </p:anim>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xit" presetSubtype="32" fill="hold" grpId="1" nodeType="clickEffect">
                                  <p:stCondLst>
                                    <p:cond delay="0"/>
                                  </p:stCondLst>
                                  <p:childTnLst>
                                    <p:anim calcmode="lin" valueType="num">
                                      <p:cBhvr>
                                        <p:cTn id="33" dur="500"/>
                                        <p:tgtEl>
                                          <p:spTgt spid="5"/>
                                        </p:tgtEl>
                                        <p:attrNameLst>
                                          <p:attrName>ppt_w</p:attrName>
                                        </p:attrNameLst>
                                      </p:cBhvr>
                                      <p:tavLst>
                                        <p:tav tm="0">
                                          <p:val>
                                            <p:strVal val="ppt_w"/>
                                          </p:val>
                                        </p:tav>
                                        <p:tav tm="100000">
                                          <p:val>
                                            <p:fltVal val="0"/>
                                          </p:val>
                                        </p:tav>
                                      </p:tavLst>
                                    </p:anim>
                                    <p:anim calcmode="lin" valueType="num">
                                      <p:cBhvr>
                                        <p:cTn id="34" dur="500"/>
                                        <p:tgtEl>
                                          <p:spTgt spid="5"/>
                                        </p:tgtEl>
                                        <p:attrNameLst>
                                          <p:attrName>ppt_h</p:attrName>
                                        </p:attrNameLst>
                                      </p:cBhvr>
                                      <p:tavLst>
                                        <p:tav tm="0">
                                          <p:val>
                                            <p:strVal val="ppt_h"/>
                                          </p:val>
                                        </p:tav>
                                        <p:tav tm="100000">
                                          <p:val>
                                            <p:fltVal val="0"/>
                                          </p:val>
                                        </p:tav>
                                      </p:tavLst>
                                    </p:anim>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1" nodeType="clickEffect">
                                  <p:stCondLst>
                                    <p:cond delay="0"/>
                                  </p:stCondLst>
                                  <p:childTnLst>
                                    <p:anim calcmode="lin" valueType="num">
                                      <p:cBhvr>
                                        <p:cTn id="47" dur="500"/>
                                        <p:tgtEl>
                                          <p:spTgt spid="6"/>
                                        </p:tgtEl>
                                        <p:attrNameLst>
                                          <p:attrName>ppt_w</p:attrName>
                                        </p:attrNameLst>
                                      </p:cBhvr>
                                      <p:tavLst>
                                        <p:tav tm="0">
                                          <p:val>
                                            <p:strVal val="ppt_w"/>
                                          </p:val>
                                        </p:tav>
                                        <p:tav tm="100000">
                                          <p:val>
                                            <p:fltVal val="0"/>
                                          </p:val>
                                        </p:tav>
                                      </p:tavLst>
                                    </p:anim>
                                    <p:anim calcmode="lin" valueType="num">
                                      <p:cBhvr>
                                        <p:cTn id="48" dur="500"/>
                                        <p:tgtEl>
                                          <p:spTgt spid="6"/>
                                        </p:tgtEl>
                                        <p:attrNameLst>
                                          <p:attrName>ppt_h</p:attrName>
                                        </p:attrNameLst>
                                      </p:cBhvr>
                                      <p:tavLst>
                                        <p:tav tm="0">
                                          <p:val>
                                            <p:strVal val="ppt_h"/>
                                          </p:val>
                                        </p:tav>
                                        <p:tav tm="100000">
                                          <p:val>
                                            <p:fltVal val="0"/>
                                          </p:val>
                                        </p:tav>
                                      </p:tavLst>
                                    </p:anim>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Effect transition="in" filter="fade">
                                      <p:cBhvr>
                                        <p:cTn id="61" dur="500"/>
                                        <p:tgtEl>
                                          <p:spTgt spid="3"/>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grpId="1" nodeType="clickEffect">
                                  <p:stCondLst>
                                    <p:cond delay="0"/>
                                  </p:stCondLst>
                                  <p:childTnLst>
                                    <p:anim calcmode="lin" valueType="num">
                                      <p:cBhvr>
                                        <p:cTn id="65" dur="500"/>
                                        <p:tgtEl>
                                          <p:spTgt spid="3"/>
                                        </p:tgtEl>
                                        <p:attrNameLst>
                                          <p:attrName>ppt_w</p:attrName>
                                        </p:attrNameLst>
                                      </p:cBhvr>
                                      <p:tavLst>
                                        <p:tav tm="0">
                                          <p:val>
                                            <p:strVal val="ppt_w"/>
                                          </p:val>
                                        </p:tav>
                                        <p:tav tm="100000">
                                          <p:val>
                                            <p:fltVal val="0"/>
                                          </p:val>
                                        </p:tav>
                                      </p:tavLst>
                                    </p:anim>
                                    <p:anim calcmode="lin" valueType="num">
                                      <p:cBhvr>
                                        <p:cTn id="66" dur="500"/>
                                        <p:tgtEl>
                                          <p:spTgt spid="3"/>
                                        </p:tgtEl>
                                        <p:attrNameLst>
                                          <p:attrName>ppt_h</p:attrName>
                                        </p:attrNameLst>
                                      </p:cBhvr>
                                      <p:tavLst>
                                        <p:tav tm="0">
                                          <p:val>
                                            <p:strVal val="ppt_h"/>
                                          </p:val>
                                        </p:tav>
                                        <p:tav tm="100000">
                                          <p:val>
                                            <p:fltVal val="0"/>
                                          </p:val>
                                        </p:tav>
                                      </p:tavLst>
                                    </p:anim>
                                    <p:animEffect transition="out" filter="fade">
                                      <p:cBhvr>
                                        <p:cTn id="67" dur="500"/>
                                        <p:tgtEl>
                                          <p:spTgt spid="3"/>
                                        </p:tgtEl>
                                      </p:cBhvr>
                                    </p:animEffect>
                                    <p:set>
                                      <p:cBhvr>
                                        <p:cTn id="68" dur="1" fill="hold">
                                          <p:stCondLst>
                                            <p:cond delay="499"/>
                                          </p:stCondLst>
                                        </p:cTn>
                                        <p:tgtEl>
                                          <p:spTgt spid="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p:cTn id="73" dur="500" fill="hold"/>
                                        <p:tgtEl>
                                          <p:spTgt spid="8"/>
                                        </p:tgtEl>
                                        <p:attrNameLst>
                                          <p:attrName>ppt_w</p:attrName>
                                        </p:attrNameLst>
                                      </p:cBhvr>
                                      <p:tavLst>
                                        <p:tav tm="0">
                                          <p:val>
                                            <p:fltVal val="0"/>
                                          </p:val>
                                        </p:tav>
                                        <p:tav tm="100000">
                                          <p:val>
                                            <p:strVal val="#ppt_w"/>
                                          </p:val>
                                        </p:tav>
                                      </p:tavLst>
                                    </p:anim>
                                    <p:anim calcmode="lin" valueType="num">
                                      <p:cBhvr>
                                        <p:cTn id="74" dur="500" fill="hold"/>
                                        <p:tgtEl>
                                          <p:spTgt spid="8"/>
                                        </p:tgtEl>
                                        <p:attrNameLst>
                                          <p:attrName>ppt_h</p:attrName>
                                        </p:attrNameLst>
                                      </p:cBhvr>
                                      <p:tavLst>
                                        <p:tav tm="0">
                                          <p:val>
                                            <p:fltVal val="0"/>
                                          </p:val>
                                        </p:tav>
                                        <p:tav tm="100000">
                                          <p:val>
                                            <p:strVal val="#ppt_h"/>
                                          </p:val>
                                        </p:tav>
                                      </p:tavLst>
                                    </p:anim>
                                    <p:animEffect transition="in" filter="fade">
                                      <p:cBhvr>
                                        <p:cTn id="75" dur="500"/>
                                        <p:tgtEl>
                                          <p:spTgt spid="8"/>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xit" presetSubtype="32" fill="hold" grpId="1" nodeType="clickEffect">
                                  <p:stCondLst>
                                    <p:cond delay="0"/>
                                  </p:stCondLst>
                                  <p:childTnLst>
                                    <p:anim calcmode="lin" valueType="num">
                                      <p:cBhvr>
                                        <p:cTn id="79" dur="500"/>
                                        <p:tgtEl>
                                          <p:spTgt spid="8"/>
                                        </p:tgtEl>
                                        <p:attrNameLst>
                                          <p:attrName>ppt_w</p:attrName>
                                        </p:attrNameLst>
                                      </p:cBhvr>
                                      <p:tavLst>
                                        <p:tav tm="0">
                                          <p:val>
                                            <p:strVal val="ppt_w"/>
                                          </p:val>
                                        </p:tav>
                                        <p:tav tm="100000">
                                          <p:val>
                                            <p:fltVal val="0"/>
                                          </p:val>
                                        </p:tav>
                                      </p:tavLst>
                                    </p:anim>
                                    <p:anim calcmode="lin" valueType="num">
                                      <p:cBhvr>
                                        <p:cTn id="80" dur="500"/>
                                        <p:tgtEl>
                                          <p:spTgt spid="8"/>
                                        </p:tgtEl>
                                        <p:attrNameLst>
                                          <p:attrName>ppt_h</p:attrName>
                                        </p:attrNameLst>
                                      </p:cBhvr>
                                      <p:tavLst>
                                        <p:tav tm="0">
                                          <p:val>
                                            <p:strVal val="ppt_h"/>
                                          </p:val>
                                        </p:tav>
                                        <p:tav tm="100000">
                                          <p:val>
                                            <p:fltVal val="0"/>
                                          </p:val>
                                        </p:tav>
                                      </p:tavLst>
                                    </p:anim>
                                    <p:animEffect transition="out" filter="fade">
                                      <p:cBhvr>
                                        <p:cTn id="81" dur="500"/>
                                        <p:tgtEl>
                                          <p:spTgt spid="8"/>
                                        </p:tgtEl>
                                      </p:cBhvr>
                                    </p:animEffect>
                                    <p:set>
                                      <p:cBhvr>
                                        <p:cTn id="8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4" grpId="0" animBg="1"/>
      <p:bldP spid="4" grpId="1" animBg="1"/>
      <p:bldP spid="3" grpId="0" animBg="1"/>
      <p:bldP spid="3" grpId="1" animBg="1"/>
      <p:bldP spid="8" grpId="0" animBg="1"/>
      <p:bldP spid="8" grpId="1"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
            <a:ext cx="12192000" cy="6694140"/>
          </a:xfrm>
          <a:prstGeom prst="rect">
            <a:avLst/>
          </a:prstGeom>
          <a:solidFill>
            <a:schemeClr val="bg1"/>
          </a:solidFill>
        </p:spPr>
        <p:txBody>
          <a:bodyPr wrap="square" rtlCol="0">
            <a:spAutoFit/>
          </a:bodyPr>
          <a:lstStyle/>
          <a:p>
            <a:pPr defTabSz="274313">
              <a:spcBef>
                <a:spcPts val="1800"/>
              </a:spcBef>
              <a:defRPr/>
            </a:pPr>
            <a:r>
              <a:rPr lang="en-US" sz="2400" b="1" dirty="0">
                <a:solidFill>
                  <a:srgbClr val="FF0000"/>
                </a:solidFill>
                <a:latin typeface="Times New Roman" panose="02020603050405020304" pitchFamily="18" charset="0"/>
                <a:cs typeface="Times New Roman" panose="02020603050405020304" pitchFamily="18" charset="0"/>
              </a:rPr>
              <a:t>Acts 7:42-45 (NASB)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42  "But God turned away and delivered them up to serve the host of heaven; as it is written in the 	book of the prophets, '</a:t>
            </a:r>
            <a:r>
              <a:rPr lang="en-US" sz="2400" cap="small" dirty="0">
                <a:solidFill>
                  <a:srgbClr val="FF0000"/>
                </a:solidFill>
                <a:latin typeface="Times New Roman" panose="02020603050405020304" pitchFamily="18" charset="0"/>
                <a:cs typeface="Times New Roman" panose="02020603050405020304" pitchFamily="18" charset="0"/>
              </a:rPr>
              <a:t>IT WAS NOT TO</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ME THAT YOU OFFERED VICTIMS AND 	SACRIFICES</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FORTY YEARS IN THE WILDERNESS</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WAS IT</a:t>
            </a:r>
            <a:r>
              <a:rPr lang="en-US" sz="2400" dirty="0">
                <a:solidFill>
                  <a:srgbClr val="FF0000"/>
                </a:solidFill>
                <a:latin typeface="Times New Roman" panose="02020603050405020304" pitchFamily="18" charset="0"/>
                <a:cs typeface="Times New Roman" panose="02020603050405020304" pitchFamily="18" charset="0"/>
              </a:rPr>
              <a:t>, O </a:t>
            </a:r>
            <a:r>
              <a:rPr lang="en-US" sz="2400" cap="small" dirty="0">
                <a:solidFill>
                  <a:srgbClr val="FF0000"/>
                </a:solidFill>
                <a:latin typeface="Times New Roman" panose="02020603050405020304" pitchFamily="18" charset="0"/>
                <a:cs typeface="Times New Roman" panose="02020603050405020304" pitchFamily="18" charset="0"/>
              </a:rPr>
              <a:t>HOUSE OF</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ISRAEL</a:t>
            </a:r>
            <a:r>
              <a:rPr lang="en-US" sz="2400" dirty="0">
                <a:solidFill>
                  <a:srgbClr val="FF0000"/>
                </a:solidFill>
                <a:latin typeface="Times New Roman" panose="02020603050405020304" pitchFamily="18" charset="0"/>
                <a:cs typeface="Times New Roman" panose="02020603050405020304" pitchFamily="18" charset="0"/>
              </a:rPr>
              <a:t>?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43  '</a:t>
            </a:r>
            <a:r>
              <a:rPr lang="en-US" sz="2400" cap="small" dirty="0">
                <a:solidFill>
                  <a:srgbClr val="FF0000"/>
                </a:solidFill>
                <a:latin typeface="Times New Roman" panose="02020603050405020304" pitchFamily="18" charset="0"/>
                <a:cs typeface="Times New Roman" panose="02020603050405020304" pitchFamily="18" charset="0"/>
              </a:rPr>
              <a:t>YOU ALSO TOOK ALONG THE TABERNACLE OF</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MOLOCH AND THE STAR OF THE 	GOD</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ROMPHA</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THE IMAGES WHICH YOU MADE TO WORSHIP</a:t>
            </a:r>
            <a:r>
              <a:rPr lang="en-US" sz="2400" dirty="0">
                <a:solidFill>
                  <a:srgbClr val="FF0000"/>
                </a:solidFill>
                <a:latin typeface="Times New Roman" panose="02020603050405020304" pitchFamily="18" charset="0"/>
                <a:cs typeface="Times New Roman" panose="02020603050405020304" pitchFamily="18" charset="0"/>
              </a:rPr>
              <a:t>. I </a:t>
            </a:r>
            <a:r>
              <a:rPr lang="en-US" sz="2400" cap="small" dirty="0">
                <a:solidFill>
                  <a:srgbClr val="FF0000"/>
                </a:solidFill>
                <a:latin typeface="Times New Roman" panose="02020603050405020304" pitchFamily="18" charset="0"/>
                <a:cs typeface="Times New Roman" panose="02020603050405020304" pitchFamily="18" charset="0"/>
              </a:rPr>
              <a:t>ALSO WILL 	REMOVE YOU BEYOND</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BABYLON</a:t>
            </a:r>
            <a:r>
              <a:rPr lang="en-US" sz="2400" dirty="0">
                <a:solidFill>
                  <a:srgbClr val="FF0000"/>
                </a:solidFill>
                <a:latin typeface="Times New Roman" panose="02020603050405020304" pitchFamily="18" charset="0"/>
                <a:cs typeface="Times New Roman" panose="02020603050405020304" pitchFamily="18" charset="0"/>
              </a:rPr>
              <a:t>.'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44  "</a:t>
            </a:r>
            <a:r>
              <a:rPr lang="en-US" sz="2400" b="1" dirty="0">
                <a:solidFill>
                  <a:srgbClr val="FF0000"/>
                </a:solidFill>
                <a:latin typeface="Times New Roman" panose="02020603050405020304" pitchFamily="18" charset="0"/>
                <a:cs typeface="Times New Roman" panose="02020603050405020304" pitchFamily="18" charset="0"/>
              </a:rPr>
              <a:t>Our fathers had the tabernacle of testimony in the wilderness</a:t>
            </a:r>
            <a:r>
              <a:rPr lang="en-US" sz="2400" dirty="0">
                <a:solidFill>
                  <a:srgbClr val="FF0000"/>
                </a:solidFill>
                <a:latin typeface="Times New Roman" panose="02020603050405020304" pitchFamily="18" charset="0"/>
                <a:cs typeface="Times New Roman" panose="02020603050405020304" pitchFamily="18" charset="0"/>
              </a:rPr>
              <a:t>, just as He who spoke to 	Moses directed </a:t>
            </a:r>
            <a:r>
              <a:rPr lang="en-US" sz="2400" i="1" dirty="0">
                <a:solidFill>
                  <a:srgbClr val="FF0000"/>
                </a:solidFill>
                <a:latin typeface="Times New Roman" panose="02020603050405020304" pitchFamily="18" charset="0"/>
                <a:cs typeface="Times New Roman" panose="02020603050405020304" pitchFamily="18" charset="0"/>
              </a:rPr>
              <a:t>him</a:t>
            </a:r>
            <a:r>
              <a:rPr lang="en-US" sz="2400" dirty="0">
                <a:solidFill>
                  <a:srgbClr val="FF0000"/>
                </a:solidFill>
                <a:latin typeface="Times New Roman" panose="02020603050405020304" pitchFamily="18" charset="0"/>
                <a:cs typeface="Times New Roman" panose="02020603050405020304" pitchFamily="18" charset="0"/>
              </a:rPr>
              <a:t> to make it according to the pattern which he had seen.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45  "And having received it in their turn, our fathers brought it in with Joshua upon dispossessing 	the nations whom God drove out before our fathers, until the time of David. </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A. God turned away and delivered them to serve the host of heaven:</a:t>
            </a:r>
            <a:r>
              <a:rPr lang="en-US" sz="2400" dirty="0">
                <a:solidFill>
                  <a:srgbClr val="FF0000"/>
                </a:solidFill>
                <a:latin typeface="Times New Roman" panose="02020603050405020304" pitchFamily="18" charset="0"/>
                <a:cs typeface="Times New Roman" panose="02020603050405020304" pitchFamily="18" charset="0"/>
              </a:rPr>
              <a:t> Josh 24:20; Isa 63:10;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	Jere 19:13; </a:t>
            </a:r>
            <a:r>
              <a:rPr lang="en-US" sz="2400" dirty="0" err="1">
                <a:solidFill>
                  <a:srgbClr val="FF0000"/>
                </a:solidFill>
                <a:latin typeface="Times New Roman" panose="02020603050405020304" pitchFamily="18" charset="0"/>
                <a:cs typeface="Times New Roman" panose="02020603050405020304" pitchFamily="18" charset="0"/>
              </a:rPr>
              <a:t>Ezk</a:t>
            </a:r>
            <a:r>
              <a:rPr lang="en-US" sz="2400" dirty="0">
                <a:solidFill>
                  <a:srgbClr val="FF0000"/>
                </a:solidFill>
                <a:latin typeface="Times New Roman" panose="02020603050405020304" pitchFamily="18" charset="0"/>
                <a:cs typeface="Times New Roman" panose="02020603050405020304" pitchFamily="18" charset="0"/>
              </a:rPr>
              <a:t> 20:39</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	1. Stephen quotes Amos </a:t>
            </a:r>
            <a:r>
              <a:rPr lang="en-US" sz="2400" dirty="0">
                <a:solidFill>
                  <a:srgbClr val="FF0000"/>
                </a:solidFill>
                <a:latin typeface="Times New Roman" panose="02020603050405020304" pitchFamily="18" charset="0"/>
                <a:cs typeface="Times New Roman" panose="02020603050405020304" pitchFamily="18" charset="0"/>
              </a:rPr>
              <a:t>(42-43)</a:t>
            </a:r>
            <a:r>
              <a:rPr lang="en-US" sz="2400" dirty="0">
                <a:solidFill>
                  <a:prstClr val="black"/>
                </a:solidFill>
                <a:latin typeface="Times New Roman" panose="02020603050405020304" pitchFamily="18" charset="0"/>
                <a:cs typeface="Times New Roman" panose="02020603050405020304" pitchFamily="18" charset="0"/>
              </a:rPr>
              <a:t> who prophesied after the history of </a:t>
            </a:r>
            <a:r>
              <a:rPr lang="en-US" sz="2400" dirty="0">
                <a:solidFill>
                  <a:srgbClr val="FF0000"/>
                </a:solidFill>
                <a:latin typeface="Times New Roman" panose="02020603050405020304" pitchFamily="18" charset="0"/>
                <a:cs typeface="Times New Roman" panose="02020603050405020304" pitchFamily="18" charset="0"/>
              </a:rPr>
              <a:t>(44-45)</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Amos 5:25-27</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B. They had the Tabernacle/Temple and still were unholy. God punished the nation of Israel and 	destroyed their Temple. Just as Jesus would do: </a:t>
            </a:r>
            <a:r>
              <a:rPr lang="en-US" sz="2400" dirty="0">
                <a:solidFill>
                  <a:srgbClr val="FF0000"/>
                </a:solidFill>
                <a:latin typeface="Times New Roman" panose="02020603050405020304" pitchFamily="18" charset="0"/>
                <a:cs typeface="Times New Roman" panose="02020603050405020304" pitchFamily="18" charset="0"/>
              </a:rPr>
              <a:t>Ex 25:8-9, 40; Josh 18:1; Acts 6:13-14</a:t>
            </a:r>
          </a:p>
        </p:txBody>
      </p:sp>
      <p:sp>
        <p:nvSpPr>
          <p:cNvPr id="3" name="TextBox 2">
            <a:extLst>
              <a:ext uri="{FF2B5EF4-FFF2-40B4-BE49-F238E27FC236}">
                <a16:creationId xmlns:a16="http://schemas.microsoft.com/office/drawing/2014/main" id="{B17D8C1A-B24B-4D14-8F77-B981B1EC0DEA}"/>
              </a:ext>
            </a:extLst>
          </p:cNvPr>
          <p:cNvSpPr txBox="1"/>
          <p:nvPr/>
        </p:nvSpPr>
        <p:spPr>
          <a:xfrm>
            <a:off x="0" y="21768"/>
            <a:ext cx="12192000" cy="5493812"/>
          </a:xfrm>
          <a:prstGeom prst="rect">
            <a:avLst/>
          </a:prstGeom>
          <a:solidFill>
            <a:schemeClr val="bg1"/>
          </a:solidFill>
          <a:ln w="57150">
            <a:solidFill>
              <a:srgbClr val="00B0F0"/>
            </a:solidFill>
          </a:ln>
        </p:spPr>
        <p:txBody>
          <a:bodyPr wrap="square" rtlCol="0">
            <a:spAutoFit/>
          </a:bodyPr>
          <a:lstStyle/>
          <a:p>
            <a:pPr defTabSz="274313">
              <a:spcBef>
                <a:spcPts val="600"/>
              </a:spcBef>
              <a:defRPr/>
            </a:pPr>
            <a:r>
              <a:rPr lang="en-US" sz="2400" b="1" dirty="0">
                <a:solidFill>
                  <a:prstClr val="black"/>
                </a:solidFill>
                <a:latin typeface="Calibri" panose="020F0502020204030204"/>
              </a:rPr>
              <a:t>Joshua 24:20 (NASB) </a:t>
            </a:r>
            <a:br>
              <a:rPr lang="en-US" sz="2400" dirty="0">
                <a:solidFill>
                  <a:prstClr val="black"/>
                </a:solidFill>
                <a:latin typeface="Calibri" panose="020F0502020204030204"/>
              </a:rPr>
            </a:br>
            <a:r>
              <a:rPr lang="en-US" sz="2400" dirty="0">
                <a:solidFill>
                  <a:prstClr val="black"/>
                </a:solidFill>
                <a:latin typeface="Calibri" panose="020F0502020204030204"/>
              </a:rPr>
              <a:t>20  "If you forsake the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and serve foreign gods, then He will turn and do you harm and 	consume you after He has done good to you." </a:t>
            </a:r>
          </a:p>
          <a:p>
            <a:pPr defTabSz="274313">
              <a:spcBef>
                <a:spcPts val="600"/>
              </a:spcBef>
              <a:defRPr/>
            </a:pPr>
            <a:r>
              <a:rPr lang="en-US" sz="2400" b="1" dirty="0">
                <a:solidFill>
                  <a:prstClr val="black"/>
                </a:solidFill>
                <a:latin typeface="Calibri" panose="020F0502020204030204"/>
              </a:rPr>
              <a:t>Isaiah 63:10 (NASB) </a:t>
            </a:r>
            <a:br>
              <a:rPr lang="en-US" sz="2400" dirty="0">
                <a:solidFill>
                  <a:prstClr val="black"/>
                </a:solidFill>
                <a:latin typeface="Calibri" panose="020F0502020204030204"/>
              </a:rPr>
            </a:br>
            <a:r>
              <a:rPr lang="en-US" sz="2400" dirty="0">
                <a:solidFill>
                  <a:prstClr val="black"/>
                </a:solidFill>
                <a:latin typeface="Calibri" panose="020F0502020204030204"/>
              </a:rPr>
              <a:t>10  But they rebelled And grieved His Holy Spirit; Therefore He turned Himself to become their 	enemy, He fought against them. </a:t>
            </a:r>
          </a:p>
          <a:p>
            <a:pPr defTabSz="274313">
              <a:spcBef>
                <a:spcPts val="600"/>
              </a:spcBef>
              <a:defRPr/>
            </a:pPr>
            <a:r>
              <a:rPr lang="en-US" sz="2400" b="1" dirty="0">
                <a:solidFill>
                  <a:prstClr val="black"/>
                </a:solidFill>
                <a:latin typeface="Calibri" panose="020F0502020204030204"/>
              </a:rPr>
              <a:t>Jeremiah 19:13 (NASB) </a:t>
            </a:r>
            <a:br>
              <a:rPr lang="en-US" sz="2400" dirty="0">
                <a:solidFill>
                  <a:prstClr val="black"/>
                </a:solidFill>
                <a:latin typeface="Calibri" panose="020F0502020204030204"/>
              </a:rPr>
            </a:br>
            <a:r>
              <a:rPr lang="en-US" sz="2400" dirty="0">
                <a:solidFill>
                  <a:prstClr val="black"/>
                </a:solidFill>
                <a:latin typeface="Calibri" panose="020F0502020204030204"/>
              </a:rPr>
              <a:t>13  "The houses of Jerusalem and the houses of the kings of Judah will be defiled like the place 	</a:t>
            </a:r>
            <a:r>
              <a:rPr lang="en-US" sz="2400" dirty="0" err="1">
                <a:solidFill>
                  <a:prstClr val="black"/>
                </a:solidFill>
                <a:latin typeface="Calibri" panose="020F0502020204030204"/>
              </a:rPr>
              <a:t>Topheth</a:t>
            </a:r>
            <a:r>
              <a:rPr lang="en-US" sz="2400" dirty="0">
                <a:solidFill>
                  <a:prstClr val="black"/>
                </a:solidFill>
                <a:latin typeface="Calibri" panose="020F0502020204030204"/>
              </a:rPr>
              <a:t>, because of all the houses on whose rooftops they burned sacrifices to all the 	heavenly host and poured out drink offerings to other gods.“’” </a:t>
            </a:r>
          </a:p>
          <a:p>
            <a:pPr defTabSz="274313">
              <a:spcBef>
                <a:spcPts val="600"/>
              </a:spcBef>
              <a:defRPr/>
            </a:pPr>
            <a:r>
              <a:rPr lang="en-US" sz="2400" b="1" dirty="0">
                <a:solidFill>
                  <a:prstClr val="black"/>
                </a:solidFill>
                <a:latin typeface="Calibri" panose="020F0502020204030204"/>
              </a:rPr>
              <a:t>Ezekiel 20:39 (NASB) </a:t>
            </a:r>
            <a:br>
              <a:rPr lang="en-US" sz="2400" dirty="0">
                <a:solidFill>
                  <a:prstClr val="black"/>
                </a:solidFill>
                <a:latin typeface="Calibri" panose="020F0502020204030204"/>
              </a:rPr>
            </a:br>
            <a:r>
              <a:rPr lang="en-US" sz="2400" dirty="0">
                <a:solidFill>
                  <a:prstClr val="black"/>
                </a:solidFill>
                <a:latin typeface="Calibri" panose="020F0502020204030204"/>
              </a:rPr>
              <a:t>39  "As for you, O house of Israel," thus says the Lord </a:t>
            </a:r>
            <a:r>
              <a:rPr lang="en-US" sz="2400" cap="small" dirty="0">
                <a:solidFill>
                  <a:prstClr val="black"/>
                </a:solidFill>
                <a:latin typeface="Calibri" panose="020F0502020204030204"/>
              </a:rPr>
              <a:t>GOD</a:t>
            </a:r>
            <a:r>
              <a:rPr lang="en-US" sz="2400" dirty="0">
                <a:solidFill>
                  <a:prstClr val="black"/>
                </a:solidFill>
                <a:latin typeface="Calibri" panose="020F0502020204030204"/>
              </a:rPr>
              <a:t>, "Go, serve everyone his idols; but 	later you will surely listen to Me, and My holy name you will profane no longer with your gifts 	and with your idols. </a:t>
            </a:r>
          </a:p>
        </p:txBody>
      </p:sp>
      <p:sp>
        <p:nvSpPr>
          <p:cNvPr id="4" name="TextBox 3">
            <a:extLst>
              <a:ext uri="{FF2B5EF4-FFF2-40B4-BE49-F238E27FC236}">
                <a16:creationId xmlns:a16="http://schemas.microsoft.com/office/drawing/2014/main" id="{B7055159-572E-4545-89C1-10A58B428361}"/>
              </a:ext>
            </a:extLst>
          </p:cNvPr>
          <p:cNvSpPr txBox="1"/>
          <p:nvPr/>
        </p:nvSpPr>
        <p:spPr>
          <a:xfrm>
            <a:off x="0" y="21769"/>
            <a:ext cx="12192000" cy="5078313"/>
          </a:xfrm>
          <a:prstGeom prst="rect">
            <a:avLst/>
          </a:prstGeom>
          <a:solidFill>
            <a:schemeClr val="bg1"/>
          </a:solidFill>
          <a:ln w="57150">
            <a:solidFill>
              <a:srgbClr val="00B0F0"/>
            </a:solidFill>
          </a:ln>
        </p:spPr>
        <p:txBody>
          <a:bodyPr wrap="square" rtlCol="0">
            <a:spAutoFit/>
          </a:bodyPr>
          <a:lstStyle/>
          <a:p>
            <a:pPr defTabSz="274313">
              <a:spcBef>
                <a:spcPts val="1800"/>
              </a:spcBef>
              <a:defRPr/>
            </a:pPr>
            <a:endParaRPr lang="en-US" sz="2400" b="1" dirty="0">
              <a:solidFill>
                <a:prstClr val="black"/>
              </a:solidFill>
              <a:latin typeface="Calibri" panose="020F0502020204030204"/>
            </a:endParaRPr>
          </a:p>
          <a:p>
            <a:pPr defTabSz="274313">
              <a:spcBef>
                <a:spcPts val="1800"/>
              </a:spcBef>
              <a:defRPr/>
            </a:pPr>
            <a:endParaRPr lang="en-US" sz="2400" b="1" dirty="0">
              <a:solidFill>
                <a:prstClr val="black"/>
              </a:solidFill>
              <a:latin typeface="Calibri" panose="020F0502020204030204"/>
            </a:endParaRPr>
          </a:p>
          <a:p>
            <a:pPr defTabSz="274313">
              <a:spcBef>
                <a:spcPts val="1800"/>
              </a:spcBef>
              <a:defRPr/>
            </a:pPr>
            <a:r>
              <a:rPr lang="en-US" sz="2400" b="1" dirty="0">
                <a:solidFill>
                  <a:prstClr val="black"/>
                </a:solidFill>
                <a:latin typeface="Calibri" panose="020F0502020204030204"/>
              </a:rPr>
              <a:t>Amos 5:25-27 (NASB) </a:t>
            </a:r>
            <a:br>
              <a:rPr lang="en-US" sz="2400" dirty="0">
                <a:solidFill>
                  <a:prstClr val="black"/>
                </a:solidFill>
                <a:latin typeface="Calibri" panose="020F0502020204030204"/>
              </a:rPr>
            </a:br>
            <a:r>
              <a:rPr lang="en-US" sz="2400" dirty="0">
                <a:solidFill>
                  <a:prstClr val="black"/>
                </a:solidFill>
                <a:latin typeface="Calibri" panose="020F0502020204030204"/>
              </a:rPr>
              <a:t>25  "Did you present Me with sacrifices and grain offerings in the wilderness for forty years, O 	house of Israel? </a:t>
            </a:r>
            <a:br>
              <a:rPr lang="en-US" sz="2400" dirty="0">
                <a:solidFill>
                  <a:prstClr val="black"/>
                </a:solidFill>
                <a:latin typeface="Calibri" panose="020F0502020204030204"/>
              </a:rPr>
            </a:br>
            <a:r>
              <a:rPr lang="en-US" sz="2400" dirty="0">
                <a:solidFill>
                  <a:prstClr val="black"/>
                </a:solidFill>
                <a:latin typeface="Calibri" panose="020F0502020204030204"/>
              </a:rPr>
              <a:t>26  "You also carried along </a:t>
            </a:r>
            <a:r>
              <a:rPr lang="en-US" sz="2400" dirty="0" err="1">
                <a:solidFill>
                  <a:prstClr val="black"/>
                </a:solidFill>
                <a:latin typeface="Calibri" panose="020F0502020204030204"/>
              </a:rPr>
              <a:t>Sikkuth</a:t>
            </a:r>
            <a:r>
              <a:rPr lang="en-US" sz="2400" dirty="0">
                <a:solidFill>
                  <a:prstClr val="black"/>
                </a:solidFill>
                <a:latin typeface="Calibri" panose="020F0502020204030204"/>
              </a:rPr>
              <a:t> your king and </a:t>
            </a:r>
            <a:r>
              <a:rPr lang="en-US" sz="2400" dirty="0" err="1">
                <a:solidFill>
                  <a:prstClr val="black"/>
                </a:solidFill>
                <a:latin typeface="Calibri" panose="020F0502020204030204"/>
              </a:rPr>
              <a:t>Kiyyun</a:t>
            </a:r>
            <a:r>
              <a:rPr lang="en-US" sz="2400" dirty="0">
                <a:solidFill>
                  <a:prstClr val="black"/>
                </a:solidFill>
                <a:latin typeface="Calibri" panose="020F0502020204030204"/>
              </a:rPr>
              <a:t>, your images, the star of your gods 	which you made for yourselves. </a:t>
            </a:r>
            <a:br>
              <a:rPr lang="en-US" sz="2400" dirty="0">
                <a:solidFill>
                  <a:prstClr val="black"/>
                </a:solidFill>
                <a:latin typeface="Calibri" panose="020F0502020204030204"/>
              </a:rPr>
            </a:br>
            <a:r>
              <a:rPr lang="en-US" sz="2400" dirty="0">
                <a:solidFill>
                  <a:prstClr val="black"/>
                </a:solidFill>
                <a:latin typeface="Calibri" panose="020F0502020204030204"/>
              </a:rPr>
              <a:t>27  "Therefore, I will make you go into exile beyond Damascus," says the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whose name is 	the God of hosts.</a:t>
            </a:r>
          </a:p>
          <a:p>
            <a:pPr defTabSz="274313">
              <a:spcBef>
                <a:spcPts val="1800"/>
              </a:spcBef>
              <a:defRPr/>
            </a:pPr>
            <a:endParaRPr lang="en-US" sz="2400" b="1" dirty="0">
              <a:solidFill>
                <a:prstClr val="black"/>
              </a:solidFill>
              <a:latin typeface="Times New Roman" panose="02020603050405020304" pitchFamily="18" charset="0"/>
              <a:cs typeface="Times New Roman" panose="02020603050405020304" pitchFamily="18" charset="0"/>
            </a:endParaRPr>
          </a:p>
          <a:p>
            <a:pPr defTabSz="274313">
              <a:spcBef>
                <a:spcPts val="1800"/>
              </a:spcBef>
              <a:defRPr/>
            </a:pP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FD25DBE-5162-4C5C-ABF0-879CB8C5DE05}"/>
              </a:ext>
            </a:extLst>
          </p:cNvPr>
          <p:cNvSpPr txBox="1"/>
          <p:nvPr/>
        </p:nvSpPr>
        <p:spPr>
          <a:xfrm>
            <a:off x="0" y="152401"/>
            <a:ext cx="12192000" cy="5447645"/>
          </a:xfrm>
          <a:prstGeom prst="rect">
            <a:avLst/>
          </a:prstGeom>
          <a:solidFill>
            <a:schemeClr val="bg1"/>
          </a:solidFill>
          <a:ln w="57150">
            <a:solidFill>
              <a:srgbClr val="00B0F0"/>
            </a:solidFill>
          </a:ln>
        </p:spPr>
        <p:txBody>
          <a:bodyPr wrap="square" rtlCol="0">
            <a:spAutoFit/>
          </a:bodyPr>
          <a:lstStyle/>
          <a:p>
            <a:pPr defTabSz="274313">
              <a:spcBef>
                <a:spcPts val="1800"/>
              </a:spcBef>
              <a:defRPr/>
            </a:pPr>
            <a:endParaRPr lang="en-US" sz="2400" b="1" dirty="0">
              <a:solidFill>
                <a:prstClr val="black"/>
              </a:solidFill>
              <a:latin typeface="Calibri" panose="020F0502020204030204"/>
            </a:endParaRPr>
          </a:p>
          <a:p>
            <a:pPr defTabSz="274313">
              <a:spcBef>
                <a:spcPts val="1800"/>
              </a:spcBef>
              <a:defRPr/>
            </a:pPr>
            <a:r>
              <a:rPr lang="en-US" sz="2400" b="1" dirty="0">
                <a:solidFill>
                  <a:prstClr val="black"/>
                </a:solidFill>
                <a:latin typeface="Calibri" panose="020F0502020204030204"/>
              </a:rPr>
              <a:t>Exodus 25:8-9 (NASB) </a:t>
            </a:r>
            <a:br>
              <a:rPr lang="en-US" sz="2400" dirty="0">
                <a:solidFill>
                  <a:prstClr val="black"/>
                </a:solidFill>
                <a:latin typeface="Calibri" panose="020F0502020204030204"/>
              </a:rPr>
            </a:br>
            <a:r>
              <a:rPr lang="en-US" sz="2400" dirty="0">
                <a:solidFill>
                  <a:prstClr val="black"/>
                </a:solidFill>
                <a:latin typeface="Calibri" panose="020F0502020204030204"/>
              </a:rPr>
              <a:t>8  "Let them construct a sanctuary for Me, that I may dwell among them. </a:t>
            </a:r>
            <a:br>
              <a:rPr lang="en-US" sz="2400" dirty="0">
                <a:solidFill>
                  <a:prstClr val="black"/>
                </a:solidFill>
                <a:latin typeface="Calibri" panose="020F0502020204030204"/>
              </a:rPr>
            </a:br>
            <a:r>
              <a:rPr lang="en-US" sz="2400" dirty="0">
                <a:solidFill>
                  <a:prstClr val="black"/>
                </a:solidFill>
                <a:latin typeface="Calibri" panose="020F0502020204030204"/>
              </a:rPr>
              <a:t>9  "According to all that I am going to show you, </a:t>
            </a:r>
            <a:r>
              <a:rPr lang="en-US" sz="2400" i="1" dirty="0">
                <a:solidFill>
                  <a:prstClr val="black"/>
                </a:solidFill>
                <a:latin typeface="Calibri" panose="020F0502020204030204"/>
              </a:rPr>
              <a:t>as</a:t>
            </a:r>
            <a:r>
              <a:rPr lang="en-US" sz="2400" dirty="0">
                <a:solidFill>
                  <a:prstClr val="black"/>
                </a:solidFill>
                <a:latin typeface="Calibri" panose="020F0502020204030204"/>
              </a:rPr>
              <a:t> the pattern of the tabernacle and the pattern 	of all its furniture, just so you shall construct </a:t>
            </a:r>
            <a:r>
              <a:rPr lang="en-US" sz="2400" i="1" dirty="0">
                <a:solidFill>
                  <a:prstClr val="black"/>
                </a:solidFill>
                <a:latin typeface="Calibri" panose="020F0502020204030204"/>
              </a:rPr>
              <a:t>it.</a:t>
            </a:r>
            <a:r>
              <a:rPr lang="en-US" sz="2400" dirty="0">
                <a:solidFill>
                  <a:prstClr val="black"/>
                </a:solidFill>
                <a:latin typeface="Calibri" panose="020F0502020204030204"/>
              </a:rPr>
              <a:t> </a:t>
            </a:r>
          </a:p>
          <a:p>
            <a:pPr defTabSz="274313">
              <a:spcBef>
                <a:spcPts val="1800"/>
              </a:spcBef>
              <a:defRPr/>
            </a:pPr>
            <a:r>
              <a:rPr lang="en-US" sz="2400" b="1" dirty="0">
                <a:solidFill>
                  <a:prstClr val="black"/>
                </a:solidFill>
                <a:latin typeface="Calibri" panose="020F0502020204030204"/>
              </a:rPr>
              <a:t>Exodus 25:40 (NASB) </a:t>
            </a:r>
            <a:br>
              <a:rPr lang="en-US" sz="2400" dirty="0">
                <a:solidFill>
                  <a:prstClr val="black"/>
                </a:solidFill>
                <a:latin typeface="Calibri" panose="020F0502020204030204"/>
              </a:rPr>
            </a:br>
            <a:r>
              <a:rPr lang="en-US" sz="2400" dirty="0">
                <a:solidFill>
                  <a:prstClr val="black"/>
                </a:solidFill>
                <a:latin typeface="Calibri" panose="020F0502020204030204"/>
              </a:rPr>
              <a:t>40  "See that you make </a:t>
            </a:r>
            <a:r>
              <a:rPr lang="en-US" sz="2400" i="1" dirty="0">
                <a:solidFill>
                  <a:prstClr val="black"/>
                </a:solidFill>
                <a:latin typeface="Calibri" panose="020F0502020204030204"/>
              </a:rPr>
              <a:t>them</a:t>
            </a:r>
            <a:r>
              <a:rPr lang="en-US" sz="2400" dirty="0">
                <a:solidFill>
                  <a:prstClr val="black"/>
                </a:solidFill>
                <a:latin typeface="Calibri" panose="020F0502020204030204"/>
              </a:rPr>
              <a:t> after the pattern for them, which was shown to you on the 	mountain. </a:t>
            </a:r>
          </a:p>
          <a:p>
            <a:pPr defTabSz="274313">
              <a:spcBef>
                <a:spcPts val="1800"/>
              </a:spcBef>
              <a:defRPr/>
            </a:pPr>
            <a:r>
              <a:rPr lang="en-US" sz="2400" b="1" dirty="0">
                <a:solidFill>
                  <a:prstClr val="black"/>
                </a:solidFill>
                <a:latin typeface="Calibri" panose="020F0502020204030204"/>
              </a:rPr>
              <a:t>Joshua 18:1 (NASB) </a:t>
            </a:r>
            <a:br>
              <a:rPr lang="en-US" sz="2400" dirty="0">
                <a:solidFill>
                  <a:prstClr val="black"/>
                </a:solidFill>
                <a:latin typeface="Calibri" panose="020F0502020204030204"/>
              </a:rPr>
            </a:br>
            <a:r>
              <a:rPr lang="en-US" sz="2400" dirty="0">
                <a:solidFill>
                  <a:prstClr val="black"/>
                </a:solidFill>
                <a:latin typeface="Calibri" panose="020F0502020204030204"/>
              </a:rPr>
              <a:t>1  Then the whole congregation of the sons of Israel assembled themselves at Shiloh, and set up 	the tent of meeting there; and the land was subdued before them. </a:t>
            </a:r>
          </a:p>
          <a:p>
            <a:pPr defTabSz="274313">
              <a:spcBef>
                <a:spcPts val="1800"/>
              </a:spcBef>
              <a:defRPr/>
            </a:pPr>
            <a:endParaRPr lang="en-US" sz="2400" dirty="0">
              <a:solidFill>
                <a:prstClr val="black"/>
              </a:solidFill>
              <a:latin typeface="Calibri" panose="020F0502020204030204"/>
            </a:endParaRPr>
          </a:p>
        </p:txBody>
      </p:sp>
      <p:sp>
        <p:nvSpPr>
          <p:cNvPr id="6" name="TextBox 5">
            <a:extLst>
              <a:ext uri="{FF2B5EF4-FFF2-40B4-BE49-F238E27FC236}">
                <a16:creationId xmlns:a16="http://schemas.microsoft.com/office/drawing/2014/main" id="{04C99E30-F236-49A5-96B2-EEF93592D7D2}"/>
              </a:ext>
            </a:extLst>
          </p:cNvPr>
          <p:cNvSpPr txBox="1"/>
          <p:nvPr/>
        </p:nvSpPr>
        <p:spPr>
          <a:xfrm>
            <a:off x="0" y="65304"/>
            <a:ext cx="12192000" cy="5539978"/>
          </a:xfrm>
          <a:prstGeom prst="rect">
            <a:avLst/>
          </a:prstGeom>
          <a:solidFill>
            <a:schemeClr val="bg1"/>
          </a:solidFill>
          <a:ln w="57150">
            <a:solidFill>
              <a:srgbClr val="FF0000"/>
            </a:solidFill>
          </a:ln>
        </p:spPr>
        <p:txBody>
          <a:bodyPr wrap="square" rtlCol="0">
            <a:spAutoFit/>
          </a:bodyPr>
          <a:lstStyle/>
          <a:p>
            <a:pPr defTabSz="274313">
              <a:spcBef>
                <a:spcPts val="1800"/>
              </a:spcBef>
              <a:defRPr/>
            </a:pPr>
            <a:endParaRPr lang="en-US" sz="2400" b="1" dirty="0">
              <a:solidFill>
                <a:prstClr val="black"/>
              </a:solidFill>
              <a:latin typeface="Calibri" panose="020F0502020204030204"/>
            </a:endParaRPr>
          </a:p>
          <a:p>
            <a:pPr defTabSz="274313">
              <a:spcBef>
                <a:spcPts val="1800"/>
              </a:spcBef>
              <a:defRPr/>
            </a:pPr>
            <a:endParaRPr lang="en-US" sz="2400" b="1" dirty="0">
              <a:solidFill>
                <a:prstClr val="black"/>
              </a:solidFill>
              <a:latin typeface="Calibri" panose="020F0502020204030204"/>
            </a:endParaRPr>
          </a:p>
          <a:p>
            <a:pPr defTabSz="274313">
              <a:spcBef>
                <a:spcPts val="1800"/>
              </a:spcBef>
              <a:defRPr/>
            </a:pPr>
            <a:endParaRPr lang="en-US" sz="2400" b="1" dirty="0">
              <a:solidFill>
                <a:prstClr val="black"/>
              </a:solidFill>
              <a:latin typeface="Calibri" panose="020F0502020204030204"/>
            </a:endParaRPr>
          </a:p>
          <a:p>
            <a:pPr defTabSz="274313">
              <a:spcBef>
                <a:spcPts val="1800"/>
              </a:spcBef>
              <a:defRPr/>
            </a:pPr>
            <a:r>
              <a:rPr lang="en-US" sz="2400" b="1" dirty="0">
                <a:solidFill>
                  <a:prstClr val="black"/>
                </a:solidFill>
                <a:latin typeface="Calibri" panose="020F0502020204030204"/>
              </a:rPr>
              <a:t>Acts 6:13-14 (NASB) </a:t>
            </a:r>
            <a:br>
              <a:rPr lang="en-US" sz="2400" dirty="0">
                <a:solidFill>
                  <a:prstClr val="black"/>
                </a:solidFill>
                <a:latin typeface="Calibri" panose="020F0502020204030204"/>
              </a:rPr>
            </a:br>
            <a:r>
              <a:rPr lang="en-US" sz="2400" dirty="0">
                <a:solidFill>
                  <a:prstClr val="black"/>
                </a:solidFill>
                <a:latin typeface="Calibri" panose="020F0502020204030204"/>
              </a:rPr>
              <a:t>13  They put forward false witnesses who said, "This man incessantly speaks against this holy 	place and the Law; </a:t>
            </a:r>
            <a:br>
              <a:rPr lang="en-US" sz="2400" dirty="0">
                <a:solidFill>
                  <a:prstClr val="black"/>
                </a:solidFill>
                <a:latin typeface="Calibri" panose="020F0502020204030204"/>
              </a:rPr>
            </a:br>
            <a:r>
              <a:rPr lang="en-US" sz="2400" dirty="0">
                <a:solidFill>
                  <a:prstClr val="black"/>
                </a:solidFill>
                <a:latin typeface="Calibri" panose="020F0502020204030204"/>
              </a:rPr>
              <a:t>14  for we have heard him say that this Nazarene, Jesus, will destroy this place and alter the 	customs which Moses handed down to us." </a:t>
            </a:r>
          </a:p>
          <a:p>
            <a:pPr defTabSz="274313">
              <a:spcBef>
                <a:spcPts val="1800"/>
              </a:spcBef>
              <a:defRPr/>
            </a:pPr>
            <a:endParaRPr lang="en-US" sz="2400" b="1" dirty="0">
              <a:solidFill>
                <a:prstClr val="black"/>
              </a:solidFill>
              <a:latin typeface="Calibri" panose="020F0502020204030204"/>
            </a:endParaRPr>
          </a:p>
          <a:p>
            <a:pPr defTabSz="274313">
              <a:spcBef>
                <a:spcPts val="1800"/>
              </a:spcBef>
              <a:defRPr/>
            </a:pPr>
            <a:endParaRPr lang="en-US" sz="2400" b="1" dirty="0">
              <a:solidFill>
                <a:prstClr val="black"/>
              </a:solidFill>
              <a:latin typeface="Calibri" panose="020F0502020204030204"/>
            </a:endParaRPr>
          </a:p>
          <a:p>
            <a:pPr defTabSz="274313">
              <a:spcBef>
                <a:spcPts val="1800"/>
              </a:spcBef>
              <a:defRPr/>
            </a:pPr>
            <a:endParaRPr lang="en-US" sz="2400" b="1" dirty="0">
              <a:solidFill>
                <a:prstClr val="black"/>
              </a:solidFill>
              <a:latin typeface="Calibri" panose="020F0502020204030204"/>
            </a:endParaRPr>
          </a:p>
        </p:txBody>
      </p:sp>
    </p:spTree>
    <p:extLst>
      <p:ext uri="{BB962C8B-B14F-4D97-AF65-F5344CB8AC3E}">
        <p14:creationId xmlns:p14="http://schemas.microsoft.com/office/powerpoint/2010/main" val="272418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4"/>
                                        </p:tgtEl>
                                        <p:attrNameLst>
                                          <p:attrName>ppt_w</p:attrName>
                                        </p:attrNameLst>
                                      </p:cBhvr>
                                      <p:tavLst>
                                        <p:tav tm="0">
                                          <p:val>
                                            <p:strVal val="ppt_w"/>
                                          </p:val>
                                        </p:tav>
                                        <p:tav tm="100000">
                                          <p:val>
                                            <p:fltVal val="0"/>
                                          </p:val>
                                        </p:tav>
                                      </p:tavLst>
                                    </p:anim>
                                    <p:anim calcmode="lin" valueType="num">
                                      <p:cBhvr>
                                        <p:cTn id="36" dur="500"/>
                                        <p:tgtEl>
                                          <p:spTgt spid="4"/>
                                        </p:tgtEl>
                                        <p:attrNameLst>
                                          <p:attrName>ppt_h</p:attrName>
                                        </p:attrNameLst>
                                      </p:cBhvr>
                                      <p:tavLst>
                                        <p:tav tm="0">
                                          <p:val>
                                            <p:strVal val="ppt_h"/>
                                          </p:val>
                                        </p:tav>
                                        <p:tav tm="100000">
                                          <p:val>
                                            <p:fltVal val="0"/>
                                          </p:val>
                                        </p:tav>
                                      </p:tavLst>
                                    </p:anim>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1" nodeType="clickEffect">
                                  <p:stCondLst>
                                    <p:cond delay="0"/>
                                  </p:stCondLst>
                                  <p:childTnLst>
                                    <p:anim calcmode="lin" valueType="num">
                                      <p:cBhvr>
                                        <p:cTn id="53" dur="500"/>
                                        <p:tgtEl>
                                          <p:spTgt spid="5"/>
                                        </p:tgtEl>
                                        <p:attrNameLst>
                                          <p:attrName>ppt_w</p:attrName>
                                        </p:attrNameLst>
                                      </p:cBhvr>
                                      <p:tavLst>
                                        <p:tav tm="0">
                                          <p:val>
                                            <p:strVal val="ppt_w"/>
                                          </p:val>
                                        </p:tav>
                                        <p:tav tm="100000">
                                          <p:val>
                                            <p:fltVal val="0"/>
                                          </p:val>
                                        </p:tav>
                                      </p:tavLst>
                                    </p:anim>
                                    <p:anim calcmode="lin" valueType="num">
                                      <p:cBhvr>
                                        <p:cTn id="54" dur="500"/>
                                        <p:tgtEl>
                                          <p:spTgt spid="5"/>
                                        </p:tgtEl>
                                        <p:attrNameLst>
                                          <p:attrName>ppt_h</p:attrName>
                                        </p:attrNameLst>
                                      </p:cBhvr>
                                      <p:tavLst>
                                        <p:tav tm="0">
                                          <p:val>
                                            <p:strVal val="ppt_h"/>
                                          </p:val>
                                        </p:tav>
                                        <p:tav tm="100000">
                                          <p:val>
                                            <p:fltVal val="0"/>
                                          </p:val>
                                        </p:tav>
                                      </p:tavLst>
                                    </p:anim>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p:cTn id="61" dur="500" fill="hold"/>
                                        <p:tgtEl>
                                          <p:spTgt spid="6"/>
                                        </p:tgtEl>
                                        <p:attrNameLst>
                                          <p:attrName>ppt_w</p:attrName>
                                        </p:attrNameLst>
                                      </p:cBhvr>
                                      <p:tavLst>
                                        <p:tav tm="0">
                                          <p:val>
                                            <p:fltVal val="0"/>
                                          </p:val>
                                        </p:tav>
                                        <p:tav tm="100000">
                                          <p:val>
                                            <p:strVal val="#ppt_w"/>
                                          </p:val>
                                        </p:tav>
                                      </p:tavLst>
                                    </p:anim>
                                    <p:anim calcmode="lin" valueType="num">
                                      <p:cBhvr>
                                        <p:cTn id="62" dur="500" fill="hold"/>
                                        <p:tgtEl>
                                          <p:spTgt spid="6"/>
                                        </p:tgtEl>
                                        <p:attrNameLst>
                                          <p:attrName>ppt_h</p:attrName>
                                        </p:attrNameLst>
                                      </p:cBhvr>
                                      <p:tavLst>
                                        <p:tav tm="0">
                                          <p:val>
                                            <p:fltVal val="0"/>
                                          </p:val>
                                        </p:tav>
                                        <p:tav tm="100000">
                                          <p:val>
                                            <p:strVal val="#ppt_h"/>
                                          </p:val>
                                        </p:tav>
                                      </p:tavLst>
                                    </p:anim>
                                    <p:animEffect transition="in" filter="fade">
                                      <p:cBhvr>
                                        <p:cTn id="63" dur="5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xit" presetSubtype="32" fill="hold" grpId="1" nodeType="clickEffect">
                                  <p:stCondLst>
                                    <p:cond delay="0"/>
                                  </p:stCondLst>
                                  <p:childTnLst>
                                    <p:anim calcmode="lin" valueType="num">
                                      <p:cBhvr>
                                        <p:cTn id="67" dur="500"/>
                                        <p:tgtEl>
                                          <p:spTgt spid="6"/>
                                        </p:tgtEl>
                                        <p:attrNameLst>
                                          <p:attrName>ppt_w</p:attrName>
                                        </p:attrNameLst>
                                      </p:cBhvr>
                                      <p:tavLst>
                                        <p:tav tm="0">
                                          <p:val>
                                            <p:strVal val="ppt_w"/>
                                          </p:val>
                                        </p:tav>
                                        <p:tav tm="100000">
                                          <p:val>
                                            <p:fltVal val="0"/>
                                          </p:val>
                                        </p:tav>
                                      </p:tavLst>
                                    </p:anim>
                                    <p:anim calcmode="lin" valueType="num">
                                      <p:cBhvr>
                                        <p:cTn id="68" dur="500"/>
                                        <p:tgtEl>
                                          <p:spTgt spid="6"/>
                                        </p:tgtEl>
                                        <p:attrNameLst>
                                          <p:attrName>ppt_h</p:attrName>
                                        </p:attrNameLst>
                                      </p:cBhvr>
                                      <p:tavLst>
                                        <p:tav tm="0">
                                          <p:val>
                                            <p:strVal val="ppt_h"/>
                                          </p:val>
                                        </p:tav>
                                        <p:tav tm="100000">
                                          <p:val>
                                            <p:fltVal val="0"/>
                                          </p:val>
                                        </p:tav>
                                      </p:tavLst>
                                    </p:anim>
                                    <p:animEffect transition="out" filter="fade">
                                      <p:cBhvr>
                                        <p:cTn id="69" dur="500"/>
                                        <p:tgtEl>
                                          <p:spTgt spid="6"/>
                                        </p:tgtEl>
                                      </p:cBhvr>
                                    </p:animEffect>
                                    <p:set>
                                      <p:cBhvr>
                                        <p:cTn id="7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093976"/>
          </a:xfrm>
          <a:prstGeom prst="rect">
            <a:avLst/>
          </a:prstGeom>
          <a:solidFill>
            <a:schemeClr val="bg1"/>
          </a:solidFill>
        </p:spPr>
        <p:txBody>
          <a:bodyPr wrap="square" rtlCol="0">
            <a:spAutoFit/>
          </a:bodyPr>
          <a:lstStyle/>
          <a:p>
            <a:pPr defTabSz="274313">
              <a:spcBef>
                <a:spcPts val="1800"/>
              </a:spcBef>
              <a:defRPr/>
            </a:pPr>
            <a:r>
              <a:rPr lang="en-US" sz="2400" b="1" dirty="0">
                <a:solidFill>
                  <a:srgbClr val="FF0000"/>
                </a:solidFill>
                <a:latin typeface="Times New Roman" panose="02020603050405020304" pitchFamily="18" charset="0"/>
                <a:cs typeface="Times New Roman" panose="02020603050405020304" pitchFamily="18" charset="0"/>
              </a:rPr>
              <a:t>Acts 7:46-50 (NASB)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46  "</a:t>
            </a:r>
            <a:r>
              <a:rPr lang="en-US" sz="2400" i="1" dirty="0">
                <a:solidFill>
                  <a:srgbClr val="FF0000"/>
                </a:solidFill>
                <a:latin typeface="Times New Roman" panose="02020603050405020304" pitchFamily="18" charset="0"/>
                <a:cs typeface="Times New Roman" panose="02020603050405020304" pitchFamily="18" charset="0"/>
              </a:rPr>
              <a:t>David</a:t>
            </a:r>
            <a:r>
              <a:rPr lang="en-US" sz="2400" dirty="0">
                <a:solidFill>
                  <a:srgbClr val="FF0000"/>
                </a:solidFill>
                <a:latin typeface="Times New Roman" panose="02020603050405020304" pitchFamily="18" charset="0"/>
                <a:cs typeface="Times New Roman" panose="02020603050405020304" pitchFamily="18" charset="0"/>
              </a:rPr>
              <a:t> found favor in God's sight, and asked that he might find a dwelling place for the God 	of Jacob.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47  "But it was Solomon who built a house for Him.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48  "However, the Most High does not dwell in </a:t>
            </a:r>
            <a:r>
              <a:rPr lang="en-US" sz="2400" i="1" dirty="0">
                <a:solidFill>
                  <a:srgbClr val="FF0000"/>
                </a:solidFill>
                <a:latin typeface="Times New Roman" panose="02020603050405020304" pitchFamily="18" charset="0"/>
                <a:cs typeface="Times New Roman" panose="02020603050405020304" pitchFamily="18" charset="0"/>
              </a:rPr>
              <a:t>houses</a:t>
            </a:r>
            <a:r>
              <a:rPr lang="en-US" sz="2400" dirty="0">
                <a:solidFill>
                  <a:srgbClr val="FF0000"/>
                </a:solidFill>
                <a:latin typeface="Times New Roman" panose="02020603050405020304" pitchFamily="18" charset="0"/>
                <a:cs typeface="Times New Roman" panose="02020603050405020304" pitchFamily="18" charset="0"/>
              </a:rPr>
              <a:t> made by </a:t>
            </a:r>
            <a:r>
              <a:rPr lang="en-US" sz="2400" i="1" dirty="0">
                <a:solidFill>
                  <a:srgbClr val="FF0000"/>
                </a:solidFill>
                <a:latin typeface="Times New Roman" panose="02020603050405020304" pitchFamily="18" charset="0"/>
                <a:cs typeface="Times New Roman" panose="02020603050405020304" pitchFamily="18" charset="0"/>
              </a:rPr>
              <a:t>human</a:t>
            </a:r>
            <a:r>
              <a:rPr lang="en-US" sz="2400" dirty="0">
                <a:solidFill>
                  <a:srgbClr val="FF0000"/>
                </a:solidFill>
                <a:latin typeface="Times New Roman" panose="02020603050405020304" pitchFamily="18" charset="0"/>
                <a:cs typeface="Times New Roman" panose="02020603050405020304" pitchFamily="18" charset="0"/>
              </a:rPr>
              <a:t> hands; as the prophet 	says: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49  '</a:t>
            </a:r>
            <a:r>
              <a:rPr lang="en-US" sz="2400" cap="small" dirty="0">
                <a:solidFill>
                  <a:srgbClr val="FF0000"/>
                </a:solidFill>
                <a:latin typeface="Times New Roman" panose="02020603050405020304" pitchFamily="18" charset="0"/>
                <a:cs typeface="Times New Roman" panose="02020603050405020304" pitchFamily="18" charset="0"/>
              </a:rPr>
              <a:t>HEAVEN IS</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MY THRONE</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AND EARTH IS THE FOOTSTOOL OF</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MY FEET</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WHAT 	KIND OF HOUSE WILL</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YOU</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BUILD FOR</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ME</a:t>
            </a:r>
            <a:r>
              <a:rPr lang="en-US" sz="2400" dirty="0">
                <a:solidFill>
                  <a:srgbClr val="FF0000"/>
                </a:solidFill>
                <a:latin typeface="Times New Roman" panose="02020603050405020304" pitchFamily="18" charset="0"/>
                <a:cs typeface="Times New Roman" panose="02020603050405020304" pitchFamily="18" charset="0"/>
              </a:rPr>
              <a:t>?' says the Lord, '</a:t>
            </a:r>
            <a:r>
              <a:rPr lang="en-US" sz="2400" cap="small" dirty="0">
                <a:solidFill>
                  <a:srgbClr val="FF0000"/>
                </a:solidFill>
                <a:latin typeface="Times New Roman" panose="02020603050405020304" pitchFamily="18" charset="0"/>
                <a:cs typeface="Times New Roman" panose="02020603050405020304" pitchFamily="18" charset="0"/>
              </a:rPr>
              <a:t>OR WHAT PLACE IS 	THERE FOR</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MY REPOSE</a:t>
            </a:r>
            <a:r>
              <a:rPr lang="en-US" sz="2400" dirty="0">
                <a:solidFill>
                  <a:srgbClr val="FF0000"/>
                </a:solidFill>
                <a:latin typeface="Times New Roman" panose="02020603050405020304" pitchFamily="18" charset="0"/>
                <a:cs typeface="Times New Roman" panose="02020603050405020304" pitchFamily="18" charset="0"/>
              </a:rPr>
              <a:t>?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50  '</a:t>
            </a:r>
            <a:r>
              <a:rPr lang="en-US" sz="2400" cap="small" dirty="0">
                <a:solidFill>
                  <a:srgbClr val="FF0000"/>
                </a:solidFill>
                <a:latin typeface="Times New Roman" panose="02020603050405020304" pitchFamily="18" charset="0"/>
                <a:cs typeface="Times New Roman" panose="02020603050405020304" pitchFamily="18" charset="0"/>
              </a:rPr>
              <a:t>WAS IT NOT</a:t>
            </a:r>
            <a:r>
              <a:rPr lang="en-US" sz="2400" dirty="0">
                <a:solidFill>
                  <a:srgbClr val="FF0000"/>
                </a:solidFill>
                <a:latin typeface="Times New Roman" panose="02020603050405020304" pitchFamily="18" charset="0"/>
                <a:cs typeface="Times New Roman" panose="02020603050405020304" pitchFamily="18" charset="0"/>
              </a:rPr>
              <a:t> </a:t>
            </a:r>
            <a:r>
              <a:rPr lang="en-US" sz="2400" cap="small" dirty="0">
                <a:solidFill>
                  <a:srgbClr val="FF0000"/>
                </a:solidFill>
                <a:latin typeface="Times New Roman" panose="02020603050405020304" pitchFamily="18" charset="0"/>
                <a:cs typeface="Times New Roman" panose="02020603050405020304" pitchFamily="18" charset="0"/>
              </a:rPr>
              <a:t>MY HAND WHICH MADE ALL THESE THINGS</a:t>
            </a:r>
            <a:r>
              <a:rPr lang="en-US" sz="2400" dirty="0">
                <a:solidFill>
                  <a:srgbClr val="FF0000"/>
                </a:solidFill>
                <a:latin typeface="Times New Roman" panose="02020603050405020304" pitchFamily="18" charset="0"/>
                <a:cs typeface="Times New Roman" panose="02020603050405020304" pitchFamily="18" charset="0"/>
              </a:rPr>
              <a:t>?’ </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A. Then David found favor with God but was not allowed to build the Temple. But let it be 	understood that God did not dwell in the Temple and that righteousness is not based on the 	existence of the Temple or the Tabernacle. </a:t>
            </a:r>
            <a:r>
              <a:rPr lang="en-US" sz="2400" dirty="0">
                <a:solidFill>
                  <a:srgbClr val="FF0000"/>
                </a:solidFill>
                <a:latin typeface="Times New Roman" panose="02020603050405020304" pitchFamily="18" charset="0"/>
                <a:cs typeface="Times New Roman" panose="02020603050405020304" pitchFamily="18" charset="0"/>
              </a:rPr>
              <a:t>2Sam 7:1-7, 12-13; </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	1. He does dwell in his people if they are obedient to Him. Righteousness is found in a humble 		obedient people. : </a:t>
            </a:r>
            <a:r>
              <a:rPr lang="en-US" sz="2400" dirty="0">
                <a:solidFill>
                  <a:srgbClr val="FF0000"/>
                </a:solidFill>
                <a:latin typeface="Times New Roman" panose="02020603050405020304" pitchFamily="18" charset="0"/>
                <a:cs typeface="Times New Roman" panose="02020603050405020304" pitchFamily="18" charset="0"/>
              </a:rPr>
              <a:t>Isa 66:1-2; </a:t>
            </a:r>
            <a:r>
              <a:rPr lang="en-US" sz="2400" dirty="0" err="1">
                <a:solidFill>
                  <a:srgbClr val="FF0000"/>
                </a:solidFill>
                <a:latin typeface="Times New Roman" panose="02020603050405020304" pitchFamily="18" charset="0"/>
                <a:cs typeface="Times New Roman" panose="02020603050405020304" pitchFamily="18" charset="0"/>
              </a:rPr>
              <a:t>Eph</a:t>
            </a:r>
            <a:r>
              <a:rPr lang="en-US" sz="2400" dirty="0">
                <a:solidFill>
                  <a:srgbClr val="FF0000"/>
                </a:solidFill>
                <a:latin typeface="Times New Roman" panose="02020603050405020304" pitchFamily="18" charset="0"/>
                <a:cs typeface="Times New Roman" panose="02020603050405020304" pitchFamily="18" charset="0"/>
              </a:rPr>
              <a:t> 2:19-22</a:t>
            </a:r>
          </a:p>
        </p:txBody>
      </p:sp>
      <p:sp>
        <p:nvSpPr>
          <p:cNvPr id="3" name="TextBox 2">
            <a:extLst>
              <a:ext uri="{FF2B5EF4-FFF2-40B4-BE49-F238E27FC236}">
                <a16:creationId xmlns:a16="http://schemas.microsoft.com/office/drawing/2014/main" id="{515D3CB7-9838-49D0-AB91-B9DF887CEB3A}"/>
              </a:ext>
            </a:extLst>
          </p:cNvPr>
          <p:cNvSpPr txBox="1"/>
          <p:nvPr/>
        </p:nvSpPr>
        <p:spPr>
          <a:xfrm>
            <a:off x="0" y="0"/>
            <a:ext cx="12192000" cy="6740307"/>
          </a:xfrm>
          <a:prstGeom prst="rect">
            <a:avLst/>
          </a:prstGeom>
          <a:solidFill>
            <a:schemeClr val="bg1"/>
          </a:solidFill>
          <a:ln w="57150">
            <a:solidFill>
              <a:srgbClr val="00B0F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2 Samuel 7:1-7, 12-13 (NASB) </a:t>
            </a:r>
            <a:br>
              <a:rPr lang="en-US" sz="2400" dirty="0">
                <a:solidFill>
                  <a:prstClr val="black"/>
                </a:solidFill>
                <a:latin typeface="Calibri" panose="020F0502020204030204"/>
              </a:rPr>
            </a:br>
            <a:r>
              <a:rPr lang="en-US" sz="2400" dirty="0">
                <a:solidFill>
                  <a:prstClr val="black"/>
                </a:solidFill>
                <a:latin typeface="Calibri" panose="020F0502020204030204"/>
              </a:rPr>
              <a:t>1  Now it came about when the king lived in his house, and the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had given him rest on every 	side from all his enemies, </a:t>
            </a:r>
            <a:br>
              <a:rPr lang="en-US" sz="2400" dirty="0">
                <a:solidFill>
                  <a:prstClr val="black"/>
                </a:solidFill>
                <a:latin typeface="Calibri" panose="020F0502020204030204"/>
              </a:rPr>
            </a:br>
            <a:r>
              <a:rPr lang="en-US" sz="2400" dirty="0">
                <a:solidFill>
                  <a:prstClr val="black"/>
                </a:solidFill>
                <a:latin typeface="Calibri" panose="020F0502020204030204"/>
              </a:rPr>
              <a:t>2  that the king said to Nathan the prophet, "See now, I dwell in a house of cedar, but the ark of 	God dwells within tent curtains." </a:t>
            </a:r>
            <a:br>
              <a:rPr lang="en-US" sz="2400" dirty="0">
                <a:solidFill>
                  <a:prstClr val="black"/>
                </a:solidFill>
                <a:latin typeface="Calibri" panose="020F0502020204030204"/>
              </a:rPr>
            </a:br>
            <a:r>
              <a:rPr lang="en-US" sz="2400" dirty="0">
                <a:solidFill>
                  <a:prstClr val="black"/>
                </a:solidFill>
                <a:latin typeface="Calibri" panose="020F0502020204030204"/>
              </a:rPr>
              <a:t>3  Nathan said to the king, "Go, do all that is in your mind, for the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is with you." </a:t>
            </a:r>
            <a:br>
              <a:rPr lang="en-US" sz="2400" dirty="0">
                <a:solidFill>
                  <a:prstClr val="black"/>
                </a:solidFill>
                <a:latin typeface="Calibri" panose="020F0502020204030204"/>
              </a:rPr>
            </a:br>
            <a:r>
              <a:rPr lang="en-US" sz="2400" dirty="0">
                <a:solidFill>
                  <a:prstClr val="black"/>
                </a:solidFill>
                <a:latin typeface="Calibri" panose="020F0502020204030204"/>
              </a:rPr>
              <a:t>4  But in the same night the word of the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came to Nathan, saying, </a:t>
            </a:r>
            <a:br>
              <a:rPr lang="en-US" sz="2400" dirty="0">
                <a:solidFill>
                  <a:prstClr val="black"/>
                </a:solidFill>
                <a:latin typeface="Calibri" panose="020F0502020204030204"/>
              </a:rPr>
            </a:br>
            <a:r>
              <a:rPr lang="en-US" sz="2400" dirty="0">
                <a:solidFill>
                  <a:prstClr val="black"/>
                </a:solidFill>
                <a:latin typeface="Calibri" panose="020F0502020204030204"/>
              </a:rPr>
              <a:t>5  "Go and say to My servant David, 'Thus says the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"Are you the one who should build Me 	a house to dwell in? </a:t>
            </a:r>
            <a:br>
              <a:rPr lang="en-US" sz="2400" dirty="0">
                <a:solidFill>
                  <a:prstClr val="black"/>
                </a:solidFill>
                <a:latin typeface="Calibri" panose="020F0502020204030204"/>
              </a:rPr>
            </a:br>
            <a:r>
              <a:rPr lang="en-US" sz="2400" dirty="0">
                <a:solidFill>
                  <a:prstClr val="black"/>
                </a:solidFill>
                <a:latin typeface="Calibri" panose="020F0502020204030204"/>
              </a:rPr>
              <a:t>6  "For I have not dwelt in a house since the day I brought up the sons of Israel from Egypt, even 	to this day; but I have been moving about in a tent, even in a tabernacle. </a:t>
            </a:r>
            <a:br>
              <a:rPr lang="en-US" sz="2400" dirty="0">
                <a:solidFill>
                  <a:prstClr val="black"/>
                </a:solidFill>
                <a:latin typeface="Calibri" panose="020F0502020204030204"/>
              </a:rPr>
            </a:br>
            <a:r>
              <a:rPr lang="en-US" sz="2400" dirty="0">
                <a:solidFill>
                  <a:prstClr val="black"/>
                </a:solidFill>
                <a:latin typeface="Calibri" panose="020F0502020204030204"/>
              </a:rPr>
              <a:t>7  </a:t>
            </a:r>
            <a:r>
              <a:rPr lang="en-US" sz="2400" dirty="0">
                <a:solidFill>
                  <a:srgbClr val="FF0000"/>
                </a:solidFill>
                <a:latin typeface="Calibri" panose="020F0502020204030204"/>
              </a:rPr>
              <a:t>"Wherever I have gone with all the sons of Israel, did I speak a word with one of the tribes of 	Israel, which I commanded to shepherd My people Israel, saying, 'Why have you not built Me a 	house of cedar?'“’ </a:t>
            </a:r>
            <a:br>
              <a:rPr lang="en-US" sz="2400" dirty="0">
                <a:solidFill>
                  <a:prstClr val="black"/>
                </a:solidFill>
                <a:latin typeface="Calibri" panose="020F0502020204030204"/>
              </a:rPr>
            </a:br>
            <a:br>
              <a:rPr lang="en-US" sz="2400" dirty="0">
                <a:solidFill>
                  <a:prstClr val="black"/>
                </a:solidFill>
                <a:latin typeface="Calibri" panose="020F0502020204030204"/>
              </a:rPr>
            </a:br>
            <a:r>
              <a:rPr lang="en-US" sz="2400" dirty="0">
                <a:solidFill>
                  <a:prstClr val="black"/>
                </a:solidFill>
                <a:latin typeface="Calibri" panose="020F0502020204030204"/>
              </a:rPr>
              <a:t>12  "When your days are complete and you lie down with your fathers, I will raise up your 	descendant after you, who will come forth from you, and I will establish his kingdom. </a:t>
            </a:r>
            <a:br>
              <a:rPr lang="en-US" sz="2400" dirty="0">
                <a:solidFill>
                  <a:prstClr val="black"/>
                </a:solidFill>
                <a:latin typeface="Calibri" panose="020F0502020204030204"/>
              </a:rPr>
            </a:br>
            <a:r>
              <a:rPr lang="en-US" sz="2400" dirty="0">
                <a:solidFill>
                  <a:prstClr val="black"/>
                </a:solidFill>
                <a:latin typeface="Calibri" panose="020F0502020204030204"/>
              </a:rPr>
              <a:t>13  "He shall build a house for My name, and I will establish the throne of his kingdom forever.</a:t>
            </a:r>
          </a:p>
        </p:txBody>
      </p:sp>
      <p:sp>
        <p:nvSpPr>
          <p:cNvPr id="5" name="TextBox 4">
            <a:extLst>
              <a:ext uri="{FF2B5EF4-FFF2-40B4-BE49-F238E27FC236}">
                <a16:creationId xmlns:a16="http://schemas.microsoft.com/office/drawing/2014/main" id="{3CAF914F-E958-4AE7-9E1A-8CA2CD923CC7}"/>
              </a:ext>
            </a:extLst>
          </p:cNvPr>
          <p:cNvSpPr txBox="1"/>
          <p:nvPr/>
        </p:nvSpPr>
        <p:spPr>
          <a:xfrm>
            <a:off x="0" y="10888"/>
            <a:ext cx="12192000" cy="5262979"/>
          </a:xfrm>
          <a:prstGeom prst="rect">
            <a:avLst/>
          </a:prstGeom>
          <a:solidFill>
            <a:schemeClr val="bg1"/>
          </a:solidFill>
          <a:ln w="57150">
            <a:solidFill>
              <a:srgbClr val="00B0F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Isaiah 66:1-2 (NASB) </a:t>
            </a:r>
            <a:br>
              <a:rPr lang="en-US" sz="2400" dirty="0">
                <a:solidFill>
                  <a:srgbClr val="FF0000"/>
                </a:solidFill>
                <a:latin typeface="Calibri" panose="020F0502020204030204"/>
              </a:rPr>
            </a:br>
            <a:r>
              <a:rPr lang="en-US" sz="2400" dirty="0">
                <a:solidFill>
                  <a:prstClr val="black"/>
                </a:solidFill>
                <a:latin typeface="Calibri" panose="020F0502020204030204"/>
              </a:rPr>
              <a:t>1  Thus says the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a:t>
            </a:r>
            <a:r>
              <a:rPr lang="en-US" sz="2400" dirty="0">
                <a:solidFill>
                  <a:srgbClr val="FF0000"/>
                </a:solidFill>
                <a:latin typeface="Calibri" panose="020F0502020204030204"/>
              </a:rPr>
              <a:t>"Heaven is My throne and the earth is My footstool. </a:t>
            </a:r>
            <a:r>
              <a:rPr lang="en-US" sz="2400" b="1" u="sng" dirty="0">
                <a:solidFill>
                  <a:srgbClr val="FF0000"/>
                </a:solidFill>
                <a:latin typeface="Calibri" panose="020F0502020204030204"/>
              </a:rPr>
              <a:t>Where then is a </a:t>
            </a:r>
            <a:r>
              <a:rPr lang="en-US" sz="2400" b="1" dirty="0">
                <a:solidFill>
                  <a:srgbClr val="FF0000"/>
                </a:solidFill>
                <a:latin typeface="Calibri" panose="020F0502020204030204"/>
              </a:rPr>
              <a:t>	</a:t>
            </a:r>
            <a:r>
              <a:rPr lang="en-US" sz="2400" b="1" u="sng" dirty="0">
                <a:solidFill>
                  <a:srgbClr val="FF0000"/>
                </a:solidFill>
                <a:latin typeface="Calibri" panose="020F0502020204030204"/>
              </a:rPr>
              <a:t>house you could build for Me?</a:t>
            </a:r>
            <a:r>
              <a:rPr lang="en-US" sz="2400" b="1" u="sng" dirty="0">
                <a:solidFill>
                  <a:prstClr val="black"/>
                </a:solidFill>
                <a:latin typeface="Calibri" panose="020F0502020204030204"/>
              </a:rPr>
              <a:t> </a:t>
            </a:r>
            <a:r>
              <a:rPr lang="en-US" sz="2400" dirty="0">
                <a:solidFill>
                  <a:prstClr val="black"/>
                </a:solidFill>
                <a:latin typeface="Calibri" panose="020F0502020204030204"/>
              </a:rPr>
              <a:t>And where is a place that I may rest?</a:t>
            </a:r>
            <a:br>
              <a:rPr lang="en-US" sz="2400" dirty="0">
                <a:solidFill>
                  <a:prstClr val="black"/>
                </a:solidFill>
                <a:latin typeface="Calibri" panose="020F0502020204030204"/>
              </a:rPr>
            </a:br>
            <a:r>
              <a:rPr lang="en-US" sz="2400" dirty="0">
                <a:solidFill>
                  <a:prstClr val="black"/>
                </a:solidFill>
                <a:latin typeface="Calibri" panose="020F0502020204030204"/>
              </a:rPr>
              <a:t>2  "For My hand made all these things, Thus all these things came into being," declares the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a:t>
            </a:r>
            <a:r>
              <a:rPr lang="en-US" sz="2400" dirty="0">
                <a:solidFill>
                  <a:srgbClr val="FF0000"/>
                </a:solidFill>
                <a:latin typeface="Calibri" panose="020F0502020204030204"/>
              </a:rPr>
              <a:t>"But to this one I will look, To him who is humble and contrite of spirit, and who trembles at 	My word. </a:t>
            </a:r>
            <a:br>
              <a:rPr lang="en-US" sz="2400" dirty="0">
                <a:solidFill>
                  <a:srgbClr val="FF0000"/>
                </a:solidFill>
                <a:latin typeface="Calibri" panose="020F0502020204030204"/>
              </a:rPr>
            </a:br>
            <a:r>
              <a:rPr lang="en-US" sz="2400" dirty="0">
                <a:solidFill>
                  <a:srgbClr val="FF0000"/>
                </a:solidFill>
                <a:latin typeface="Calibri" panose="020F0502020204030204"/>
              </a:rPr>
              <a:t> </a:t>
            </a:r>
            <a:br>
              <a:rPr lang="en-US" sz="2400" dirty="0">
                <a:solidFill>
                  <a:srgbClr val="FF0000"/>
                </a:solidFill>
                <a:latin typeface="Calibri" panose="020F0502020204030204"/>
              </a:rPr>
            </a:br>
            <a:r>
              <a:rPr lang="en-US" sz="2400" b="1" dirty="0">
                <a:solidFill>
                  <a:prstClr val="black"/>
                </a:solidFill>
                <a:latin typeface="Calibri" panose="020F0502020204030204"/>
              </a:rPr>
              <a:t>Ephesians 2:19-22 (NASB) </a:t>
            </a:r>
            <a:br>
              <a:rPr lang="en-US" sz="2400" dirty="0">
                <a:solidFill>
                  <a:prstClr val="black"/>
                </a:solidFill>
                <a:latin typeface="Calibri" panose="020F0502020204030204"/>
              </a:rPr>
            </a:br>
            <a:r>
              <a:rPr lang="en-US" sz="2400" dirty="0">
                <a:solidFill>
                  <a:prstClr val="black"/>
                </a:solidFill>
                <a:latin typeface="Calibri" panose="020F0502020204030204"/>
              </a:rPr>
              <a:t>19  So then you are no longer strangers and aliens, but you are fellow citizens with the saints, 	and are of God's household, </a:t>
            </a:r>
            <a:br>
              <a:rPr lang="en-US" sz="2400" dirty="0">
                <a:solidFill>
                  <a:prstClr val="black"/>
                </a:solidFill>
                <a:latin typeface="Calibri" panose="020F0502020204030204"/>
              </a:rPr>
            </a:br>
            <a:r>
              <a:rPr lang="en-US" sz="2400" dirty="0">
                <a:solidFill>
                  <a:prstClr val="black"/>
                </a:solidFill>
                <a:latin typeface="Calibri" panose="020F0502020204030204"/>
              </a:rPr>
              <a:t>20  having been built on the foundation of the apostles and prophets, Christ Jesus Himself being 	the corner </a:t>
            </a:r>
            <a:r>
              <a:rPr lang="en-US" sz="2400" i="1" dirty="0">
                <a:solidFill>
                  <a:prstClr val="black"/>
                </a:solidFill>
                <a:latin typeface="Calibri" panose="020F0502020204030204"/>
              </a:rPr>
              <a:t>stone,</a:t>
            </a:r>
            <a:r>
              <a:rPr lang="en-US" sz="2400" dirty="0">
                <a:solidFill>
                  <a:prstClr val="black"/>
                </a:solidFill>
                <a:latin typeface="Calibri" panose="020F0502020204030204"/>
              </a:rPr>
              <a:t> </a:t>
            </a:r>
            <a:br>
              <a:rPr lang="en-US" sz="2400" dirty="0">
                <a:solidFill>
                  <a:prstClr val="black"/>
                </a:solidFill>
                <a:latin typeface="Calibri" panose="020F0502020204030204"/>
              </a:rPr>
            </a:br>
            <a:r>
              <a:rPr lang="en-US" sz="2400" dirty="0">
                <a:solidFill>
                  <a:prstClr val="black"/>
                </a:solidFill>
                <a:latin typeface="Calibri" panose="020F0502020204030204"/>
              </a:rPr>
              <a:t>21  </a:t>
            </a:r>
            <a:r>
              <a:rPr lang="en-US" sz="2400" dirty="0">
                <a:solidFill>
                  <a:srgbClr val="FF0000"/>
                </a:solidFill>
                <a:latin typeface="Calibri" panose="020F0502020204030204"/>
              </a:rPr>
              <a:t>in whom the whole building, being fitted together, is growing into a holy temple in the Lord, </a:t>
            </a:r>
            <a:br>
              <a:rPr lang="en-US" sz="2400" dirty="0">
                <a:solidFill>
                  <a:prstClr val="black"/>
                </a:solidFill>
                <a:latin typeface="Calibri" panose="020F0502020204030204"/>
              </a:rPr>
            </a:br>
            <a:r>
              <a:rPr lang="en-US" sz="2400" dirty="0">
                <a:solidFill>
                  <a:prstClr val="black"/>
                </a:solidFill>
                <a:latin typeface="Calibri" panose="020F0502020204030204"/>
              </a:rPr>
              <a:t>22 </a:t>
            </a:r>
            <a:r>
              <a:rPr lang="en-US" sz="2400" dirty="0">
                <a:solidFill>
                  <a:srgbClr val="FF0000"/>
                </a:solidFill>
                <a:latin typeface="Calibri" panose="020F0502020204030204"/>
              </a:rPr>
              <a:t> in whom you also are being built together into a dwelling of God in the Spirit. </a:t>
            </a:r>
          </a:p>
        </p:txBody>
      </p:sp>
    </p:spTree>
    <p:extLst>
      <p:ext uri="{BB962C8B-B14F-4D97-AF65-F5344CB8AC3E}">
        <p14:creationId xmlns:p14="http://schemas.microsoft.com/office/powerpoint/2010/main" val="297035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5"/>
                                        </p:tgtEl>
                                        <p:attrNameLst>
                                          <p:attrName>ppt_w</p:attrName>
                                        </p:attrNameLst>
                                      </p:cBhvr>
                                      <p:tavLst>
                                        <p:tav tm="0">
                                          <p:val>
                                            <p:strVal val="ppt_w"/>
                                          </p:val>
                                        </p:tav>
                                        <p:tav tm="100000">
                                          <p:val>
                                            <p:fltVal val="0"/>
                                          </p:val>
                                        </p:tav>
                                      </p:tavLst>
                                    </p:anim>
                                    <p:anim calcmode="lin" valueType="num">
                                      <p:cBhvr>
                                        <p:cTn id="36" dur="500"/>
                                        <p:tgtEl>
                                          <p:spTgt spid="5"/>
                                        </p:tgtEl>
                                        <p:attrNameLst>
                                          <p:attrName>ppt_h</p:attrName>
                                        </p:attrNameLst>
                                      </p:cBhvr>
                                      <p:tavLst>
                                        <p:tav tm="0">
                                          <p:val>
                                            <p:strVal val="ppt_h"/>
                                          </p:val>
                                        </p:tav>
                                        <p:tav tm="100000">
                                          <p:val>
                                            <p:fltVal val="0"/>
                                          </p:val>
                                        </p:tav>
                                      </p:tavLst>
                                    </p:anim>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6214"/>
            <a:ext cx="12192000" cy="5955476"/>
          </a:xfrm>
          <a:prstGeom prst="rect">
            <a:avLst/>
          </a:prstGeom>
          <a:solidFill>
            <a:schemeClr val="bg1"/>
          </a:solidFill>
        </p:spPr>
        <p:txBody>
          <a:bodyPr wrap="square" rtlCol="0">
            <a:spAutoFit/>
          </a:bodyPr>
          <a:lstStyle/>
          <a:p>
            <a:pPr defTabSz="274313">
              <a:spcBef>
                <a:spcPts val="1800"/>
              </a:spcBef>
              <a:defRPr/>
            </a:pPr>
            <a:r>
              <a:rPr lang="en-US" sz="2400" b="1" dirty="0">
                <a:solidFill>
                  <a:srgbClr val="FF0000"/>
                </a:solidFill>
                <a:latin typeface="Times New Roman" panose="02020603050405020304" pitchFamily="18" charset="0"/>
                <a:cs typeface="Times New Roman" panose="02020603050405020304" pitchFamily="18" charset="0"/>
              </a:rPr>
              <a:t>Acts 7:51-54 (NASB)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51  "You men who are stiff-necked and uncircumcised in heart and ears are always resisting the 	Holy Spirit; you are doing just as your fathers did.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52  "Which one of the prophets did your fathers not persecute? They killed those who had 	previously announced the coming of the Righteous One, whose betrayers and murderers you 	have now become;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53  you who received the law as ordained by angels, and </a:t>
            </a:r>
            <a:r>
              <a:rPr lang="en-US" sz="2400" i="1" dirty="0">
                <a:solidFill>
                  <a:srgbClr val="FF0000"/>
                </a:solidFill>
                <a:latin typeface="Times New Roman" panose="02020603050405020304" pitchFamily="18" charset="0"/>
                <a:cs typeface="Times New Roman" panose="02020603050405020304" pitchFamily="18" charset="0"/>
              </a:rPr>
              <a:t>yet</a:t>
            </a:r>
            <a:r>
              <a:rPr lang="en-US" sz="2400" dirty="0">
                <a:solidFill>
                  <a:srgbClr val="FF0000"/>
                </a:solidFill>
                <a:latin typeface="Times New Roman" panose="02020603050405020304" pitchFamily="18" charset="0"/>
                <a:cs typeface="Times New Roman" panose="02020603050405020304" pitchFamily="18" charset="0"/>
              </a:rPr>
              <a:t> did not keep it."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54  Now when they heard this, they were cut to the quick, and they </a:t>
            </a:r>
            <a:r>
              <a:rPr lang="en-US" sz="2400" i="1" dirty="0">
                <a:solidFill>
                  <a:srgbClr val="FF0000"/>
                </a:solidFill>
                <a:latin typeface="Times New Roman" panose="02020603050405020304" pitchFamily="18" charset="0"/>
                <a:cs typeface="Times New Roman" panose="02020603050405020304" pitchFamily="18" charset="0"/>
              </a:rPr>
              <a:t>began</a:t>
            </a:r>
            <a:r>
              <a:rPr lang="en-US" sz="2400" dirty="0">
                <a:solidFill>
                  <a:srgbClr val="FF0000"/>
                </a:solidFill>
                <a:latin typeface="Times New Roman" panose="02020603050405020304" pitchFamily="18" charset="0"/>
                <a:cs typeface="Times New Roman" panose="02020603050405020304" pitchFamily="18" charset="0"/>
              </a:rPr>
              <a:t> gnashing their teeth at 	him.</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A.  Stephen applies his teaching. They were exactly like their fathers. They defied God and killed 	his son and now were persecuting his messengers. The Temple will not save them anymore than 	it did their father. Temple worship will come to an end. </a:t>
            </a:r>
            <a:r>
              <a:rPr lang="en-US" sz="2400" dirty="0">
                <a:solidFill>
                  <a:srgbClr val="FF0000"/>
                </a:solidFill>
                <a:latin typeface="Times New Roman" panose="02020603050405020304" pitchFamily="18" charset="0"/>
                <a:cs typeface="Times New Roman" panose="02020603050405020304" pitchFamily="18" charset="0"/>
              </a:rPr>
              <a:t>Acts 6:13-16; Mt 23:29-39; 24:1-3</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	1. They defied God when they killed his son: </a:t>
            </a:r>
            <a:r>
              <a:rPr lang="en-US" sz="2400" dirty="0">
                <a:solidFill>
                  <a:srgbClr val="FF0000"/>
                </a:solidFill>
                <a:latin typeface="Times New Roman" panose="02020603050405020304" pitchFamily="18" charset="0"/>
                <a:cs typeface="Times New Roman" panose="02020603050405020304" pitchFamily="18" charset="0"/>
              </a:rPr>
              <a:t>Mt 27:50-51; </a:t>
            </a:r>
            <a:r>
              <a:rPr lang="en-US" sz="2400" dirty="0" err="1">
                <a:solidFill>
                  <a:srgbClr val="FF0000"/>
                </a:solidFill>
                <a:latin typeface="Times New Roman" panose="02020603050405020304" pitchFamily="18" charset="0"/>
                <a:cs typeface="Times New Roman" panose="02020603050405020304" pitchFamily="18" charset="0"/>
              </a:rPr>
              <a:t>Heb</a:t>
            </a:r>
            <a:r>
              <a:rPr lang="en-US" sz="2400" dirty="0">
                <a:solidFill>
                  <a:srgbClr val="FF0000"/>
                </a:solidFill>
                <a:latin typeface="Times New Roman" panose="02020603050405020304" pitchFamily="18" charset="0"/>
                <a:cs typeface="Times New Roman" panose="02020603050405020304" pitchFamily="18" charset="0"/>
              </a:rPr>
              <a:t> 9:3-8; </a:t>
            </a:r>
            <a:r>
              <a:rPr lang="en-US" sz="2400" dirty="0" err="1">
                <a:solidFill>
                  <a:srgbClr val="FF0000"/>
                </a:solidFill>
                <a:latin typeface="Times New Roman" panose="02020603050405020304" pitchFamily="18" charset="0"/>
                <a:cs typeface="Times New Roman" panose="02020603050405020304" pitchFamily="18" charset="0"/>
              </a:rPr>
              <a:t>Jn</a:t>
            </a:r>
            <a:r>
              <a:rPr lang="en-US" sz="2400" dirty="0">
                <a:solidFill>
                  <a:srgbClr val="FF0000"/>
                </a:solidFill>
                <a:latin typeface="Times New Roman" panose="02020603050405020304" pitchFamily="18" charset="0"/>
                <a:cs typeface="Times New Roman" panose="02020603050405020304" pitchFamily="18" charset="0"/>
              </a:rPr>
              <a:t> 14:1-6; </a:t>
            </a:r>
            <a:r>
              <a:rPr lang="en-US" sz="2400" dirty="0" err="1">
                <a:solidFill>
                  <a:srgbClr val="FF0000"/>
                </a:solidFill>
                <a:latin typeface="Times New Roman" panose="02020603050405020304" pitchFamily="18" charset="0"/>
                <a:cs typeface="Times New Roman" panose="02020603050405020304" pitchFamily="18" charset="0"/>
              </a:rPr>
              <a:t>Jn</a:t>
            </a:r>
            <a:r>
              <a:rPr lang="en-US" sz="2400" dirty="0">
                <a:solidFill>
                  <a:srgbClr val="FF0000"/>
                </a:solidFill>
                <a:latin typeface="Times New Roman" panose="02020603050405020304" pitchFamily="18" charset="0"/>
                <a:cs typeface="Times New Roman" panose="02020603050405020304" pitchFamily="18" charset="0"/>
              </a:rPr>
              <a:t> 19:30</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		a. With the changing of the Priesthood came an end of the Old Law: </a:t>
            </a:r>
            <a:r>
              <a:rPr lang="en-US" sz="2400" dirty="0" err="1">
                <a:solidFill>
                  <a:srgbClr val="FF0000"/>
                </a:solidFill>
                <a:latin typeface="Times New Roman" panose="02020603050405020304" pitchFamily="18" charset="0"/>
                <a:cs typeface="Times New Roman" panose="02020603050405020304" pitchFamily="18" charset="0"/>
              </a:rPr>
              <a:t>Heb</a:t>
            </a:r>
            <a:r>
              <a:rPr lang="en-US" sz="2400" dirty="0">
                <a:solidFill>
                  <a:srgbClr val="FF0000"/>
                </a:solidFill>
                <a:latin typeface="Times New Roman" panose="02020603050405020304" pitchFamily="18" charset="0"/>
                <a:cs typeface="Times New Roman" panose="02020603050405020304" pitchFamily="18" charset="0"/>
              </a:rPr>
              <a:t> 7:11-14; 8:4-9</a:t>
            </a:r>
          </a:p>
        </p:txBody>
      </p:sp>
      <p:sp>
        <p:nvSpPr>
          <p:cNvPr id="7" name="TextBox 6">
            <a:extLst>
              <a:ext uri="{FF2B5EF4-FFF2-40B4-BE49-F238E27FC236}">
                <a16:creationId xmlns:a16="http://schemas.microsoft.com/office/drawing/2014/main" id="{C5725D9D-ACF4-4926-9C84-5E631A27A233}"/>
              </a:ext>
            </a:extLst>
          </p:cNvPr>
          <p:cNvSpPr txBox="1"/>
          <p:nvPr/>
        </p:nvSpPr>
        <p:spPr>
          <a:xfrm>
            <a:off x="0" y="1"/>
            <a:ext cx="12192000" cy="4755148"/>
          </a:xfrm>
          <a:prstGeom prst="rect">
            <a:avLst/>
          </a:prstGeom>
          <a:solidFill>
            <a:schemeClr val="bg1"/>
          </a:solidFill>
          <a:ln w="57150">
            <a:solidFill>
              <a:srgbClr val="00B0F0"/>
            </a:solidFill>
          </a:ln>
        </p:spPr>
        <p:txBody>
          <a:bodyPr wrap="square" rtlCol="0">
            <a:spAutoFit/>
          </a:bodyPr>
          <a:lstStyle/>
          <a:p>
            <a:pPr defTabSz="274313">
              <a:spcBef>
                <a:spcPts val="1800"/>
              </a:spcBef>
              <a:defRPr/>
            </a:pPr>
            <a:br>
              <a:rPr lang="en-US" sz="2400" b="1" dirty="0">
                <a:solidFill>
                  <a:prstClr val="black"/>
                </a:solidFill>
                <a:latin typeface="Calibri" panose="020F0502020204030204"/>
              </a:rPr>
            </a:br>
            <a:r>
              <a:rPr lang="en-US" sz="2400" b="1" dirty="0">
                <a:solidFill>
                  <a:prstClr val="black"/>
                </a:solidFill>
                <a:latin typeface="Calibri" panose="020F0502020204030204"/>
              </a:rPr>
              <a:t>John 14:1-6 (NASB) </a:t>
            </a:r>
            <a:br>
              <a:rPr lang="en-US" sz="2400" dirty="0">
                <a:solidFill>
                  <a:prstClr val="black"/>
                </a:solidFill>
                <a:latin typeface="Calibri" panose="020F0502020204030204"/>
              </a:rPr>
            </a:br>
            <a:r>
              <a:rPr lang="en-US" sz="2400" dirty="0">
                <a:solidFill>
                  <a:prstClr val="black"/>
                </a:solidFill>
                <a:latin typeface="Calibri" panose="020F0502020204030204"/>
              </a:rPr>
              <a:t>1  "Do not let your heart be troubled; believe in God, believe also in Me. </a:t>
            </a:r>
            <a:br>
              <a:rPr lang="en-US" sz="2400" dirty="0">
                <a:solidFill>
                  <a:prstClr val="black"/>
                </a:solidFill>
                <a:latin typeface="Calibri" panose="020F0502020204030204"/>
              </a:rPr>
            </a:br>
            <a:r>
              <a:rPr lang="en-US" sz="2400" dirty="0">
                <a:solidFill>
                  <a:prstClr val="black"/>
                </a:solidFill>
                <a:latin typeface="Calibri" panose="020F0502020204030204"/>
              </a:rPr>
              <a:t>2  "In My Father's house are many dwelling places; if it were not so, I would have told you; for </a:t>
            </a:r>
            <a:r>
              <a:rPr lang="en-US" sz="2400" dirty="0">
                <a:solidFill>
                  <a:srgbClr val="FF0000"/>
                </a:solidFill>
                <a:latin typeface="Calibri" panose="020F0502020204030204"/>
              </a:rPr>
              <a:t>I 	go to prepare a place for you. </a:t>
            </a:r>
            <a:br>
              <a:rPr lang="en-US" sz="2400" dirty="0">
                <a:solidFill>
                  <a:prstClr val="black"/>
                </a:solidFill>
                <a:latin typeface="Calibri" panose="020F0502020204030204"/>
              </a:rPr>
            </a:br>
            <a:r>
              <a:rPr lang="en-US" sz="2400" dirty="0">
                <a:solidFill>
                  <a:prstClr val="black"/>
                </a:solidFill>
                <a:latin typeface="Calibri" panose="020F0502020204030204"/>
              </a:rPr>
              <a:t>3  </a:t>
            </a:r>
            <a:r>
              <a:rPr lang="en-US" sz="2400" dirty="0">
                <a:solidFill>
                  <a:srgbClr val="FF0000"/>
                </a:solidFill>
                <a:latin typeface="Calibri" panose="020F0502020204030204"/>
              </a:rPr>
              <a:t>"If I go and prepare a place for you, I will come again and receive you to Myself, that where I 	am, </a:t>
            </a:r>
            <a:r>
              <a:rPr lang="en-US" sz="2400" i="1" dirty="0">
                <a:solidFill>
                  <a:srgbClr val="FF0000"/>
                </a:solidFill>
                <a:latin typeface="Calibri" panose="020F0502020204030204"/>
              </a:rPr>
              <a:t>there</a:t>
            </a:r>
            <a:r>
              <a:rPr lang="en-US" sz="2400" dirty="0">
                <a:solidFill>
                  <a:srgbClr val="FF0000"/>
                </a:solidFill>
                <a:latin typeface="Calibri" panose="020F0502020204030204"/>
              </a:rPr>
              <a:t> you may be also. </a:t>
            </a:r>
            <a:br>
              <a:rPr lang="en-US" sz="2400" dirty="0">
                <a:solidFill>
                  <a:srgbClr val="FF0000"/>
                </a:solidFill>
                <a:latin typeface="Calibri" panose="020F0502020204030204"/>
              </a:rPr>
            </a:br>
            <a:r>
              <a:rPr lang="en-US" sz="2400" dirty="0">
                <a:solidFill>
                  <a:prstClr val="black"/>
                </a:solidFill>
                <a:latin typeface="Calibri" panose="020F0502020204030204"/>
              </a:rPr>
              <a:t>4  "And you know the way where I am going." </a:t>
            </a:r>
            <a:br>
              <a:rPr lang="en-US" sz="2400" dirty="0">
                <a:solidFill>
                  <a:prstClr val="black"/>
                </a:solidFill>
                <a:latin typeface="Calibri" panose="020F0502020204030204"/>
              </a:rPr>
            </a:br>
            <a:r>
              <a:rPr lang="en-US" sz="2400" dirty="0">
                <a:solidFill>
                  <a:prstClr val="black"/>
                </a:solidFill>
                <a:latin typeface="Calibri" panose="020F0502020204030204"/>
              </a:rPr>
              <a:t>5  Thomas *said to Him, </a:t>
            </a:r>
            <a:r>
              <a:rPr lang="en-US" sz="2400" dirty="0">
                <a:solidFill>
                  <a:srgbClr val="FF0000"/>
                </a:solidFill>
                <a:latin typeface="Calibri" panose="020F0502020204030204"/>
              </a:rPr>
              <a:t>"Lord, we do not know where You are going, how do we know the way?" </a:t>
            </a:r>
            <a:br>
              <a:rPr lang="en-US" sz="2400" dirty="0">
                <a:solidFill>
                  <a:prstClr val="black"/>
                </a:solidFill>
                <a:latin typeface="Calibri" panose="020F0502020204030204"/>
              </a:rPr>
            </a:br>
            <a:r>
              <a:rPr lang="en-US" sz="2400" dirty="0">
                <a:solidFill>
                  <a:prstClr val="black"/>
                </a:solidFill>
                <a:latin typeface="Calibri" panose="020F0502020204030204"/>
              </a:rPr>
              <a:t>6  Jesus *said to him, </a:t>
            </a:r>
            <a:r>
              <a:rPr lang="en-US" sz="2400" dirty="0">
                <a:solidFill>
                  <a:srgbClr val="FF0000"/>
                </a:solidFill>
                <a:latin typeface="Calibri" panose="020F0502020204030204"/>
              </a:rPr>
              <a:t>"I am the way, and the truth, and the life; no one comes to the Father but 	through Me. </a:t>
            </a:r>
          </a:p>
          <a:p>
            <a:pPr defTabSz="274313">
              <a:spcBef>
                <a:spcPts val="1800"/>
              </a:spcBef>
              <a:defRPr/>
            </a:pPr>
            <a:endParaRPr lang="en-US" sz="2400" b="1" dirty="0">
              <a:solidFill>
                <a:prstClr val="black"/>
              </a:solidFill>
              <a:latin typeface="Calibri" panose="020F0502020204030204"/>
            </a:endParaRPr>
          </a:p>
        </p:txBody>
      </p:sp>
      <p:sp>
        <p:nvSpPr>
          <p:cNvPr id="6" name="TextBox 5">
            <a:extLst>
              <a:ext uri="{FF2B5EF4-FFF2-40B4-BE49-F238E27FC236}">
                <a16:creationId xmlns:a16="http://schemas.microsoft.com/office/drawing/2014/main" id="{81400965-D274-4D4F-A64A-A4535860EEE2}"/>
              </a:ext>
            </a:extLst>
          </p:cNvPr>
          <p:cNvSpPr txBox="1"/>
          <p:nvPr/>
        </p:nvSpPr>
        <p:spPr>
          <a:xfrm>
            <a:off x="0" y="-10885"/>
            <a:ext cx="12192000" cy="4893647"/>
          </a:xfrm>
          <a:prstGeom prst="rect">
            <a:avLst/>
          </a:prstGeom>
          <a:solidFill>
            <a:schemeClr val="bg1"/>
          </a:solidFill>
          <a:ln w="57150">
            <a:solidFill>
              <a:srgbClr val="00B0F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Hebrews 9:3-8 (NASB) </a:t>
            </a:r>
            <a:br>
              <a:rPr lang="en-US" sz="2400" dirty="0">
                <a:solidFill>
                  <a:prstClr val="black"/>
                </a:solidFill>
                <a:latin typeface="Calibri" panose="020F0502020204030204"/>
              </a:rPr>
            </a:br>
            <a:r>
              <a:rPr lang="en-US" sz="2400" dirty="0">
                <a:solidFill>
                  <a:prstClr val="black"/>
                </a:solidFill>
                <a:latin typeface="Calibri" panose="020F0502020204030204"/>
              </a:rPr>
              <a:t>3  </a:t>
            </a:r>
            <a:r>
              <a:rPr lang="en-US" sz="2400" dirty="0">
                <a:solidFill>
                  <a:srgbClr val="FF0000"/>
                </a:solidFill>
                <a:latin typeface="Calibri" panose="020F0502020204030204"/>
              </a:rPr>
              <a:t>Behind the second veil </a:t>
            </a:r>
            <a:r>
              <a:rPr lang="en-US" sz="2400" dirty="0">
                <a:solidFill>
                  <a:prstClr val="black"/>
                </a:solidFill>
                <a:latin typeface="Calibri" panose="020F0502020204030204"/>
              </a:rPr>
              <a:t>there was a tabernacle which is called the Holy of Holies, </a:t>
            </a:r>
            <a:br>
              <a:rPr lang="en-US" sz="2400" dirty="0">
                <a:solidFill>
                  <a:prstClr val="black"/>
                </a:solidFill>
                <a:latin typeface="Calibri" panose="020F0502020204030204"/>
              </a:rPr>
            </a:br>
            <a:r>
              <a:rPr lang="en-US" sz="2400" dirty="0">
                <a:solidFill>
                  <a:prstClr val="black"/>
                </a:solidFill>
                <a:latin typeface="Calibri" panose="020F0502020204030204"/>
              </a:rPr>
              <a:t>4  having a golden altar of incense and the ark of the covenant covered on all sides with gold, in 	which was a golden jar holding the manna, and Aaron's rod which budded, and the tables of 	the covenant; </a:t>
            </a:r>
            <a:br>
              <a:rPr lang="en-US" sz="2400" dirty="0">
                <a:solidFill>
                  <a:prstClr val="black"/>
                </a:solidFill>
                <a:latin typeface="Calibri" panose="020F0502020204030204"/>
              </a:rPr>
            </a:br>
            <a:r>
              <a:rPr lang="en-US" sz="2400" dirty="0">
                <a:solidFill>
                  <a:prstClr val="black"/>
                </a:solidFill>
                <a:latin typeface="Calibri" panose="020F0502020204030204"/>
              </a:rPr>
              <a:t>5  and above it </a:t>
            </a:r>
            <a:r>
              <a:rPr lang="en-US" sz="2400" i="1" dirty="0">
                <a:solidFill>
                  <a:prstClr val="black"/>
                </a:solidFill>
                <a:latin typeface="Calibri" panose="020F0502020204030204"/>
              </a:rPr>
              <a:t>were</a:t>
            </a:r>
            <a:r>
              <a:rPr lang="en-US" sz="2400" dirty="0">
                <a:solidFill>
                  <a:prstClr val="black"/>
                </a:solidFill>
                <a:latin typeface="Calibri" panose="020F0502020204030204"/>
              </a:rPr>
              <a:t> the cherubim of glory overshadowing the mercy seat; but of these things we 	cannot now speak in detail. </a:t>
            </a:r>
            <a:br>
              <a:rPr lang="en-US" sz="2400" dirty="0">
                <a:solidFill>
                  <a:prstClr val="black"/>
                </a:solidFill>
                <a:latin typeface="Calibri" panose="020F0502020204030204"/>
              </a:rPr>
            </a:br>
            <a:r>
              <a:rPr lang="en-US" sz="2400" dirty="0">
                <a:solidFill>
                  <a:prstClr val="black"/>
                </a:solidFill>
                <a:latin typeface="Calibri" panose="020F0502020204030204"/>
              </a:rPr>
              <a:t>6  Now when these things have been so prepared, the priests are continually entering the outer 	tabernacle performing the divine worship, </a:t>
            </a:r>
            <a:br>
              <a:rPr lang="en-US" sz="2400" dirty="0">
                <a:solidFill>
                  <a:prstClr val="black"/>
                </a:solidFill>
                <a:latin typeface="Calibri" panose="020F0502020204030204"/>
              </a:rPr>
            </a:br>
            <a:r>
              <a:rPr lang="en-US" sz="2400" dirty="0">
                <a:solidFill>
                  <a:prstClr val="black"/>
                </a:solidFill>
                <a:latin typeface="Calibri" panose="020F0502020204030204"/>
              </a:rPr>
              <a:t>7  </a:t>
            </a:r>
            <a:r>
              <a:rPr lang="en-US" sz="2400" dirty="0">
                <a:solidFill>
                  <a:srgbClr val="FF0000"/>
                </a:solidFill>
                <a:latin typeface="Calibri" panose="020F0502020204030204"/>
              </a:rPr>
              <a:t>but into the second, only the high priest </a:t>
            </a:r>
            <a:r>
              <a:rPr lang="en-US" sz="2400" i="1" dirty="0">
                <a:solidFill>
                  <a:srgbClr val="FF0000"/>
                </a:solidFill>
                <a:latin typeface="Calibri" panose="020F0502020204030204"/>
              </a:rPr>
              <a:t>enters</a:t>
            </a:r>
            <a:r>
              <a:rPr lang="en-US" sz="2400" dirty="0">
                <a:solidFill>
                  <a:srgbClr val="FF0000"/>
                </a:solidFill>
                <a:latin typeface="Calibri" panose="020F0502020204030204"/>
              </a:rPr>
              <a:t> once a year</a:t>
            </a:r>
            <a:r>
              <a:rPr lang="en-US" sz="2400" dirty="0">
                <a:solidFill>
                  <a:prstClr val="black"/>
                </a:solidFill>
                <a:latin typeface="Calibri" panose="020F0502020204030204"/>
              </a:rPr>
              <a:t>, not without </a:t>
            </a:r>
            <a:r>
              <a:rPr lang="en-US" sz="2400" i="1" dirty="0">
                <a:solidFill>
                  <a:prstClr val="black"/>
                </a:solidFill>
                <a:latin typeface="Calibri" panose="020F0502020204030204"/>
              </a:rPr>
              <a:t>taking</a:t>
            </a:r>
            <a:r>
              <a:rPr lang="en-US" sz="2400" dirty="0">
                <a:solidFill>
                  <a:prstClr val="black"/>
                </a:solidFill>
                <a:latin typeface="Calibri" panose="020F0502020204030204"/>
              </a:rPr>
              <a:t> blood, which 	he offers for himself and for the sins of the people committed in ignorance. </a:t>
            </a:r>
            <a:br>
              <a:rPr lang="en-US" sz="2400" dirty="0">
                <a:solidFill>
                  <a:prstClr val="black"/>
                </a:solidFill>
                <a:latin typeface="Calibri" panose="020F0502020204030204"/>
              </a:rPr>
            </a:br>
            <a:r>
              <a:rPr lang="en-US" sz="2400" dirty="0">
                <a:solidFill>
                  <a:prstClr val="black"/>
                </a:solidFill>
                <a:latin typeface="Calibri" panose="020F0502020204030204"/>
              </a:rPr>
              <a:t>8  </a:t>
            </a:r>
            <a:r>
              <a:rPr lang="en-US" sz="2400" dirty="0">
                <a:solidFill>
                  <a:srgbClr val="FF0000"/>
                </a:solidFill>
                <a:latin typeface="Calibri" panose="020F0502020204030204"/>
              </a:rPr>
              <a:t>The Holy Spirit </a:t>
            </a:r>
            <a:r>
              <a:rPr lang="en-US" sz="2400" i="1" dirty="0">
                <a:solidFill>
                  <a:srgbClr val="FF0000"/>
                </a:solidFill>
                <a:latin typeface="Calibri" panose="020F0502020204030204"/>
              </a:rPr>
              <a:t>is</a:t>
            </a:r>
            <a:r>
              <a:rPr lang="en-US" sz="2400" dirty="0">
                <a:solidFill>
                  <a:srgbClr val="FF0000"/>
                </a:solidFill>
                <a:latin typeface="Calibri" panose="020F0502020204030204"/>
              </a:rPr>
              <a:t> signifying this, that the way into the holy place has not yet been disclosed 	while the outer tabernacle is still standing, </a:t>
            </a:r>
          </a:p>
        </p:txBody>
      </p:sp>
      <p:sp>
        <p:nvSpPr>
          <p:cNvPr id="9" name="TextBox 8">
            <a:extLst>
              <a:ext uri="{FF2B5EF4-FFF2-40B4-BE49-F238E27FC236}">
                <a16:creationId xmlns:a16="http://schemas.microsoft.com/office/drawing/2014/main" id="{1F976909-7FC5-4028-92EA-CA0BD63CD746}"/>
              </a:ext>
            </a:extLst>
          </p:cNvPr>
          <p:cNvSpPr txBox="1"/>
          <p:nvPr/>
        </p:nvSpPr>
        <p:spPr>
          <a:xfrm>
            <a:off x="0" y="-10885"/>
            <a:ext cx="12192000" cy="3493264"/>
          </a:xfrm>
          <a:prstGeom prst="rect">
            <a:avLst/>
          </a:prstGeom>
          <a:solidFill>
            <a:schemeClr val="bg1"/>
          </a:solidFill>
          <a:ln w="57150">
            <a:solidFill>
              <a:srgbClr val="00B0F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Acts 6:11, 13-15 (NASB) </a:t>
            </a:r>
            <a:br>
              <a:rPr lang="en-US" sz="2400" b="1" dirty="0">
                <a:solidFill>
                  <a:prstClr val="black"/>
                </a:solidFill>
                <a:latin typeface="Calibri" panose="020F0502020204030204"/>
              </a:rPr>
            </a:br>
            <a:r>
              <a:rPr lang="en-US" sz="2400" dirty="0">
                <a:solidFill>
                  <a:prstClr val="black"/>
                </a:solidFill>
                <a:latin typeface="Calibri" panose="020F0502020204030204"/>
              </a:rPr>
              <a:t>11  Then they secretly induced men to say, </a:t>
            </a:r>
            <a:r>
              <a:rPr lang="en-US" sz="2400" dirty="0">
                <a:solidFill>
                  <a:srgbClr val="FF0000"/>
                </a:solidFill>
                <a:latin typeface="Calibri" panose="020F0502020204030204"/>
              </a:rPr>
              <a:t>"We have heard him speak blasphemous words 	against Moses and </a:t>
            </a:r>
            <a:r>
              <a:rPr lang="en-US" sz="2400" i="1" dirty="0">
                <a:solidFill>
                  <a:srgbClr val="FF0000"/>
                </a:solidFill>
                <a:latin typeface="Calibri" panose="020F0502020204030204"/>
              </a:rPr>
              <a:t>against</a:t>
            </a:r>
            <a:r>
              <a:rPr lang="en-US" sz="2400" dirty="0">
                <a:solidFill>
                  <a:srgbClr val="FF0000"/>
                </a:solidFill>
                <a:latin typeface="Calibri" panose="020F0502020204030204"/>
              </a:rPr>
              <a:t> God." </a:t>
            </a:r>
          </a:p>
          <a:p>
            <a:pPr defTabSz="274313">
              <a:spcBef>
                <a:spcPts val="600"/>
              </a:spcBef>
              <a:defRPr/>
            </a:pPr>
            <a:r>
              <a:rPr lang="en-US" sz="2400" dirty="0">
                <a:solidFill>
                  <a:prstClr val="black"/>
                </a:solidFill>
                <a:latin typeface="Calibri" panose="020F0502020204030204"/>
              </a:rPr>
              <a:t>13  They put forward false witnesses who said, "This man incessantly speaks against this holy 	place and the Law; </a:t>
            </a:r>
            <a:br>
              <a:rPr lang="en-US" sz="2400" dirty="0">
                <a:solidFill>
                  <a:prstClr val="black"/>
                </a:solidFill>
                <a:latin typeface="Calibri" panose="020F0502020204030204"/>
              </a:rPr>
            </a:br>
            <a:r>
              <a:rPr lang="en-US" sz="2400" dirty="0">
                <a:solidFill>
                  <a:prstClr val="black"/>
                </a:solidFill>
                <a:latin typeface="Calibri" panose="020F0502020204030204"/>
              </a:rPr>
              <a:t>14  </a:t>
            </a:r>
            <a:r>
              <a:rPr lang="en-US" sz="2400" dirty="0">
                <a:solidFill>
                  <a:srgbClr val="FF0000"/>
                </a:solidFill>
                <a:latin typeface="Calibri" panose="020F0502020204030204"/>
              </a:rPr>
              <a:t>for we have heard him say that this Nazarene, Jesus, will destroy this place and alter the 	customs which Moses handed down to us." </a:t>
            </a:r>
            <a:br>
              <a:rPr lang="en-US" sz="2400" dirty="0">
                <a:solidFill>
                  <a:prstClr val="black"/>
                </a:solidFill>
                <a:latin typeface="Calibri" panose="020F0502020204030204"/>
              </a:rPr>
            </a:br>
            <a:r>
              <a:rPr lang="en-US" sz="2400" dirty="0">
                <a:solidFill>
                  <a:prstClr val="black"/>
                </a:solidFill>
                <a:latin typeface="Calibri" panose="020F0502020204030204"/>
              </a:rPr>
              <a:t>15  And fixing their gaze on him, all who were sitting in the Council saw his face like the face of an 	angel.</a:t>
            </a:r>
            <a:endParaRPr lang="en-US" sz="2400" b="1" dirty="0">
              <a:solidFill>
                <a:prstClr val="black"/>
              </a:solidFill>
              <a:latin typeface="Calibri" panose="020F0502020204030204"/>
            </a:endParaRPr>
          </a:p>
        </p:txBody>
      </p:sp>
      <p:sp>
        <p:nvSpPr>
          <p:cNvPr id="4" name="TextBox 3">
            <a:extLst>
              <a:ext uri="{FF2B5EF4-FFF2-40B4-BE49-F238E27FC236}">
                <a16:creationId xmlns:a16="http://schemas.microsoft.com/office/drawing/2014/main" id="{D6024E39-6F6A-4E1D-B4E0-A779989CBEEA}"/>
              </a:ext>
            </a:extLst>
          </p:cNvPr>
          <p:cNvSpPr txBox="1"/>
          <p:nvPr/>
        </p:nvSpPr>
        <p:spPr>
          <a:xfrm>
            <a:off x="0" y="5288340"/>
            <a:ext cx="12192000" cy="1569660"/>
          </a:xfrm>
          <a:prstGeom prst="rect">
            <a:avLst/>
          </a:prstGeom>
          <a:solidFill>
            <a:schemeClr val="bg1"/>
          </a:solidFill>
          <a:ln w="57150">
            <a:solidFill>
              <a:srgbClr val="00B0F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Matthew 27:50-51 (NASB) </a:t>
            </a:r>
            <a:br>
              <a:rPr lang="en-US" sz="2400" dirty="0">
                <a:solidFill>
                  <a:prstClr val="black"/>
                </a:solidFill>
                <a:latin typeface="Calibri" panose="020F0502020204030204"/>
              </a:rPr>
            </a:br>
            <a:r>
              <a:rPr lang="en-US" sz="2400" dirty="0">
                <a:solidFill>
                  <a:prstClr val="black"/>
                </a:solidFill>
                <a:latin typeface="Calibri" panose="020F0502020204030204"/>
              </a:rPr>
              <a:t>50  And Jesus cried out again with a loud voice, and yielded up His spirit. </a:t>
            </a:r>
            <a:br>
              <a:rPr lang="en-US" sz="2400" dirty="0">
                <a:solidFill>
                  <a:prstClr val="black"/>
                </a:solidFill>
                <a:latin typeface="Calibri" panose="020F0502020204030204"/>
              </a:rPr>
            </a:br>
            <a:r>
              <a:rPr lang="en-US" sz="2400" dirty="0">
                <a:solidFill>
                  <a:prstClr val="black"/>
                </a:solidFill>
                <a:latin typeface="Calibri" panose="020F0502020204030204"/>
              </a:rPr>
              <a:t>51  And behold, </a:t>
            </a:r>
            <a:r>
              <a:rPr lang="en-US" sz="2400" dirty="0">
                <a:solidFill>
                  <a:srgbClr val="FF0000"/>
                </a:solidFill>
                <a:latin typeface="Calibri" panose="020F0502020204030204"/>
              </a:rPr>
              <a:t>the veil of the temple was torn in two from top to bottom</a:t>
            </a:r>
            <a:r>
              <a:rPr lang="en-US" sz="2400" dirty="0">
                <a:solidFill>
                  <a:prstClr val="black"/>
                </a:solidFill>
                <a:latin typeface="Calibri" panose="020F0502020204030204"/>
              </a:rPr>
              <a:t>; and the earth shook 	and the rocks were split. </a:t>
            </a:r>
          </a:p>
        </p:txBody>
      </p:sp>
      <p:sp>
        <p:nvSpPr>
          <p:cNvPr id="8" name="TextBox 7">
            <a:extLst>
              <a:ext uri="{FF2B5EF4-FFF2-40B4-BE49-F238E27FC236}">
                <a16:creationId xmlns:a16="http://schemas.microsoft.com/office/drawing/2014/main" id="{6AF451C1-8495-454B-A1A8-920CAE741DC2}"/>
              </a:ext>
            </a:extLst>
          </p:cNvPr>
          <p:cNvSpPr txBox="1"/>
          <p:nvPr/>
        </p:nvSpPr>
        <p:spPr>
          <a:xfrm>
            <a:off x="0" y="5384415"/>
            <a:ext cx="12192000" cy="1200329"/>
          </a:xfrm>
          <a:prstGeom prst="rect">
            <a:avLst/>
          </a:prstGeom>
          <a:solidFill>
            <a:schemeClr val="bg1"/>
          </a:solidFill>
          <a:ln w="57150">
            <a:solidFill>
              <a:srgbClr val="00B0F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John 19:30 (NASB) </a:t>
            </a:r>
            <a:br>
              <a:rPr lang="en-US" sz="2400" dirty="0">
                <a:solidFill>
                  <a:prstClr val="black"/>
                </a:solidFill>
                <a:latin typeface="Calibri" panose="020F0502020204030204"/>
              </a:rPr>
            </a:br>
            <a:r>
              <a:rPr lang="en-US" sz="2400" dirty="0">
                <a:solidFill>
                  <a:prstClr val="black"/>
                </a:solidFill>
                <a:latin typeface="Calibri" panose="020F0502020204030204"/>
              </a:rPr>
              <a:t>30  Therefore when Jesus had received the sour wine, He said, </a:t>
            </a:r>
            <a:r>
              <a:rPr lang="en-US" sz="2400" dirty="0">
                <a:solidFill>
                  <a:srgbClr val="FF0000"/>
                </a:solidFill>
                <a:latin typeface="Calibri" panose="020F0502020204030204"/>
              </a:rPr>
              <a:t>"It is finished!" </a:t>
            </a:r>
            <a:r>
              <a:rPr lang="en-US" sz="2400" dirty="0">
                <a:solidFill>
                  <a:prstClr val="black"/>
                </a:solidFill>
                <a:latin typeface="Calibri" panose="020F0502020204030204"/>
              </a:rPr>
              <a:t>And He bowed His 	head and gave up His spirit.</a:t>
            </a:r>
            <a:endParaRPr lang="en-US" sz="2400" b="1" dirty="0">
              <a:solidFill>
                <a:prstClr val="black"/>
              </a:solidFill>
              <a:latin typeface="Calibri" panose="020F0502020204030204"/>
            </a:endParaRPr>
          </a:p>
        </p:txBody>
      </p:sp>
      <p:sp>
        <p:nvSpPr>
          <p:cNvPr id="10" name="TextBox 9">
            <a:extLst>
              <a:ext uri="{FF2B5EF4-FFF2-40B4-BE49-F238E27FC236}">
                <a16:creationId xmlns:a16="http://schemas.microsoft.com/office/drawing/2014/main" id="{BC230B4A-796E-4A57-9D95-D38ECBA506AC}"/>
              </a:ext>
            </a:extLst>
          </p:cNvPr>
          <p:cNvSpPr txBox="1"/>
          <p:nvPr/>
        </p:nvSpPr>
        <p:spPr>
          <a:xfrm>
            <a:off x="0" y="-10885"/>
            <a:ext cx="12192000" cy="5355312"/>
          </a:xfrm>
          <a:prstGeom prst="rect">
            <a:avLst/>
          </a:prstGeom>
          <a:solidFill>
            <a:schemeClr val="bg1"/>
          </a:solidFill>
          <a:ln w="57150">
            <a:solidFill>
              <a:srgbClr val="00B0F0"/>
            </a:solidFill>
          </a:ln>
        </p:spPr>
        <p:txBody>
          <a:bodyPr wrap="square" rtlCol="0">
            <a:spAutoFit/>
          </a:bodyPr>
          <a:lstStyle/>
          <a:p>
            <a:pPr defTabSz="274313">
              <a:spcBef>
                <a:spcPts val="1800"/>
              </a:spcBef>
              <a:defRPr/>
            </a:pPr>
            <a:br>
              <a:rPr lang="en-US" sz="2400" b="1" dirty="0">
                <a:solidFill>
                  <a:prstClr val="black"/>
                </a:solidFill>
                <a:latin typeface="Calibri" panose="020F0502020204030204"/>
              </a:rPr>
            </a:br>
            <a:endParaRPr lang="en-US" sz="2400" b="1" dirty="0">
              <a:solidFill>
                <a:prstClr val="black"/>
              </a:solidFill>
              <a:latin typeface="Calibri" panose="020F0502020204030204"/>
            </a:endParaRPr>
          </a:p>
          <a:p>
            <a:pPr defTabSz="274313">
              <a:spcBef>
                <a:spcPts val="1800"/>
              </a:spcBef>
              <a:defRPr/>
            </a:pPr>
            <a:r>
              <a:rPr lang="en-US" sz="2400" b="1" dirty="0">
                <a:solidFill>
                  <a:prstClr val="black"/>
                </a:solidFill>
                <a:latin typeface="Calibri" panose="020F0502020204030204"/>
              </a:rPr>
              <a:t>Hebrews 7:11-14 (NASB) </a:t>
            </a:r>
            <a:br>
              <a:rPr lang="en-US" sz="2400" dirty="0">
                <a:solidFill>
                  <a:prstClr val="black"/>
                </a:solidFill>
                <a:latin typeface="Calibri" panose="020F0502020204030204"/>
              </a:rPr>
            </a:br>
            <a:r>
              <a:rPr lang="en-US" sz="2400" dirty="0">
                <a:solidFill>
                  <a:prstClr val="black"/>
                </a:solidFill>
                <a:latin typeface="Calibri" panose="020F0502020204030204"/>
              </a:rPr>
              <a:t>11  Now if perfection was through the Levitical priesthood (for on the basis of it the people 	received the Law), </a:t>
            </a:r>
            <a:r>
              <a:rPr lang="en-US" sz="2400" dirty="0">
                <a:solidFill>
                  <a:srgbClr val="FF0000"/>
                </a:solidFill>
                <a:latin typeface="Calibri" panose="020F0502020204030204"/>
              </a:rPr>
              <a:t>what further need </a:t>
            </a:r>
            <a:r>
              <a:rPr lang="en-US" sz="2400" i="1" dirty="0">
                <a:solidFill>
                  <a:srgbClr val="FF0000"/>
                </a:solidFill>
                <a:latin typeface="Calibri" panose="020F0502020204030204"/>
              </a:rPr>
              <a:t>was there</a:t>
            </a:r>
            <a:r>
              <a:rPr lang="en-US" sz="2400" dirty="0">
                <a:solidFill>
                  <a:srgbClr val="FF0000"/>
                </a:solidFill>
                <a:latin typeface="Calibri" panose="020F0502020204030204"/>
              </a:rPr>
              <a:t> for another priest to arise according to the 	order of Melchizedek, and not be designated according to the order of Aaron? </a:t>
            </a:r>
            <a:br>
              <a:rPr lang="en-US" sz="2400" dirty="0">
                <a:solidFill>
                  <a:prstClr val="black"/>
                </a:solidFill>
                <a:latin typeface="Calibri" panose="020F0502020204030204"/>
              </a:rPr>
            </a:br>
            <a:r>
              <a:rPr lang="en-US" sz="2400" dirty="0">
                <a:solidFill>
                  <a:prstClr val="black"/>
                </a:solidFill>
                <a:latin typeface="Calibri" panose="020F0502020204030204"/>
              </a:rPr>
              <a:t>12  </a:t>
            </a:r>
            <a:r>
              <a:rPr lang="en-US" sz="2400" dirty="0">
                <a:solidFill>
                  <a:srgbClr val="FF0000"/>
                </a:solidFill>
                <a:latin typeface="Calibri" panose="020F0502020204030204"/>
              </a:rPr>
              <a:t>For when the priesthood is changed, of necessity there takes place a change of law also. </a:t>
            </a:r>
            <a:br>
              <a:rPr lang="en-US" sz="2400" dirty="0">
                <a:solidFill>
                  <a:prstClr val="black"/>
                </a:solidFill>
                <a:latin typeface="Calibri" panose="020F0502020204030204"/>
              </a:rPr>
            </a:br>
            <a:r>
              <a:rPr lang="en-US" sz="2400" dirty="0">
                <a:solidFill>
                  <a:prstClr val="black"/>
                </a:solidFill>
                <a:latin typeface="Calibri" panose="020F0502020204030204"/>
              </a:rPr>
              <a:t>13  For the one concerning whom these things are spoken belongs to another tribe, from which 	no one has officiated at the altar. </a:t>
            </a:r>
            <a:br>
              <a:rPr lang="en-US" sz="2400" dirty="0">
                <a:solidFill>
                  <a:prstClr val="black"/>
                </a:solidFill>
                <a:latin typeface="Calibri" panose="020F0502020204030204"/>
              </a:rPr>
            </a:br>
            <a:r>
              <a:rPr lang="en-US" sz="2400" dirty="0">
                <a:solidFill>
                  <a:prstClr val="black"/>
                </a:solidFill>
                <a:latin typeface="Calibri" panose="020F0502020204030204"/>
              </a:rPr>
              <a:t>14  </a:t>
            </a:r>
            <a:r>
              <a:rPr lang="en-US" sz="2400" dirty="0">
                <a:solidFill>
                  <a:srgbClr val="FF0000"/>
                </a:solidFill>
                <a:latin typeface="Calibri" panose="020F0502020204030204"/>
              </a:rPr>
              <a:t>For it is evident that our Lord was descended from Judah, a tribe with reference to which 	Moses spoke nothing concerning priests. </a:t>
            </a:r>
          </a:p>
          <a:p>
            <a:pPr defTabSz="274313">
              <a:spcBef>
                <a:spcPts val="1800"/>
              </a:spcBef>
              <a:defRPr/>
            </a:pPr>
            <a:br>
              <a:rPr lang="en-US" sz="2400" b="1" dirty="0">
                <a:solidFill>
                  <a:prstClr val="black"/>
                </a:solidFill>
                <a:latin typeface="Calibri" panose="020F0502020204030204"/>
              </a:rPr>
            </a:br>
            <a:endParaRPr lang="en-US" sz="2400" b="1" dirty="0">
              <a:solidFill>
                <a:prstClr val="black"/>
              </a:solidFill>
              <a:latin typeface="Calibri" panose="020F0502020204030204"/>
            </a:endParaRPr>
          </a:p>
        </p:txBody>
      </p:sp>
      <p:sp>
        <p:nvSpPr>
          <p:cNvPr id="11" name="TextBox 10">
            <a:extLst>
              <a:ext uri="{FF2B5EF4-FFF2-40B4-BE49-F238E27FC236}">
                <a16:creationId xmlns:a16="http://schemas.microsoft.com/office/drawing/2014/main" id="{45DC6F38-677F-40A3-901E-7C40C3A3C5B6}"/>
              </a:ext>
            </a:extLst>
          </p:cNvPr>
          <p:cNvSpPr txBox="1"/>
          <p:nvPr/>
        </p:nvSpPr>
        <p:spPr>
          <a:xfrm>
            <a:off x="0" y="2"/>
            <a:ext cx="12192000" cy="6001643"/>
          </a:xfrm>
          <a:prstGeom prst="rect">
            <a:avLst/>
          </a:prstGeom>
          <a:solidFill>
            <a:schemeClr val="bg1"/>
          </a:solidFill>
          <a:ln w="57150">
            <a:solidFill>
              <a:srgbClr val="00B0F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Hebrews 8:4-9 (NASB) </a:t>
            </a:r>
            <a:br>
              <a:rPr lang="en-US" sz="2400" dirty="0">
                <a:solidFill>
                  <a:prstClr val="black"/>
                </a:solidFill>
                <a:latin typeface="Calibri" panose="020F0502020204030204"/>
              </a:rPr>
            </a:br>
            <a:r>
              <a:rPr lang="en-US" sz="2400" dirty="0">
                <a:solidFill>
                  <a:prstClr val="black"/>
                </a:solidFill>
                <a:latin typeface="Calibri" panose="020F0502020204030204"/>
              </a:rPr>
              <a:t>4  Now if He were on earth, He would not be a priest at all, since there are those who offer the 	gifts according to the Law; </a:t>
            </a:r>
            <a:br>
              <a:rPr lang="en-US" sz="2400" dirty="0">
                <a:solidFill>
                  <a:prstClr val="black"/>
                </a:solidFill>
                <a:latin typeface="Calibri" panose="020F0502020204030204"/>
              </a:rPr>
            </a:br>
            <a:r>
              <a:rPr lang="en-US" sz="2400" dirty="0">
                <a:solidFill>
                  <a:prstClr val="black"/>
                </a:solidFill>
                <a:latin typeface="Calibri" panose="020F0502020204030204"/>
              </a:rPr>
              <a:t>5  who serve a copy and shadow of the heavenly things, just as Moses was warned </a:t>
            </a:r>
            <a:r>
              <a:rPr lang="en-US" sz="2400" i="1" dirty="0">
                <a:solidFill>
                  <a:prstClr val="black"/>
                </a:solidFill>
                <a:latin typeface="Calibri" panose="020F0502020204030204"/>
              </a:rPr>
              <a:t>by God</a:t>
            </a:r>
            <a:r>
              <a:rPr lang="en-US" sz="2400" dirty="0">
                <a:solidFill>
                  <a:prstClr val="black"/>
                </a:solidFill>
                <a:latin typeface="Calibri" panose="020F0502020204030204"/>
              </a:rPr>
              <a:t> when 	he was about to erect the tabernacle; for, "</a:t>
            </a:r>
            <a:r>
              <a:rPr lang="en-US" sz="2400" cap="small" dirty="0">
                <a:solidFill>
                  <a:prstClr val="black"/>
                </a:solidFill>
                <a:latin typeface="Calibri" panose="020F0502020204030204"/>
              </a:rPr>
              <a:t>SEE</a:t>
            </a:r>
            <a:r>
              <a:rPr lang="en-US" sz="2400" dirty="0">
                <a:solidFill>
                  <a:prstClr val="black"/>
                </a:solidFill>
                <a:latin typeface="Calibri" panose="020F0502020204030204"/>
              </a:rPr>
              <a:t>," He says, "</a:t>
            </a:r>
            <a:r>
              <a:rPr lang="en-US" sz="2400" cap="small" dirty="0">
                <a:solidFill>
                  <a:prstClr val="black"/>
                </a:solidFill>
                <a:latin typeface="Calibri" panose="020F0502020204030204"/>
              </a:rPr>
              <a:t>THAT YOU MAKE</a:t>
            </a:r>
            <a:r>
              <a:rPr lang="en-US" sz="2400" dirty="0">
                <a:solidFill>
                  <a:prstClr val="black"/>
                </a:solidFill>
                <a:latin typeface="Calibri" panose="020F0502020204030204"/>
              </a:rPr>
              <a:t> all things 	</a:t>
            </a:r>
            <a:r>
              <a:rPr lang="en-US" sz="2400" cap="small" dirty="0">
                <a:solidFill>
                  <a:prstClr val="black"/>
                </a:solidFill>
                <a:latin typeface="Calibri" panose="020F0502020204030204"/>
              </a:rPr>
              <a:t>ACCORDING TO THE PATTERN WHICH WAS SHOWN YOU ON THE</a:t>
            </a:r>
            <a:r>
              <a:rPr lang="en-US" sz="2400" dirty="0">
                <a:solidFill>
                  <a:prstClr val="black"/>
                </a:solidFill>
                <a:latin typeface="Calibri" panose="020F0502020204030204"/>
              </a:rPr>
              <a:t> </a:t>
            </a:r>
            <a:r>
              <a:rPr lang="en-US" sz="2400" cap="small" dirty="0">
                <a:solidFill>
                  <a:prstClr val="black"/>
                </a:solidFill>
                <a:latin typeface="Calibri" panose="020F0502020204030204"/>
              </a:rPr>
              <a:t>MOUNTAIN</a:t>
            </a:r>
            <a:r>
              <a:rPr lang="en-US" sz="2400" dirty="0">
                <a:solidFill>
                  <a:prstClr val="black"/>
                </a:solidFill>
                <a:latin typeface="Calibri" panose="020F0502020204030204"/>
              </a:rPr>
              <a:t>." </a:t>
            </a:r>
            <a:br>
              <a:rPr lang="en-US" sz="2400" dirty="0">
                <a:solidFill>
                  <a:prstClr val="black"/>
                </a:solidFill>
                <a:latin typeface="Calibri" panose="020F0502020204030204"/>
              </a:rPr>
            </a:br>
            <a:r>
              <a:rPr lang="en-US" sz="2400" dirty="0">
                <a:solidFill>
                  <a:prstClr val="black"/>
                </a:solidFill>
                <a:latin typeface="Calibri" panose="020F0502020204030204"/>
              </a:rPr>
              <a:t>6  But now He has obtained a more excellent ministry, by as much as He is also the mediator of a 	better covenant, which has been enacted on better promises. </a:t>
            </a:r>
            <a:br>
              <a:rPr lang="en-US" sz="2400" dirty="0">
                <a:solidFill>
                  <a:prstClr val="black"/>
                </a:solidFill>
                <a:latin typeface="Calibri" panose="020F0502020204030204"/>
              </a:rPr>
            </a:br>
            <a:r>
              <a:rPr lang="en-US" sz="2400" dirty="0">
                <a:solidFill>
                  <a:prstClr val="black"/>
                </a:solidFill>
                <a:latin typeface="Calibri" panose="020F0502020204030204"/>
              </a:rPr>
              <a:t>7  For if that first </a:t>
            </a:r>
            <a:r>
              <a:rPr lang="en-US" sz="2400" i="1" dirty="0">
                <a:solidFill>
                  <a:prstClr val="black"/>
                </a:solidFill>
                <a:latin typeface="Calibri" panose="020F0502020204030204"/>
              </a:rPr>
              <a:t>covenant</a:t>
            </a:r>
            <a:r>
              <a:rPr lang="en-US" sz="2400" dirty="0">
                <a:solidFill>
                  <a:prstClr val="black"/>
                </a:solidFill>
                <a:latin typeface="Calibri" panose="020F0502020204030204"/>
              </a:rPr>
              <a:t> had been faultless, there would have been no occasion sought for a 	second. </a:t>
            </a:r>
            <a:br>
              <a:rPr lang="en-US" sz="2400" dirty="0">
                <a:solidFill>
                  <a:prstClr val="black"/>
                </a:solidFill>
                <a:latin typeface="Calibri" panose="020F0502020204030204"/>
              </a:rPr>
            </a:br>
            <a:r>
              <a:rPr lang="en-US" sz="2400" dirty="0">
                <a:solidFill>
                  <a:prstClr val="black"/>
                </a:solidFill>
                <a:latin typeface="Calibri" panose="020F0502020204030204"/>
              </a:rPr>
              <a:t>8  For finding fault with them, He says, "</a:t>
            </a:r>
            <a:r>
              <a:rPr lang="en-US" sz="2400" cap="small" dirty="0">
                <a:solidFill>
                  <a:prstClr val="black"/>
                </a:solidFill>
                <a:latin typeface="Calibri" panose="020F0502020204030204"/>
              </a:rPr>
              <a:t>BEHOLD</a:t>
            </a:r>
            <a:r>
              <a:rPr lang="en-US" sz="2400" dirty="0">
                <a:solidFill>
                  <a:prstClr val="black"/>
                </a:solidFill>
                <a:latin typeface="Calibri" panose="020F0502020204030204"/>
              </a:rPr>
              <a:t>, </a:t>
            </a:r>
            <a:r>
              <a:rPr lang="en-US" sz="2400" cap="small" dirty="0">
                <a:solidFill>
                  <a:prstClr val="black"/>
                </a:solidFill>
                <a:latin typeface="Calibri" panose="020F0502020204030204"/>
              </a:rPr>
              <a:t>DAYS ARE COMING</a:t>
            </a:r>
            <a:r>
              <a:rPr lang="en-US" sz="2400" dirty="0">
                <a:solidFill>
                  <a:prstClr val="black"/>
                </a:solidFill>
                <a:latin typeface="Calibri" panose="020F0502020204030204"/>
              </a:rPr>
              <a:t>, </a:t>
            </a:r>
            <a:r>
              <a:rPr lang="en-US" sz="2400" cap="small" dirty="0">
                <a:solidFill>
                  <a:prstClr val="black"/>
                </a:solidFill>
                <a:latin typeface="Calibri" panose="020F0502020204030204"/>
              </a:rPr>
              <a:t>SAYS THE</a:t>
            </a:r>
            <a:r>
              <a:rPr lang="en-US" sz="2400" dirty="0">
                <a:solidFill>
                  <a:prstClr val="black"/>
                </a:solidFill>
                <a:latin typeface="Calibri" panose="020F0502020204030204"/>
              </a:rPr>
              <a:t>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a:t>
            </a:r>
            <a:r>
              <a:rPr lang="en-US" sz="2400" cap="small" dirty="0">
                <a:solidFill>
                  <a:prstClr val="black"/>
                </a:solidFill>
                <a:latin typeface="Calibri" panose="020F0502020204030204"/>
              </a:rPr>
              <a:t>WHEN</a:t>
            </a:r>
            <a:r>
              <a:rPr lang="en-US" sz="2400" dirty="0">
                <a:solidFill>
                  <a:prstClr val="black"/>
                </a:solidFill>
                <a:latin typeface="Calibri" panose="020F0502020204030204"/>
              </a:rPr>
              <a:t> I 	</a:t>
            </a:r>
            <a:r>
              <a:rPr lang="en-US" sz="2400" cap="small" dirty="0">
                <a:solidFill>
                  <a:prstClr val="black"/>
                </a:solidFill>
                <a:latin typeface="Calibri" panose="020F0502020204030204"/>
              </a:rPr>
              <a:t>WILL EFFECT</a:t>
            </a:r>
            <a:r>
              <a:rPr lang="en-US" sz="2400" dirty="0">
                <a:solidFill>
                  <a:prstClr val="black"/>
                </a:solidFill>
                <a:latin typeface="Calibri" panose="020F0502020204030204"/>
              </a:rPr>
              <a:t> </a:t>
            </a:r>
            <a:r>
              <a:rPr lang="en-US" sz="2400" cap="small" dirty="0">
                <a:solidFill>
                  <a:prstClr val="black"/>
                </a:solidFill>
                <a:latin typeface="Calibri" panose="020F0502020204030204"/>
              </a:rPr>
              <a:t>A NEW COVENANT</a:t>
            </a:r>
            <a:r>
              <a:rPr lang="en-US" sz="2400" dirty="0">
                <a:solidFill>
                  <a:prstClr val="black"/>
                </a:solidFill>
                <a:latin typeface="Calibri" panose="020F0502020204030204"/>
              </a:rPr>
              <a:t> </a:t>
            </a:r>
            <a:r>
              <a:rPr lang="en-US" sz="2400" cap="small" dirty="0">
                <a:solidFill>
                  <a:prstClr val="black"/>
                </a:solidFill>
                <a:latin typeface="Calibri" panose="020F0502020204030204"/>
              </a:rPr>
              <a:t>WITH THE HOUSE OF</a:t>
            </a:r>
            <a:r>
              <a:rPr lang="en-US" sz="2400" dirty="0">
                <a:solidFill>
                  <a:prstClr val="black"/>
                </a:solidFill>
                <a:latin typeface="Calibri" panose="020F0502020204030204"/>
              </a:rPr>
              <a:t> </a:t>
            </a:r>
            <a:r>
              <a:rPr lang="en-US" sz="2400" cap="small" dirty="0">
                <a:solidFill>
                  <a:prstClr val="black"/>
                </a:solidFill>
                <a:latin typeface="Calibri" panose="020F0502020204030204"/>
              </a:rPr>
              <a:t>ISRAEL AND WITH THE HOUSE OF</a:t>
            </a:r>
            <a:r>
              <a:rPr lang="en-US" sz="2400" dirty="0">
                <a:solidFill>
                  <a:prstClr val="black"/>
                </a:solidFill>
                <a:latin typeface="Calibri" panose="020F0502020204030204"/>
              </a:rPr>
              <a:t> 	</a:t>
            </a:r>
            <a:r>
              <a:rPr lang="en-US" sz="2400" cap="small" dirty="0">
                <a:solidFill>
                  <a:prstClr val="black"/>
                </a:solidFill>
                <a:latin typeface="Calibri" panose="020F0502020204030204"/>
              </a:rPr>
              <a:t>JUDAH</a:t>
            </a:r>
            <a:r>
              <a:rPr lang="en-US" sz="2400" dirty="0">
                <a:solidFill>
                  <a:prstClr val="black"/>
                </a:solidFill>
                <a:latin typeface="Calibri" panose="020F0502020204030204"/>
              </a:rPr>
              <a:t>; </a:t>
            </a:r>
            <a:br>
              <a:rPr lang="en-US" sz="2400" dirty="0">
                <a:solidFill>
                  <a:prstClr val="black"/>
                </a:solidFill>
                <a:latin typeface="Calibri" panose="020F0502020204030204"/>
              </a:rPr>
            </a:br>
            <a:r>
              <a:rPr lang="en-US" sz="2400" dirty="0">
                <a:solidFill>
                  <a:prstClr val="black"/>
                </a:solidFill>
                <a:latin typeface="Calibri" panose="020F0502020204030204"/>
              </a:rPr>
              <a:t>9  </a:t>
            </a:r>
            <a:r>
              <a:rPr lang="en-US" sz="2400" cap="small" dirty="0">
                <a:solidFill>
                  <a:prstClr val="black"/>
                </a:solidFill>
                <a:latin typeface="Calibri" panose="020F0502020204030204"/>
              </a:rPr>
              <a:t>NOT LIKE THE COVENANT WHICH</a:t>
            </a:r>
            <a:r>
              <a:rPr lang="en-US" sz="2400" dirty="0">
                <a:solidFill>
                  <a:prstClr val="black"/>
                </a:solidFill>
                <a:latin typeface="Calibri" panose="020F0502020204030204"/>
              </a:rPr>
              <a:t> I </a:t>
            </a:r>
            <a:r>
              <a:rPr lang="en-US" sz="2400" cap="small" dirty="0">
                <a:solidFill>
                  <a:prstClr val="black"/>
                </a:solidFill>
                <a:latin typeface="Calibri" panose="020F0502020204030204"/>
              </a:rPr>
              <a:t>MADE WITH</a:t>
            </a:r>
            <a:r>
              <a:rPr lang="en-US" sz="2400" dirty="0">
                <a:solidFill>
                  <a:prstClr val="black"/>
                </a:solidFill>
                <a:latin typeface="Calibri" panose="020F0502020204030204"/>
              </a:rPr>
              <a:t> </a:t>
            </a:r>
            <a:r>
              <a:rPr lang="en-US" sz="2400" cap="small" dirty="0">
                <a:solidFill>
                  <a:prstClr val="black"/>
                </a:solidFill>
                <a:latin typeface="Calibri" panose="020F0502020204030204"/>
              </a:rPr>
              <a:t>THEIR FATHERS</a:t>
            </a:r>
            <a:r>
              <a:rPr lang="en-US" sz="2400" dirty="0">
                <a:solidFill>
                  <a:prstClr val="black"/>
                </a:solidFill>
                <a:latin typeface="Calibri" panose="020F0502020204030204"/>
              </a:rPr>
              <a:t> </a:t>
            </a:r>
            <a:r>
              <a:rPr lang="en-US" sz="2400" cap="small" dirty="0">
                <a:solidFill>
                  <a:prstClr val="black"/>
                </a:solidFill>
                <a:latin typeface="Calibri" panose="020F0502020204030204"/>
              </a:rPr>
              <a:t>ON THE DAY WHEN</a:t>
            </a:r>
            <a:r>
              <a:rPr lang="en-US" sz="2400" dirty="0">
                <a:solidFill>
                  <a:prstClr val="black"/>
                </a:solidFill>
                <a:latin typeface="Calibri" panose="020F0502020204030204"/>
              </a:rPr>
              <a:t> I </a:t>
            </a:r>
            <a:r>
              <a:rPr lang="en-US" sz="2400" cap="small" dirty="0">
                <a:solidFill>
                  <a:prstClr val="black"/>
                </a:solidFill>
                <a:latin typeface="Calibri" panose="020F0502020204030204"/>
              </a:rPr>
              <a:t>TOOK 	THEM BY THE HAND</a:t>
            </a:r>
            <a:r>
              <a:rPr lang="en-US" sz="2400" dirty="0">
                <a:solidFill>
                  <a:prstClr val="black"/>
                </a:solidFill>
                <a:latin typeface="Calibri" panose="020F0502020204030204"/>
              </a:rPr>
              <a:t> </a:t>
            </a:r>
            <a:r>
              <a:rPr lang="en-US" sz="2400" cap="small" dirty="0">
                <a:solidFill>
                  <a:prstClr val="black"/>
                </a:solidFill>
                <a:latin typeface="Calibri" panose="020F0502020204030204"/>
              </a:rPr>
              <a:t>TO LEAD THEM OUT OF THE LAND OF</a:t>
            </a:r>
            <a:r>
              <a:rPr lang="en-US" sz="2400" dirty="0">
                <a:solidFill>
                  <a:prstClr val="black"/>
                </a:solidFill>
                <a:latin typeface="Calibri" panose="020F0502020204030204"/>
              </a:rPr>
              <a:t> </a:t>
            </a:r>
            <a:r>
              <a:rPr lang="en-US" sz="2400" cap="small" dirty="0">
                <a:solidFill>
                  <a:prstClr val="black"/>
                </a:solidFill>
                <a:latin typeface="Calibri" panose="020F0502020204030204"/>
              </a:rPr>
              <a:t>EGYPT</a:t>
            </a:r>
            <a:r>
              <a:rPr lang="en-US" sz="2400" dirty="0">
                <a:solidFill>
                  <a:prstClr val="black"/>
                </a:solidFill>
                <a:latin typeface="Calibri" panose="020F0502020204030204"/>
              </a:rPr>
              <a:t>; </a:t>
            </a:r>
            <a:r>
              <a:rPr lang="en-US" sz="2400" cap="small" dirty="0">
                <a:solidFill>
                  <a:prstClr val="black"/>
                </a:solidFill>
                <a:latin typeface="Calibri" panose="020F0502020204030204"/>
              </a:rPr>
              <a:t>FOR THEY DID NOT 	CONTINUE IN</a:t>
            </a:r>
            <a:r>
              <a:rPr lang="en-US" sz="2400" dirty="0">
                <a:solidFill>
                  <a:prstClr val="black"/>
                </a:solidFill>
                <a:latin typeface="Calibri" panose="020F0502020204030204"/>
              </a:rPr>
              <a:t> </a:t>
            </a:r>
            <a:r>
              <a:rPr lang="en-US" sz="2400" cap="small" dirty="0">
                <a:solidFill>
                  <a:prstClr val="black"/>
                </a:solidFill>
                <a:latin typeface="Calibri" panose="020F0502020204030204"/>
              </a:rPr>
              <a:t>MY COVENANT</a:t>
            </a:r>
            <a:r>
              <a:rPr lang="en-US" sz="2400" dirty="0">
                <a:solidFill>
                  <a:prstClr val="black"/>
                </a:solidFill>
                <a:latin typeface="Calibri" panose="020F0502020204030204"/>
              </a:rPr>
              <a:t>, </a:t>
            </a:r>
            <a:r>
              <a:rPr lang="en-US" sz="2400" cap="small" dirty="0">
                <a:solidFill>
                  <a:prstClr val="black"/>
                </a:solidFill>
                <a:latin typeface="Calibri" panose="020F0502020204030204"/>
              </a:rPr>
              <a:t>AND</a:t>
            </a:r>
            <a:r>
              <a:rPr lang="en-US" sz="2400" dirty="0">
                <a:solidFill>
                  <a:prstClr val="black"/>
                </a:solidFill>
                <a:latin typeface="Calibri" panose="020F0502020204030204"/>
              </a:rPr>
              <a:t> I </a:t>
            </a:r>
            <a:r>
              <a:rPr lang="en-US" sz="2400" cap="small" dirty="0">
                <a:solidFill>
                  <a:prstClr val="black"/>
                </a:solidFill>
                <a:latin typeface="Calibri" panose="020F0502020204030204"/>
              </a:rPr>
              <a:t>DID NOT CARE FOR THEM</a:t>
            </a:r>
            <a:r>
              <a:rPr lang="en-US" sz="2400" dirty="0">
                <a:solidFill>
                  <a:prstClr val="black"/>
                </a:solidFill>
                <a:latin typeface="Calibri" panose="020F0502020204030204"/>
              </a:rPr>
              <a:t>, </a:t>
            </a:r>
            <a:r>
              <a:rPr lang="en-US" sz="2400" cap="small" dirty="0">
                <a:solidFill>
                  <a:prstClr val="black"/>
                </a:solidFill>
                <a:latin typeface="Calibri" panose="020F0502020204030204"/>
              </a:rPr>
              <a:t>SAYS THE</a:t>
            </a:r>
            <a:r>
              <a:rPr lang="en-US" sz="2400" dirty="0">
                <a:solidFill>
                  <a:prstClr val="black"/>
                </a:solidFill>
                <a:latin typeface="Calibri" panose="020F0502020204030204"/>
              </a:rPr>
              <a:t>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a:t>
            </a:r>
          </a:p>
        </p:txBody>
      </p:sp>
      <p:sp>
        <p:nvSpPr>
          <p:cNvPr id="5" name="TextBox 4">
            <a:extLst>
              <a:ext uri="{FF2B5EF4-FFF2-40B4-BE49-F238E27FC236}">
                <a16:creationId xmlns:a16="http://schemas.microsoft.com/office/drawing/2014/main" id="{3D73A1A8-B128-4348-B17C-B65BA923E672}"/>
              </a:ext>
            </a:extLst>
          </p:cNvPr>
          <p:cNvSpPr txBox="1"/>
          <p:nvPr/>
        </p:nvSpPr>
        <p:spPr>
          <a:xfrm>
            <a:off x="0" y="0"/>
            <a:ext cx="12192000" cy="3416320"/>
          </a:xfrm>
          <a:prstGeom prst="rect">
            <a:avLst/>
          </a:prstGeom>
          <a:solidFill>
            <a:schemeClr val="bg1"/>
          </a:solidFill>
          <a:ln w="57150">
            <a:solidFill>
              <a:srgbClr val="00B0F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Matthew 24:1-3 (NASB) </a:t>
            </a:r>
            <a:br>
              <a:rPr lang="en-US" sz="2400" dirty="0">
                <a:solidFill>
                  <a:prstClr val="black"/>
                </a:solidFill>
                <a:latin typeface="Calibri" panose="020F0502020204030204"/>
              </a:rPr>
            </a:br>
            <a:r>
              <a:rPr lang="en-US" sz="2400" dirty="0">
                <a:solidFill>
                  <a:prstClr val="black"/>
                </a:solidFill>
                <a:latin typeface="Calibri" panose="020F0502020204030204"/>
              </a:rPr>
              <a:t>1  Jesus came out from the temple and was going away when His disciples came up to point out 	the temple buildings to Him. </a:t>
            </a:r>
            <a:br>
              <a:rPr lang="en-US" sz="2400" dirty="0">
                <a:solidFill>
                  <a:prstClr val="black"/>
                </a:solidFill>
                <a:latin typeface="Calibri" panose="020F0502020204030204"/>
              </a:rPr>
            </a:br>
            <a:r>
              <a:rPr lang="en-US" sz="2400" dirty="0">
                <a:solidFill>
                  <a:prstClr val="black"/>
                </a:solidFill>
                <a:latin typeface="Calibri" panose="020F0502020204030204"/>
              </a:rPr>
              <a:t>2  And He said to them, </a:t>
            </a:r>
            <a:r>
              <a:rPr lang="en-US" sz="2400" dirty="0">
                <a:solidFill>
                  <a:srgbClr val="FF0000"/>
                </a:solidFill>
                <a:latin typeface="Calibri" panose="020F0502020204030204"/>
              </a:rPr>
              <a:t>"Do you not see all these things? Truly I say to you, not one stone here 	will be left upon another, which will not be torn down." </a:t>
            </a:r>
            <a:br>
              <a:rPr lang="en-US" sz="2400" dirty="0">
                <a:solidFill>
                  <a:prstClr val="black"/>
                </a:solidFill>
                <a:latin typeface="Calibri" panose="020F0502020204030204"/>
              </a:rPr>
            </a:br>
            <a:r>
              <a:rPr lang="en-US" sz="2400" dirty="0">
                <a:solidFill>
                  <a:prstClr val="black"/>
                </a:solidFill>
                <a:latin typeface="Calibri" panose="020F0502020204030204"/>
              </a:rPr>
              <a:t>3  As He was sitting on the Mount of Olives, the disciples came to Him privately, saying, </a:t>
            </a:r>
            <a:r>
              <a:rPr lang="en-US" sz="2400" dirty="0">
                <a:solidFill>
                  <a:srgbClr val="0070C0"/>
                </a:solidFill>
                <a:latin typeface="Calibri" panose="020F0502020204030204"/>
              </a:rPr>
              <a:t>"Tell us, 	when will these things happen, and </a:t>
            </a:r>
            <a:r>
              <a:rPr lang="en-US" sz="2400" u="sng" dirty="0">
                <a:solidFill>
                  <a:srgbClr val="0070C0"/>
                </a:solidFill>
                <a:latin typeface="Calibri" panose="020F0502020204030204"/>
              </a:rPr>
              <a:t>what </a:t>
            </a:r>
            <a:r>
              <a:rPr lang="en-US" sz="2400" i="1" u="sng" dirty="0">
                <a:solidFill>
                  <a:srgbClr val="0070C0"/>
                </a:solidFill>
                <a:latin typeface="Calibri" panose="020F0502020204030204"/>
              </a:rPr>
              <a:t>will be</a:t>
            </a:r>
            <a:r>
              <a:rPr lang="en-US" sz="2400" u="sng" dirty="0">
                <a:solidFill>
                  <a:srgbClr val="0070C0"/>
                </a:solidFill>
                <a:latin typeface="Calibri" panose="020F0502020204030204"/>
              </a:rPr>
              <a:t> the sign of Your coming, and of the end of the </a:t>
            </a:r>
            <a:r>
              <a:rPr lang="en-US" sz="2400" dirty="0">
                <a:solidFill>
                  <a:srgbClr val="0070C0"/>
                </a:solidFill>
                <a:latin typeface="Calibri" panose="020F0502020204030204"/>
              </a:rPr>
              <a:t>	</a:t>
            </a:r>
            <a:r>
              <a:rPr lang="en-US" sz="2400" u="sng" dirty="0">
                <a:solidFill>
                  <a:srgbClr val="0070C0"/>
                </a:solidFill>
                <a:latin typeface="Calibri" panose="020F0502020204030204"/>
              </a:rPr>
              <a:t>age</a:t>
            </a:r>
            <a:r>
              <a:rPr lang="en-US" sz="2400" dirty="0">
                <a:solidFill>
                  <a:srgbClr val="0070C0"/>
                </a:solidFill>
                <a:latin typeface="Calibri" panose="020F0502020204030204"/>
              </a:rPr>
              <a:t>?" </a:t>
            </a:r>
            <a:br>
              <a:rPr lang="en-US" sz="2400" dirty="0">
                <a:solidFill>
                  <a:prstClr val="black"/>
                </a:solidFill>
                <a:latin typeface="Calibri" panose="020F0502020204030204"/>
              </a:rPr>
            </a:br>
            <a:endParaRPr lang="en-US" sz="240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971F8E72-FD37-4243-8709-5AF8BCC3452B}"/>
              </a:ext>
            </a:extLst>
          </p:cNvPr>
          <p:cNvSpPr txBox="1"/>
          <p:nvPr/>
        </p:nvSpPr>
        <p:spPr>
          <a:xfrm>
            <a:off x="0" y="0"/>
            <a:ext cx="12192000" cy="6740307"/>
          </a:xfrm>
          <a:prstGeom prst="rect">
            <a:avLst/>
          </a:prstGeom>
          <a:solidFill>
            <a:schemeClr val="bg1"/>
          </a:solidFill>
          <a:ln w="57150">
            <a:solidFill>
              <a:srgbClr val="00B0F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Matthew 23:29-39 (NASB) </a:t>
            </a:r>
            <a:br>
              <a:rPr lang="en-US" sz="2400" dirty="0">
                <a:solidFill>
                  <a:prstClr val="black"/>
                </a:solidFill>
                <a:latin typeface="Calibri" panose="020F0502020204030204"/>
              </a:rPr>
            </a:br>
            <a:r>
              <a:rPr lang="en-US" sz="2400" dirty="0">
                <a:solidFill>
                  <a:prstClr val="black"/>
                </a:solidFill>
                <a:latin typeface="Calibri" panose="020F0502020204030204"/>
              </a:rPr>
              <a:t>29  "Woe to you, scribes and Pharisees, hypocrites! For you build the tombs of the prophets and 	adorn the monuments of the righteous, </a:t>
            </a:r>
            <a:br>
              <a:rPr lang="en-US" sz="2400" dirty="0">
                <a:solidFill>
                  <a:prstClr val="black"/>
                </a:solidFill>
                <a:latin typeface="Calibri" panose="020F0502020204030204"/>
              </a:rPr>
            </a:br>
            <a:r>
              <a:rPr lang="en-US" sz="2400" dirty="0">
                <a:solidFill>
                  <a:prstClr val="black"/>
                </a:solidFill>
                <a:latin typeface="Calibri" panose="020F0502020204030204"/>
              </a:rPr>
              <a:t>30  and say, </a:t>
            </a:r>
            <a:r>
              <a:rPr lang="en-US" sz="2400" dirty="0">
                <a:solidFill>
                  <a:srgbClr val="FF0000"/>
                </a:solidFill>
                <a:latin typeface="Calibri" panose="020F0502020204030204"/>
              </a:rPr>
              <a:t>'If we had been </a:t>
            </a:r>
            <a:r>
              <a:rPr lang="en-US" sz="2400" i="1" dirty="0">
                <a:solidFill>
                  <a:srgbClr val="FF0000"/>
                </a:solidFill>
                <a:latin typeface="Calibri" panose="020F0502020204030204"/>
              </a:rPr>
              <a:t>living</a:t>
            </a:r>
            <a:r>
              <a:rPr lang="en-US" sz="2400" dirty="0">
                <a:solidFill>
                  <a:srgbClr val="FF0000"/>
                </a:solidFill>
                <a:latin typeface="Calibri" panose="020F0502020204030204"/>
              </a:rPr>
              <a:t> in the days of our fathers, we would not have been partners 	with them in </a:t>
            </a:r>
            <a:r>
              <a:rPr lang="en-US" sz="2400" i="1" dirty="0">
                <a:solidFill>
                  <a:srgbClr val="FF0000"/>
                </a:solidFill>
                <a:latin typeface="Calibri" panose="020F0502020204030204"/>
              </a:rPr>
              <a:t>shedding</a:t>
            </a:r>
            <a:r>
              <a:rPr lang="en-US" sz="2400" dirty="0">
                <a:solidFill>
                  <a:srgbClr val="FF0000"/>
                </a:solidFill>
                <a:latin typeface="Calibri" panose="020F0502020204030204"/>
              </a:rPr>
              <a:t> the blood of the prophets.' </a:t>
            </a:r>
            <a:br>
              <a:rPr lang="en-US" sz="2400" dirty="0">
                <a:solidFill>
                  <a:prstClr val="black"/>
                </a:solidFill>
                <a:latin typeface="Calibri" panose="020F0502020204030204"/>
              </a:rPr>
            </a:br>
            <a:r>
              <a:rPr lang="en-US" sz="2400" dirty="0">
                <a:solidFill>
                  <a:prstClr val="black"/>
                </a:solidFill>
                <a:latin typeface="Calibri" panose="020F0502020204030204"/>
              </a:rPr>
              <a:t>31  "So you testify against yourselves, that you are sons of those who murdered the prophets. </a:t>
            </a:r>
            <a:br>
              <a:rPr lang="en-US" sz="2400" dirty="0">
                <a:solidFill>
                  <a:prstClr val="black"/>
                </a:solidFill>
                <a:latin typeface="Calibri" panose="020F0502020204030204"/>
              </a:rPr>
            </a:br>
            <a:r>
              <a:rPr lang="en-US" sz="2400" dirty="0">
                <a:solidFill>
                  <a:prstClr val="black"/>
                </a:solidFill>
                <a:latin typeface="Calibri" panose="020F0502020204030204"/>
              </a:rPr>
              <a:t>32  </a:t>
            </a:r>
            <a:r>
              <a:rPr lang="en-US" sz="2400" dirty="0">
                <a:solidFill>
                  <a:srgbClr val="FF0000"/>
                </a:solidFill>
                <a:latin typeface="Calibri" panose="020F0502020204030204"/>
              </a:rPr>
              <a:t>"Fill up, then, the measure </a:t>
            </a:r>
            <a:r>
              <a:rPr lang="en-US" sz="2400" i="1" dirty="0">
                <a:solidFill>
                  <a:srgbClr val="FF0000"/>
                </a:solidFill>
                <a:latin typeface="Calibri" panose="020F0502020204030204"/>
              </a:rPr>
              <a:t>of the guilt</a:t>
            </a:r>
            <a:r>
              <a:rPr lang="en-US" sz="2400" dirty="0">
                <a:solidFill>
                  <a:srgbClr val="FF0000"/>
                </a:solidFill>
                <a:latin typeface="Calibri" panose="020F0502020204030204"/>
              </a:rPr>
              <a:t> of your fathers</a:t>
            </a:r>
            <a:r>
              <a:rPr lang="en-US" sz="2400" dirty="0">
                <a:solidFill>
                  <a:prstClr val="black"/>
                </a:solidFill>
                <a:latin typeface="Calibri" panose="020F0502020204030204"/>
              </a:rPr>
              <a:t>. </a:t>
            </a:r>
            <a:br>
              <a:rPr lang="en-US" sz="2400" dirty="0">
                <a:solidFill>
                  <a:prstClr val="black"/>
                </a:solidFill>
                <a:latin typeface="Calibri" panose="020F0502020204030204"/>
              </a:rPr>
            </a:br>
            <a:r>
              <a:rPr lang="en-US" sz="2400" dirty="0">
                <a:solidFill>
                  <a:prstClr val="black"/>
                </a:solidFill>
                <a:latin typeface="Calibri" panose="020F0502020204030204"/>
              </a:rPr>
              <a:t>33  "You serpents, you brood of vipers, how will you escape the sentence of hell? </a:t>
            </a:r>
            <a:br>
              <a:rPr lang="en-US" sz="2400" dirty="0">
                <a:solidFill>
                  <a:prstClr val="black"/>
                </a:solidFill>
                <a:latin typeface="Calibri" panose="020F0502020204030204"/>
              </a:rPr>
            </a:br>
            <a:r>
              <a:rPr lang="en-US" sz="2400" dirty="0">
                <a:solidFill>
                  <a:prstClr val="black"/>
                </a:solidFill>
                <a:latin typeface="Calibri" panose="020F0502020204030204"/>
              </a:rPr>
              <a:t>34  </a:t>
            </a:r>
            <a:r>
              <a:rPr lang="en-US" sz="2400" dirty="0">
                <a:solidFill>
                  <a:srgbClr val="FF0000"/>
                </a:solidFill>
                <a:latin typeface="Calibri" panose="020F0502020204030204"/>
              </a:rPr>
              <a:t>"Therefore, behold, I am sending you prophets and wise men and scribes; some of them you 	will kill and crucify, and some of them you will scourge in your synagogues, and persecute from 	city to city, </a:t>
            </a:r>
            <a:br>
              <a:rPr lang="en-US" sz="2400" dirty="0">
                <a:solidFill>
                  <a:srgbClr val="FF0000"/>
                </a:solidFill>
                <a:latin typeface="Calibri" panose="020F0502020204030204"/>
              </a:rPr>
            </a:br>
            <a:r>
              <a:rPr lang="en-US" sz="2400" dirty="0">
                <a:solidFill>
                  <a:prstClr val="black"/>
                </a:solidFill>
                <a:latin typeface="Calibri" panose="020F0502020204030204"/>
              </a:rPr>
              <a:t>35  so that upon you may fall </a:t>
            </a:r>
            <a:r>
              <a:rPr lang="en-US" sz="2400" i="1" dirty="0">
                <a:solidFill>
                  <a:prstClr val="black"/>
                </a:solidFill>
                <a:latin typeface="Calibri" panose="020F0502020204030204"/>
              </a:rPr>
              <a:t>the guilt of</a:t>
            </a:r>
            <a:r>
              <a:rPr lang="en-US" sz="2400" dirty="0">
                <a:solidFill>
                  <a:prstClr val="black"/>
                </a:solidFill>
                <a:latin typeface="Calibri" panose="020F0502020204030204"/>
              </a:rPr>
              <a:t> all the righteous blood shed on earth, from the blood of 	righteous Abel to the blood of Zechariah, the son of </a:t>
            </a:r>
            <a:r>
              <a:rPr lang="en-US" sz="2400" dirty="0" err="1">
                <a:solidFill>
                  <a:prstClr val="black"/>
                </a:solidFill>
                <a:latin typeface="Calibri" panose="020F0502020204030204"/>
              </a:rPr>
              <a:t>Berechiah</a:t>
            </a:r>
            <a:r>
              <a:rPr lang="en-US" sz="2400" dirty="0">
                <a:solidFill>
                  <a:prstClr val="black"/>
                </a:solidFill>
                <a:latin typeface="Calibri" panose="020F0502020204030204"/>
              </a:rPr>
              <a:t>, whom you murdered between 	the temple and the altar. </a:t>
            </a:r>
            <a:br>
              <a:rPr lang="en-US" sz="2400" dirty="0">
                <a:solidFill>
                  <a:prstClr val="black"/>
                </a:solidFill>
                <a:latin typeface="Calibri" panose="020F0502020204030204"/>
              </a:rPr>
            </a:br>
            <a:r>
              <a:rPr lang="en-US" sz="2400" dirty="0">
                <a:solidFill>
                  <a:prstClr val="black"/>
                </a:solidFill>
                <a:latin typeface="Calibri" panose="020F0502020204030204"/>
              </a:rPr>
              <a:t>36  </a:t>
            </a:r>
            <a:r>
              <a:rPr lang="en-US" sz="2400" dirty="0">
                <a:solidFill>
                  <a:srgbClr val="FF0000"/>
                </a:solidFill>
                <a:latin typeface="Calibri" panose="020F0502020204030204"/>
              </a:rPr>
              <a:t>"Truly I say to you, all these things will come upon this generation. </a:t>
            </a:r>
            <a:br>
              <a:rPr lang="en-US" sz="2400" dirty="0">
                <a:solidFill>
                  <a:srgbClr val="FF0000"/>
                </a:solidFill>
                <a:latin typeface="Calibri" panose="020F0502020204030204"/>
              </a:rPr>
            </a:br>
            <a:r>
              <a:rPr lang="en-US" sz="2400" dirty="0">
                <a:solidFill>
                  <a:prstClr val="black"/>
                </a:solidFill>
                <a:latin typeface="Calibri" panose="020F0502020204030204"/>
              </a:rPr>
              <a:t>37  </a:t>
            </a:r>
            <a:r>
              <a:rPr lang="en-US" sz="2400" dirty="0">
                <a:solidFill>
                  <a:srgbClr val="FF0000"/>
                </a:solidFill>
                <a:latin typeface="Calibri" panose="020F0502020204030204"/>
              </a:rPr>
              <a:t>"Jerusalem, Jerusalem, who kills the prophets and stones those who are sent to her! How 	often I wanted to gather your children together, the way a hen gathers her chicks under her 	wings, and you were unwilling. </a:t>
            </a:r>
          </a:p>
        </p:txBody>
      </p:sp>
      <p:sp>
        <p:nvSpPr>
          <p:cNvPr id="12" name="TextBox 11">
            <a:extLst>
              <a:ext uri="{FF2B5EF4-FFF2-40B4-BE49-F238E27FC236}">
                <a16:creationId xmlns:a16="http://schemas.microsoft.com/office/drawing/2014/main" id="{1AA75DAD-DDBC-4F3D-B059-D72A77E8A4A6}"/>
              </a:ext>
            </a:extLst>
          </p:cNvPr>
          <p:cNvSpPr txBox="1"/>
          <p:nvPr/>
        </p:nvSpPr>
        <p:spPr>
          <a:xfrm>
            <a:off x="0" y="435430"/>
            <a:ext cx="12192000" cy="6370975"/>
          </a:xfrm>
          <a:prstGeom prst="rect">
            <a:avLst/>
          </a:prstGeom>
          <a:solidFill>
            <a:schemeClr val="bg1"/>
          </a:solidFill>
          <a:ln w="57150">
            <a:solidFill>
              <a:srgbClr val="00B0F0"/>
            </a:solidFill>
          </a:ln>
        </p:spPr>
        <p:txBody>
          <a:bodyPr wrap="square" rtlCol="0">
            <a:spAutoFit/>
          </a:bodyPr>
          <a:lstStyle/>
          <a:p>
            <a:pPr defTabSz="274313">
              <a:spcBef>
                <a:spcPts val="1800"/>
              </a:spcBef>
              <a:defRPr/>
            </a:pPr>
            <a:r>
              <a:rPr lang="en-US" sz="2400" dirty="0">
                <a:solidFill>
                  <a:prstClr val="black"/>
                </a:solidFill>
                <a:latin typeface="Calibri" panose="020F0502020204030204"/>
              </a:rPr>
              <a:t>38  </a:t>
            </a:r>
            <a:r>
              <a:rPr lang="en-US" sz="2400" b="1" u="sng" dirty="0">
                <a:solidFill>
                  <a:srgbClr val="FF0000"/>
                </a:solidFill>
                <a:latin typeface="Calibri" panose="020F0502020204030204"/>
              </a:rPr>
              <a:t>"Behold, your house is being left to you desolate! </a:t>
            </a:r>
            <a:br>
              <a:rPr lang="en-US" sz="2400" dirty="0">
                <a:solidFill>
                  <a:prstClr val="black"/>
                </a:solidFill>
                <a:latin typeface="Calibri" panose="020F0502020204030204"/>
              </a:rPr>
            </a:br>
            <a:r>
              <a:rPr lang="en-US" sz="2400" dirty="0">
                <a:solidFill>
                  <a:prstClr val="black"/>
                </a:solidFill>
                <a:latin typeface="Calibri" panose="020F0502020204030204"/>
              </a:rPr>
              <a:t>39  "For I say to you, from now on you will not see Me until you say, '</a:t>
            </a:r>
            <a:r>
              <a:rPr lang="en-US" sz="2400" cap="small" dirty="0">
                <a:solidFill>
                  <a:prstClr val="black"/>
                </a:solidFill>
                <a:latin typeface="Calibri" panose="020F0502020204030204"/>
              </a:rPr>
              <a:t>BLESSED IS</a:t>
            </a:r>
            <a:r>
              <a:rPr lang="en-US" sz="2400" dirty="0">
                <a:solidFill>
                  <a:prstClr val="black"/>
                </a:solidFill>
                <a:latin typeface="Calibri" panose="020F0502020204030204"/>
              </a:rPr>
              <a:t> </a:t>
            </a:r>
            <a:r>
              <a:rPr lang="en-US" sz="2400" cap="small" dirty="0">
                <a:solidFill>
                  <a:prstClr val="black"/>
                </a:solidFill>
                <a:latin typeface="Calibri" panose="020F0502020204030204"/>
              </a:rPr>
              <a:t>HE WHO COMES 	IN THE NAME OF THE</a:t>
            </a:r>
            <a:r>
              <a:rPr lang="en-US" sz="2400" dirty="0">
                <a:solidFill>
                  <a:prstClr val="black"/>
                </a:solidFill>
                <a:latin typeface="Calibri" panose="020F0502020204030204"/>
              </a:rPr>
              <a:t>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a:t>
            </a:r>
            <a:br>
              <a:rPr lang="en-US" sz="2400" dirty="0">
                <a:solidFill>
                  <a:prstClr val="black"/>
                </a:solidFill>
                <a:latin typeface="Calibri" panose="020F0502020204030204"/>
              </a:rPr>
            </a:br>
            <a:endParaRPr lang="en-US" sz="2400" dirty="0">
              <a:solidFill>
                <a:prstClr val="black"/>
              </a:solidFill>
              <a:latin typeface="Calibri" panose="020F0502020204030204"/>
            </a:endParaRPr>
          </a:p>
          <a:p>
            <a:pPr defTabSz="274313">
              <a:spcBef>
                <a:spcPts val="1800"/>
              </a:spcBef>
              <a:defRPr/>
            </a:pPr>
            <a:endParaRPr lang="en-US" sz="2400" b="1" dirty="0">
              <a:solidFill>
                <a:prstClr val="black"/>
              </a:solidFill>
              <a:latin typeface="Calibri" panose="020F0502020204030204"/>
            </a:endParaRPr>
          </a:p>
          <a:p>
            <a:pPr defTabSz="274313">
              <a:spcBef>
                <a:spcPts val="1800"/>
              </a:spcBef>
              <a:defRPr/>
            </a:pPr>
            <a:endParaRPr lang="en-US" sz="2400" b="1" dirty="0">
              <a:solidFill>
                <a:prstClr val="black"/>
              </a:solidFill>
              <a:latin typeface="Calibri" panose="020F0502020204030204"/>
            </a:endParaRPr>
          </a:p>
          <a:p>
            <a:pPr defTabSz="274313">
              <a:spcBef>
                <a:spcPts val="1800"/>
              </a:spcBef>
              <a:defRPr/>
            </a:pPr>
            <a:endParaRPr lang="en-US" sz="2400" b="1" dirty="0">
              <a:solidFill>
                <a:prstClr val="black"/>
              </a:solidFill>
              <a:latin typeface="Calibri" panose="020F0502020204030204"/>
            </a:endParaRPr>
          </a:p>
          <a:p>
            <a:pPr defTabSz="274313">
              <a:spcBef>
                <a:spcPts val="1800"/>
              </a:spcBef>
              <a:defRPr/>
            </a:pPr>
            <a:endParaRPr lang="en-US" sz="2400" b="1" dirty="0">
              <a:solidFill>
                <a:prstClr val="black"/>
              </a:solidFill>
              <a:latin typeface="Calibri" panose="020F0502020204030204"/>
            </a:endParaRPr>
          </a:p>
          <a:p>
            <a:pPr defTabSz="274313">
              <a:spcBef>
                <a:spcPts val="1800"/>
              </a:spcBef>
              <a:defRPr/>
            </a:pPr>
            <a:endParaRPr lang="en-US" sz="2400" b="1" dirty="0">
              <a:solidFill>
                <a:prstClr val="black"/>
              </a:solidFill>
              <a:latin typeface="Calibri" panose="020F0502020204030204"/>
            </a:endParaRPr>
          </a:p>
          <a:p>
            <a:pPr defTabSz="274313">
              <a:spcBef>
                <a:spcPts val="1800"/>
              </a:spcBef>
              <a:defRPr/>
            </a:pPr>
            <a:endParaRPr lang="en-US" sz="2400" b="1" dirty="0">
              <a:solidFill>
                <a:prstClr val="black"/>
              </a:solidFill>
              <a:latin typeface="Calibri" panose="020F0502020204030204"/>
            </a:endParaRPr>
          </a:p>
          <a:p>
            <a:pPr defTabSz="274313">
              <a:spcBef>
                <a:spcPts val="1800"/>
              </a:spcBef>
              <a:defRPr/>
            </a:pPr>
            <a:endParaRPr lang="en-US" sz="2400" b="1" dirty="0">
              <a:solidFill>
                <a:prstClr val="black"/>
              </a:solidFill>
              <a:latin typeface="Calibri" panose="020F0502020204030204"/>
            </a:endParaRPr>
          </a:p>
          <a:p>
            <a:pPr defTabSz="274313">
              <a:spcBef>
                <a:spcPts val="1800"/>
              </a:spcBef>
              <a:defRPr/>
            </a:pPr>
            <a:endParaRPr lang="en-US" sz="2400" b="1" dirty="0">
              <a:solidFill>
                <a:prstClr val="black"/>
              </a:solidFill>
              <a:latin typeface="Calibri" panose="020F0502020204030204"/>
            </a:endParaRPr>
          </a:p>
        </p:txBody>
      </p:sp>
    </p:spTree>
    <p:extLst>
      <p:ext uri="{BB962C8B-B14F-4D97-AF65-F5344CB8AC3E}">
        <p14:creationId xmlns:p14="http://schemas.microsoft.com/office/powerpoint/2010/main" val="161677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9"/>
                                        </p:tgtEl>
                                        <p:attrNameLst>
                                          <p:attrName>ppt_w</p:attrName>
                                        </p:attrNameLst>
                                      </p:cBhvr>
                                      <p:tavLst>
                                        <p:tav tm="0">
                                          <p:val>
                                            <p:strVal val="ppt_w"/>
                                          </p:val>
                                        </p:tav>
                                        <p:tav tm="100000">
                                          <p:val>
                                            <p:fltVal val="0"/>
                                          </p:val>
                                        </p:tav>
                                      </p:tavLst>
                                    </p:anim>
                                    <p:anim calcmode="lin" valueType="num">
                                      <p:cBhvr>
                                        <p:cTn id="18" dur="500"/>
                                        <p:tgtEl>
                                          <p:spTgt spid="9"/>
                                        </p:tgtEl>
                                        <p:attrNameLst>
                                          <p:attrName>ppt_h</p:attrName>
                                        </p:attrNameLst>
                                      </p:cBhvr>
                                      <p:tavLst>
                                        <p:tav tm="0">
                                          <p:val>
                                            <p:strVal val="ppt_h"/>
                                          </p:val>
                                        </p:tav>
                                        <p:tav tm="100000">
                                          <p:val>
                                            <p:fltVal val="0"/>
                                          </p:val>
                                        </p:tav>
                                      </p:tavLst>
                                    </p:anim>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xit" presetSubtype="32" fill="hold" grpId="1" nodeType="clickEffect">
                                  <p:stCondLst>
                                    <p:cond delay="0"/>
                                  </p:stCondLst>
                                  <p:childTnLst>
                                    <p:anim calcmode="lin" valueType="num">
                                      <p:cBhvr>
                                        <p:cTn id="38" dur="500"/>
                                        <p:tgtEl>
                                          <p:spTgt spid="12"/>
                                        </p:tgtEl>
                                        <p:attrNameLst>
                                          <p:attrName>ppt_w</p:attrName>
                                        </p:attrNameLst>
                                      </p:cBhvr>
                                      <p:tavLst>
                                        <p:tav tm="0">
                                          <p:val>
                                            <p:strVal val="ppt_w"/>
                                          </p:val>
                                        </p:tav>
                                        <p:tav tm="100000">
                                          <p:val>
                                            <p:fltVal val="0"/>
                                          </p:val>
                                        </p:tav>
                                      </p:tavLst>
                                    </p:anim>
                                    <p:anim calcmode="lin" valueType="num">
                                      <p:cBhvr>
                                        <p:cTn id="39" dur="500"/>
                                        <p:tgtEl>
                                          <p:spTgt spid="12"/>
                                        </p:tgtEl>
                                        <p:attrNameLst>
                                          <p:attrName>ppt_h</p:attrName>
                                        </p:attrNameLst>
                                      </p:cBhvr>
                                      <p:tavLst>
                                        <p:tav tm="0">
                                          <p:val>
                                            <p:strVal val="ppt_h"/>
                                          </p:val>
                                        </p:tav>
                                        <p:tav tm="100000">
                                          <p:val>
                                            <p:fltVal val="0"/>
                                          </p:val>
                                        </p:tav>
                                      </p:tavLst>
                                    </p:anim>
                                    <p:animEffect transition="out" filter="fade">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53" presetClass="exit" presetSubtype="32" fill="hold" grpId="1" nodeType="withEffect">
                                  <p:stCondLst>
                                    <p:cond delay="0"/>
                                  </p:stCondLst>
                                  <p:childTnLst>
                                    <p:anim calcmode="lin" valueType="num">
                                      <p:cBhvr>
                                        <p:cTn id="43" dur="500"/>
                                        <p:tgtEl>
                                          <p:spTgt spid="3"/>
                                        </p:tgtEl>
                                        <p:attrNameLst>
                                          <p:attrName>ppt_w</p:attrName>
                                        </p:attrNameLst>
                                      </p:cBhvr>
                                      <p:tavLst>
                                        <p:tav tm="0">
                                          <p:val>
                                            <p:strVal val="ppt_w"/>
                                          </p:val>
                                        </p:tav>
                                        <p:tav tm="100000">
                                          <p:val>
                                            <p:fltVal val="0"/>
                                          </p:val>
                                        </p:tav>
                                      </p:tavLst>
                                    </p:anim>
                                    <p:anim calcmode="lin" valueType="num">
                                      <p:cBhvr>
                                        <p:cTn id="44" dur="500"/>
                                        <p:tgtEl>
                                          <p:spTgt spid="3"/>
                                        </p:tgtEl>
                                        <p:attrNameLst>
                                          <p:attrName>ppt_h</p:attrName>
                                        </p:attrNameLst>
                                      </p:cBhvr>
                                      <p:tavLst>
                                        <p:tav tm="0">
                                          <p:val>
                                            <p:strVal val="ppt_h"/>
                                          </p:val>
                                        </p:tav>
                                        <p:tav tm="100000">
                                          <p:val>
                                            <p:fltVal val="0"/>
                                          </p:val>
                                        </p:tav>
                                      </p:tavLst>
                                    </p:anim>
                                    <p:animEffect transition="out" filter="fade">
                                      <p:cBhvr>
                                        <p:cTn id="45" dur="500"/>
                                        <p:tgtEl>
                                          <p:spTgt spid="3"/>
                                        </p:tgtEl>
                                      </p:cBhvr>
                                    </p:animEffect>
                                    <p:set>
                                      <p:cBhvr>
                                        <p:cTn id="46" dur="1" fill="hold">
                                          <p:stCondLst>
                                            <p:cond delay="499"/>
                                          </p:stCondLst>
                                        </p:cTn>
                                        <p:tgtEl>
                                          <p:spTgt spid="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p:cTn id="51" dur="500" fill="hold"/>
                                        <p:tgtEl>
                                          <p:spTgt spid="5"/>
                                        </p:tgtEl>
                                        <p:attrNameLst>
                                          <p:attrName>ppt_w</p:attrName>
                                        </p:attrNameLst>
                                      </p:cBhvr>
                                      <p:tavLst>
                                        <p:tav tm="0">
                                          <p:val>
                                            <p:fltVal val="0"/>
                                          </p:val>
                                        </p:tav>
                                        <p:tav tm="100000">
                                          <p:val>
                                            <p:strVal val="#ppt_w"/>
                                          </p:val>
                                        </p:tav>
                                      </p:tavLst>
                                    </p:anim>
                                    <p:anim calcmode="lin" valueType="num">
                                      <p:cBhvr>
                                        <p:cTn id="52" dur="500" fill="hold"/>
                                        <p:tgtEl>
                                          <p:spTgt spid="5"/>
                                        </p:tgtEl>
                                        <p:attrNameLst>
                                          <p:attrName>ppt_h</p:attrName>
                                        </p:attrNameLst>
                                      </p:cBhvr>
                                      <p:tavLst>
                                        <p:tav tm="0">
                                          <p:val>
                                            <p:fltVal val="0"/>
                                          </p:val>
                                        </p:tav>
                                        <p:tav tm="100000">
                                          <p:val>
                                            <p:strVal val="#ppt_h"/>
                                          </p:val>
                                        </p:tav>
                                      </p:tavLst>
                                    </p:anim>
                                    <p:animEffect transition="in" filter="fade">
                                      <p:cBhvr>
                                        <p:cTn id="53" dur="500"/>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xit" presetSubtype="32" fill="hold" grpId="1" nodeType="clickEffect">
                                  <p:stCondLst>
                                    <p:cond delay="0"/>
                                  </p:stCondLst>
                                  <p:childTnLst>
                                    <p:anim calcmode="lin" valueType="num">
                                      <p:cBhvr>
                                        <p:cTn id="57" dur="500"/>
                                        <p:tgtEl>
                                          <p:spTgt spid="5"/>
                                        </p:tgtEl>
                                        <p:attrNameLst>
                                          <p:attrName>ppt_w</p:attrName>
                                        </p:attrNameLst>
                                      </p:cBhvr>
                                      <p:tavLst>
                                        <p:tav tm="0">
                                          <p:val>
                                            <p:strVal val="ppt_w"/>
                                          </p:val>
                                        </p:tav>
                                        <p:tav tm="100000">
                                          <p:val>
                                            <p:fltVal val="0"/>
                                          </p:val>
                                        </p:tav>
                                      </p:tavLst>
                                    </p:anim>
                                    <p:anim calcmode="lin" valueType="num">
                                      <p:cBhvr>
                                        <p:cTn id="58" dur="500"/>
                                        <p:tgtEl>
                                          <p:spTgt spid="5"/>
                                        </p:tgtEl>
                                        <p:attrNameLst>
                                          <p:attrName>ppt_h</p:attrName>
                                        </p:attrNameLst>
                                      </p:cBhvr>
                                      <p:tavLst>
                                        <p:tav tm="0">
                                          <p:val>
                                            <p:strVal val="ppt_h"/>
                                          </p:val>
                                        </p:tav>
                                        <p:tav tm="100000">
                                          <p:val>
                                            <p:fltVal val="0"/>
                                          </p:val>
                                        </p:tav>
                                      </p:tavLst>
                                    </p:anim>
                                    <p:animEffect transition="out" filter="fade">
                                      <p:cBhvr>
                                        <p:cTn id="59" dur="500"/>
                                        <p:tgtEl>
                                          <p:spTgt spid="5"/>
                                        </p:tgtEl>
                                      </p:cBhvr>
                                    </p:animEffect>
                                    <p:set>
                                      <p:cBhvr>
                                        <p:cTn id="60" dur="1" fill="hold">
                                          <p:stCondLst>
                                            <p:cond delay="499"/>
                                          </p:stCondLst>
                                        </p:cTn>
                                        <p:tgtEl>
                                          <p:spTgt spid="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4"/>
                                        </p:tgtEl>
                                        <p:attrNameLst>
                                          <p:attrName>style.visibility</p:attrName>
                                        </p:attrNameLst>
                                      </p:cBhvr>
                                      <p:to>
                                        <p:strVal val="visible"/>
                                      </p:to>
                                    </p:set>
                                    <p:anim calcmode="lin" valueType="num">
                                      <p:cBhvr>
                                        <p:cTn id="69" dur="500" fill="hold"/>
                                        <p:tgtEl>
                                          <p:spTgt spid="4"/>
                                        </p:tgtEl>
                                        <p:attrNameLst>
                                          <p:attrName>ppt_w</p:attrName>
                                        </p:attrNameLst>
                                      </p:cBhvr>
                                      <p:tavLst>
                                        <p:tav tm="0">
                                          <p:val>
                                            <p:fltVal val="0"/>
                                          </p:val>
                                        </p:tav>
                                        <p:tav tm="100000">
                                          <p:val>
                                            <p:strVal val="#ppt_w"/>
                                          </p:val>
                                        </p:tav>
                                      </p:tavLst>
                                    </p:anim>
                                    <p:anim calcmode="lin" valueType="num">
                                      <p:cBhvr>
                                        <p:cTn id="70" dur="500" fill="hold"/>
                                        <p:tgtEl>
                                          <p:spTgt spid="4"/>
                                        </p:tgtEl>
                                        <p:attrNameLst>
                                          <p:attrName>ppt_h</p:attrName>
                                        </p:attrNameLst>
                                      </p:cBhvr>
                                      <p:tavLst>
                                        <p:tav tm="0">
                                          <p:val>
                                            <p:fltVal val="0"/>
                                          </p:val>
                                        </p:tav>
                                        <p:tav tm="100000">
                                          <p:val>
                                            <p:strVal val="#ppt_h"/>
                                          </p:val>
                                        </p:tav>
                                      </p:tavLst>
                                    </p:anim>
                                    <p:animEffect transition="in" filter="fade">
                                      <p:cBhvr>
                                        <p:cTn id="71" dur="500"/>
                                        <p:tgtEl>
                                          <p:spTgt spid="4"/>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6"/>
                                        </p:tgtEl>
                                        <p:attrNameLst>
                                          <p:attrName>style.visibility</p:attrName>
                                        </p:attrNameLst>
                                      </p:cBhvr>
                                      <p:to>
                                        <p:strVal val="visible"/>
                                      </p:to>
                                    </p:set>
                                    <p:anim calcmode="lin" valueType="num">
                                      <p:cBhvr>
                                        <p:cTn id="76" dur="500" fill="hold"/>
                                        <p:tgtEl>
                                          <p:spTgt spid="6"/>
                                        </p:tgtEl>
                                        <p:attrNameLst>
                                          <p:attrName>ppt_w</p:attrName>
                                        </p:attrNameLst>
                                      </p:cBhvr>
                                      <p:tavLst>
                                        <p:tav tm="0">
                                          <p:val>
                                            <p:fltVal val="0"/>
                                          </p:val>
                                        </p:tav>
                                        <p:tav tm="100000">
                                          <p:val>
                                            <p:strVal val="#ppt_w"/>
                                          </p:val>
                                        </p:tav>
                                      </p:tavLst>
                                    </p:anim>
                                    <p:anim calcmode="lin" valueType="num">
                                      <p:cBhvr>
                                        <p:cTn id="77" dur="500" fill="hold"/>
                                        <p:tgtEl>
                                          <p:spTgt spid="6"/>
                                        </p:tgtEl>
                                        <p:attrNameLst>
                                          <p:attrName>ppt_h</p:attrName>
                                        </p:attrNameLst>
                                      </p:cBhvr>
                                      <p:tavLst>
                                        <p:tav tm="0">
                                          <p:val>
                                            <p:fltVal val="0"/>
                                          </p:val>
                                        </p:tav>
                                        <p:tav tm="100000">
                                          <p:val>
                                            <p:strVal val="#ppt_h"/>
                                          </p:val>
                                        </p:tav>
                                      </p:tavLst>
                                    </p:anim>
                                    <p:animEffect transition="in" filter="fade">
                                      <p:cBhvr>
                                        <p:cTn id="78" dur="500"/>
                                        <p:tgtEl>
                                          <p:spTgt spid="6"/>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xit" presetSubtype="32" fill="hold" grpId="1" nodeType="clickEffect">
                                  <p:stCondLst>
                                    <p:cond delay="0"/>
                                  </p:stCondLst>
                                  <p:childTnLst>
                                    <p:anim calcmode="lin" valueType="num">
                                      <p:cBhvr>
                                        <p:cTn id="82" dur="500"/>
                                        <p:tgtEl>
                                          <p:spTgt spid="6"/>
                                        </p:tgtEl>
                                        <p:attrNameLst>
                                          <p:attrName>ppt_w</p:attrName>
                                        </p:attrNameLst>
                                      </p:cBhvr>
                                      <p:tavLst>
                                        <p:tav tm="0">
                                          <p:val>
                                            <p:strVal val="ppt_w"/>
                                          </p:val>
                                        </p:tav>
                                        <p:tav tm="100000">
                                          <p:val>
                                            <p:fltVal val="0"/>
                                          </p:val>
                                        </p:tav>
                                      </p:tavLst>
                                    </p:anim>
                                    <p:anim calcmode="lin" valueType="num">
                                      <p:cBhvr>
                                        <p:cTn id="83" dur="500"/>
                                        <p:tgtEl>
                                          <p:spTgt spid="6"/>
                                        </p:tgtEl>
                                        <p:attrNameLst>
                                          <p:attrName>ppt_h</p:attrName>
                                        </p:attrNameLst>
                                      </p:cBhvr>
                                      <p:tavLst>
                                        <p:tav tm="0">
                                          <p:val>
                                            <p:strVal val="ppt_h"/>
                                          </p:val>
                                        </p:tav>
                                        <p:tav tm="100000">
                                          <p:val>
                                            <p:fltVal val="0"/>
                                          </p:val>
                                        </p:tav>
                                      </p:tavLst>
                                    </p:anim>
                                    <p:animEffect transition="out" filter="fade">
                                      <p:cBhvr>
                                        <p:cTn id="84" dur="500"/>
                                        <p:tgtEl>
                                          <p:spTgt spid="6"/>
                                        </p:tgtEl>
                                      </p:cBhvr>
                                    </p:animEffect>
                                    <p:set>
                                      <p:cBhvr>
                                        <p:cTn id="85" dur="1" fill="hold">
                                          <p:stCondLst>
                                            <p:cond delay="499"/>
                                          </p:stCondLst>
                                        </p:cTn>
                                        <p:tgtEl>
                                          <p:spTgt spid="6"/>
                                        </p:tgtEl>
                                        <p:attrNameLst>
                                          <p:attrName>style.visibility</p:attrName>
                                        </p:attrNameLst>
                                      </p:cBhvr>
                                      <p:to>
                                        <p:strVal val="hidden"/>
                                      </p:to>
                                    </p:set>
                                  </p:childTnLst>
                                </p:cTn>
                              </p:par>
                              <p:par>
                                <p:cTn id="86" presetID="53" presetClass="exit" presetSubtype="32" fill="hold" grpId="1" nodeType="withEffect">
                                  <p:stCondLst>
                                    <p:cond delay="0"/>
                                  </p:stCondLst>
                                  <p:childTnLst>
                                    <p:anim calcmode="lin" valueType="num">
                                      <p:cBhvr>
                                        <p:cTn id="87" dur="500"/>
                                        <p:tgtEl>
                                          <p:spTgt spid="4"/>
                                        </p:tgtEl>
                                        <p:attrNameLst>
                                          <p:attrName>ppt_w</p:attrName>
                                        </p:attrNameLst>
                                      </p:cBhvr>
                                      <p:tavLst>
                                        <p:tav tm="0">
                                          <p:val>
                                            <p:strVal val="ppt_w"/>
                                          </p:val>
                                        </p:tav>
                                        <p:tav tm="100000">
                                          <p:val>
                                            <p:fltVal val="0"/>
                                          </p:val>
                                        </p:tav>
                                      </p:tavLst>
                                    </p:anim>
                                    <p:anim calcmode="lin" valueType="num">
                                      <p:cBhvr>
                                        <p:cTn id="88" dur="500"/>
                                        <p:tgtEl>
                                          <p:spTgt spid="4"/>
                                        </p:tgtEl>
                                        <p:attrNameLst>
                                          <p:attrName>ppt_h</p:attrName>
                                        </p:attrNameLst>
                                      </p:cBhvr>
                                      <p:tavLst>
                                        <p:tav tm="0">
                                          <p:val>
                                            <p:strVal val="ppt_h"/>
                                          </p:val>
                                        </p:tav>
                                        <p:tav tm="100000">
                                          <p:val>
                                            <p:fltVal val="0"/>
                                          </p:val>
                                        </p:tav>
                                      </p:tavLst>
                                    </p:anim>
                                    <p:animEffect transition="out" filter="fade">
                                      <p:cBhvr>
                                        <p:cTn id="89" dur="500"/>
                                        <p:tgtEl>
                                          <p:spTgt spid="4"/>
                                        </p:tgtEl>
                                      </p:cBhvr>
                                    </p:animEffect>
                                    <p:set>
                                      <p:cBhvr>
                                        <p:cTn id="90" dur="1" fill="hold">
                                          <p:stCondLst>
                                            <p:cond delay="499"/>
                                          </p:stCondLst>
                                        </p:cTn>
                                        <p:tgtEl>
                                          <p:spTgt spid="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 calcmode="lin" valueType="num">
                                      <p:cBhvr>
                                        <p:cTn id="95" dur="500" fill="hold"/>
                                        <p:tgtEl>
                                          <p:spTgt spid="7"/>
                                        </p:tgtEl>
                                        <p:attrNameLst>
                                          <p:attrName>ppt_w</p:attrName>
                                        </p:attrNameLst>
                                      </p:cBhvr>
                                      <p:tavLst>
                                        <p:tav tm="0">
                                          <p:val>
                                            <p:fltVal val="0"/>
                                          </p:val>
                                        </p:tav>
                                        <p:tav tm="100000">
                                          <p:val>
                                            <p:strVal val="#ppt_w"/>
                                          </p:val>
                                        </p:tav>
                                      </p:tavLst>
                                    </p:anim>
                                    <p:anim calcmode="lin" valueType="num">
                                      <p:cBhvr>
                                        <p:cTn id="96" dur="500" fill="hold"/>
                                        <p:tgtEl>
                                          <p:spTgt spid="7"/>
                                        </p:tgtEl>
                                        <p:attrNameLst>
                                          <p:attrName>ppt_h</p:attrName>
                                        </p:attrNameLst>
                                      </p:cBhvr>
                                      <p:tavLst>
                                        <p:tav tm="0">
                                          <p:val>
                                            <p:fltVal val="0"/>
                                          </p:val>
                                        </p:tav>
                                        <p:tav tm="100000">
                                          <p:val>
                                            <p:strVal val="#ppt_h"/>
                                          </p:val>
                                        </p:tav>
                                      </p:tavLst>
                                    </p:anim>
                                    <p:animEffect transition="in" filter="fade">
                                      <p:cBhvr>
                                        <p:cTn id="97" dur="500"/>
                                        <p:tgtEl>
                                          <p:spTgt spid="7"/>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xit" presetSubtype="32" fill="hold" grpId="1" nodeType="clickEffect">
                                  <p:stCondLst>
                                    <p:cond delay="0"/>
                                  </p:stCondLst>
                                  <p:childTnLst>
                                    <p:anim calcmode="lin" valueType="num">
                                      <p:cBhvr>
                                        <p:cTn id="101" dur="500"/>
                                        <p:tgtEl>
                                          <p:spTgt spid="7"/>
                                        </p:tgtEl>
                                        <p:attrNameLst>
                                          <p:attrName>ppt_w</p:attrName>
                                        </p:attrNameLst>
                                      </p:cBhvr>
                                      <p:tavLst>
                                        <p:tav tm="0">
                                          <p:val>
                                            <p:strVal val="ppt_w"/>
                                          </p:val>
                                        </p:tav>
                                        <p:tav tm="100000">
                                          <p:val>
                                            <p:fltVal val="0"/>
                                          </p:val>
                                        </p:tav>
                                      </p:tavLst>
                                    </p:anim>
                                    <p:anim calcmode="lin" valueType="num">
                                      <p:cBhvr>
                                        <p:cTn id="102" dur="500"/>
                                        <p:tgtEl>
                                          <p:spTgt spid="7"/>
                                        </p:tgtEl>
                                        <p:attrNameLst>
                                          <p:attrName>ppt_h</p:attrName>
                                        </p:attrNameLst>
                                      </p:cBhvr>
                                      <p:tavLst>
                                        <p:tav tm="0">
                                          <p:val>
                                            <p:strVal val="ppt_h"/>
                                          </p:val>
                                        </p:tav>
                                        <p:tav tm="100000">
                                          <p:val>
                                            <p:fltVal val="0"/>
                                          </p:val>
                                        </p:tav>
                                      </p:tavLst>
                                    </p:anim>
                                    <p:animEffect transition="out" filter="fade">
                                      <p:cBhvr>
                                        <p:cTn id="103" dur="500"/>
                                        <p:tgtEl>
                                          <p:spTgt spid="7"/>
                                        </p:tgtEl>
                                      </p:cBhvr>
                                    </p:animEffect>
                                    <p:set>
                                      <p:cBhvr>
                                        <p:cTn id="104" dur="1" fill="hold">
                                          <p:stCondLst>
                                            <p:cond delay="499"/>
                                          </p:stCondLst>
                                        </p:cTn>
                                        <p:tgtEl>
                                          <p:spTgt spid="7"/>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8"/>
                                        </p:tgtEl>
                                        <p:attrNameLst>
                                          <p:attrName>style.visibility</p:attrName>
                                        </p:attrNameLst>
                                      </p:cBhvr>
                                      <p:to>
                                        <p:strVal val="visible"/>
                                      </p:to>
                                    </p:set>
                                    <p:anim calcmode="lin" valueType="num">
                                      <p:cBhvr>
                                        <p:cTn id="109" dur="500" fill="hold"/>
                                        <p:tgtEl>
                                          <p:spTgt spid="8"/>
                                        </p:tgtEl>
                                        <p:attrNameLst>
                                          <p:attrName>ppt_w</p:attrName>
                                        </p:attrNameLst>
                                      </p:cBhvr>
                                      <p:tavLst>
                                        <p:tav tm="0">
                                          <p:val>
                                            <p:fltVal val="0"/>
                                          </p:val>
                                        </p:tav>
                                        <p:tav tm="100000">
                                          <p:val>
                                            <p:strVal val="#ppt_w"/>
                                          </p:val>
                                        </p:tav>
                                      </p:tavLst>
                                    </p:anim>
                                    <p:anim calcmode="lin" valueType="num">
                                      <p:cBhvr>
                                        <p:cTn id="110" dur="500" fill="hold"/>
                                        <p:tgtEl>
                                          <p:spTgt spid="8"/>
                                        </p:tgtEl>
                                        <p:attrNameLst>
                                          <p:attrName>ppt_h</p:attrName>
                                        </p:attrNameLst>
                                      </p:cBhvr>
                                      <p:tavLst>
                                        <p:tav tm="0">
                                          <p:val>
                                            <p:fltVal val="0"/>
                                          </p:val>
                                        </p:tav>
                                        <p:tav tm="100000">
                                          <p:val>
                                            <p:strVal val="#ppt_h"/>
                                          </p:val>
                                        </p:tav>
                                      </p:tavLst>
                                    </p:anim>
                                    <p:animEffect transition="in" filter="fade">
                                      <p:cBhvr>
                                        <p:cTn id="111" dur="500"/>
                                        <p:tgtEl>
                                          <p:spTgt spid="8"/>
                                        </p:tgtEl>
                                      </p:cBhvr>
                                    </p:animEffect>
                                  </p:childTnLst>
                                </p:cTn>
                              </p:par>
                            </p:childTnLst>
                          </p:cTn>
                        </p:par>
                      </p:childTnLst>
                    </p:cTn>
                  </p:par>
                  <p:par>
                    <p:cTn id="112" fill="hold">
                      <p:stCondLst>
                        <p:cond delay="indefinite"/>
                      </p:stCondLst>
                      <p:childTnLst>
                        <p:par>
                          <p:cTn id="113" fill="hold">
                            <p:stCondLst>
                              <p:cond delay="0"/>
                            </p:stCondLst>
                            <p:childTnLst>
                              <p:par>
                                <p:cTn id="114" presetID="53" presetClass="exit" presetSubtype="32" fill="hold" grpId="1" nodeType="clickEffect">
                                  <p:stCondLst>
                                    <p:cond delay="0"/>
                                  </p:stCondLst>
                                  <p:childTnLst>
                                    <p:anim calcmode="lin" valueType="num">
                                      <p:cBhvr>
                                        <p:cTn id="115" dur="500"/>
                                        <p:tgtEl>
                                          <p:spTgt spid="8"/>
                                        </p:tgtEl>
                                        <p:attrNameLst>
                                          <p:attrName>ppt_w</p:attrName>
                                        </p:attrNameLst>
                                      </p:cBhvr>
                                      <p:tavLst>
                                        <p:tav tm="0">
                                          <p:val>
                                            <p:strVal val="ppt_w"/>
                                          </p:val>
                                        </p:tav>
                                        <p:tav tm="100000">
                                          <p:val>
                                            <p:fltVal val="0"/>
                                          </p:val>
                                        </p:tav>
                                      </p:tavLst>
                                    </p:anim>
                                    <p:anim calcmode="lin" valueType="num">
                                      <p:cBhvr>
                                        <p:cTn id="116" dur="500"/>
                                        <p:tgtEl>
                                          <p:spTgt spid="8"/>
                                        </p:tgtEl>
                                        <p:attrNameLst>
                                          <p:attrName>ppt_h</p:attrName>
                                        </p:attrNameLst>
                                      </p:cBhvr>
                                      <p:tavLst>
                                        <p:tav tm="0">
                                          <p:val>
                                            <p:strVal val="ppt_h"/>
                                          </p:val>
                                        </p:tav>
                                        <p:tav tm="100000">
                                          <p:val>
                                            <p:fltVal val="0"/>
                                          </p:val>
                                        </p:tav>
                                      </p:tavLst>
                                    </p:anim>
                                    <p:animEffect transition="out" filter="fade">
                                      <p:cBhvr>
                                        <p:cTn id="117" dur="500"/>
                                        <p:tgtEl>
                                          <p:spTgt spid="8"/>
                                        </p:tgtEl>
                                      </p:cBhvr>
                                    </p:animEffect>
                                    <p:set>
                                      <p:cBhvr>
                                        <p:cTn id="118" dur="1" fill="hold">
                                          <p:stCondLst>
                                            <p:cond delay="499"/>
                                          </p:stCondLst>
                                        </p:cTn>
                                        <p:tgtEl>
                                          <p:spTgt spid="8"/>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10"/>
                                        </p:tgtEl>
                                        <p:attrNameLst>
                                          <p:attrName>style.visibility</p:attrName>
                                        </p:attrNameLst>
                                      </p:cBhvr>
                                      <p:to>
                                        <p:strVal val="visible"/>
                                      </p:to>
                                    </p:set>
                                    <p:anim calcmode="lin" valueType="num">
                                      <p:cBhvr>
                                        <p:cTn id="127" dur="500" fill="hold"/>
                                        <p:tgtEl>
                                          <p:spTgt spid="10"/>
                                        </p:tgtEl>
                                        <p:attrNameLst>
                                          <p:attrName>ppt_w</p:attrName>
                                        </p:attrNameLst>
                                      </p:cBhvr>
                                      <p:tavLst>
                                        <p:tav tm="0">
                                          <p:val>
                                            <p:fltVal val="0"/>
                                          </p:val>
                                        </p:tav>
                                        <p:tav tm="100000">
                                          <p:val>
                                            <p:strVal val="#ppt_w"/>
                                          </p:val>
                                        </p:tav>
                                      </p:tavLst>
                                    </p:anim>
                                    <p:anim calcmode="lin" valueType="num">
                                      <p:cBhvr>
                                        <p:cTn id="128" dur="500" fill="hold"/>
                                        <p:tgtEl>
                                          <p:spTgt spid="10"/>
                                        </p:tgtEl>
                                        <p:attrNameLst>
                                          <p:attrName>ppt_h</p:attrName>
                                        </p:attrNameLst>
                                      </p:cBhvr>
                                      <p:tavLst>
                                        <p:tav tm="0">
                                          <p:val>
                                            <p:fltVal val="0"/>
                                          </p:val>
                                        </p:tav>
                                        <p:tav tm="100000">
                                          <p:val>
                                            <p:strVal val="#ppt_h"/>
                                          </p:val>
                                        </p:tav>
                                      </p:tavLst>
                                    </p:anim>
                                    <p:animEffect transition="in" filter="fade">
                                      <p:cBhvr>
                                        <p:cTn id="129" dur="500"/>
                                        <p:tgtEl>
                                          <p:spTgt spid="10"/>
                                        </p:tgtEl>
                                      </p:cBhvr>
                                    </p:animEffect>
                                  </p:childTnLst>
                                </p:cTn>
                              </p:par>
                            </p:childTnLst>
                          </p:cTn>
                        </p:par>
                      </p:childTnLst>
                    </p:cTn>
                  </p:par>
                  <p:par>
                    <p:cTn id="130" fill="hold">
                      <p:stCondLst>
                        <p:cond delay="indefinite"/>
                      </p:stCondLst>
                      <p:childTnLst>
                        <p:par>
                          <p:cTn id="131" fill="hold">
                            <p:stCondLst>
                              <p:cond delay="0"/>
                            </p:stCondLst>
                            <p:childTnLst>
                              <p:par>
                                <p:cTn id="132" presetID="53" presetClass="exit" presetSubtype="32" fill="hold" grpId="1" nodeType="clickEffect">
                                  <p:stCondLst>
                                    <p:cond delay="0"/>
                                  </p:stCondLst>
                                  <p:childTnLst>
                                    <p:anim calcmode="lin" valueType="num">
                                      <p:cBhvr>
                                        <p:cTn id="133" dur="500"/>
                                        <p:tgtEl>
                                          <p:spTgt spid="10"/>
                                        </p:tgtEl>
                                        <p:attrNameLst>
                                          <p:attrName>ppt_w</p:attrName>
                                        </p:attrNameLst>
                                      </p:cBhvr>
                                      <p:tavLst>
                                        <p:tav tm="0">
                                          <p:val>
                                            <p:strVal val="ppt_w"/>
                                          </p:val>
                                        </p:tav>
                                        <p:tav tm="100000">
                                          <p:val>
                                            <p:fltVal val="0"/>
                                          </p:val>
                                        </p:tav>
                                      </p:tavLst>
                                    </p:anim>
                                    <p:anim calcmode="lin" valueType="num">
                                      <p:cBhvr>
                                        <p:cTn id="134" dur="500"/>
                                        <p:tgtEl>
                                          <p:spTgt spid="10"/>
                                        </p:tgtEl>
                                        <p:attrNameLst>
                                          <p:attrName>ppt_h</p:attrName>
                                        </p:attrNameLst>
                                      </p:cBhvr>
                                      <p:tavLst>
                                        <p:tav tm="0">
                                          <p:val>
                                            <p:strVal val="ppt_h"/>
                                          </p:val>
                                        </p:tav>
                                        <p:tav tm="100000">
                                          <p:val>
                                            <p:fltVal val="0"/>
                                          </p:val>
                                        </p:tav>
                                      </p:tavLst>
                                    </p:anim>
                                    <p:animEffect transition="out" filter="fade">
                                      <p:cBhvr>
                                        <p:cTn id="135" dur="500"/>
                                        <p:tgtEl>
                                          <p:spTgt spid="10"/>
                                        </p:tgtEl>
                                      </p:cBhvr>
                                    </p:animEffect>
                                    <p:set>
                                      <p:cBhvr>
                                        <p:cTn id="136" dur="1" fill="hold">
                                          <p:stCondLst>
                                            <p:cond delay="499"/>
                                          </p:stCondLst>
                                        </p:cTn>
                                        <p:tgtEl>
                                          <p:spTgt spid="10"/>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53" presetClass="entr" presetSubtype="16" fill="hold" grpId="0" nodeType="clickEffect">
                                  <p:stCondLst>
                                    <p:cond delay="0"/>
                                  </p:stCondLst>
                                  <p:childTnLst>
                                    <p:set>
                                      <p:cBhvr>
                                        <p:cTn id="140" dur="1" fill="hold">
                                          <p:stCondLst>
                                            <p:cond delay="0"/>
                                          </p:stCondLst>
                                        </p:cTn>
                                        <p:tgtEl>
                                          <p:spTgt spid="11"/>
                                        </p:tgtEl>
                                        <p:attrNameLst>
                                          <p:attrName>style.visibility</p:attrName>
                                        </p:attrNameLst>
                                      </p:cBhvr>
                                      <p:to>
                                        <p:strVal val="visible"/>
                                      </p:to>
                                    </p:set>
                                    <p:anim calcmode="lin" valueType="num">
                                      <p:cBhvr>
                                        <p:cTn id="141" dur="500" fill="hold"/>
                                        <p:tgtEl>
                                          <p:spTgt spid="11"/>
                                        </p:tgtEl>
                                        <p:attrNameLst>
                                          <p:attrName>ppt_w</p:attrName>
                                        </p:attrNameLst>
                                      </p:cBhvr>
                                      <p:tavLst>
                                        <p:tav tm="0">
                                          <p:val>
                                            <p:fltVal val="0"/>
                                          </p:val>
                                        </p:tav>
                                        <p:tav tm="100000">
                                          <p:val>
                                            <p:strVal val="#ppt_w"/>
                                          </p:val>
                                        </p:tav>
                                      </p:tavLst>
                                    </p:anim>
                                    <p:anim calcmode="lin" valueType="num">
                                      <p:cBhvr>
                                        <p:cTn id="142" dur="500" fill="hold"/>
                                        <p:tgtEl>
                                          <p:spTgt spid="11"/>
                                        </p:tgtEl>
                                        <p:attrNameLst>
                                          <p:attrName>ppt_h</p:attrName>
                                        </p:attrNameLst>
                                      </p:cBhvr>
                                      <p:tavLst>
                                        <p:tav tm="0">
                                          <p:val>
                                            <p:fltVal val="0"/>
                                          </p:val>
                                        </p:tav>
                                        <p:tav tm="100000">
                                          <p:val>
                                            <p:strVal val="#ppt_h"/>
                                          </p:val>
                                        </p:tav>
                                      </p:tavLst>
                                    </p:anim>
                                    <p:animEffect transition="in" filter="fade">
                                      <p:cBhvr>
                                        <p:cTn id="143" dur="500"/>
                                        <p:tgtEl>
                                          <p:spTgt spid="11"/>
                                        </p:tgtEl>
                                      </p:cBhvr>
                                    </p:animEffect>
                                  </p:childTnLst>
                                </p:cTn>
                              </p:par>
                            </p:childTnLst>
                          </p:cTn>
                        </p:par>
                      </p:childTnLst>
                    </p:cTn>
                  </p:par>
                  <p:par>
                    <p:cTn id="144" fill="hold">
                      <p:stCondLst>
                        <p:cond delay="indefinite"/>
                      </p:stCondLst>
                      <p:childTnLst>
                        <p:par>
                          <p:cTn id="145" fill="hold">
                            <p:stCondLst>
                              <p:cond delay="0"/>
                            </p:stCondLst>
                            <p:childTnLst>
                              <p:par>
                                <p:cTn id="146" presetID="53" presetClass="exit" presetSubtype="32" fill="hold" grpId="1" nodeType="clickEffect">
                                  <p:stCondLst>
                                    <p:cond delay="0"/>
                                  </p:stCondLst>
                                  <p:childTnLst>
                                    <p:anim calcmode="lin" valueType="num">
                                      <p:cBhvr>
                                        <p:cTn id="147" dur="500"/>
                                        <p:tgtEl>
                                          <p:spTgt spid="11"/>
                                        </p:tgtEl>
                                        <p:attrNameLst>
                                          <p:attrName>ppt_w</p:attrName>
                                        </p:attrNameLst>
                                      </p:cBhvr>
                                      <p:tavLst>
                                        <p:tav tm="0">
                                          <p:val>
                                            <p:strVal val="ppt_w"/>
                                          </p:val>
                                        </p:tav>
                                        <p:tav tm="100000">
                                          <p:val>
                                            <p:fltVal val="0"/>
                                          </p:val>
                                        </p:tav>
                                      </p:tavLst>
                                    </p:anim>
                                    <p:anim calcmode="lin" valueType="num">
                                      <p:cBhvr>
                                        <p:cTn id="148" dur="500"/>
                                        <p:tgtEl>
                                          <p:spTgt spid="11"/>
                                        </p:tgtEl>
                                        <p:attrNameLst>
                                          <p:attrName>ppt_h</p:attrName>
                                        </p:attrNameLst>
                                      </p:cBhvr>
                                      <p:tavLst>
                                        <p:tav tm="0">
                                          <p:val>
                                            <p:strVal val="ppt_h"/>
                                          </p:val>
                                        </p:tav>
                                        <p:tav tm="100000">
                                          <p:val>
                                            <p:fltVal val="0"/>
                                          </p:val>
                                        </p:tav>
                                      </p:tavLst>
                                    </p:anim>
                                    <p:animEffect transition="out" filter="fade">
                                      <p:cBhvr>
                                        <p:cTn id="149" dur="500"/>
                                        <p:tgtEl>
                                          <p:spTgt spid="11"/>
                                        </p:tgtEl>
                                      </p:cBhvr>
                                    </p:animEffect>
                                    <p:set>
                                      <p:cBhvr>
                                        <p:cTn id="15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6" grpId="0" animBg="1"/>
      <p:bldP spid="6" grpId="1" animBg="1"/>
      <p:bldP spid="9" grpId="0" animBg="1"/>
      <p:bldP spid="9" grpId="1" animBg="1"/>
      <p:bldP spid="4" grpId="0" animBg="1"/>
      <p:bldP spid="4" grpId="1" animBg="1"/>
      <p:bldP spid="8" grpId="0" animBg="1"/>
      <p:bldP spid="8" grpId="1" animBg="1"/>
      <p:bldP spid="10" grpId="0" animBg="1"/>
      <p:bldP spid="10" grpId="1" animBg="1"/>
      <p:bldP spid="11" grpId="0" animBg="1"/>
      <p:bldP spid="11" grpId="1" animBg="1"/>
      <p:bldP spid="5" grpId="0" animBg="1"/>
      <p:bldP spid="5" grpId="1" animBg="1"/>
      <p:bldP spid="3" grpId="0" animBg="1"/>
      <p:bldP spid="3" grpId="1" animBg="1"/>
      <p:bldP spid="12" grpId="0" animBg="1"/>
      <p:bldP spid="12" grpId="1"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
            <a:ext cx="12192000" cy="6463308"/>
          </a:xfrm>
          <a:prstGeom prst="rect">
            <a:avLst/>
          </a:prstGeom>
          <a:solidFill>
            <a:schemeClr val="bg1"/>
          </a:solidFill>
        </p:spPr>
        <p:txBody>
          <a:bodyPr wrap="square" rtlCol="0">
            <a:spAutoFit/>
          </a:bodyPr>
          <a:lstStyle/>
          <a:p>
            <a:pPr defTabSz="274313">
              <a:spcBef>
                <a:spcPts val="1800"/>
              </a:spcBef>
              <a:defRPr/>
            </a:pPr>
            <a:r>
              <a:rPr lang="en-US" sz="2400" b="1" dirty="0">
                <a:solidFill>
                  <a:srgbClr val="FF0000"/>
                </a:solidFill>
                <a:latin typeface="Times New Roman" panose="02020603050405020304" pitchFamily="18" charset="0"/>
                <a:cs typeface="Times New Roman" panose="02020603050405020304" pitchFamily="18" charset="0"/>
              </a:rPr>
              <a:t>Acts 7:55-60 (NASB)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55  But being full of the Holy Spirit, he gazed intently into heaven and saw the glory of God, and 	Jesus standing at the right hand of God;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56  and he said, "Behold, I see the heavens opened up and the Son of Man standing at the right 	hand of God."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57  But they cried out with a loud voice, and covered their ears and rushed at him with one 	impulse.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58  When they had driven him out of the city, they </a:t>
            </a:r>
            <a:r>
              <a:rPr lang="en-US" sz="2400" i="1" dirty="0">
                <a:solidFill>
                  <a:srgbClr val="FF0000"/>
                </a:solidFill>
                <a:latin typeface="Times New Roman" panose="02020603050405020304" pitchFamily="18" charset="0"/>
                <a:cs typeface="Times New Roman" panose="02020603050405020304" pitchFamily="18" charset="0"/>
              </a:rPr>
              <a:t>began</a:t>
            </a:r>
            <a:r>
              <a:rPr lang="en-US" sz="2400" dirty="0">
                <a:solidFill>
                  <a:srgbClr val="FF0000"/>
                </a:solidFill>
                <a:latin typeface="Times New Roman" panose="02020603050405020304" pitchFamily="18" charset="0"/>
                <a:cs typeface="Times New Roman" panose="02020603050405020304" pitchFamily="18" charset="0"/>
              </a:rPr>
              <a:t> stoning </a:t>
            </a:r>
            <a:r>
              <a:rPr lang="en-US" sz="2400" i="1" dirty="0">
                <a:solidFill>
                  <a:srgbClr val="FF0000"/>
                </a:solidFill>
                <a:latin typeface="Times New Roman" panose="02020603050405020304" pitchFamily="18" charset="0"/>
                <a:cs typeface="Times New Roman" panose="02020603050405020304" pitchFamily="18" charset="0"/>
              </a:rPr>
              <a:t>him;</a:t>
            </a:r>
            <a:r>
              <a:rPr lang="en-US" sz="2400" dirty="0">
                <a:solidFill>
                  <a:srgbClr val="FF0000"/>
                </a:solidFill>
                <a:latin typeface="Times New Roman" panose="02020603050405020304" pitchFamily="18" charset="0"/>
                <a:cs typeface="Times New Roman" panose="02020603050405020304" pitchFamily="18" charset="0"/>
              </a:rPr>
              <a:t> and the witnesses laid aside 	their robes at the feet of a young man named Saul.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59  They went on stoning Stephen as he called on </a:t>
            </a:r>
            <a:r>
              <a:rPr lang="en-US" sz="2400" i="1" dirty="0">
                <a:solidFill>
                  <a:srgbClr val="FF0000"/>
                </a:solidFill>
                <a:latin typeface="Times New Roman" panose="02020603050405020304" pitchFamily="18" charset="0"/>
                <a:cs typeface="Times New Roman" panose="02020603050405020304" pitchFamily="18" charset="0"/>
              </a:rPr>
              <a:t>the Lord</a:t>
            </a:r>
            <a:r>
              <a:rPr lang="en-US" sz="2400" dirty="0">
                <a:solidFill>
                  <a:srgbClr val="FF0000"/>
                </a:solidFill>
                <a:latin typeface="Times New Roman" panose="02020603050405020304" pitchFamily="18" charset="0"/>
                <a:cs typeface="Times New Roman" panose="02020603050405020304" pitchFamily="18" charset="0"/>
              </a:rPr>
              <a:t> and said, "Lord Jesus, receive my 	spirit!"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60  Then falling on his knees, he cried out with a loud voice, "Lord, do not hold this sin against 	them!" Having said this, he fell asleep. </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A. The voice of truth is silenced by violence of men who had closed their ears: </a:t>
            </a:r>
            <a:r>
              <a:rPr lang="en-US" sz="2400" dirty="0" err="1">
                <a:solidFill>
                  <a:srgbClr val="FF0000"/>
                </a:solidFill>
                <a:latin typeface="Times New Roman" panose="02020603050405020304" pitchFamily="18" charset="0"/>
                <a:cs typeface="Times New Roman" panose="02020603050405020304" pitchFamily="18" charset="0"/>
              </a:rPr>
              <a:t>Jn</a:t>
            </a:r>
            <a:r>
              <a:rPr lang="en-US" sz="2400" dirty="0">
                <a:solidFill>
                  <a:srgbClr val="FF0000"/>
                </a:solidFill>
                <a:latin typeface="Times New Roman" panose="02020603050405020304" pitchFamily="18" charset="0"/>
                <a:cs typeface="Times New Roman" panose="02020603050405020304" pitchFamily="18" charset="0"/>
              </a:rPr>
              <a:t> 18:31; Lk 23:34</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B. We are introduced to one of the greatest enemies of the church and the greatest defenders of 	the faith. His name is Saul of Tarsus.</a:t>
            </a:r>
          </a:p>
        </p:txBody>
      </p:sp>
      <p:sp>
        <p:nvSpPr>
          <p:cNvPr id="3" name="TextBox 2">
            <a:extLst>
              <a:ext uri="{FF2B5EF4-FFF2-40B4-BE49-F238E27FC236}">
                <a16:creationId xmlns:a16="http://schemas.microsoft.com/office/drawing/2014/main" id="{0386E743-5DC8-421F-B1BC-026EFEF1051F}"/>
              </a:ext>
            </a:extLst>
          </p:cNvPr>
          <p:cNvSpPr txBox="1"/>
          <p:nvPr/>
        </p:nvSpPr>
        <p:spPr>
          <a:xfrm>
            <a:off x="0" y="5453743"/>
            <a:ext cx="12192000" cy="1200329"/>
          </a:xfrm>
          <a:prstGeom prst="rect">
            <a:avLst/>
          </a:prstGeom>
          <a:solidFill>
            <a:schemeClr val="bg1"/>
          </a:solidFill>
          <a:ln w="57150">
            <a:solidFill>
              <a:srgbClr val="00B0F0"/>
            </a:solidFill>
          </a:ln>
        </p:spPr>
        <p:txBody>
          <a:bodyPr wrap="square" rtlCol="0">
            <a:spAutoFit/>
          </a:bodyPr>
          <a:lstStyle/>
          <a:p>
            <a:pPr defTabSz="274313">
              <a:spcBef>
                <a:spcPts val="1800"/>
              </a:spcBef>
              <a:defRPr/>
            </a:pPr>
            <a:r>
              <a:rPr lang="en-US" sz="2400" b="1" dirty="0">
                <a:solidFill>
                  <a:srgbClr val="FF0000"/>
                </a:solidFill>
                <a:latin typeface="Calibri" panose="020F0502020204030204"/>
              </a:rPr>
              <a:t>John 18:31 (NASB) </a:t>
            </a:r>
            <a:br>
              <a:rPr lang="en-US" sz="2400" dirty="0">
                <a:solidFill>
                  <a:srgbClr val="FF0000"/>
                </a:solidFill>
                <a:latin typeface="Calibri" panose="020F0502020204030204"/>
              </a:rPr>
            </a:br>
            <a:r>
              <a:rPr lang="en-US" sz="2400" dirty="0">
                <a:solidFill>
                  <a:srgbClr val="FF0000"/>
                </a:solidFill>
                <a:latin typeface="Calibri" panose="020F0502020204030204"/>
              </a:rPr>
              <a:t>31  So Pilate said to them, "Take Him yourselves, and judge Him according to your law." The Jews 	said to him, "We are not permitted to put anyone to death," </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7649407-4CD2-4F3A-A19C-44F394284747}"/>
              </a:ext>
            </a:extLst>
          </p:cNvPr>
          <p:cNvSpPr txBox="1"/>
          <p:nvPr/>
        </p:nvSpPr>
        <p:spPr>
          <a:xfrm>
            <a:off x="0" y="5453743"/>
            <a:ext cx="12192000" cy="1200329"/>
          </a:xfrm>
          <a:prstGeom prst="rect">
            <a:avLst/>
          </a:prstGeom>
          <a:solidFill>
            <a:schemeClr val="bg1"/>
          </a:solidFill>
          <a:ln w="57150">
            <a:solidFill>
              <a:srgbClr val="00B0F0"/>
            </a:solidFill>
          </a:ln>
        </p:spPr>
        <p:txBody>
          <a:bodyPr wrap="square" rtlCol="0">
            <a:spAutoFit/>
          </a:bodyPr>
          <a:lstStyle/>
          <a:p>
            <a:pPr defTabSz="274313">
              <a:spcBef>
                <a:spcPts val="1800"/>
              </a:spcBef>
              <a:defRPr/>
            </a:pPr>
            <a:r>
              <a:rPr lang="en-US" sz="2400" b="1" dirty="0">
                <a:solidFill>
                  <a:srgbClr val="FF0000"/>
                </a:solidFill>
                <a:latin typeface="Calibri" panose="020F0502020204030204"/>
              </a:rPr>
              <a:t>Luke 23:34 (NASB) </a:t>
            </a:r>
            <a:br>
              <a:rPr lang="en-US" sz="2400" dirty="0">
                <a:solidFill>
                  <a:srgbClr val="FF0000"/>
                </a:solidFill>
                <a:latin typeface="Calibri" panose="020F0502020204030204"/>
              </a:rPr>
            </a:br>
            <a:r>
              <a:rPr lang="en-US" sz="2400" dirty="0">
                <a:solidFill>
                  <a:srgbClr val="FF0000"/>
                </a:solidFill>
                <a:latin typeface="Calibri" panose="020F0502020204030204"/>
              </a:rPr>
              <a:t>34  But Jesus was saying, "Father, forgive them; for they do not know what they are doing." And 	they cast lots, dividing up His garments among themselves. </a:t>
            </a:r>
            <a:endParaRPr lang="en-US" sz="2400" b="1" dirty="0">
              <a:solidFill>
                <a:srgbClr val="FF0000"/>
              </a:solidFill>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958B6421-D6C7-413A-9AFE-712AE82CD303}"/>
              </a:ext>
            </a:extLst>
          </p:cNvPr>
          <p:cNvGrpSpPr/>
          <p:nvPr/>
        </p:nvGrpSpPr>
        <p:grpSpPr>
          <a:xfrm>
            <a:off x="1" y="0"/>
            <a:ext cx="12181115" cy="4923064"/>
            <a:chOff x="0" y="8162"/>
            <a:chExt cx="12181115" cy="4923064"/>
          </a:xfrm>
        </p:grpSpPr>
        <p:pic>
          <p:nvPicPr>
            <p:cNvPr id="6" name="Picture 5">
              <a:extLst>
                <a:ext uri="{FF2B5EF4-FFF2-40B4-BE49-F238E27FC236}">
                  <a16:creationId xmlns:a16="http://schemas.microsoft.com/office/drawing/2014/main" id="{41852880-6EC3-4B6F-81FC-F284EE11CF26}"/>
                </a:ext>
              </a:extLst>
            </p:cNvPr>
            <p:cNvPicPr>
              <a:picLocks noChangeAspect="1"/>
            </p:cNvPicPr>
            <p:nvPr/>
          </p:nvPicPr>
          <p:blipFill>
            <a:blip r:embed="rId2"/>
            <a:stretch>
              <a:fillRect/>
            </a:stretch>
          </p:blipFill>
          <p:spPr>
            <a:xfrm>
              <a:off x="974272" y="8162"/>
              <a:ext cx="10243457" cy="4923064"/>
            </a:xfrm>
            <a:prstGeom prst="rect">
              <a:avLst/>
            </a:prstGeom>
          </p:spPr>
        </p:pic>
        <p:sp>
          <p:nvSpPr>
            <p:cNvPr id="7" name="Rectangle 6">
              <a:extLst>
                <a:ext uri="{FF2B5EF4-FFF2-40B4-BE49-F238E27FC236}">
                  <a16:creationId xmlns:a16="http://schemas.microsoft.com/office/drawing/2014/main" id="{7960F0F2-1E52-4214-81C0-016314D4F08E}"/>
                </a:ext>
              </a:extLst>
            </p:cNvPr>
            <p:cNvSpPr/>
            <p:nvPr/>
          </p:nvSpPr>
          <p:spPr>
            <a:xfrm>
              <a:off x="0" y="8162"/>
              <a:ext cx="968829" cy="4923064"/>
            </a:xfrm>
            <a:prstGeom prst="rect">
              <a:avLst/>
            </a:prstGeom>
            <a:solidFill>
              <a:srgbClr val="221C1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8" name="Rectangle 7">
              <a:extLst>
                <a:ext uri="{FF2B5EF4-FFF2-40B4-BE49-F238E27FC236}">
                  <a16:creationId xmlns:a16="http://schemas.microsoft.com/office/drawing/2014/main" id="{C27E2DDC-1A72-41D1-8EE7-282EB78DB76E}"/>
                </a:ext>
              </a:extLst>
            </p:cNvPr>
            <p:cNvSpPr/>
            <p:nvPr/>
          </p:nvSpPr>
          <p:spPr>
            <a:xfrm>
              <a:off x="11212286" y="8162"/>
              <a:ext cx="968829" cy="4923064"/>
            </a:xfrm>
            <a:prstGeom prst="rect">
              <a:avLst/>
            </a:prstGeom>
            <a:solidFill>
              <a:srgbClr val="221C1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spTree>
    <p:extLst>
      <p:ext uri="{BB962C8B-B14F-4D97-AF65-F5344CB8AC3E}">
        <p14:creationId xmlns:p14="http://schemas.microsoft.com/office/powerpoint/2010/main" val="423878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1"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grpId="1" nodeType="clickEffect">
                                  <p:stCondLst>
                                    <p:cond delay="0"/>
                                  </p:stCondLst>
                                  <p:childTnLst>
                                    <p:anim calcmode="lin" valueType="num">
                                      <p:cBhvr>
                                        <p:cTn id="20" dur="500"/>
                                        <p:tgtEl>
                                          <p:spTgt spid="3"/>
                                        </p:tgtEl>
                                        <p:attrNameLst>
                                          <p:attrName>ppt_w</p:attrName>
                                        </p:attrNameLst>
                                      </p:cBhvr>
                                      <p:tavLst>
                                        <p:tav tm="0">
                                          <p:val>
                                            <p:strVal val="ppt_w"/>
                                          </p:val>
                                        </p:tav>
                                        <p:tav tm="100000">
                                          <p:val>
                                            <p:fltVal val="0"/>
                                          </p:val>
                                        </p:tav>
                                      </p:tavLst>
                                    </p:anim>
                                    <p:anim calcmode="lin" valueType="num">
                                      <p:cBhvr>
                                        <p:cTn id="21" dur="500"/>
                                        <p:tgtEl>
                                          <p:spTgt spid="3"/>
                                        </p:tgtEl>
                                        <p:attrNameLst>
                                          <p:attrName>ppt_h</p:attrName>
                                        </p:attrNameLst>
                                      </p:cBhvr>
                                      <p:tavLst>
                                        <p:tav tm="0">
                                          <p:val>
                                            <p:strVal val="ppt_h"/>
                                          </p:val>
                                        </p:tav>
                                        <p:tav tm="100000">
                                          <p:val>
                                            <p:fltVal val="0"/>
                                          </p:val>
                                        </p:tav>
                                      </p:tavLst>
                                    </p:anim>
                                    <p:animEffect transition="out" filter="fade">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grpId="1" nodeType="clickEffect">
                                  <p:stCondLst>
                                    <p:cond delay="0"/>
                                  </p:stCondLst>
                                  <p:childTnLst>
                                    <p:anim calcmode="lin" valueType="num">
                                      <p:cBhvr>
                                        <p:cTn id="34" dur="500"/>
                                        <p:tgtEl>
                                          <p:spTgt spid="4"/>
                                        </p:tgtEl>
                                        <p:attrNameLst>
                                          <p:attrName>ppt_w</p:attrName>
                                        </p:attrNameLst>
                                      </p:cBhvr>
                                      <p:tavLst>
                                        <p:tav tm="0">
                                          <p:val>
                                            <p:strVal val="ppt_w"/>
                                          </p:val>
                                        </p:tav>
                                        <p:tav tm="100000">
                                          <p:val>
                                            <p:fltVal val="0"/>
                                          </p:val>
                                        </p:tav>
                                      </p:tavLst>
                                    </p:anim>
                                    <p:anim calcmode="lin" valueType="num">
                                      <p:cBhvr>
                                        <p:cTn id="35" dur="500"/>
                                        <p:tgtEl>
                                          <p:spTgt spid="4"/>
                                        </p:tgtEl>
                                        <p:attrNameLst>
                                          <p:attrName>ppt_h</p:attrName>
                                        </p:attrNameLst>
                                      </p:cBhvr>
                                      <p:tavLst>
                                        <p:tav tm="0">
                                          <p:val>
                                            <p:strVal val="ppt_h"/>
                                          </p:val>
                                        </p:tav>
                                        <p:tav tm="100000">
                                          <p:val>
                                            <p:fltVal val="0"/>
                                          </p:val>
                                        </p:tav>
                                      </p:tavLst>
                                    </p:anim>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ap of Abraham's Journey from Ur to Canaan">
            <a:extLst>
              <a:ext uri="{FF2B5EF4-FFF2-40B4-BE49-F238E27FC236}">
                <a16:creationId xmlns:a16="http://schemas.microsoft.com/office/drawing/2014/main" id="{5D53548C-1875-46E5-894F-6956E0B8DB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488" y="2"/>
            <a:ext cx="11491024" cy="6845239"/>
          </a:xfrm>
          <a:prstGeom prst="rect">
            <a:avLst/>
          </a:prstGeom>
          <a:noFill/>
          <a:extLst>
            <a:ext uri="{909E8E84-426E-40DD-AFC4-6F175D3DCCD1}">
              <a14:hiddenFill xmlns:a14="http://schemas.microsoft.com/office/drawing/2010/main">
                <a:solidFill>
                  <a:srgbClr val="FFFFFF"/>
                </a:solidFill>
              </a14:hiddenFill>
            </a:ext>
          </a:extLst>
        </p:spPr>
      </p:pic>
      <p:sp>
        <p:nvSpPr>
          <p:cNvPr id="3" name="Action Button: Go Back or Previous 2">
            <a:hlinkClick r:id="" action="ppaction://noaction" highlightClick="1"/>
            <a:hlinkHover r:id="rId3" action="ppaction://hlinksldjump"/>
            <a:extLst>
              <a:ext uri="{FF2B5EF4-FFF2-40B4-BE49-F238E27FC236}">
                <a16:creationId xmlns:a16="http://schemas.microsoft.com/office/drawing/2014/main" id="{3A126F08-8CC4-4B0D-BFFA-4A6660BA7FE3}"/>
              </a:ext>
            </a:extLst>
          </p:cNvPr>
          <p:cNvSpPr/>
          <p:nvPr/>
        </p:nvSpPr>
        <p:spPr>
          <a:xfrm>
            <a:off x="11397344" y="7036"/>
            <a:ext cx="783771" cy="32657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TextBox 4">
            <a:extLst>
              <a:ext uri="{FF2B5EF4-FFF2-40B4-BE49-F238E27FC236}">
                <a16:creationId xmlns:a16="http://schemas.microsoft.com/office/drawing/2014/main" id="{E7C5F7BB-607C-4E47-907D-ABCFD8DFC5A4}"/>
              </a:ext>
            </a:extLst>
          </p:cNvPr>
          <p:cNvSpPr txBox="1"/>
          <p:nvPr/>
        </p:nvSpPr>
        <p:spPr>
          <a:xfrm>
            <a:off x="350489" y="58849"/>
            <a:ext cx="11491024" cy="6740307"/>
          </a:xfrm>
          <a:prstGeom prst="rect">
            <a:avLst/>
          </a:prstGeom>
          <a:solidFill>
            <a:schemeClr val="bg1"/>
          </a:solidFill>
          <a:ln w="57150">
            <a:solidFill>
              <a:srgbClr val="00B0F0"/>
            </a:solidFill>
          </a:ln>
        </p:spPr>
        <p:txBody>
          <a:bodyPr wrap="square" rtlCol="0">
            <a:spAutoFit/>
          </a:bodyPr>
          <a:lstStyle/>
          <a:p>
            <a:pPr defTabSz="274313">
              <a:spcBef>
                <a:spcPts val="1800"/>
              </a:spcBef>
              <a:defRPr/>
            </a:pPr>
            <a:br>
              <a:rPr lang="en-US" sz="2700" b="1" dirty="0">
                <a:solidFill>
                  <a:srgbClr val="FF0000"/>
                </a:solidFill>
                <a:latin typeface="Times New Roman" panose="02020603050405020304" pitchFamily="18" charset="0"/>
                <a:cs typeface="Times New Roman" panose="02020603050405020304" pitchFamily="18" charset="0"/>
              </a:rPr>
            </a:br>
            <a:r>
              <a:rPr lang="en-US" sz="2700" b="1" dirty="0">
                <a:solidFill>
                  <a:srgbClr val="FF0000"/>
                </a:solidFill>
                <a:latin typeface="Times New Roman" panose="02020603050405020304" pitchFamily="18" charset="0"/>
                <a:cs typeface="Times New Roman" panose="02020603050405020304" pitchFamily="18" charset="0"/>
              </a:rPr>
              <a:t>Genesis 12:1-6 (NASB) </a:t>
            </a:r>
            <a:br>
              <a:rPr lang="en-US" sz="2700" dirty="0">
                <a:solidFill>
                  <a:srgbClr val="FF0000"/>
                </a:solidFill>
                <a:latin typeface="Times New Roman" panose="02020603050405020304" pitchFamily="18" charset="0"/>
                <a:cs typeface="Times New Roman" panose="02020603050405020304" pitchFamily="18" charset="0"/>
              </a:rPr>
            </a:br>
            <a:r>
              <a:rPr lang="en-US" sz="2700" dirty="0">
                <a:solidFill>
                  <a:srgbClr val="FF0000"/>
                </a:solidFill>
                <a:latin typeface="Times New Roman" panose="02020603050405020304" pitchFamily="18" charset="0"/>
                <a:cs typeface="Times New Roman" panose="02020603050405020304" pitchFamily="18" charset="0"/>
              </a:rPr>
              <a:t>1  Now the </a:t>
            </a:r>
            <a:r>
              <a:rPr lang="en-US" sz="2700" cap="small" dirty="0">
                <a:solidFill>
                  <a:srgbClr val="FF0000"/>
                </a:solidFill>
                <a:latin typeface="Times New Roman" panose="02020603050405020304" pitchFamily="18" charset="0"/>
                <a:cs typeface="Times New Roman" panose="02020603050405020304" pitchFamily="18" charset="0"/>
              </a:rPr>
              <a:t>LORD</a:t>
            </a:r>
            <a:r>
              <a:rPr lang="en-US" sz="2700" dirty="0">
                <a:solidFill>
                  <a:srgbClr val="FF0000"/>
                </a:solidFill>
                <a:latin typeface="Times New Roman" panose="02020603050405020304" pitchFamily="18" charset="0"/>
                <a:cs typeface="Times New Roman" panose="02020603050405020304" pitchFamily="18" charset="0"/>
              </a:rPr>
              <a:t> said to Abram, "Go forth from your country, And from your 	relatives And from your father's house, To the land which I will show you; </a:t>
            </a:r>
            <a:br>
              <a:rPr lang="en-US" sz="2700" dirty="0">
                <a:solidFill>
                  <a:srgbClr val="FF0000"/>
                </a:solidFill>
                <a:latin typeface="Times New Roman" panose="02020603050405020304" pitchFamily="18" charset="0"/>
                <a:cs typeface="Times New Roman" panose="02020603050405020304" pitchFamily="18" charset="0"/>
              </a:rPr>
            </a:br>
            <a:r>
              <a:rPr lang="en-US" sz="2700" dirty="0">
                <a:solidFill>
                  <a:srgbClr val="FF0000"/>
                </a:solidFill>
                <a:latin typeface="Times New Roman" panose="02020603050405020304" pitchFamily="18" charset="0"/>
                <a:cs typeface="Times New Roman" panose="02020603050405020304" pitchFamily="18" charset="0"/>
              </a:rPr>
              <a:t>2  And I will make you a great nation, And I will bless you, And make your name 	great; And so you shall be a blessing; </a:t>
            </a:r>
            <a:br>
              <a:rPr lang="en-US" sz="2700" dirty="0">
                <a:solidFill>
                  <a:srgbClr val="FF0000"/>
                </a:solidFill>
                <a:latin typeface="Times New Roman" panose="02020603050405020304" pitchFamily="18" charset="0"/>
                <a:cs typeface="Times New Roman" panose="02020603050405020304" pitchFamily="18" charset="0"/>
              </a:rPr>
            </a:br>
            <a:r>
              <a:rPr lang="en-US" sz="2700" dirty="0">
                <a:solidFill>
                  <a:srgbClr val="FF0000"/>
                </a:solidFill>
                <a:latin typeface="Times New Roman" panose="02020603050405020304" pitchFamily="18" charset="0"/>
                <a:cs typeface="Times New Roman" panose="02020603050405020304" pitchFamily="18" charset="0"/>
              </a:rPr>
              <a:t>3  And I will bless those who bless you, And the one who curses you I will curse. 	And in you all the families of the earth will be blessed." </a:t>
            </a:r>
            <a:br>
              <a:rPr lang="en-US" sz="2700" dirty="0">
                <a:solidFill>
                  <a:srgbClr val="FF0000"/>
                </a:solidFill>
                <a:latin typeface="Times New Roman" panose="02020603050405020304" pitchFamily="18" charset="0"/>
                <a:cs typeface="Times New Roman" panose="02020603050405020304" pitchFamily="18" charset="0"/>
              </a:rPr>
            </a:br>
            <a:r>
              <a:rPr lang="en-US" sz="2700" dirty="0">
                <a:solidFill>
                  <a:srgbClr val="FF0000"/>
                </a:solidFill>
                <a:latin typeface="Times New Roman" panose="02020603050405020304" pitchFamily="18" charset="0"/>
                <a:cs typeface="Times New Roman" panose="02020603050405020304" pitchFamily="18" charset="0"/>
              </a:rPr>
              <a:t>4  So Abram went forth as the </a:t>
            </a:r>
            <a:r>
              <a:rPr lang="en-US" sz="2700" cap="small" dirty="0">
                <a:solidFill>
                  <a:srgbClr val="FF0000"/>
                </a:solidFill>
                <a:latin typeface="Times New Roman" panose="02020603050405020304" pitchFamily="18" charset="0"/>
                <a:cs typeface="Times New Roman" panose="02020603050405020304" pitchFamily="18" charset="0"/>
              </a:rPr>
              <a:t>LORD</a:t>
            </a:r>
            <a:r>
              <a:rPr lang="en-US" sz="2700" dirty="0">
                <a:solidFill>
                  <a:srgbClr val="FF0000"/>
                </a:solidFill>
                <a:latin typeface="Times New Roman" panose="02020603050405020304" pitchFamily="18" charset="0"/>
                <a:cs typeface="Times New Roman" panose="02020603050405020304" pitchFamily="18" charset="0"/>
              </a:rPr>
              <a:t> had spoken to him; and Lot went with 	him. Now Abram was seventy-five years old when he </a:t>
            </a:r>
            <a:r>
              <a:rPr lang="en-US" sz="2700" b="1" dirty="0">
                <a:solidFill>
                  <a:srgbClr val="FF0000"/>
                </a:solidFill>
                <a:latin typeface="Times New Roman" panose="02020603050405020304" pitchFamily="18" charset="0"/>
                <a:cs typeface="Times New Roman" panose="02020603050405020304" pitchFamily="18" charset="0"/>
              </a:rPr>
              <a:t>departed from Haran</a:t>
            </a:r>
            <a:r>
              <a:rPr lang="en-US" sz="2700" dirty="0">
                <a:solidFill>
                  <a:srgbClr val="FF0000"/>
                </a:solidFill>
                <a:latin typeface="Times New Roman" panose="02020603050405020304" pitchFamily="18" charset="0"/>
                <a:cs typeface="Times New Roman" panose="02020603050405020304" pitchFamily="18" charset="0"/>
              </a:rPr>
              <a:t>. </a:t>
            </a:r>
            <a:br>
              <a:rPr lang="en-US" sz="2700" dirty="0">
                <a:solidFill>
                  <a:srgbClr val="FF0000"/>
                </a:solidFill>
                <a:latin typeface="Times New Roman" panose="02020603050405020304" pitchFamily="18" charset="0"/>
                <a:cs typeface="Times New Roman" panose="02020603050405020304" pitchFamily="18" charset="0"/>
              </a:rPr>
            </a:br>
            <a:r>
              <a:rPr lang="en-US" sz="2700" dirty="0">
                <a:solidFill>
                  <a:srgbClr val="FF0000"/>
                </a:solidFill>
                <a:latin typeface="Times New Roman" panose="02020603050405020304" pitchFamily="18" charset="0"/>
                <a:cs typeface="Times New Roman" panose="02020603050405020304" pitchFamily="18" charset="0"/>
              </a:rPr>
              <a:t>5  Abram took Sarai his wife and Lot his nephew, and all their possessions which 	they had accumulated, and the persons which they had acquired in Haran, and 	they set out for the land of Canaan; thus they came to the land of Canaan. </a:t>
            </a:r>
            <a:br>
              <a:rPr lang="en-US" sz="2700" dirty="0">
                <a:solidFill>
                  <a:srgbClr val="FF0000"/>
                </a:solidFill>
                <a:latin typeface="Times New Roman" panose="02020603050405020304" pitchFamily="18" charset="0"/>
                <a:cs typeface="Times New Roman" panose="02020603050405020304" pitchFamily="18" charset="0"/>
              </a:rPr>
            </a:br>
            <a:r>
              <a:rPr lang="en-US" sz="2700" dirty="0">
                <a:solidFill>
                  <a:srgbClr val="FF0000"/>
                </a:solidFill>
                <a:latin typeface="Times New Roman" panose="02020603050405020304" pitchFamily="18" charset="0"/>
                <a:cs typeface="Times New Roman" panose="02020603050405020304" pitchFamily="18" charset="0"/>
              </a:rPr>
              <a:t>6  Abram passed through the land as far as the site of </a:t>
            </a:r>
            <a:r>
              <a:rPr lang="en-US" sz="2700" b="1" dirty="0">
                <a:solidFill>
                  <a:srgbClr val="FF0000"/>
                </a:solidFill>
                <a:latin typeface="Times New Roman" panose="02020603050405020304" pitchFamily="18" charset="0"/>
                <a:cs typeface="Times New Roman" panose="02020603050405020304" pitchFamily="18" charset="0"/>
              </a:rPr>
              <a:t>Shechem, to the oak of 	</a:t>
            </a:r>
            <a:r>
              <a:rPr lang="en-US" sz="2700" b="1" dirty="0" err="1">
                <a:solidFill>
                  <a:srgbClr val="FF0000"/>
                </a:solidFill>
                <a:latin typeface="Times New Roman" panose="02020603050405020304" pitchFamily="18" charset="0"/>
                <a:cs typeface="Times New Roman" panose="02020603050405020304" pitchFamily="18" charset="0"/>
              </a:rPr>
              <a:t>Moreh</a:t>
            </a:r>
            <a:r>
              <a:rPr lang="en-US" sz="2700" dirty="0">
                <a:solidFill>
                  <a:srgbClr val="FF0000"/>
                </a:solidFill>
                <a:latin typeface="Times New Roman" panose="02020603050405020304" pitchFamily="18" charset="0"/>
                <a:cs typeface="Times New Roman" panose="02020603050405020304" pitchFamily="18" charset="0"/>
              </a:rPr>
              <a:t>. Now the Canaanite </a:t>
            </a:r>
            <a:r>
              <a:rPr lang="en-US" sz="2700" i="1" dirty="0">
                <a:solidFill>
                  <a:srgbClr val="FF0000"/>
                </a:solidFill>
                <a:latin typeface="Times New Roman" panose="02020603050405020304" pitchFamily="18" charset="0"/>
                <a:cs typeface="Times New Roman" panose="02020603050405020304" pitchFamily="18" charset="0"/>
              </a:rPr>
              <a:t>was</a:t>
            </a:r>
            <a:r>
              <a:rPr lang="en-US" sz="2700" dirty="0">
                <a:solidFill>
                  <a:srgbClr val="FF0000"/>
                </a:solidFill>
                <a:latin typeface="Times New Roman" panose="02020603050405020304" pitchFamily="18" charset="0"/>
                <a:cs typeface="Times New Roman" panose="02020603050405020304" pitchFamily="18" charset="0"/>
              </a:rPr>
              <a:t> then in the land. </a:t>
            </a:r>
            <a:br>
              <a:rPr lang="en-US" sz="2700" dirty="0">
                <a:solidFill>
                  <a:srgbClr val="FF0000"/>
                </a:solidFill>
                <a:latin typeface="Times New Roman" panose="02020603050405020304" pitchFamily="18" charset="0"/>
                <a:cs typeface="Times New Roman" panose="02020603050405020304" pitchFamily="18" charset="0"/>
              </a:rPr>
            </a:br>
            <a:endParaRPr lang="en-US" sz="2700"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46126C9-4070-4FAF-A0A2-5278D3F2F651}"/>
              </a:ext>
            </a:extLst>
          </p:cNvPr>
          <p:cNvSpPr txBox="1"/>
          <p:nvPr/>
        </p:nvSpPr>
        <p:spPr>
          <a:xfrm>
            <a:off x="350488" y="1"/>
            <a:ext cx="11458365" cy="6817251"/>
          </a:xfrm>
          <a:prstGeom prst="rect">
            <a:avLst/>
          </a:prstGeom>
          <a:solidFill>
            <a:schemeClr val="bg1"/>
          </a:solidFill>
          <a:ln w="57150">
            <a:solidFill>
              <a:srgbClr val="00B0F0"/>
            </a:solidFill>
          </a:ln>
        </p:spPr>
        <p:txBody>
          <a:bodyPr wrap="square" rtlCol="0">
            <a:spAutoFit/>
          </a:bodyPr>
          <a:lstStyle/>
          <a:p>
            <a:pPr defTabSz="274313">
              <a:spcBef>
                <a:spcPts val="1800"/>
              </a:spcBef>
              <a:defRPr/>
            </a:pPr>
            <a:br>
              <a:rPr lang="en-US" sz="2800" b="1" dirty="0">
                <a:solidFill>
                  <a:srgbClr val="FF0000"/>
                </a:solidFill>
                <a:latin typeface="Times New Roman" panose="02020603050405020304" pitchFamily="18" charset="0"/>
                <a:cs typeface="Times New Roman" panose="02020603050405020304" pitchFamily="18" charset="0"/>
              </a:rPr>
            </a:br>
            <a:endParaRPr lang="en-US" sz="2800" b="1" dirty="0">
              <a:solidFill>
                <a:srgbClr val="FF0000"/>
              </a:solidFill>
              <a:latin typeface="Times New Roman" panose="02020603050405020304" pitchFamily="18" charset="0"/>
              <a:cs typeface="Times New Roman" panose="02020603050405020304" pitchFamily="18" charset="0"/>
            </a:endParaRPr>
          </a:p>
          <a:p>
            <a:pPr defTabSz="274313">
              <a:spcBef>
                <a:spcPts val="1800"/>
              </a:spcBef>
              <a:defRPr/>
            </a:pPr>
            <a:br>
              <a:rPr lang="en-US" sz="2800" b="1" dirty="0">
                <a:solidFill>
                  <a:srgbClr val="FF0000"/>
                </a:solidFill>
                <a:latin typeface="Times New Roman" panose="02020603050405020304" pitchFamily="18" charset="0"/>
                <a:cs typeface="Times New Roman" panose="02020603050405020304" pitchFamily="18" charset="0"/>
              </a:rPr>
            </a:br>
            <a:endParaRPr lang="en-US" sz="2800" b="1" dirty="0">
              <a:solidFill>
                <a:srgbClr val="FF0000"/>
              </a:solidFill>
              <a:latin typeface="Times New Roman" panose="02020603050405020304" pitchFamily="18" charset="0"/>
              <a:cs typeface="Times New Roman" panose="02020603050405020304" pitchFamily="18" charset="0"/>
            </a:endParaRPr>
          </a:p>
          <a:p>
            <a:pPr defTabSz="274313">
              <a:spcBef>
                <a:spcPts val="1800"/>
              </a:spcBef>
              <a:defRPr/>
            </a:pPr>
            <a:r>
              <a:rPr lang="en-US" sz="2800" b="1" dirty="0">
                <a:solidFill>
                  <a:srgbClr val="FF0000"/>
                </a:solidFill>
                <a:latin typeface="Times New Roman" panose="02020603050405020304" pitchFamily="18" charset="0"/>
                <a:cs typeface="Times New Roman" panose="02020603050405020304" pitchFamily="18" charset="0"/>
              </a:rPr>
              <a:t>Genesis 11:31-32 (NASB) </a:t>
            </a:r>
            <a:br>
              <a:rPr lang="en-US" sz="2800" dirty="0">
                <a:solidFill>
                  <a:srgbClr val="FF0000"/>
                </a:solidFill>
                <a:latin typeface="Times New Roman" panose="02020603050405020304" pitchFamily="18" charset="0"/>
                <a:cs typeface="Times New Roman" panose="02020603050405020304" pitchFamily="18" charset="0"/>
              </a:rPr>
            </a:br>
            <a:r>
              <a:rPr lang="en-US" sz="2800" dirty="0">
                <a:solidFill>
                  <a:srgbClr val="FF0000"/>
                </a:solidFill>
                <a:latin typeface="Times New Roman" panose="02020603050405020304" pitchFamily="18" charset="0"/>
                <a:cs typeface="Times New Roman" panose="02020603050405020304" pitchFamily="18" charset="0"/>
              </a:rPr>
              <a:t>31  </a:t>
            </a:r>
            <a:r>
              <a:rPr lang="en-US" sz="2800" dirty="0" err="1">
                <a:solidFill>
                  <a:srgbClr val="FF0000"/>
                </a:solidFill>
                <a:latin typeface="Times New Roman" panose="02020603050405020304" pitchFamily="18" charset="0"/>
                <a:cs typeface="Times New Roman" panose="02020603050405020304" pitchFamily="18" charset="0"/>
              </a:rPr>
              <a:t>Terah</a:t>
            </a:r>
            <a:r>
              <a:rPr lang="en-US" sz="2800" dirty="0">
                <a:solidFill>
                  <a:srgbClr val="FF0000"/>
                </a:solidFill>
                <a:latin typeface="Times New Roman" panose="02020603050405020304" pitchFamily="18" charset="0"/>
                <a:cs typeface="Times New Roman" panose="02020603050405020304" pitchFamily="18" charset="0"/>
              </a:rPr>
              <a:t> took Abram his son, and Lot the son of Haran, his grandson, and 	Sarai his daughter-in-law, his son Abram's wife; and they went out together 	from </a:t>
            </a:r>
            <a:r>
              <a:rPr lang="en-US" sz="2800" b="1" dirty="0">
                <a:solidFill>
                  <a:srgbClr val="FF0000"/>
                </a:solidFill>
                <a:latin typeface="Times New Roman" panose="02020603050405020304" pitchFamily="18" charset="0"/>
                <a:cs typeface="Times New Roman" panose="02020603050405020304" pitchFamily="18" charset="0"/>
              </a:rPr>
              <a:t>Ur of the Chaldeans</a:t>
            </a:r>
            <a:r>
              <a:rPr lang="en-US" sz="2800" dirty="0">
                <a:solidFill>
                  <a:srgbClr val="FF0000"/>
                </a:solidFill>
                <a:latin typeface="Times New Roman" panose="02020603050405020304" pitchFamily="18" charset="0"/>
                <a:cs typeface="Times New Roman" panose="02020603050405020304" pitchFamily="18" charset="0"/>
              </a:rPr>
              <a:t> in order to enter the land of Canaan; and </a:t>
            </a:r>
            <a:r>
              <a:rPr lang="en-US" sz="2800" b="1" dirty="0">
                <a:solidFill>
                  <a:srgbClr val="FF0000"/>
                </a:solidFill>
                <a:latin typeface="Times New Roman" panose="02020603050405020304" pitchFamily="18" charset="0"/>
                <a:cs typeface="Times New Roman" panose="02020603050405020304" pitchFamily="18" charset="0"/>
              </a:rPr>
              <a:t>they 	went as far as Haran</a:t>
            </a:r>
            <a:r>
              <a:rPr lang="en-US" sz="2800" dirty="0">
                <a:solidFill>
                  <a:srgbClr val="FF0000"/>
                </a:solidFill>
                <a:latin typeface="Times New Roman" panose="02020603050405020304" pitchFamily="18" charset="0"/>
                <a:cs typeface="Times New Roman" panose="02020603050405020304" pitchFamily="18" charset="0"/>
              </a:rPr>
              <a:t>, and settled there. </a:t>
            </a:r>
            <a:br>
              <a:rPr lang="en-US" sz="2800" dirty="0">
                <a:solidFill>
                  <a:srgbClr val="FF0000"/>
                </a:solidFill>
                <a:latin typeface="Times New Roman" panose="02020603050405020304" pitchFamily="18" charset="0"/>
                <a:cs typeface="Times New Roman" panose="02020603050405020304" pitchFamily="18" charset="0"/>
              </a:rPr>
            </a:br>
            <a:r>
              <a:rPr lang="en-US" sz="2800" dirty="0">
                <a:solidFill>
                  <a:srgbClr val="FF0000"/>
                </a:solidFill>
                <a:latin typeface="Times New Roman" panose="02020603050405020304" pitchFamily="18" charset="0"/>
                <a:cs typeface="Times New Roman" panose="02020603050405020304" pitchFamily="18" charset="0"/>
              </a:rPr>
              <a:t>32  The days of </a:t>
            </a:r>
            <a:r>
              <a:rPr lang="en-US" sz="2800" dirty="0" err="1">
                <a:solidFill>
                  <a:srgbClr val="FF0000"/>
                </a:solidFill>
                <a:latin typeface="Times New Roman" panose="02020603050405020304" pitchFamily="18" charset="0"/>
                <a:cs typeface="Times New Roman" panose="02020603050405020304" pitchFamily="18" charset="0"/>
              </a:rPr>
              <a:t>Terah</a:t>
            </a:r>
            <a:r>
              <a:rPr lang="en-US" sz="2800" dirty="0">
                <a:solidFill>
                  <a:srgbClr val="FF0000"/>
                </a:solidFill>
                <a:latin typeface="Times New Roman" panose="02020603050405020304" pitchFamily="18" charset="0"/>
                <a:cs typeface="Times New Roman" panose="02020603050405020304" pitchFamily="18" charset="0"/>
              </a:rPr>
              <a:t> were two hundred and five years; and </a:t>
            </a:r>
            <a:r>
              <a:rPr lang="en-US" sz="2800" dirty="0" err="1">
                <a:solidFill>
                  <a:srgbClr val="FF0000"/>
                </a:solidFill>
                <a:latin typeface="Times New Roman" panose="02020603050405020304" pitchFamily="18" charset="0"/>
                <a:cs typeface="Times New Roman" panose="02020603050405020304" pitchFamily="18" charset="0"/>
              </a:rPr>
              <a:t>Terah</a:t>
            </a:r>
            <a:r>
              <a:rPr lang="en-US" sz="2800" dirty="0">
                <a:solidFill>
                  <a:srgbClr val="FF0000"/>
                </a:solidFill>
                <a:latin typeface="Times New Roman" panose="02020603050405020304" pitchFamily="18" charset="0"/>
                <a:cs typeface="Times New Roman" panose="02020603050405020304" pitchFamily="18" charset="0"/>
              </a:rPr>
              <a:t> died in 	Haran. </a:t>
            </a:r>
          </a:p>
          <a:p>
            <a:pPr defTabSz="274313">
              <a:spcBef>
                <a:spcPts val="1800"/>
              </a:spcBef>
              <a:defRPr/>
            </a:pPr>
            <a:br>
              <a:rPr lang="en-US" sz="2800" dirty="0">
                <a:solidFill>
                  <a:srgbClr val="FF0000"/>
                </a:solidFill>
                <a:latin typeface="Times New Roman" panose="02020603050405020304" pitchFamily="18" charset="0"/>
                <a:cs typeface="Times New Roman" panose="02020603050405020304" pitchFamily="18" charset="0"/>
              </a:rPr>
            </a:br>
            <a:br>
              <a:rPr lang="en-US" sz="2800" dirty="0">
                <a:solidFill>
                  <a:srgbClr val="FF0000"/>
                </a:solidFill>
                <a:latin typeface="Times New Roman" panose="02020603050405020304" pitchFamily="18" charset="0"/>
                <a:cs typeface="Times New Roman" panose="02020603050405020304" pitchFamily="18" charset="0"/>
              </a:rPr>
            </a:b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025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grpId="1" nodeType="clickEffect">
                                  <p:stCondLst>
                                    <p:cond delay="0"/>
                                  </p:stCondLst>
                                  <p:childTnLst>
                                    <p:anim calcmode="lin" valueType="num">
                                      <p:cBhvr>
                                        <p:cTn id="27" dur="500"/>
                                        <p:tgtEl>
                                          <p:spTgt spid="5"/>
                                        </p:tgtEl>
                                        <p:attrNameLst>
                                          <p:attrName>ppt_w</p:attrName>
                                        </p:attrNameLst>
                                      </p:cBhvr>
                                      <p:tavLst>
                                        <p:tav tm="0">
                                          <p:val>
                                            <p:strVal val="ppt_w"/>
                                          </p:val>
                                        </p:tav>
                                        <p:tav tm="100000">
                                          <p:val>
                                            <p:fltVal val="0"/>
                                          </p:val>
                                        </p:tav>
                                      </p:tavLst>
                                    </p:anim>
                                    <p:anim calcmode="lin" valueType="num">
                                      <p:cBhvr>
                                        <p:cTn id="28" dur="500"/>
                                        <p:tgtEl>
                                          <p:spTgt spid="5"/>
                                        </p:tgtEl>
                                        <p:attrNameLst>
                                          <p:attrName>ppt_h</p:attrName>
                                        </p:attrNameLst>
                                      </p:cBhvr>
                                      <p:tavLst>
                                        <p:tav tm="0">
                                          <p:val>
                                            <p:strVal val="ppt_h"/>
                                          </p:val>
                                        </p:tav>
                                        <p:tav tm="100000">
                                          <p:val>
                                            <p:fltVal val="0"/>
                                          </p:val>
                                        </p:tav>
                                      </p:tavLst>
                                    </p:anim>
                                    <p:animEffect transition="out" filter="fad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4" grpId="0" animBg="1"/>
      <p:bldP spid="4" grpId="1"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Action Button: Go Back or Previous 45">
            <a:hlinkClick r:id="" action="ppaction://noaction" highlightClick="1"/>
            <a:hlinkHover r:id="rId3" action="ppaction://hlinksldjump"/>
            <a:extLst>
              <a:ext uri="{FF2B5EF4-FFF2-40B4-BE49-F238E27FC236}">
                <a16:creationId xmlns:a16="http://schemas.microsoft.com/office/drawing/2014/main" id="{7E7EA96E-0996-4614-98AB-068523DCB068}"/>
              </a:ext>
            </a:extLst>
          </p:cNvPr>
          <p:cNvSpPr/>
          <p:nvPr/>
        </p:nvSpPr>
        <p:spPr>
          <a:xfrm>
            <a:off x="116945" y="6599644"/>
            <a:ext cx="677712" cy="258357"/>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2" name="TextBox 31">
            <a:extLst>
              <a:ext uri="{FF2B5EF4-FFF2-40B4-BE49-F238E27FC236}">
                <a16:creationId xmlns:a16="http://schemas.microsoft.com/office/drawing/2014/main" id="{A01B4330-6020-4B44-8080-CDFFFCD29703}"/>
              </a:ext>
            </a:extLst>
          </p:cNvPr>
          <p:cNvSpPr txBox="1"/>
          <p:nvPr/>
        </p:nvSpPr>
        <p:spPr>
          <a:xfrm rot="-2880000">
            <a:off x="9579938" y="1124079"/>
            <a:ext cx="2838893" cy="1477328"/>
          </a:xfrm>
          <a:prstGeom prst="rect">
            <a:avLst/>
          </a:prstGeom>
          <a:noFill/>
          <a:ln w="12700">
            <a:noFill/>
          </a:ln>
        </p:spPr>
        <p:txBody>
          <a:bodyPr wrap="square" rtlCol="0">
            <a:spAutoFit/>
          </a:bodyPr>
          <a:lstStyle/>
          <a:p>
            <a:pPr algn="ctr" defTabSz="274313">
              <a:spcBef>
                <a:spcPts val="1800"/>
              </a:spcBef>
              <a:defRPr/>
            </a:pPr>
            <a:r>
              <a:rPr lang="en-US" b="1" dirty="0">
                <a:solidFill>
                  <a:srgbClr val="FF0000"/>
                </a:solidFill>
                <a:latin typeface="Times New Roman" panose="02020603050405020304" pitchFamily="18" charset="0"/>
                <a:cs typeface="Times New Roman" panose="02020603050405020304" pitchFamily="18" charset="0"/>
              </a:rPr>
              <a:t>The generation that knew Joseph dies </a:t>
            </a:r>
            <a:br>
              <a:rPr lang="en-US" b="1" dirty="0">
                <a:solidFill>
                  <a:srgbClr val="FF0000"/>
                </a:solidFill>
                <a:latin typeface="Times New Roman" panose="02020603050405020304" pitchFamily="18" charset="0"/>
                <a:cs typeface="Times New Roman" panose="02020603050405020304" pitchFamily="18" charset="0"/>
              </a:rPr>
            </a:br>
            <a:r>
              <a:rPr lang="en-US" b="1" dirty="0">
                <a:solidFill>
                  <a:prstClr val="black"/>
                </a:solidFill>
                <a:latin typeface="Times New Roman" panose="02020603050405020304" pitchFamily="18" charset="0"/>
                <a:cs typeface="Times New Roman" panose="02020603050405020304" pitchFamily="18" charset="0"/>
              </a:rPr>
              <a:t>Israel has been in Egypt about 100 years when the persecution starts</a:t>
            </a:r>
            <a:r>
              <a:rPr lang="en-US" b="1" i="1" dirty="0">
                <a:solidFill>
                  <a:prstClr val="black"/>
                </a:solidFill>
                <a:latin typeface="Times New Roman" panose="02020603050405020304" pitchFamily="18" charset="0"/>
                <a:cs typeface="Times New Roman" panose="02020603050405020304" pitchFamily="18" charset="0"/>
              </a:rPr>
              <a:t> </a:t>
            </a:r>
            <a:endParaRPr lang="en-US" b="1" dirty="0">
              <a:solidFill>
                <a:prstClr val="black"/>
              </a:solidFill>
              <a:latin typeface="Times New Roman" panose="02020603050405020304" pitchFamily="18" charset="0"/>
              <a:cs typeface="Times New Roman" panose="02020603050405020304" pitchFamily="18" charset="0"/>
            </a:endParaRPr>
          </a:p>
        </p:txBody>
      </p:sp>
      <p:grpSp>
        <p:nvGrpSpPr>
          <p:cNvPr id="41" name="Group 40">
            <a:extLst>
              <a:ext uri="{FF2B5EF4-FFF2-40B4-BE49-F238E27FC236}">
                <a16:creationId xmlns:a16="http://schemas.microsoft.com/office/drawing/2014/main" id="{ED5CCB9D-D9A4-4A5C-9CCD-3CB658CFDF35}"/>
              </a:ext>
            </a:extLst>
          </p:cNvPr>
          <p:cNvGrpSpPr/>
          <p:nvPr/>
        </p:nvGrpSpPr>
        <p:grpSpPr>
          <a:xfrm>
            <a:off x="127828" y="4006355"/>
            <a:ext cx="11969112" cy="1148317"/>
            <a:chOff x="127827" y="4866330"/>
            <a:chExt cx="11969112" cy="1148317"/>
          </a:xfrm>
        </p:grpSpPr>
        <p:sp>
          <p:nvSpPr>
            <p:cNvPr id="14" name="TextBox 13">
              <a:extLst>
                <a:ext uri="{FF2B5EF4-FFF2-40B4-BE49-F238E27FC236}">
                  <a16:creationId xmlns:a16="http://schemas.microsoft.com/office/drawing/2014/main" id="{DD1BB104-4CE6-49DA-8EDF-03D1F8640CCD}"/>
                </a:ext>
              </a:extLst>
            </p:cNvPr>
            <p:cNvSpPr txBox="1"/>
            <p:nvPr/>
          </p:nvSpPr>
          <p:spPr>
            <a:xfrm rot="16200000">
              <a:off x="11338114" y="5255823"/>
              <a:ext cx="1148317" cy="369332"/>
            </a:xfrm>
            <a:prstGeom prst="rect">
              <a:avLst/>
            </a:prstGeom>
            <a:noFill/>
            <a:ln w="57150">
              <a:noFill/>
            </a:ln>
          </p:spPr>
          <p:txBody>
            <a:bodyPr wrap="square" rtlCol="0">
              <a:spAutoFit/>
            </a:bodyPr>
            <a:lstStyle/>
            <a:p>
              <a:pPr algn="ctr" defTabSz="274313">
                <a:spcBef>
                  <a:spcPts val="1800"/>
                </a:spcBef>
                <a:defRPr/>
              </a:pPr>
              <a:r>
                <a:rPr lang="en-US" b="1" dirty="0">
                  <a:solidFill>
                    <a:prstClr val="black"/>
                  </a:solidFill>
                  <a:latin typeface="Times New Roman" panose="02020603050405020304" pitchFamily="18" charset="0"/>
                  <a:cs typeface="Times New Roman" panose="02020603050405020304" pitchFamily="18" charset="0"/>
                </a:rPr>
                <a:t>430 Years</a:t>
              </a:r>
            </a:p>
          </p:txBody>
        </p:sp>
        <p:cxnSp>
          <p:nvCxnSpPr>
            <p:cNvPr id="31" name="Straight Connector 30">
              <a:extLst>
                <a:ext uri="{FF2B5EF4-FFF2-40B4-BE49-F238E27FC236}">
                  <a16:creationId xmlns:a16="http://schemas.microsoft.com/office/drawing/2014/main" id="{AB1D919E-1D86-4FB1-A020-69AD3E3B55A3}"/>
                </a:ext>
              </a:extLst>
            </p:cNvPr>
            <p:cNvCxnSpPr>
              <a:cxnSpLocks/>
            </p:cNvCxnSpPr>
            <p:nvPr/>
          </p:nvCxnSpPr>
          <p:spPr>
            <a:xfrm flipV="1">
              <a:off x="127827" y="5415931"/>
              <a:ext cx="11541659" cy="1478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8CA68E4-67D6-4CE3-9743-B7FF585758BB}"/>
                </a:ext>
              </a:extLst>
            </p:cNvPr>
            <p:cNvSpPr txBox="1"/>
            <p:nvPr/>
          </p:nvSpPr>
          <p:spPr>
            <a:xfrm>
              <a:off x="3660122" y="5061166"/>
              <a:ext cx="3796595" cy="400110"/>
            </a:xfrm>
            <a:prstGeom prst="rect">
              <a:avLst/>
            </a:prstGeom>
            <a:noFill/>
            <a:ln w="57150">
              <a:noFill/>
            </a:ln>
          </p:spPr>
          <p:txBody>
            <a:bodyPr wrap="square" rtlCol="0">
              <a:spAutoFit/>
            </a:bodyPr>
            <a:lstStyle/>
            <a:p>
              <a:pPr defTabSz="274313">
                <a:spcBef>
                  <a:spcPts val="1800"/>
                </a:spcBef>
                <a:defRPr/>
              </a:pPr>
              <a:r>
                <a:rPr lang="en-US" sz="2000" b="1" dirty="0">
                  <a:solidFill>
                    <a:prstClr val="black"/>
                  </a:solidFill>
                  <a:latin typeface="Times New Roman" panose="02020603050405020304" pitchFamily="18" charset="0"/>
                  <a:cs typeface="Times New Roman" panose="02020603050405020304" pitchFamily="18" charset="0"/>
                </a:rPr>
                <a:t>330 YEARS OF PERSECUTION</a:t>
              </a:r>
            </a:p>
          </p:txBody>
        </p:sp>
        <p:cxnSp>
          <p:nvCxnSpPr>
            <p:cNvPr id="39" name="Straight Arrow Connector 38">
              <a:extLst>
                <a:ext uri="{FF2B5EF4-FFF2-40B4-BE49-F238E27FC236}">
                  <a16:creationId xmlns:a16="http://schemas.microsoft.com/office/drawing/2014/main" id="{463AEA00-0F9B-4A39-A7B7-F61BAE63DA3D}"/>
                </a:ext>
              </a:extLst>
            </p:cNvPr>
            <p:cNvCxnSpPr/>
            <p:nvPr/>
          </p:nvCxnSpPr>
          <p:spPr>
            <a:xfrm flipH="1">
              <a:off x="261257" y="5257800"/>
              <a:ext cx="3331029"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2606500-621C-4897-9B6D-9CDCE1295157}"/>
                </a:ext>
              </a:extLst>
            </p:cNvPr>
            <p:cNvCxnSpPr>
              <a:cxnSpLocks/>
            </p:cNvCxnSpPr>
            <p:nvPr/>
          </p:nvCxnSpPr>
          <p:spPr>
            <a:xfrm>
              <a:off x="7508478" y="5257800"/>
              <a:ext cx="3331029"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06F53639-E5BE-433A-BF4E-C185F0A2077B}"/>
              </a:ext>
            </a:extLst>
          </p:cNvPr>
          <p:cNvSpPr txBox="1"/>
          <p:nvPr/>
        </p:nvSpPr>
        <p:spPr>
          <a:xfrm rot="-2880000">
            <a:off x="3277115" y="1327889"/>
            <a:ext cx="2838893" cy="1200329"/>
          </a:xfrm>
          <a:prstGeom prst="rect">
            <a:avLst/>
          </a:prstGeom>
          <a:solidFill>
            <a:schemeClr val="bg1"/>
          </a:solidFill>
          <a:ln w="57150">
            <a:noFill/>
          </a:ln>
        </p:spPr>
        <p:txBody>
          <a:bodyPr wrap="square" rtlCol="0">
            <a:spAutoFit/>
          </a:bodyPr>
          <a:lstStyle/>
          <a:p>
            <a:pPr algn="ctr" defTabSz="274313">
              <a:spcBef>
                <a:spcPts val="1800"/>
              </a:spcBef>
              <a:defRPr/>
            </a:pPr>
            <a:r>
              <a:rPr lang="en-US" b="1" dirty="0">
                <a:solidFill>
                  <a:srgbClr val="FF0000"/>
                </a:solidFill>
                <a:latin typeface="Times New Roman" panose="02020603050405020304" pitchFamily="18" charset="0"/>
                <a:cs typeface="Times New Roman" panose="02020603050405020304" pitchFamily="18" charset="0"/>
              </a:rPr>
              <a:t>Jacob comes to Egypt </a:t>
            </a:r>
            <a:br>
              <a:rPr lang="en-US" b="1" dirty="0">
                <a:solidFill>
                  <a:srgbClr val="FF0000"/>
                </a:solidFill>
                <a:latin typeface="Times New Roman" panose="02020603050405020304" pitchFamily="18" charset="0"/>
                <a:cs typeface="Times New Roman" panose="02020603050405020304" pitchFamily="18" charset="0"/>
              </a:rPr>
            </a:br>
            <a:r>
              <a:rPr lang="en-US" b="1" dirty="0">
                <a:solidFill>
                  <a:srgbClr val="FF0000"/>
                </a:solidFill>
                <a:latin typeface="Times New Roman" panose="02020603050405020304" pitchFamily="18" charset="0"/>
                <a:cs typeface="Times New Roman" panose="02020603050405020304" pitchFamily="18" charset="0"/>
              </a:rPr>
              <a:t>(70 or 75 souls)</a:t>
            </a:r>
            <a:br>
              <a:rPr lang="en-US" b="1" dirty="0">
                <a:solidFill>
                  <a:srgbClr val="FF0000"/>
                </a:solidFill>
                <a:latin typeface="Times New Roman" panose="02020603050405020304" pitchFamily="18" charset="0"/>
                <a:cs typeface="Times New Roman" panose="02020603050405020304" pitchFamily="18" charset="0"/>
              </a:rPr>
            </a:br>
            <a:r>
              <a:rPr lang="en-US" b="1" i="1" dirty="0">
                <a:solidFill>
                  <a:prstClr val="black"/>
                </a:solidFill>
                <a:latin typeface="Times New Roman" panose="02020603050405020304" pitchFamily="18" charset="0"/>
                <a:cs typeface="Times New Roman" panose="02020603050405020304" pitchFamily="18" charset="0"/>
              </a:rPr>
              <a:t>(Jacob is 130 years old Joseph is 40)</a:t>
            </a:r>
          </a:p>
        </p:txBody>
      </p:sp>
      <p:sp>
        <p:nvSpPr>
          <p:cNvPr id="13" name="TextBox 12">
            <a:extLst>
              <a:ext uri="{FF2B5EF4-FFF2-40B4-BE49-F238E27FC236}">
                <a16:creationId xmlns:a16="http://schemas.microsoft.com/office/drawing/2014/main" id="{81C123F9-CD16-4ED2-9827-A11E0EE6B2E7}"/>
              </a:ext>
            </a:extLst>
          </p:cNvPr>
          <p:cNvSpPr txBox="1"/>
          <p:nvPr/>
        </p:nvSpPr>
        <p:spPr>
          <a:xfrm rot="-2880000">
            <a:off x="1244018" y="1729451"/>
            <a:ext cx="2838893" cy="646331"/>
          </a:xfrm>
          <a:prstGeom prst="rect">
            <a:avLst/>
          </a:prstGeom>
          <a:solidFill>
            <a:schemeClr val="bg1"/>
          </a:solidFill>
          <a:ln w="57150">
            <a:noFill/>
          </a:ln>
        </p:spPr>
        <p:txBody>
          <a:bodyPr wrap="square" rtlCol="0">
            <a:spAutoFit/>
          </a:bodyPr>
          <a:lstStyle/>
          <a:p>
            <a:pPr algn="ctr" defTabSz="274313">
              <a:spcBef>
                <a:spcPts val="1800"/>
              </a:spcBef>
              <a:defRPr/>
            </a:pPr>
            <a:r>
              <a:rPr lang="en-US" b="1" dirty="0">
                <a:solidFill>
                  <a:srgbClr val="FF0000"/>
                </a:solidFill>
                <a:latin typeface="Times New Roman" panose="02020603050405020304" pitchFamily="18" charset="0"/>
                <a:cs typeface="Times New Roman" panose="02020603050405020304" pitchFamily="18" charset="0"/>
              </a:rPr>
              <a:t>Manasseh and Ephraim born</a:t>
            </a:r>
          </a:p>
        </p:txBody>
      </p:sp>
      <p:sp>
        <p:nvSpPr>
          <p:cNvPr id="12" name="TextBox 11">
            <a:extLst>
              <a:ext uri="{FF2B5EF4-FFF2-40B4-BE49-F238E27FC236}">
                <a16:creationId xmlns:a16="http://schemas.microsoft.com/office/drawing/2014/main" id="{2F6A025F-5C98-4779-9BAD-EEDE8EC40486}"/>
              </a:ext>
            </a:extLst>
          </p:cNvPr>
          <p:cNvSpPr txBox="1"/>
          <p:nvPr/>
        </p:nvSpPr>
        <p:spPr>
          <a:xfrm>
            <a:off x="1052612" y="2761947"/>
            <a:ext cx="2041451" cy="369332"/>
          </a:xfrm>
          <a:prstGeom prst="rect">
            <a:avLst/>
          </a:prstGeom>
          <a:noFill/>
          <a:ln w="57150">
            <a:noFill/>
          </a:ln>
        </p:spPr>
        <p:txBody>
          <a:bodyPr wrap="square" rtlCol="0">
            <a:spAutoFit/>
          </a:bodyPr>
          <a:lstStyle/>
          <a:p>
            <a:pPr algn="ctr" defTabSz="274313">
              <a:spcBef>
                <a:spcPts val="1800"/>
              </a:spcBef>
              <a:defRPr/>
            </a:pPr>
            <a:r>
              <a:rPr lang="en-US" b="1" dirty="0">
                <a:solidFill>
                  <a:srgbClr val="0070C0"/>
                </a:solidFill>
                <a:latin typeface="Times New Roman" panose="02020603050405020304" pitchFamily="18" charset="0"/>
                <a:cs typeface="Times New Roman" panose="02020603050405020304" pitchFamily="18" charset="0"/>
              </a:rPr>
              <a:t>7 years of plenty</a:t>
            </a:r>
          </a:p>
        </p:txBody>
      </p:sp>
      <p:sp>
        <p:nvSpPr>
          <p:cNvPr id="6" name="TextBox 5">
            <a:extLst>
              <a:ext uri="{FF2B5EF4-FFF2-40B4-BE49-F238E27FC236}">
                <a16:creationId xmlns:a16="http://schemas.microsoft.com/office/drawing/2014/main" id="{A0AF3996-4CF5-4E39-8FDB-E6878544E13B}"/>
              </a:ext>
            </a:extLst>
          </p:cNvPr>
          <p:cNvSpPr txBox="1"/>
          <p:nvPr/>
        </p:nvSpPr>
        <p:spPr>
          <a:xfrm rot="-2880000">
            <a:off x="-254332" y="1915605"/>
            <a:ext cx="2724899" cy="646331"/>
          </a:xfrm>
          <a:prstGeom prst="rect">
            <a:avLst/>
          </a:prstGeom>
          <a:solidFill>
            <a:schemeClr val="bg1"/>
          </a:solidFill>
          <a:ln w="57150">
            <a:noFill/>
          </a:ln>
        </p:spPr>
        <p:txBody>
          <a:bodyPr wrap="square" rtlCol="0">
            <a:spAutoFit/>
          </a:bodyPr>
          <a:lstStyle/>
          <a:p>
            <a:pPr algn="ctr" defTabSz="274313">
              <a:spcBef>
                <a:spcPts val="1800"/>
              </a:spcBef>
              <a:defRPr/>
            </a:pPr>
            <a:r>
              <a:rPr lang="en-US" b="1" dirty="0">
                <a:solidFill>
                  <a:srgbClr val="FF0000"/>
                </a:solidFill>
                <a:latin typeface="Times New Roman" panose="02020603050405020304" pitchFamily="18" charset="0"/>
                <a:cs typeface="Times New Roman" panose="02020603050405020304" pitchFamily="18" charset="0"/>
              </a:rPr>
              <a:t>Joseph before Pharaoh</a:t>
            </a:r>
            <a:br>
              <a:rPr lang="en-US" b="1" dirty="0">
                <a:solidFill>
                  <a:srgbClr val="FF0000"/>
                </a:solidFill>
                <a:latin typeface="Times New Roman" panose="02020603050405020304" pitchFamily="18" charset="0"/>
                <a:cs typeface="Times New Roman" panose="02020603050405020304" pitchFamily="18" charset="0"/>
              </a:rPr>
            </a:br>
            <a:r>
              <a:rPr lang="en-US" b="1" dirty="0">
                <a:solidFill>
                  <a:srgbClr val="FF0000"/>
                </a:solidFill>
                <a:latin typeface="Times New Roman" panose="02020603050405020304" pitchFamily="18" charset="0"/>
                <a:cs typeface="Times New Roman" panose="02020603050405020304" pitchFamily="18" charset="0"/>
              </a:rPr>
              <a:t>(30 years old)</a:t>
            </a:r>
          </a:p>
        </p:txBody>
      </p:sp>
      <p:cxnSp>
        <p:nvCxnSpPr>
          <p:cNvPr id="3" name="Straight Connector 2">
            <a:extLst>
              <a:ext uri="{FF2B5EF4-FFF2-40B4-BE49-F238E27FC236}">
                <a16:creationId xmlns:a16="http://schemas.microsoft.com/office/drawing/2014/main" id="{5D0E9E09-74A3-4CD5-B214-F5933F27E23E}"/>
              </a:ext>
            </a:extLst>
          </p:cNvPr>
          <p:cNvCxnSpPr>
            <a:cxnSpLocks/>
          </p:cNvCxnSpPr>
          <p:nvPr/>
        </p:nvCxnSpPr>
        <p:spPr>
          <a:xfrm flipV="1">
            <a:off x="116946" y="3088281"/>
            <a:ext cx="11552541" cy="5644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47F9B3C-D11F-464D-881A-66FA20446969}"/>
              </a:ext>
            </a:extLst>
          </p:cNvPr>
          <p:cNvSpPr txBox="1"/>
          <p:nvPr/>
        </p:nvSpPr>
        <p:spPr>
          <a:xfrm>
            <a:off x="3393559" y="31899"/>
            <a:ext cx="5404884" cy="461665"/>
          </a:xfrm>
          <a:prstGeom prst="rect">
            <a:avLst/>
          </a:prstGeom>
          <a:solidFill>
            <a:schemeClr val="bg1"/>
          </a:solidFill>
          <a:ln w="57150">
            <a:solidFill>
              <a:schemeClr val="tx1"/>
            </a:solidFill>
          </a:ln>
        </p:spPr>
        <p:txBody>
          <a:bodyPr wrap="square" rtlCol="0">
            <a:spAutoFit/>
          </a:bodyPr>
          <a:lstStyle/>
          <a:p>
            <a:pPr algn="ctr" defTabSz="274313">
              <a:spcBef>
                <a:spcPts val="1800"/>
              </a:spcBef>
              <a:defRPr/>
            </a:pPr>
            <a:r>
              <a:rPr lang="en-US" sz="2400" b="1" dirty="0">
                <a:solidFill>
                  <a:prstClr val="black"/>
                </a:solidFill>
                <a:latin typeface="Times New Roman" panose="02020603050405020304" pitchFamily="18" charset="0"/>
                <a:cs typeface="Times New Roman" panose="02020603050405020304" pitchFamily="18" charset="0"/>
              </a:rPr>
              <a:t>TIME ISRAEL SPENT IN EGYPT</a:t>
            </a:r>
          </a:p>
        </p:txBody>
      </p:sp>
      <p:sp>
        <p:nvSpPr>
          <p:cNvPr id="8" name="TextBox 7">
            <a:extLst>
              <a:ext uri="{FF2B5EF4-FFF2-40B4-BE49-F238E27FC236}">
                <a16:creationId xmlns:a16="http://schemas.microsoft.com/office/drawing/2014/main" id="{BAB35124-978A-46BC-88AA-E4E434DAED23}"/>
              </a:ext>
            </a:extLst>
          </p:cNvPr>
          <p:cNvSpPr txBox="1"/>
          <p:nvPr/>
        </p:nvSpPr>
        <p:spPr>
          <a:xfrm>
            <a:off x="0" y="3331801"/>
            <a:ext cx="12192000" cy="1200329"/>
          </a:xfrm>
          <a:prstGeom prst="rect">
            <a:avLst/>
          </a:prstGeom>
          <a:solidFill>
            <a:schemeClr val="accent4">
              <a:lumMod val="20000"/>
              <a:lumOff val="80000"/>
            </a:schemeClr>
          </a:solidFill>
          <a:ln w="57150">
            <a:solidFill>
              <a:srgbClr val="FF000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Genesis 41:46 (NASB) </a:t>
            </a:r>
            <a:br>
              <a:rPr lang="en-US" sz="2400" dirty="0">
                <a:solidFill>
                  <a:prstClr val="black"/>
                </a:solidFill>
                <a:latin typeface="Calibri" panose="020F0502020204030204"/>
              </a:rPr>
            </a:br>
            <a:r>
              <a:rPr lang="en-US" sz="2400" dirty="0">
                <a:solidFill>
                  <a:prstClr val="black"/>
                </a:solidFill>
                <a:latin typeface="Calibri" panose="020F0502020204030204"/>
              </a:rPr>
              <a:t>46  Now </a:t>
            </a:r>
            <a:r>
              <a:rPr lang="en-US" sz="2400" dirty="0">
                <a:solidFill>
                  <a:srgbClr val="FF0000"/>
                </a:solidFill>
                <a:latin typeface="Calibri" panose="020F0502020204030204"/>
              </a:rPr>
              <a:t>Joseph was thirty years old when he stood before Pharaoh</a:t>
            </a:r>
            <a:r>
              <a:rPr lang="en-US" sz="2400" dirty="0">
                <a:solidFill>
                  <a:prstClr val="black"/>
                </a:solidFill>
                <a:latin typeface="Calibri" panose="020F0502020204030204"/>
              </a:rPr>
              <a:t>, king of Egypt. And Joseph 	went out from the presence of Pharaoh and went through all the land of Egypt. </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AC0E43D2-5A95-4397-8521-94B2285B3A5B}"/>
              </a:ext>
            </a:extLst>
          </p:cNvPr>
          <p:cNvSpPr txBox="1"/>
          <p:nvPr/>
        </p:nvSpPr>
        <p:spPr>
          <a:xfrm>
            <a:off x="3288988" y="2765486"/>
            <a:ext cx="2041451" cy="369332"/>
          </a:xfrm>
          <a:prstGeom prst="rect">
            <a:avLst/>
          </a:prstGeom>
          <a:noFill/>
          <a:ln w="57150">
            <a:noFill/>
          </a:ln>
        </p:spPr>
        <p:txBody>
          <a:bodyPr wrap="square" rtlCol="0">
            <a:spAutoFit/>
          </a:bodyPr>
          <a:lstStyle/>
          <a:p>
            <a:pPr algn="ctr" defTabSz="274313">
              <a:spcBef>
                <a:spcPts val="1800"/>
              </a:spcBef>
              <a:defRPr/>
            </a:pPr>
            <a:r>
              <a:rPr lang="en-US" b="1" dirty="0">
                <a:solidFill>
                  <a:srgbClr val="0070C0"/>
                </a:solidFill>
                <a:latin typeface="Times New Roman" panose="02020603050405020304" pitchFamily="18" charset="0"/>
                <a:cs typeface="Times New Roman" panose="02020603050405020304" pitchFamily="18" charset="0"/>
              </a:rPr>
              <a:t>7 years of famine</a:t>
            </a:r>
          </a:p>
        </p:txBody>
      </p:sp>
      <p:sp>
        <p:nvSpPr>
          <p:cNvPr id="23" name="TextBox 22">
            <a:extLst>
              <a:ext uri="{FF2B5EF4-FFF2-40B4-BE49-F238E27FC236}">
                <a16:creationId xmlns:a16="http://schemas.microsoft.com/office/drawing/2014/main" id="{0A29B2D0-A699-4758-B228-221C075A09C6}"/>
              </a:ext>
            </a:extLst>
          </p:cNvPr>
          <p:cNvSpPr txBox="1"/>
          <p:nvPr/>
        </p:nvSpPr>
        <p:spPr>
          <a:xfrm>
            <a:off x="1" y="3355098"/>
            <a:ext cx="12151369" cy="3046988"/>
          </a:xfrm>
          <a:prstGeom prst="rect">
            <a:avLst/>
          </a:prstGeom>
          <a:solidFill>
            <a:schemeClr val="accent4">
              <a:lumMod val="20000"/>
              <a:lumOff val="80000"/>
            </a:schemeClr>
          </a:solidFill>
          <a:ln w="57150">
            <a:solidFill>
              <a:srgbClr val="FF000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Genesis 41:50-53 (NASB) </a:t>
            </a:r>
            <a:br>
              <a:rPr lang="en-US" sz="2400" dirty="0">
                <a:solidFill>
                  <a:prstClr val="black"/>
                </a:solidFill>
                <a:latin typeface="Calibri" panose="020F0502020204030204"/>
              </a:rPr>
            </a:br>
            <a:r>
              <a:rPr lang="en-US" sz="2400" dirty="0">
                <a:solidFill>
                  <a:prstClr val="black"/>
                </a:solidFill>
                <a:latin typeface="Calibri" panose="020F0502020204030204"/>
              </a:rPr>
              <a:t>50  Now </a:t>
            </a:r>
            <a:r>
              <a:rPr lang="en-US" sz="2400" dirty="0">
                <a:solidFill>
                  <a:srgbClr val="FF0000"/>
                </a:solidFill>
                <a:latin typeface="Calibri" panose="020F0502020204030204"/>
              </a:rPr>
              <a:t>before the year of famine came, two sons were born to Joseph</a:t>
            </a:r>
            <a:r>
              <a:rPr lang="en-US" sz="2400" dirty="0">
                <a:solidFill>
                  <a:prstClr val="black"/>
                </a:solidFill>
                <a:latin typeface="Calibri" panose="020F0502020204030204"/>
              </a:rPr>
              <a:t>, whom </a:t>
            </a:r>
            <a:r>
              <a:rPr lang="en-US" sz="2400" dirty="0" err="1">
                <a:solidFill>
                  <a:prstClr val="black"/>
                </a:solidFill>
                <a:latin typeface="Calibri" panose="020F0502020204030204"/>
              </a:rPr>
              <a:t>Asenath</a:t>
            </a:r>
            <a:r>
              <a:rPr lang="en-US" sz="2400" dirty="0">
                <a:solidFill>
                  <a:prstClr val="black"/>
                </a:solidFill>
                <a:latin typeface="Calibri" panose="020F0502020204030204"/>
              </a:rPr>
              <a:t>, the 	daughter of </a:t>
            </a:r>
            <a:r>
              <a:rPr lang="en-US" sz="2400" dirty="0" err="1">
                <a:solidFill>
                  <a:prstClr val="black"/>
                </a:solidFill>
                <a:latin typeface="Calibri" panose="020F0502020204030204"/>
              </a:rPr>
              <a:t>Potiphera</a:t>
            </a:r>
            <a:r>
              <a:rPr lang="en-US" sz="2400" dirty="0">
                <a:solidFill>
                  <a:prstClr val="black"/>
                </a:solidFill>
                <a:latin typeface="Calibri" panose="020F0502020204030204"/>
              </a:rPr>
              <a:t> priest of On, bore to him. </a:t>
            </a:r>
            <a:br>
              <a:rPr lang="en-US" sz="2400" dirty="0">
                <a:solidFill>
                  <a:prstClr val="black"/>
                </a:solidFill>
                <a:latin typeface="Calibri" panose="020F0502020204030204"/>
              </a:rPr>
            </a:br>
            <a:r>
              <a:rPr lang="en-US" sz="2400" dirty="0">
                <a:solidFill>
                  <a:prstClr val="black"/>
                </a:solidFill>
                <a:latin typeface="Calibri" panose="020F0502020204030204"/>
              </a:rPr>
              <a:t>51  Joseph named the firstborn Manasseh, "For," </a:t>
            </a:r>
            <a:r>
              <a:rPr lang="en-US" sz="2400" i="1" dirty="0">
                <a:solidFill>
                  <a:prstClr val="black"/>
                </a:solidFill>
                <a:latin typeface="Calibri" panose="020F0502020204030204"/>
              </a:rPr>
              <a:t>he said,</a:t>
            </a:r>
            <a:r>
              <a:rPr lang="en-US" sz="2400" dirty="0">
                <a:solidFill>
                  <a:prstClr val="black"/>
                </a:solidFill>
                <a:latin typeface="Calibri" panose="020F0502020204030204"/>
              </a:rPr>
              <a:t> "God has made me forget all my 	trouble and all my father's household." </a:t>
            </a:r>
            <a:br>
              <a:rPr lang="en-US" sz="2400" dirty="0">
                <a:solidFill>
                  <a:prstClr val="black"/>
                </a:solidFill>
                <a:latin typeface="Calibri" panose="020F0502020204030204"/>
              </a:rPr>
            </a:br>
            <a:r>
              <a:rPr lang="en-US" sz="2400" dirty="0">
                <a:solidFill>
                  <a:prstClr val="black"/>
                </a:solidFill>
                <a:latin typeface="Calibri" panose="020F0502020204030204"/>
              </a:rPr>
              <a:t>52  He named the second Ephraim, "For," </a:t>
            </a:r>
            <a:r>
              <a:rPr lang="en-US" sz="2400" i="1" dirty="0">
                <a:solidFill>
                  <a:prstClr val="black"/>
                </a:solidFill>
                <a:latin typeface="Calibri" panose="020F0502020204030204"/>
              </a:rPr>
              <a:t>he said,</a:t>
            </a:r>
            <a:r>
              <a:rPr lang="en-US" sz="2400" dirty="0">
                <a:solidFill>
                  <a:prstClr val="black"/>
                </a:solidFill>
                <a:latin typeface="Calibri" panose="020F0502020204030204"/>
              </a:rPr>
              <a:t> "God has made me fruitful in the land of my 	affliction." </a:t>
            </a:r>
            <a:br>
              <a:rPr lang="en-US" sz="2400" dirty="0">
                <a:solidFill>
                  <a:prstClr val="black"/>
                </a:solidFill>
                <a:latin typeface="Calibri" panose="020F0502020204030204"/>
              </a:rPr>
            </a:br>
            <a:r>
              <a:rPr lang="en-US" sz="2400" dirty="0">
                <a:solidFill>
                  <a:prstClr val="black"/>
                </a:solidFill>
                <a:latin typeface="Calibri" panose="020F0502020204030204"/>
              </a:rPr>
              <a:t>53  When the </a:t>
            </a:r>
            <a:r>
              <a:rPr lang="en-US" sz="2400" dirty="0">
                <a:solidFill>
                  <a:srgbClr val="FF0000"/>
                </a:solidFill>
                <a:latin typeface="Calibri" panose="020F0502020204030204"/>
              </a:rPr>
              <a:t>seven years of plenty which had been in the land of Egypt came to an end,</a:t>
            </a:r>
            <a:r>
              <a:rPr lang="en-US" sz="2400" dirty="0">
                <a:solidFill>
                  <a:prstClr val="black"/>
                </a:solidFill>
                <a:latin typeface="Calibri" panose="020F0502020204030204"/>
              </a:rPr>
              <a:t> </a:t>
            </a:r>
          </a:p>
        </p:txBody>
      </p:sp>
      <p:sp>
        <p:nvSpPr>
          <p:cNvPr id="24" name="TextBox 23">
            <a:extLst>
              <a:ext uri="{FF2B5EF4-FFF2-40B4-BE49-F238E27FC236}">
                <a16:creationId xmlns:a16="http://schemas.microsoft.com/office/drawing/2014/main" id="{1911A7FA-C85D-4F37-A3EA-0490C5295CA9}"/>
              </a:ext>
            </a:extLst>
          </p:cNvPr>
          <p:cNvSpPr txBox="1"/>
          <p:nvPr/>
        </p:nvSpPr>
        <p:spPr>
          <a:xfrm>
            <a:off x="-10887" y="3315103"/>
            <a:ext cx="12192000" cy="2677656"/>
          </a:xfrm>
          <a:prstGeom prst="rect">
            <a:avLst/>
          </a:prstGeom>
          <a:solidFill>
            <a:schemeClr val="accent4">
              <a:lumMod val="20000"/>
              <a:lumOff val="80000"/>
            </a:schemeClr>
          </a:solidFill>
          <a:ln w="57150">
            <a:solidFill>
              <a:srgbClr val="FF000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Genesis 47:7-9 (NASB) </a:t>
            </a:r>
            <a:br>
              <a:rPr lang="en-US" sz="2400" dirty="0">
                <a:solidFill>
                  <a:prstClr val="black"/>
                </a:solidFill>
                <a:latin typeface="Calibri" panose="020F0502020204030204"/>
              </a:rPr>
            </a:br>
            <a:r>
              <a:rPr lang="en-US" sz="2400" dirty="0">
                <a:solidFill>
                  <a:prstClr val="black"/>
                </a:solidFill>
                <a:latin typeface="Calibri" panose="020F0502020204030204"/>
              </a:rPr>
              <a:t>7  Then Joseph brought his father Jacob and presented him to Pharaoh; and Jacob blessed 	Pharaoh. </a:t>
            </a:r>
            <a:br>
              <a:rPr lang="en-US" sz="2400" dirty="0">
                <a:solidFill>
                  <a:prstClr val="black"/>
                </a:solidFill>
                <a:latin typeface="Calibri" panose="020F0502020204030204"/>
              </a:rPr>
            </a:br>
            <a:r>
              <a:rPr lang="en-US" sz="2400" dirty="0">
                <a:solidFill>
                  <a:prstClr val="black"/>
                </a:solidFill>
                <a:latin typeface="Calibri" panose="020F0502020204030204"/>
              </a:rPr>
              <a:t>8  Pharaoh said to Jacob, </a:t>
            </a:r>
            <a:r>
              <a:rPr lang="en-US" sz="2400" dirty="0">
                <a:solidFill>
                  <a:srgbClr val="FF0000"/>
                </a:solidFill>
                <a:latin typeface="Calibri" panose="020F0502020204030204"/>
              </a:rPr>
              <a:t>"How many years have you lived?" </a:t>
            </a:r>
            <a:br>
              <a:rPr lang="en-US" sz="2400" dirty="0">
                <a:solidFill>
                  <a:prstClr val="black"/>
                </a:solidFill>
                <a:latin typeface="Calibri" panose="020F0502020204030204"/>
              </a:rPr>
            </a:br>
            <a:r>
              <a:rPr lang="en-US" sz="2400" dirty="0">
                <a:solidFill>
                  <a:prstClr val="black"/>
                </a:solidFill>
                <a:latin typeface="Calibri" panose="020F0502020204030204"/>
              </a:rPr>
              <a:t>9  So Jacob said to Pharaoh, </a:t>
            </a:r>
            <a:r>
              <a:rPr lang="en-US" sz="2400" dirty="0">
                <a:solidFill>
                  <a:srgbClr val="FF0000"/>
                </a:solidFill>
                <a:latin typeface="Calibri" panose="020F0502020204030204"/>
              </a:rPr>
              <a:t>"The years of my sojourning are </a:t>
            </a:r>
            <a:r>
              <a:rPr lang="en-US" sz="2400" u="sng" dirty="0">
                <a:solidFill>
                  <a:srgbClr val="FF0000"/>
                </a:solidFill>
                <a:latin typeface="Calibri" panose="020F0502020204030204"/>
              </a:rPr>
              <a:t>one hundred and thirty</a:t>
            </a:r>
            <a:r>
              <a:rPr lang="en-US" sz="2400" dirty="0">
                <a:solidFill>
                  <a:srgbClr val="FF0000"/>
                </a:solidFill>
                <a:latin typeface="Calibri" panose="020F0502020204030204"/>
              </a:rPr>
              <a:t>; </a:t>
            </a:r>
            <a:r>
              <a:rPr lang="en-US" sz="2400" dirty="0">
                <a:solidFill>
                  <a:prstClr val="black"/>
                </a:solidFill>
                <a:latin typeface="Calibri" panose="020F0502020204030204"/>
              </a:rPr>
              <a:t>few and 	unpleasant have been the years of my life, nor have they attained the years that my fathers 	lived during the days of their sojourning." </a:t>
            </a:r>
            <a:endParaRPr lang="en-US" sz="2400" b="1" dirty="0">
              <a:solidFill>
                <a:prstClr val="black"/>
              </a:solidFill>
              <a:latin typeface="Calibri" panose="020F0502020204030204"/>
            </a:endParaRPr>
          </a:p>
        </p:txBody>
      </p:sp>
      <p:sp>
        <p:nvSpPr>
          <p:cNvPr id="25" name="TextBox 24">
            <a:extLst>
              <a:ext uri="{FF2B5EF4-FFF2-40B4-BE49-F238E27FC236}">
                <a16:creationId xmlns:a16="http://schemas.microsoft.com/office/drawing/2014/main" id="{EB96E5B7-CF8D-458F-B0ED-78FEAB5D3F70}"/>
              </a:ext>
            </a:extLst>
          </p:cNvPr>
          <p:cNvSpPr txBox="1"/>
          <p:nvPr/>
        </p:nvSpPr>
        <p:spPr>
          <a:xfrm rot="-2880000">
            <a:off x="5018820" y="1920579"/>
            <a:ext cx="2838893" cy="646331"/>
          </a:xfrm>
          <a:prstGeom prst="rect">
            <a:avLst/>
          </a:prstGeom>
          <a:noFill/>
          <a:ln w="57150">
            <a:noFill/>
          </a:ln>
        </p:spPr>
        <p:txBody>
          <a:bodyPr wrap="square" rtlCol="0">
            <a:spAutoFit/>
          </a:bodyPr>
          <a:lstStyle/>
          <a:p>
            <a:pPr algn="ctr" defTabSz="274313">
              <a:spcBef>
                <a:spcPts val="1800"/>
              </a:spcBef>
              <a:defRPr/>
            </a:pPr>
            <a:r>
              <a:rPr lang="en-US" b="1" dirty="0">
                <a:solidFill>
                  <a:srgbClr val="FF0000"/>
                </a:solidFill>
                <a:latin typeface="Times New Roman" panose="02020603050405020304" pitchFamily="18" charset="0"/>
                <a:cs typeface="Times New Roman" panose="02020603050405020304" pitchFamily="18" charset="0"/>
              </a:rPr>
              <a:t>Jacob dies at 147</a:t>
            </a:r>
            <a:br>
              <a:rPr lang="en-US" b="1" i="1" dirty="0">
                <a:solidFill>
                  <a:srgbClr val="FF0000"/>
                </a:solidFill>
                <a:latin typeface="Times New Roman" panose="02020603050405020304" pitchFamily="18" charset="0"/>
                <a:cs typeface="Times New Roman" panose="02020603050405020304" pitchFamily="18" charset="0"/>
              </a:rPr>
            </a:br>
            <a:r>
              <a:rPr lang="en-US" b="1" i="1" dirty="0">
                <a:solidFill>
                  <a:prstClr val="black"/>
                </a:solidFill>
                <a:latin typeface="Times New Roman" panose="02020603050405020304" pitchFamily="18" charset="0"/>
                <a:cs typeface="Times New Roman" panose="02020603050405020304" pitchFamily="18" charset="0"/>
              </a:rPr>
              <a:t>Joseph is now 57 </a:t>
            </a:r>
            <a:endParaRPr lang="en-US" b="1" dirty="0">
              <a:solidFill>
                <a:prstClr val="black"/>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A4DA6E0F-A226-483E-81D2-183F5B059DC6}"/>
              </a:ext>
            </a:extLst>
          </p:cNvPr>
          <p:cNvSpPr txBox="1"/>
          <p:nvPr/>
        </p:nvSpPr>
        <p:spPr>
          <a:xfrm>
            <a:off x="1" y="3315105"/>
            <a:ext cx="12161627" cy="1200329"/>
          </a:xfrm>
          <a:prstGeom prst="rect">
            <a:avLst/>
          </a:prstGeom>
          <a:solidFill>
            <a:schemeClr val="accent4">
              <a:lumMod val="20000"/>
              <a:lumOff val="80000"/>
            </a:schemeClr>
          </a:solidFill>
          <a:ln w="57150">
            <a:solidFill>
              <a:srgbClr val="FF000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Genesis 47:28 (NASB) </a:t>
            </a:r>
            <a:br>
              <a:rPr lang="en-US" sz="2400" dirty="0">
                <a:solidFill>
                  <a:prstClr val="black"/>
                </a:solidFill>
                <a:latin typeface="Calibri" panose="020F0502020204030204"/>
              </a:rPr>
            </a:br>
            <a:r>
              <a:rPr lang="en-US" sz="2400" dirty="0">
                <a:solidFill>
                  <a:prstClr val="black"/>
                </a:solidFill>
                <a:latin typeface="Calibri" panose="020F0502020204030204"/>
              </a:rPr>
              <a:t>28  Jacob lived in the land of Egypt </a:t>
            </a:r>
            <a:r>
              <a:rPr lang="en-US" sz="2400" dirty="0">
                <a:solidFill>
                  <a:srgbClr val="FF0000"/>
                </a:solidFill>
                <a:latin typeface="Calibri" panose="020F0502020204030204"/>
              </a:rPr>
              <a:t>seventeen years</a:t>
            </a:r>
            <a:r>
              <a:rPr lang="en-US" sz="2400" dirty="0">
                <a:solidFill>
                  <a:prstClr val="black"/>
                </a:solidFill>
                <a:latin typeface="Calibri" panose="020F0502020204030204"/>
              </a:rPr>
              <a:t>; so the length of </a:t>
            </a:r>
            <a:r>
              <a:rPr lang="en-US" sz="2400" dirty="0">
                <a:solidFill>
                  <a:srgbClr val="FF0000"/>
                </a:solidFill>
                <a:latin typeface="Calibri" panose="020F0502020204030204"/>
              </a:rPr>
              <a:t>Jacob's life was one 	hundred and forty-seven years. </a:t>
            </a:r>
          </a:p>
        </p:txBody>
      </p:sp>
      <p:sp>
        <p:nvSpPr>
          <p:cNvPr id="27" name="TextBox 26">
            <a:extLst>
              <a:ext uri="{FF2B5EF4-FFF2-40B4-BE49-F238E27FC236}">
                <a16:creationId xmlns:a16="http://schemas.microsoft.com/office/drawing/2014/main" id="{092D0FF2-71B2-46B5-A583-EDDC005DF181}"/>
              </a:ext>
            </a:extLst>
          </p:cNvPr>
          <p:cNvSpPr txBox="1"/>
          <p:nvPr/>
        </p:nvSpPr>
        <p:spPr>
          <a:xfrm>
            <a:off x="0" y="3301659"/>
            <a:ext cx="12192000" cy="3046988"/>
          </a:xfrm>
          <a:prstGeom prst="rect">
            <a:avLst/>
          </a:prstGeom>
          <a:solidFill>
            <a:schemeClr val="accent4">
              <a:lumMod val="20000"/>
              <a:lumOff val="80000"/>
            </a:schemeClr>
          </a:solidFill>
          <a:ln w="57150">
            <a:solidFill>
              <a:srgbClr val="FF000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Genesis 50:22-26 (NASB) </a:t>
            </a:r>
            <a:br>
              <a:rPr lang="en-US" sz="2400" dirty="0">
                <a:solidFill>
                  <a:prstClr val="black"/>
                </a:solidFill>
                <a:latin typeface="Calibri" panose="020F0502020204030204"/>
              </a:rPr>
            </a:br>
            <a:r>
              <a:rPr lang="en-US" sz="2400" dirty="0">
                <a:solidFill>
                  <a:prstClr val="black"/>
                </a:solidFill>
                <a:latin typeface="Calibri" panose="020F0502020204030204"/>
              </a:rPr>
              <a:t>24  Joseph said to his brothers, "I am about to die, but God will surely take care of you and bring 	you up from this land to the land which He promised on oath to Abraham, to Isaac and to 	Jacob." </a:t>
            </a:r>
            <a:br>
              <a:rPr lang="en-US" sz="2400" dirty="0">
                <a:solidFill>
                  <a:prstClr val="black"/>
                </a:solidFill>
                <a:latin typeface="Calibri" panose="020F0502020204030204"/>
              </a:rPr>
            </a:br>
            <a:r>
              <a:rPr lang="en-US" sz="2400" dirty="0">
                <a:solidFill>
                  <a:prstClr val="black"/>
                </a:solidFill>
                <a:latin typeface="Calibri" panose="020F0502020204030204"/>
              </a:rPr>
              <a:t>25  Then Joseph made the sons of Israel swear, saying, "God will surely take care of you, and you 	shall carry my bones up from here." </a:t>
            </a:r>
            <a:br>
              <a:rPr lang="en-US" sz="2400" dirty="0">
                <a:solidFill>
                  <a:prstClr val="black"/>
                </a:solidFill>
                <a:latin typeface="Calibri" panose="020F0502020204030204"/>
              </a:rPr>
            </a:br>
            <a:r>
              <a:rPr lang="en-US" sz="2400" dirty="0">
                <a:solidFill>
                  <a:prstClr val="black"/>
                </a:solidFill>
                <a:latin typeface="Calibri" panose="020F0502020204030204"/>
              </a:rPr>
              <a:t>26  So </a:t>
            </a:r>
            <a:r>
              <a:rPr lang="en-US" sz="2400" dirty="0">
                <a:solidFill>
                  <a:srgbClr val="FF0000"/>
                </a:solidFill>
                <a:latin typeface="Calibri" panose="020F0502020204030204"/>
              </a:rPr>
              <a:t>Joseph died at the age of one hundred and ten years</a:t>
            </a:r>
            <a:r>
              <a:rPr lang="en-US" sz="2400" dirty="0">
                <a:solidFill>
                  <a:prstClr val="black"/>
                </a:solidFill>
                <a:latin typeface="Calibri" panose="020F0502020204030204"/>
              </a:rPr>
              <a:t>; and he was embalmed and placed in 	a coffin in Egypt. </a:t>
            </a:r>
          </a:p>
        </p:txBody>
      </p:sp>
      <p:sp>
        <p:nvSpPr>
          <p:cNvPr id="28" name="TextBox 27">
            <a:extLst>
              <a:ext uri="{FF2B5EF4-FFF2-40B4-BE49-F238E27FC236}">
                <a16:creationId xmlns:a16="http://schemas.microsoft.com/office/drawing/2014/main" id="{878EA18D-5792-4D98-8896-0D6C67C3B5D6}"/>
              </a:ext>
            </a:extLst>
          </p:cNvPr>
          <p:cNvSpPr txBox="1"/>
          <p:nvPr/>
        </p:nvSpPr>
        <p:spPr>
          <a:xfrm rot="-2880000">
            <a:off x="7261295" y="713427"/>
            <a:ext cx="2838893" cy="1754326"/>
          </a:xfrm>
          <a:prstGeom prst="rect">
            <a:avLst/>
          </a:prstGeom>
          <a:noFill/>
          <a:ln w="57150">
            <a:noFill/>
          </a:ln>
        </p:spPr>
        <p:txBody>
          <a:bodyPr wrap="square" rtlCol="0">
            <a:spAutoFit/>
          </a:bodyPr>
          <a:lstStyle/>
          <a:p>
            <a:pPr defTabSz="274313">
              <a:spcBef>
                <a:spcPts val="1800"/>
              </a:spcBef>
              <a:defRPr/>
            </a:pPr>
            <a:r>
              <a:rPr lang="en-US" b="1" dirty="0">
                <a:solidFill>
                  <a:srgbClr val="FF0000"/>
                </a:solidFill>
                <a:latin typeface="Times New Roman" panose="02020603050405020304" pitchFamily="18" charset="0"/>
                <a:cs typeface="Times New Roman" panose="02020603050405020304" pitchFamily="18" charset="0"/>
              </a:rPr>
              <a:t>Joseph dies at 110</a:t>
            </a:r>
            <a:br>
              <a:rPr lang="en-US" b="1" dirty="0">
                <a:solidFill>
                  <a:srgbClr val="FF0000"/>
                </a:solidFill>
                <a:latin typeface="Times New Roman" panose="02020603050405020304" pitchFamily="18" charset="0"/>
                <a:cs typeface="Times New Roman" panose="02020603050405020304" pitchFamily="18" charset="0"/>
              </a:rPr>
            </a:br>
            <a:r>
              <a:rPr lang="en-US" b="1" dirty="0">
                <a:solidFill>
                  <a:srgbClr val="FF0000"/>
                </a:solidFill>
                <a:latin typeface="Times New Roman" panose="02020603050405020304" pitchFamily="18" charset="0"/>
                <a:cs typeface="Times New Roman" panose="02020603050405020304" pitchFamily="18" charset="0"/>
              </a:rPr>
              <a:t>80 years after he stood before Pharaoh </a:t>
            </a:r>
            <a:br>
              <a:rPr lang="en-US" b="1" dirty="0">
                <a:solidFill>
                  <a:srgbClr val="FF0000"/>
                </a:solidFill>
                <a:latin typeface="Times New Roman" panose="02020603050405020304" pitchFamily="18" charset="0"/>
                <a:cs typeface="Times New Roman" panose="02020603050405020304" pitchFamily="18" charset="0"/>
              </a:rPr>
            </a:br>
            <a:r>
              <a:rPr lang="en-US" b="1" i="1" dirty="0">
                <a:solidFill>
                  <a:prstClr val="black"/>
                </a:solidFill>
                <a:latin typeface="Times New Roman" panose="02020603050405020304" pitchFamily="18" charset="0"/>
                <a:cs typeface="Times New Roman" panose="02020603050405020304" pitchFamily="18" charset="0"/>
              </a:rPr>
              <a:t>53 years after Jacobs death It has been 70 years since Israel came to Egypt</a:t>
            </a:r>
          </a:p>
        </p:txBody>
      </p:sp>
      <p:sp>
        <p:nvSpPr>
          <p:cNvPr id="30" name="TextBox 29">
            <a:extLst>
              <a:ext uri="{FF2B5EF4-FFF2-40B4-BE49-F238E27FC236}">
                <a16:creationId xmlns:a16="http://schemas.microsoft.com/office/drawing/2014/main" id="{B553197E-A3CA-438D-BA2A-76E677ADCB87}"/>
              </a:ext>
            </a:extLst>
          </p:cNvPr>
          <p:cNvSpPr txBox="1"/>
          <p:nvPr/>
        </p:nvSpPr>
        <p:spPr>
          <a:xfrm>
            <a:off x="0" y="3282445"/>
            <a:ext cx="12192000" cy="1800493"/>
          </a:xfrm>
          <a:prstGeom prst="rect">
            <a:avLst/>
          </a:prstGeom>
          <a:solidFill>
            <a:schemeClr val="accent4">
              <a:lumMod val="20000"/>
              <a:lumOff val="80000"/>
            </a:schemeClr>
          </a:solidFill>
          <a:ln w="57150">
            <a:solidFill>
              <a:srgbClr val="FF000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Genesis 41:1 (NASB) </a:t>
            </a:r>
            <a:br>
              <a:rPr lang="en-US" sz="2400" dirty="0">
                <a:solidFill>
                  <a:prstClr val="black"/>
                </a:solidFill>
                <a:latin typeface="Calibri" panose="020F0502020204030204"/>
              </a:rPr>
            </a:br>
            <a:r>
              <a:rPr lang="en-US" sz="2400" dirty="0">
                <a:solidFill>
                  <a:prstClr val="black"/>
                </a:solidFill>
                <a:latin typeface="Calibri" panose="020F0502020204030204"/>
              </a:rPr>
              <a:t>1  Now it happened at the end of two full years that Pharaoh had a dream, and behold, he was 	standing by the Nile. </a:t>
            </a:r>
          </a:p>
          <a:p>
            <a:pPr algn="ctr" defTabSz="274313">
              <a:spcBef>
                <a:spcPts val="1800"/>
              </a:spcBef>
              <a:defRPr/>
            </a:pPr>
            <a:r>
              <a:rPr lang="en-US" sz="2400" i="1" dirty="0">
                <a:solidFill>
                  <a:srgbClr val="FF0000"/>
                </a:solidFill>
                <a:latin typeface="Calibri" panose="020F0502020204030204"/>
              </a:rPr>
              <a:t>(Joseph was in prison for 2 years before he stood before Pharaoh - 28 year old)</a:t>
            </a:r>
          </a:p>
        </p:txBody>
      </p:sp>
      <p:sp>
        <p:nvSpPr>
          <p:cNvPr id="33" name="TextBox 32">
            <a:extLst>
              <a:ext uri="{FF2B5EF4-FFF2-40B4-BE49-F238E27FC236}">
                <a16:creationId xmlns:a16="http://schemas.microsoft.com/office/drawing/2014/main" id="{B5932A05-18BF-48E6-B739-DF7C6577E1CC}"/>
              </a:ext>
            </a:extLst>
          </p:cNvPr>
          <p:cNvSpPr txBox="1"/>
          <p:nvPr/>
        </p:nvSpPr>
        <p:spPr>
          <a:xfrm>
            <a:off x="16681" y="3286378"/>
            <a:ext cx="12151369" cy="2539157"/>
          </a:xfrm>
          <a:prstGeom prst="rect">
            <a:avLst/>
          </a:prstGeom>
          <a:solidFill>
            <a:schemeClr val="accent4">
              <a:lumMod val="20000"/>
              <a:lumOff val="80000"/>
            </a:schemeClr>
          </a:solidFill>
          <a:ln w="57150">
            <a:solidFill>
              <a:srgbClr val="FF000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Exodus 1:6-8 (NASB) </a:t>
            </a:r>
            <a:br>
              <a:rPr lang="en-US" sz="2400" dirty="0">
                <a:solidFill>
                  <a:prstClr val="black"/>
                </a:solidFill>
                <a:latin typeface="Calibri" panose="020F0502020204030204"/>
              </a:rPr>
            </a:br>
            <a:r>
              <a:rPr lang="en-US" sz="2400" dirty="0">
                <a:solidFill>
                  <a:prstClr val="black"/>
                </a:solidFill>
                <a:latin typeface="Calibri" panose="020F0502020204030204"/>
              </a:rPr>
              <a:t>6  </a:t>
            </a:r>
            <a:r>
              <a:rPr lang="en-US" sz="2400" dirty="0">
                <a:solidFill>
                  <a:srgbClr val="FF0000"/>
                </a:solidFill>
                <a:latin typeface="Calibri" panose="020F0502020204030204"/>
              </a:rPr>
              <a:t>Joseph died, and all his brothers and all that generation. </a:t>
            </a:r>
            <a:br>
              <a:rPr lang="en-US" sz="2400" dirty="0">
                <a:solidFill>
                  <a:prstClr val="black"/>
                </a:solidFill>
                <a:latin typeface="Calibri" panose="020F0502020204030204"/>
              </a:rPr>
            </a:br>
            <a:r>
              <a:rPr lang="en-US" sz="2400" dirty="0">
                <a:solidFill>
                  <a:prstClr val="black"/>
                </a:solidFill>
                <a:latin typeface="Calibri" panose="020F0502020204030204"/>
              </a:rPr>
              <a:t>7  But the sons of Israel were fruitful and increased greatly, and multiplied, and became 	exceedingly mighty, so that the land was filled with them. </a:t>
            </a:r>
            <a:br>
              <a:rPr lang="en-US" sz="2400" dirty="0">
                <a:solidFill>
                  <a:prstClr val="black"/>
                </a:solidFill>
                <a:latin typeface="Calibri" panose="020F0502020204030204"/>
              </a:rPr>
            </a:br>
            <a:r>
              <a:rPr lang="en-US" sz="2400" dirty="0">
                <a:solidFill>
                  <a:prstClr val="black"/>
                </a:solidFill>
                <a:latin typeface="Calibri" panose="020F0502020204030204"/>
              </a:rPr>
              <a:t>8  Now a new king arose over Egypt, who did not know Joseph. </a:t>
            </a:r>
          </a:p>
          <a:p>
            <a:pPr algn="ctr" defTabSz="274313">
              <a:spcBef>
                <a:spcPts val="1800"/>
              </a:spcBef>
              <a:defRPr/>
            </a:pPr>
            <a:r>
              <a:rPr lang="en-US" sz="2400" i="1" dirty="0">
                <a:solidFill>
                  <a:srgbClr val="FF0000"/>
                </a:solidFill>
                <a:latin typeface="Calibri" panose="020F0502020204030204"/>
              </a:rPr>
              <a:t>(if the death of Josephs family took 30 years to die)</a:t>
            </a:r>
          </a:p>
        </p:txBody>
      </p:sp>
      <p:sp>
        <p:nvSpPr>
          <p:cNvPr id="35" name="TextBox 34">
            <a:extLst>
              <a:ext uri="{FF2B5EF4-FFF2-40B4-BE49-F238E27FC236}">
                <a16:creationId xmlns:a16="http://schemas.microsoft.com/office/drawing/2014/main" id="{55CB6D2A-93A7-40DB-ABCE-F8691050C628}"/>
              </a:ext>
            </a:extLst>
          </p:cNvPr>
          <p:cNvSpPr txBox="1"/>
          <p:nvPr/>
        </p:nvSpPr>
        <p:spPr>
          <a:xfrm rot="16200000">
            <a:off x="11234295" y="2901203"/>
            <a:ext cx="1361180" cy="369332"/>
          </a:xfrm>
          <a:prstGeom prst="rect">
            <a:avLst/>
          </a:prstGeom>
          <a:noFill/>
          <a:ln w="57150">
            <a:noFill/>
          </a:ln>
        </p:spPr>
        <p:txBody>
          <a:bodyPr wrap="square" rtlCol="0">
            <a:spAutoFit/>
          </a:bodyPr>
          <a:lstStyle/>
          <a:p>
            <a:pPr defTabSz="274313">
              <a:spcBef>
                <a:spcPts val="1800"/>
              </a:spcBef>
              <a:defRPr/>
            </a:pPr>
            <a:r>
              <a:rPr lang="en-US" b="1" dirty="0">
                <a:solidFill>
                  <a:prstClr val="black"/>
                </a:solidFill>
                <a:latin typeface="Times New Roman" panose="02020603050405020304" pitchFamily="18" charset="0"/>
                <a:cs typeface="Times New Roman" panose="02020603050405020304" pitchFamily="18" charset="0"/>
              </a:rPr>
              <a:t>100 YEARS</a:t>
            </a:r>
          </a:p>
        </p:txBody>
      </p:sp>
      <p:sp>
        <p:nvSpPr>
          <p:cNvPr id="42" name="TextBox 41">
            <a:extLst>
              <a:ext uri="{FF2B5EF4-FFF2-40B4-BE49-F238E27FC236}">
                <a16:creationId xmlns:a16="http://schemas.microsoft.com/office/drawing/2014/main" id="{19C1D127-D657-490A-AEAF-E03362E9A4F2}"/>
              </a:ext>
            </a:extLst>
          </p:cNvPr>
          <p:cNvSpPr txBox="1"/>
          <p:nvPr/>
        </p:nvSpPr>
        <p:spPr>
          <a:xfrm>
            <a:off x="1" y="4735286"/>
            <a:ext cx="12151369" cy="830997"/>
          </a:xfrm>
          <a:prstGeom prst="rect">
            <a:avLst/>
          </a:prstGeom>
          <a:solidFill>
            <a:schemeClr val="accent4">
              <a:lumMod val="20000"/>
              <a:lumOff val="80000"/>
            </a:schemeClr>
          </a:solidFill>
          <a:ln w="57150">
            <a:solidFill>
              <a:srgbClr val="FF000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Exodus 12:40 (NASB) </a:t>
            </a:r>
            <a:br>
              <a:rPr lang="en-US" sz="2400" dirty="0">
                <a:solidFill>
                  <a:prstClr val="black"/>
                </a:solidFill>
                <a:latin typeface="Calibri" panose="020F0502020204030204"/>
              </a:rPr>
            </a:br>
            <a:r>
              <a:rPr lang="en-US" sz="2400" dirty="0">
                <a:solidFill>
                  <a:prstClr val="black"/>
                </a:solidFill>
                <a:latin typeface="Calibri" panose="020F0502020204030204"/>
              </a:rPr>
              <a:t>40  Now the time that the sons of Israel lived in Egypt was </a:t>
            </a:r>
            <a:r>
              <a:rPr lang="en-US" sz="2400" dirty="0">
                <a:solidFill>
                  <a:srgbClr val="FF0000"/>
                </a:solidFill>
                <a:latin typeface="Calibri" panose="020F0502020204030204"/>
              </a:rPr>
              <a:t>four hundred and thirty years. </a:t>
            </a:r>
            <a:endParaRPr lang="en-US" sz="2400" b="1" dirty="0">
              <a:solidFill>
                <a:srgbClr val="FF0000"/>
              </a:solidFill>
              <a:latin typeface="Calibri" panose="020F0502020204030204"/>
            </a:endParaRPr>
          </a:p>
        </p:txBody>
      </p:sp>
      <p:sp>
        <p:nvSpPr>
          <p:cNvPr id="43" name="TextBox 42">
            <a:extLst>
              <a:ext uri="{FF2B5EF4-FFF2-40B4-BE49-F238E27FC236}">
                <a16:creationId xmlns:a16="http://schemas.microsoft.com/office/drawing/2014/main" id="{DCEF8B7C-E41F-492D-A3DE-706FF1383E3F}"/>
              </a:ext>
            </a:extLst>
          </p:cNvPr>
          <p:cNvSpPr txBox="1"/>
          <p:nvPr/>
        </p:nvSpPr>
        <p:spPr>
          <a:xfrm>
            <a:off x="1" y="5627920"/>
            <a:ext cx="12151369" cy="1200329"/>
          </a:xfrm>
          <a:prstGeom prst="rect">
            <a:avLst/>
          </a:prstGeom>
          <a:solidFill>
            <a:schemeClr val="accent4">
              <a:lumMod val="20000"/>
              <a:lumOff val="80000"/>
            </a:schemeClr>
          </a:solidFill>
          <a:ln w="57150">
            <a:solidFill>
              <a:srgbClr val="FF000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Galatians 3:17 (NASB) </a:t>
            </a:r>
            <a:br>
              <a:rPr lang="en-US" sz="2400" dirty="0">
                <a:solidFill>
                  <a:prstClr val="black"/>
                </a:solidFill>
                <a:latin typeface="Calibri" panose="020F0502020204030204"/>
              </a:rPr>
            </a:br>
            <a:r>
              <a:rPr lang="en-US" sz="2400" dirty="0">
                <a:solidFill>
                  <a:prstClr val="black"/>
                </a:solidFill>
                <a:latin typeface="Calibri" panose="020F0502020204030204"/>
              </a:rPr>
              <a:t>17  What I am saying is this: the Law, which came </a:t>
            </a:r>
            <a:r>
              <a:rPr lang="en-US" sz="2400" dirty="0">
                <a:solidFill>
                  <a:srgbClr val="FF0000"/>
                </a:solidFill>
                <a:latin typeface="Calibri" panose="020F0502020204030204"/>
              </a:rPr>
              <a:t>four hundred and thirty years later</a:t>
            </a:r>
            <a:r>
              <a:rPr lang="en-US" sz="2400" dirty="0">
                <a:solidFill>
                  <a:prstClr val="black"/>
                </a:solidFill>
                <a:latin typeface="Calibri" panose="020F0502020204030204"/>
              </a:rPr>
              <a:t>, does not 	invalidate a covenant previously ratified by God, so as to nullify the promise. </a:t>
            </a:r>
            <a:endParaRPr lang="en-US" sz="2400" b="1" dirty="0">
              <a:solidFill>
                <a:prstClr val="black"/>
              </a:solidFill>
              <a:latin typeface="Calibri" panose="020F0502020204030204"/>
            </a:endParaRPr>
          </a:p>
        </p:txBody>
      </p:sp>
      <p:sp>
        <p:nvSpPr>
          <p:cNvPr id="44" name="TextBox 43">
            <a:extLst>
              <a:ext uri="{FF2B5EF4-FFF2-40B4-BE49-F238E27FC236}">
                <a16:creationId xmlns:a16="http://schemas.microsoft.com/office/drawing/2014/main" id="{034E8038-3B52-4C31-A76F-038CCCB5AAE1}"/>
              </a:ext>
            </a:extLst>
          </p:cNvPr>
          <p:cNvSpPr txBox="1"/>
          <p:nvPr/>
        </p:nvSpPr>
        <p:spPr>
          <a:xfrm>
            <a:off x="1" y="576883"/>
            <a:ext cx="12151369" cy="1569660"/>
          </a:xfrm>
          <a:prstGeom prst="rect">
            <a:avLst/>
          </a:prstGeom>
          <a:solidFill>
            <a:schemeClr val="accent4">
              <a:lumMod val="20000"/>
              <a:lumOff val="80000"/>
            </a:schemeClr>
          </a:solidFill>
          <a:ln w="57150">
            <a:solidFill>
              <a:srgbClr val="FF000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Genesis 15:13 (NASB) </a:t>
            </a:r>
            <a:br>
              <a:rPr lang="en-US" sz="2400" dirty="0">
                <a:solidFill>
                  <a:prstClr val="black"/>
                </a:solidFill>
                <a:latin typeface="Calibri" panose="020F0502020204030204"/>
              </a:rPr>
            </a:br>
            <a:r>
              <a:rPr lang="en-US" sz="2400" dirty="0">
                <a:solidFill>
                  <a:prstClr val="black"/>
                </a:solidFill>
                <a:latin typeface="Calibri" panose="020F0502020204030204"/>
              </a:rPr>
              <a:t>13  </a:t>
            </a:r>
            <a:r>
              <a:rPr lang="en-US" sz="2400" i="1" dirty="0">
                <a:solidFill>
                  <a:prstClr val="black"/>
                </a:solidFill>
                <a:latin typeface="Calibri" panose="020F0502020204030204"/>
              </a:rPr>
              <a:t>God</a:t>
            </a:r>
            <a:r>
              <a:rPr lang="en-US" sz="2400" dirty="0">
                <a:solidFill>
                  <a:prstClr val="black"/>
                </a:solidFill>
                <a:latin typeface="Calibri" panose="020F0502020204030204"/>
              </a:rPr>
              <a:t> said to Abram, "Know for certain that your descendants will be strangers in a land that is 	not theirs, where they will be enslaved and oppressed </a:t>
            </a:r>
            <a:r>
              <a:rPr lang="en-US" sz="2400" dirty="0">
                <a:solidFill>
                  <a:srgbClr val="FF0000"/>
                </a:solidFill>
                <a:latin typeface="Calibri" panose="020F0502020204030204"/>
              </a:rPr>
              <a:t>four hundred years</a:t>
            </a:r>
            <a:r>
              <a:rPr lang="en-US" sz="2400" dirty="0">
                <a:solidFill>
                  <a:prstClr val="black"/>
                </a:solidFill>
                <a:latin typeface="Calibri" panose="020F0502020204030204"/>
              </a:rPr>
              <a:t>. </a:t>
            </a:r>
            <a:br>
              <a:rPr lang="en-US" sz="2400" dirty="0">
                <a:solidFill>
                  <a:prstClr val="black"/>
                </a:solidFill>
                <a:latin typeface="Calibri" panose="020F0502020204030204"/>
              </a:rPr>
            </a:br>
            <a:endParaRPr lang="en-US" sz="2400" b="1" dirty="0">
              <a:solidFill>
                <a:prstClr val="black"/>
              </a:solidFill>
              <a:latin typeface="Calibri" panose="020F0502020204030204"/>
            </a:endParaRPr>
          </a:p>
        </p:txBody>
      </p:sp>
      <p:sp>
        <p:nvSpPr>
          <p:cNvPr id="45" name="TextBox 44">
            <a:extLst>
              <a:ext uri="{FF2B5EF4-FFF2-40B4-BE49-F238E27FC236}">
                <a16:creationId xmlns:a16="http://schemas.microsoft.com/office/drawing/2014/main" id="{97FF8D90-0AE3-4059-92A1-09AB5B5CB6CD}"/>
              </a:ext>
            </a:extLst>
          </p:cNvPr>
          <p:cNvSpPr txBox="1"/>
          <p:nvPr/>
        </p:nvSpPr>
        <p:spPr>
          <a:xfrm>
            <a:off x="1" y="2187980"/>
            <a:ext cx="12161627" cy="1569660"/>
          </a:xfrm>
          <a:prstGeom prst="rect">
            <a:avLst/>
          </a:prstGeom>
          <a:solidFill>
            <a:schemeClr val="accent4">
              <a:lumMod val="20000"/>
              <a:lumOff val="80000"/>
            </a:schemeClr>
          </a:solidFill>
          <a:ln w="57150">
            <a:solidFill>
              <a:srgbClr val="FF0000"/>
            </a:solidFill>
          </a:ln>
        </p:spPr>
        <p:txBody>
          <a:bodyPr wrap="square" rtlCol="0">
            <a:spAutoFit/>
          </a:bodyPr>
          <a:lstStyle/>
          <a:p>
            <a:pPr defTabSz="274313">
              <a:spcBef>
                <a:spcPts val="1800"/>
              </a:spcBef>
              <a:defRPr/>
            </a:pPr>
            <a:r>
              <a:rPr lang="en-US" sz="2400" b="1" dirty="0">
                <a:solidFill>
                  <a:prstClr val="black"/>
                </a:solidFill>
                <a:latin typeface="Calibri" panose="020F0502020204030204"/>
              </a:rPr>
              <a:t>Acts 7:6 (NASB) </a:t>
            </a:r>
            <a:br>
              <a:rPr lang="en-US" sz="2400" dirty="0">
                <a:solidFill>
                  <a:prstClr val="black"/>
                </a:solidFill>
                <a:latin typeface="Calibri" panose="020F0502020204030204"/>
              </a:rPr>
            </a:br>
            <a:r>
              <a:rPr lang="en-US" sz="2400" dirty="0">
                <a:solidFill>
                  <a:prstClr val="black"/>
                </a:solidFill>
                <a:latin typeface="Calibri" panose="020F0502020204030204"/>
              </a:rPr>
              <a:t>6  "But God spoke to this effect, that his </a:t>
            </a:r>
            <a:r>
              <a:rPr lang="en-US" sz="2400" cap="small" dirty="0">
                <a:solidFill>
                  <a:prstClr val="black"/>
                </a:solidFill>
                <a:latin typeface="Calibri" panose="020F0502020204030204"/>
              </a:rPr>
              <a:t>DESCENDANTS WOULD BE ALIENS IN A FOREIGN LAND</a:t>
            </a:r>
            <a:r>
              <a:rPr lang="en-US" sz="2400" dirty="0">
                <a:solidFill>
                  <a:prstClr val="black"/>
                </a:solidFill>
                <a:latin typeface="Calibri" panose="020F0502020204030204"/>
              </a:rPr>
              <a:t>, 	</a:t>
            </a:r>
            <a:r>
              <a:rPr lang="en-US" sz="2400" cap="small" dirty="0">
                <a:solidFill>
                  <a:prstClr val="black"/>
                </a:solidFill>
                <a:latin typeface="Calibri" panose="020F0502020204030204"/>
              </a:rPr>
              <a:t>AND THAT THEY WOULD</a:t>
            </a:r>
            <a:r>
              <a:rPr lang="en-US" sz="2400" dirty="0">
                <a:solidFill>
                  <a:prstClr val="black"/>
                </a:solidFill>
                <a:latin typeface="Calibri" panose="020F0502020204030204"/>
              </a:rPr>
              <a:t> </a:t>
            </a:r>
            <a:r>
              <a:rPr lang="en-US" sz="2400" cap="small" dirty="0">
                <a:solidFill>
                  <a:prstClr val="black"/>
                </a:solidFill>
                <a:latin typeface="Calibri" panose="020F0502020204030204"/>
              </a:rPr>
              <a:t>BE ENSLAVED AND MISTREATED FOR </a:t>
            </a:r>
            <a:r>
              <a:rPr lang="en-US" sz="2400" cap="small" dirty="0">
                <a:solidFill>
                  <a:srgbClr val="FF0000"/>
                </a:solidFill>
                <a:latin typeface="Calibri" panose="020F0502020204030204"/>
              </a:rPr>
              <a:t>FOUR HUNDRED YEARS</a:t>
            </a:r>
            <a:r>
              <a:rPr lang="en-US" sz="2400" dirty="0">
                <a:solidFill>
                  <a:prstClr val="black"/>
                </a:solidFill>
                <a:latin typeface="Calibri" panose="020F0502020204030204"/>
              </a:rPr>
              <a:t>. </a:t>
            </a:r>
            <a:br>
              <a:rPr lang="en-US" sz="2400" dirty="0">
                <a:solidFill>
                  <a:prstClr val="black"/>
                </a:solidFill>
                <a:latin typeface="Calibri" panose="020F0502020204030204"/>
              </a:rPr>
            </a:br>
            <a:endParaRPr lang="en-US" sz="2400" b="1" dirty="0">
              <a:solidFill>
                <a:prstClr val="black"/>
              </a:solidFill>
              <a:latin typeface="Calibri" panose="020F0502020204030204"/>
            </a:endParaRPr>
          </a:p>
        </p:txBody>
      </p:sp>
    </p:spTree>
    <p:extLst>
      <p:ext uri="{BB962C8B-B14F-4D97-AF65-F5344CB8AC3E}">
        <p14:creationId xmlns:p14="http://schemas.microsoft.com/office/powerpoint/2010/main" val="972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8"/>
                                        </p:tgtEl>
                                        <p:attrNameLst>
                                          <p:attrName>ppt_w</p:attrName>
                                        </p:attrNameLst>
                                      </p:cBhvr>
                                      <p:tavLst>
                                        <p:tav tm="0">
                                          <p:val>
                                            <p:strVal val="ppt_w"/>
                                          </p:val>
                                        </p:tav>
                                        <p:tav tm="100000">
                                          <p:val>
                                            <p:fltVal val="0"/>
                                          </p:val>
                                        </p:tav>
                                      </p:tavLst>
                                    </p:anim>
                                    <p:anim calcmode="lin" valueType="num">
                                      <p:cBhvr>
                                        <p:cTn id="14" dur="500"/>
                                        <p:tgtEl>
                                          <p:spTgt spid="8"/>
                                        </p:tgtEl>
                                        <p:attrNameLst>
                                          <p:attrName>ppt_h</p:attrName>
                                        </p:attrNameLst>
                                      </p:cBhvr>
                                      <p:tavLst>
                                        <p:tav tm="0">
                                          <p:val>
                                            <p:strVal val="ppt_h"/>
                                          </p:val>
                                        </p:tav>
                                        <p:tav tm="100000">
                                          <p:val>
                                            <p:fltVal val="0"/>
                                          </p:val>
                                        </p:tav>
                                      </p:tavLst>
                                    </p:anim>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grpId="1" nodeType="clickEffect">
                                  <p:stCondLst>
                                    <p:cond delay="0"/>
                                  </p:stCondLst>
                                  <p:childTnLst>
                                    <p:anim calcmode="lin" valueType="num">
                                      <p:cBhvr>
                                        <p:cTn id="27" dur="500"/>
                                        <p:tgtEl>
                                          <p:spTgt spid="30"/>
                                        </p:tgtEl>
                                        <p:attrNameLst>
                                          <p:attrName>ppt_w</p:attrName>
                                        </p:attrNameLst>
                                      </p:cBhvr>
                                      <p:tavLst>
                                        <p:tav tm="0">
                                          <p:val>
                                            <p:strVal val="ppt_w"/>
                                          </p:val>
                                        </p:tav>
                                        <p:tav tm="100000">
                                          <p:val>
                                            <p:fltVal val="0"/>
                                          </p:val>
                                        </p:tav>
                                      </p:tavLst>
                                    </p:anim>
                                    <p:anim calcmode="lin" valueType="num">
                                      <p:cBhvr>
                                        <p:cTn id="28" dur="500"/>
                                        <p:tgtEl>
                                          <p:spTgt spid="30"/>
                                        </p:tgtEl>
                                        <p:attrNameLst>
                                          <p:attrName>ppt_h</p:attrName>
                                        </p:attrNameLst>
                                      </p:cBhvr>
                                      <p:tavLst>
                                        <p:tav tm="0">
                                          <p:val>
                                            <p:strVal val="ppt_h"/>
                                          </p:val>
                                        </p:tav>
                                        <p:tav tm="100000">
                                          <p:val>
                                            <p:fltVal val="0"/>
                                          </p:val>
                                        </p:tav>
                                      </p:tavLst>
                                    </p:anim>
                                    <p:animEffect transition="out" filter="fade">
                                      <p:cBhvr>
                                        <p:cTn id="29" dur="500"/>
                                        <p:tgtEl>
                                          <p:spTgt spid="30"/>
                                        </p:tgtEl>
                                      </p:cBhvr>
                                    </p:animEffect>
                                    <p:set>
                                      <p:cBhvr>
                                        <p:cTn id="30" dur="1" fill="hold">
                                          <p:stCondLst>
                                            <p:cond delay="499"/>
                                          </p:stCondLst>
                                        </p:cTn>
                                        <p:tgtEl>
                                          <p:spTgt spid="30"/>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53" presetClass="entr" presetSubtype="16"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grpId="1" nodeType="clickEffect">
                                  <p:stCondLst>
                                    <p:cond delay="0"/>
                                  </p:stCondLst>
                                  <p:childTnLst>
                                    <p:anim calcmode="lin" valueType="num">
                                      <p:cBhvr>
                                        <p:cTn id="43" dur="500"/>
                                        <p:tgtEl>
                                          <p:spTgt spid="23"/>
                                        </p:tgtEl>
                                        <p:attrNameLst>
                                          <p:attrName>ppt_w</p:attrName>
                                        </p:attrNameLst>
                                      </p:cBhvr>
                                      <p:tavLst>
                                        <p:tav tm="0">
                                          <p:val>
                                            <p:strVal val="ppt_w"/>
                                          </p:val>
                                        </p:tav>
                                        <p:tav tm="100000">
                                          <p:val>
                                            <p:fltVal val="0"/>
                                          </p:val>
                                        </p:tav>
                                      </p:tavLst>
                                    </p:anim>
                                    <p:anim calcmode="lin" valueType="num">
                                      <p:cBhvr>
                                        <p:cTn id="44" dur="500"/>
                                        <p:tgtEl>
                                          <p:spTgt spid="23"/>
                                        </p:tgtEl>
                                        <p:attrNameLst>
                                          <p:attrName>ppt_h</p:attrName>
                                        </p:attrNameLst>
                                      </p:cBhvr>
                                      <p:tavLst>
                                        <p:tav tm="0">
                                          <p:val>
                                            <p:strVal val="ppt_h"/>
                                          </p:val>
                                        </p:tav>
                                        <p:tav tm="100000">
                                          <p:val>
                                            <p:fltVal val="0"/>
                                          </p:val>
                                        </p:tav>
                                      </p:tavLst>
                                    </p:anim>
                                    <p:animEffect transition="out" filter="fade">
                                      <p:cBhvr>
                                        <p:cTn id="45" dur="500"/>
                                        <p:tgtEl>
                                          <p:spTgt spid="23"/>
                                        </p:tgtEl>
                                      </p:cBhvr>
                                    </p:animEffect>
                                    <p:set>
                                      <p:cBhvr>
                                        <p:cTn id="46" dur="1" fill="hold">
                                          <p:stCondLst>
                                            <p:cond delay="499"/>
                                          </p:stCondLst>
                                        </p:cTn>
                                        <p:tgtEl>
                                          <p:spTgt spid="2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53" presetClass="entr" presetSubtype="16"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500" fill="hold"/>
                                        <p:tgtEl>
                                          <p:spTgt spid="24"/>
                                        </p:tgtEl>
                                        <p:attrNameLst>
                                          <p:attrName>ppt_w</p:attrName>
                                        </p:attrNameLst>
                                      </p:cBhvr>
                                      <p:tavLst>
                                        <p:tav tm="0">
                                          <p:val>
                                            <p:fltVal val="0"/>
                                          </p:val>
                                        </p:tav>
                                        <p:tav tm="100000">
                                          <p:val>
                                            <p:strVal val="#ppt_w"/>
                                          </p:val>
                                        </p:tav>
                                      </p:tavLst>
                                    </p:anim>
                                    <p:anim calcmode="lin" valueType="num">
                                      <p:cBhvr>
                                        <p:cTn id="56" dur="500" fill="hold"/>
                                        <p:tgtEl>
                                          <p:spTgt spid="24"/>
                                        </p:tgtEl>
                                        <p:attrNameLst>
                                          <p:attrName>ppt_h</p:attrName>
                                        </p:attrNameLst>
                                      </p:cBhvr>
                                      <p:tavLst>
                                        <p:tav tm="0">
                                          <p:val>
                                            <p:fltVal val="0"/>
                                          </p:val>
                                        </p:tav>
                                        <p:tav tm="100000">
                                          <p:val>
                                            <p:strVal val="#ppt_h"/>
                                          </p:val>
                                        </p:tav>
                                      </p:tavLst>
                                    </p:anim>
                                    <p:animEffect transition="in" filter="fade">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xit" presetSubtype="32" fill="hold" grpId="1" nodeType="clickEffect">
                                  <p:stCondLst>
                                    <p:cond delay="0"/>
                                  </p:stCondLst>
                                  <p:childTnLst>
                                    <p:anim calcmode="lin" valueType="num">
                                      <p:cBhvr>
                                        <p:cTn id="61" dur="500"/>
                                        <p:tgtEl>
                                          <p:spTgt spid="24"/>
                                        </p:tgtEl>
                                        <p:attrNameLst>
                                          <p:attrName>ppt_w</p:attrName>
                                        </p:attrNameLst>
                                      </p:cBhvr>
                                      <p:tavLst>
                                        <p:tav tm="0">
                                          <p:val>
                                            <p:strVal val="ppt_w"/>
                                          </p:val>
                                        </p:tav>
                                        <p:tav tm="100000">
                                          <p:val>
                                            <p:fltVal val="0"/>
                                          </p:val>
                                        </p:tav>
                                      </p:tavLst>
                                    </p:anim>
                                    <p:anim calcmode="lin" valueType="num">
                                      <p:cBhvr>
                                        <p:cTn id="62" dur="500"/>
                                        <p:tgtEl>
                                          <p:spTgt spid="24"/>
                                        </p:tgtEl>
                                        <p:attrNameLst>
                                          <p:attrName>ppt_h</p:attrName>
                                        </p:attrNameLst>
                                      </p:cBhvr>
                                      <p:tavLst>
                                        <p:tav tm="0">
                                          <p:val>
                                            <p:strVal val="ppt_h"/>
                                          </p:val>
                                        </p:tav>
                                        <p:tav tm="100000">
                                          <p:val>
                                            <p:fltVal val="0"/>
                                          </p:val>
                                        </p:tav>
                                      </p:tavLst>
                                    </p:anim>
                                    <p:animEffect transition="out" filter="fade">
                                      <p:cBhvr>
                                        <p:cTn id="63" dur="500"/>
                                        <p:tgtEl>
                                          <p:spTgt spid="24"/>
                                        </p:tgtEl>
                                      </p:cBhvr>
                                    </p:animEffect>
                                    <p:set>
                                      <p:cBhvr>
                                        <p:cTn id="64" dur="1" fill="hold">
                                          <p:stCondLst>
                                            <p:cond delay="499"/>
                                          </p:stCondLst>
                                        </p:cTn>
                                        <p:tgtEl>
                                          <p:spTgt spid="24"/>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53" presetClass="entr" presetSubtype="16"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p:cTn id="69" dur="500" fill="hold"/>
                                        <p:tgtEl>
                                          <p:spTgt spid="26"/>
                                        </p:tgtEl>
                                        <p:attrNameLst>
                                          <p:attrName>ppt_w</p:attrName>
                                        </p:attrNameLst>
                                      </p:cBhvr>
                                      <p:tavLst>
                                        <p:tav tm="0">
                                          <p:val>
                                            <p:fltVal val="0"/>
                                          </p:val>
                                        </p:tav>
                                        <p:tav tm="100000">
                                          <p:val>
                                            <p:strVal val="#ppt_w"/>
                                          </p:val>
                                        </p:tav>
                                      </p:tavLst>
                                    </p:anim>
                                    <p:anim calcmode="lin" valueType="num">
                                      <p:cBhvr>
                                        <p:cTn id="70" dur="500" fill="hold"/>
                                        <p:tgtEl>
                                          <p:spTgt spid="26"/>
                                        </p:tgtEl>
                                        <p:attrNameLst>
                                          <p:attrName>ppt_h</p:attrName>
                                        </p:attrNameLst>
                                      </p:cBhvr>
                                      <p:tavLst>
                                        <p:tav tm="0">
                                          <p:val>
                                            <p:fltVal val="0"/>
                                          </p:val>
                                        </p:tav>
                                        <p:tav tm="100000">
                                          <p:val>
                                            <p:strVal val="#ppt_h"/>
                                          </p:val>
                                        </p:tav>
                                      </p:tavLst>
                                    </p:anim>
                                    <p:animEffect transition="in" filter="fade">
                                      <p:cBhvr>
                                        <p:cTn id="71" dur="500"/>
                                        <p:tgtEl>
                                          <p:spTgt spid="26"/>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xit" presetSubtype="32" fill="hold" grpId="1" nodeType="clickEffect">
                                  <p:stCondLst>
                                    <p:cond delay="0"/>
                                  </p:stCondLst>
                                  <p:childTnLst>
                                    <p:anim calcmode="lin" valueType="num">
                                      <p:cBhvr>
                                        <p:cTn id="75" dur="500"/>
                                        <p:tgtEl>
                                          <p:spTgt spid="26"/>
                                        </p:tgtEl>
                                        <p:attrNameLst>
                                          <p:attrName>ppt_w</p:attrName>
                                        </p:attrNameLst>
                                      </p:cBhvr>
                                      <p:tavLst>
                                        <p:tav tm="0">
                                          <p:val>
                                            <p:strVal val="ppt_w"/>
                                          </p:val>
                                        </p:tav>
                                        <p:tav tm="100000">
                                          <p:val>
                                            <p:fltVal val="0"/>
                                          </p:val>
                                        </p:tav>
                                      </p:tavLst>
                                    </p:anim>
                                    <p:anim calcmode="lin" valueType="num">
                                      <p:cBhvr>
                                        <p:cTn id="76" dur="500"/>
                                        <p:tgtEl>
                                          <p:spTgt spid="26"/>
                                        </p:tgtEl>
                                        <p:attrNameLst>
                                          <p:attrName>ppt_h</p:attrName>
                                        </p:attrNameLst>
                                      </p:cBhvr>
                                      <p:tavLst>
                                        <p:tav tm="0">
                                          <p:val>
                                            <p:strVal val="ppt_h"/>
                                          </p:val>
                                        </p:tav>
                                        <p:tav tm="100000">
                                          <p:val>
                                            <p:fltVal val="0"/>
                                          </p:val>
                                        </p:tav>
                                      </p:tavLst>
                                    </p:anim>
                                    <p:animEffect transition="out" filter="fade">
                                      <p:cBhvr>
                                        <p:cTn id="77" dur="500"/>
                                        <p:tgtEl>
                                          <p:spTgt spid="26"/>
                                        </p:tgtEl>
                                      </p:cBhvr>
                                    </p:animEffect>
                                    <p:set>
                                      <p:cBhvr>
                                        <p:cTn id="78" dur="1" fill="hold">
                                          <p:stCondLst>
                                            <p:cond delay="499"/>
                                          </p:stCondLst>
                                        </p:cTn>
                                        <p:tgtEl>
                                          <p:spTgt spid="26"/>
                                        </p:tgtEl>
                                        <p:attrNameLst>
                                          <p:attrName>style.visibility</p:attrName>
                                        </p:attrNameLst>
                                      </p:cBhvr>
                                      <p:to>
                                        <p:strVal val="hidden"/>
                                      </p:to>
                                    </p:set>
                                  </p:childTnLst>
                                </p:cTn>
                              </p:par>
                              <p:par>
                                <p:cTn id="79" presetID="1" presetClass="entr" presetSubtype="0" fill="hold" grpId="0" nodeType="withEffect">
                                  <p:stCondLst>
                                    <p:cond delay="0"/>
                                  </p:stCondLst>
                                  <p:childTnLst>
                                    <p:set>
                                      <p:cBhvr>
                                        <p:cTn id="80" dur="1" fill="hold">
                                          <p:stCondLst>
                                            <p:cond delay="0"/>
                                          </p:stCondLst>
                                        </p:cTn>
                                        <p:tgtEl>
                                          <p:spTgt spid="28"/>
                                        </p:tgtEl>
                                        <p:attrNameLst>
                                          <p:attrName>style.visibility</p:attrName>
                                        </p:attrNameLst>
                                      </p:cBhvr>
                                      <p:to>
                                        <p:strVal val="visible"/>
                                      </p:to>
                                    </p:set>
                                  </p:childTnLst>
                                </p:cTn>
                              </p:par>
                              <p:par>
                                <p:cTn id="81" presetID="53" presetClass="entr" presetSubtype="16"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anim calcmode="lin" valueType="num">
                                      <p:cBhvr>
                                        <p:cTn id="83" dur="500" fill="hold"/>
                                        <p:tgtEl>
                                          <p:spTgt spid="27"/>
                                        </p:tgtEl>
                                        <p:attrNameLst>
                                          <p:attrName>ppt_w</p:attrName>
                                        </p:attrNameLst>
                                      </p:cBhvr>
                                      <p:tavLst>
                                        <p:tav tm="0">
                                          <p:val>
                                            <p:fltVal val="0"/>
                                          </p:val>
                                        </p:tav>
                                        <p:tav tm="100000">
                                          <p:val>
                                            <p:strVal val="#ppt_w"/>
                                          </p:val>
                                        </p:tav>
                                      </p:tavLst>
                                    </p:anim>
                                    <p:anim calcmode="lin" valueType="num">
                                      <p:cBhvr>
                                        <p:cTn id="84" dur="500" fill="hold"/>
                                        <p:tgtEl>
                                          <p:spTgt spid="27"/>
                                        </p:tgtEl>
                                        <p:attrNameLst>
                                          <p:attrName>ppt_h</p:attrName>
                                        </p:attrNameLst>
                                      </p:cBhvr>
                                      <p:tavLst>
                                        <p:tav tm="0">
                                          <p:val>
                                            <p:fltVal val="0"/>
                                          </p:val>
                                        </p:tav>
                                        <p:tav tm="100000">
                                          <p:val>
                                            <p:strVal val="#ppt_h"/>
                                          </p:val>
                                        </p:tav>
                                      </p:tavLst>
                                    </p:anim>
                                    <p:animEffect transition="in" filter="fade">
                                      <p:cBhvr>
                                        <p:cTn id="85" dur="500"/>
                                        <p:tgtEl>
                                          <p:spTgt spid="27"/>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xit" presetSubtype="32" fill="hold" grpId="1" nodeType="clickEffect">
                                  <p:stCondLst>
                                    <p:cond delay="0"/>
                                  </p:stCondLst>
                                  <p:childTnLst>
                                    <p:anim calcmode="lin" valueType="num">
                                      <p:cBhvr>
                                        <p:cTn id="89" dur="500"/>
                                        <p:tgtEl>
                                          <p:spTgt spid="27"/>
                                        </p:tgtEl>
                                        <p:attrNameLst>
                                          <p:attrName>ppt_w</p:attrName>
                                        </p:attrNameLst>
                                      </p:cBhvr>
                                      <p:tavLst>
                                        <p:tav tm="0">
                                          <p:val>
                                            <p:strVal val="ppt_w"/>
                                          </p:val>
                                        </p:tav>
                                        <p:tav tm="100000">
                                          <p:val>
                                            <p:fltVal val="0"/>
                                          </p:val>
                                        </p:tav>
                                      </p:tavLst>
                                    </p:anim>
                                    <p:anim calcmode="lin" valueType="num">
                                      <p:cBhvr>
                                        <p:cTn id="90" dur="500"/>
                                        <p:tgtEl>
                                          <p:spTgt spid="27"/>
                                        </p:tgtEl>
                                        <p:attrNameLst>
                                          <p:attrName>ppt_h</p:attrName>
                                        </p:attrNameLst>
                                      </p:cBhvr>
                                      <p:tavLst>
                                        <p:tav tm="0">
                                          <p:val>
                                            <p:strVal val="ppt_h"/>
                                          </p:val>
                                        </p:tav>
                                        <p:tav tm="100000">
                                          <p:val>
                                            <p:fltVal val="0"/>
                                          </p:val>
                                        </p:tav>
                                      </p:tavLst>
                                    </p:anim>
                                    <p:animEffect transition="out" filter="fade">
                                      <p:cBhvr>
                                        <p:cTn id="91" dur="500"/>
                                        <p:tgtEl>
                                          <p:spTgt spid="27"/>
                                        </p:tgtEl>
                                      </p:cBhvr>
                                    </p:animEffect>
                                    <p:set>
                                      <p:cBhvr>
                                        <p:cTn id="92" dur="1" fill="hold">
                                          <p:stCondLst>
                                            <p:cond delay="499"/>
                                          </p:stCondLst>
                                        </p:cTn>
                                        <p:tgtEl>
                                          <p:spTgt spid="27"/>
                                        </p:tgtEl>
                                        <p:attrNameLst>
                                          <p:attrName>style.visibility</p:attrName>
                                        </p:attrNameLst>
                                      </p:cBhvr>
                                      <p:to>
                                        <p:strVal val="hidden"/>
                                      </p:to>
                                    </p:set>
                                  </p:childTnLst>
                                </p:cTn>
                              </p:par>
                              <p:par>
                                <p:cTn id="93" presetID="1" presetClass="entr" presetSubtype="0" fill="hold" grpId="0" nodeType="withEffect">
                                  <p:stCondLst>
                                    <p:cond delay="0"/>
                                  </p:stCondLst>
                                  <p:childTnLst>
                                    <p:set>
                                      <p:cBhvr>
                                        <p:cTn id="94" dur="1" fill="hold">
                                          <p:stCondLst>
                                            <p:cond delay="0"/>
                                          </p:stCondLst>
                                        </p:cTn>
                                        <p:tgtEl>
                                          <p:spTgt spid="32"/>
                                        </p:tgtEl>
                                        <p:attrNameLst>
                                          <p:attrName>style.visibility</p:attrName>
                                        </p:attrNameLst>
                                      </p:cBhvr>
                                      <p:to>
                                        <p:strVal val="visible"/>
                                      </p:to>
                                    </p:set>
                                  </p:childTnLst>
                                </p:cTn>
                              </p:par>
                              <p:par>
                                <p:cTn id="95" presetID="53" presetClass="entr" presetSubtype="16" fill="hold" grpId="0" nodeType="withEffect">
                                  <p:stCondLst>
                                    <p:cond delay="0"/>
                                  </p:stCondLst>
                                  <p:childTnLst>
                                    <p:set>
                                      <p:cBhvr>
                                        <p:cTn id="96" dur="1" fill="hold">
                                          <p:stCondLst>
                                            <p:cond delay="0"/>
                                          </p:stCondLst>
                                        </p:cTn>
                                        <p:tgtEl>
                                          <p:spTgt spid="33"/>
                                        </p:tgtEl>
                                        <p:attrNameLst>
                                          <p:attrName>style.visibility</p:attrName>
                                        </p:attrNameLst>
                                      </p:cBhvr>
                                      <p:to>
                                        <p:strVal val="visible"/>
                                      </p:to>
                                    </p:set>
                                    <p:anim calcmode="lin" valueType="num">
                                      <p:cBhvr>
                                        <p:cTn id="97" dur="500" fill="hold"/>
                                        <p:tgtEl>
                                          <p:spTgt spid="33"/>
                                        </p:tgtEl>
                                        <p:attrNameLst>
                                          <p:attrName>ppt_w</p:attrName>
                                        </p:attrNameLst>
                                      </p:cBhvr>
                                      <p:tavLst>
                                        <p:tav tm="0">
                                          <p:val>
                                            <p:fltVal val="0"/>
                                          </p:val>
                                        </p:tav>
                                        <p:tav tm="100000">
                                          <p:val>
                                            <p:strVal val="#ppt_w"/>
                                          </p:val>
                                        </p:tav>
                                      </p:tavLst>
                                    </p:anim>
                                    <p:anim calcmode="lin" valueType="num">
                                      <p:cBhvr>
                                        <p:cTn id="98" dur="500" fill="hold"/>
                                        <p:tgtEl>
                                          <p:spTgt spid="33"/>
                                        </p:tgtEl>
                                        <p:attrNameLst>
                                          <p:attrName>ppt_h</p:attrName>
                                        </p:attrNameLst>
                                      </p:cBhvr>
                                      <p:tavLst>
                                        <p:tav tm="0">
                                          <p:val>
                                            <p:fltVal val="0"/>
                                          </p:val>
                                        </p:tav>
                                        <p:tav tm="100000">
                                          <p:val>
                                            <p:strVal val="#ppt_h"/>
                                          </p:val>
                                        </p:tav>
                                      </p:tavLst>
                                    </p:anim>
                                    <p:animEffect transition="in" filter="fade">
                                      <p:cBhvr>
                                        <p:cTn id="99" dur="500"/>
                                        <p:tgtEl>
                                          <p:spTgt spid="33"/>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xit" presetSubtype="32" fill="hold" grpId="1" nodeType="clickEffect">
                                  <p:stCondLst>
                                    <p:cond delay="0"/>
                                  </p:stCondLst>
                                  <p:childTnLst>
                                    <p:anim calcmode="lin" valueType="num">
                                      <p:cBhvr>
                                        <p:cTn id="103" dur="500"/>
                                        <p:tgtEl>
                                          <p:spTgt spid="33"/>
                                        </p:tgtEl>
                                        <p:attrNameLst>
                                          <p:attrName>ppt_w</p:attrName>
                                        </p:attrNameLst>
                                      </p:cBhvr>
                                      <p:tavLst>
                                        <p:tav tm="0">
                                          <p:val>
                                            <p:strVal val="ppt_w"/>
                                          </p:val>
                                        </p:tav>
                                        <p:tav tm="100000">
                                          <p:val>
                                            <p:fltVal val="0"/>
                                          </p:val>
                                        </p:tav>
                                      </p:tavLst>
                                    </p:anim>
                                    <p:anim calcmode="lin" valueType="num">
                                      <p:cBhvr>
                                        <p:cTn id="104" dur="500"/>
                                        <p:tgtEl>
                                          <p:spTgt spid="33"/>
                                        </p:tgtEl>
                                        <p:attrNameLst>
                                          <p:attrName>ppt_h</p:attrName>
                                        </p:attrNameLst>
                                      </p:cBhvr>
                                      <p:tavLst>
                                        <p:tav tm="0">
                                          <p:val>
                                            <p:strVal val="ppt_h"/>
                                          </p:val>
                                        </p:tav>
                                        <p:tav tm="100000">
                                          <p:val>
                                            <p:fltVal val="0"/>
                                          </p:val>
                                        </p:tav>
                                      </p:tavLst>
                                    </p:anim>
                                    <p:animEffect transition="out" filter="fade">
                                      <p:cBhvr>
                                        <p:cTn id="105" dur="500"/>
                                        <p:tgtEl>
                                          <p:spTgt spid="33"/>
                                        </p:tgtEl>
                                      </p:cBhvr>
                                    </p:animEffect>
                                    <p:set>
                                      <p:cBhvr>
                                        <p:cTn id="106" dur="1" fill="hold">
                                          <p:stCondLst>
                                            <p:cond delay="499"/>
                                          </p:stCondLst>
                                        </p:cTn>
                                        <p:tgtEl>
                                          <p:spTgt spid="33"/>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4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44"/>
                                        </p:tgtEl>
                                        <p:attrNameLst>
                                          <p:attrName>style.visibility</p:attrName>
                                        </p:attrNameLst>
                                      </p:cBhvr>
                                      <p:to>
                                        <p:strVal val="visible"/>
                                      </p:to>
                                    </p:set>
                                    <p:anim calcmode="lin" valueType="num">
                                      <p:cBhvr>
                                        <p:cTn id="115" dur="500" fill="hold"/>
                                        <p:tgtEl>
                                          <p:spTgt spid="44"/>
                                        </p:tgtEl>
                                        <p:attrNameLst>
                                          <p:attrName>ppt_w</p:attrName>
                                        </p:attrNameLst>
                                      </p:cBhvr>
                                      <p:tavLst>
                                        <p:tav tm="0">
                                          <p:val>
                                            <p:fltVal val="0"/>
                                          </p:val>
                                        </p:tav>
                                        <p:tav tm="100000">
                                          <p:val>
                                            <p:strVal val="#ppt_w"/>
                                          </p:val>
                                        </p:tav>
                                      </p:tavLst>
                                    </p:anim>
                                    <p:anim calcmode="lin" valueType="num">
                                      <p:cBhvr>
                                        <p:cTn id="116" dur="500" fill="hold"/>
                                        <p:tgtEl>
                                          <p:spTgt spid="44"/>
                                        </p:tgtEl>
                                        <p:attrNameLst>
                                          <p:attrName>ppt_h</p:attrName>
                                        </p:attrNameLst>
                                      </p:cBhvr>
                                      <p:tavLst>
                                        <p:tav tm="0">
                                          <p:val>
                                            <p:fltVal val="0"/>
                                          </p:val>
                                        </p:tav>
                                        <p:tav tm="100000">
                                          <p:val>
                                            <p:strVal val="#ppt_h"/>
                                          </p:val>
                                        </p:tav>
                                      </p:tavLst>
                                    </p:anim>
                                    <p:animEffect transition="in" filter="fade">
                                      <p:cBhvr>
                                        <p:cTn id="117" dur="500"/>
                                        <p:tgtEl>
                                          <p:spTgt spid="44"/>
                                        </p:tgtEl>
                                      </p:cBhvr>
                                    </p:animEffect>
                                  </p:childTnLst>
                                </p:cTn>
                              </p:par>
                              <p:par>
                                <p:cTn id="118" presetID="53" presetClass="entr" presetSubtype="16" fill="hold" grpId="0" nodeType="withEffect">
                                  <p:stCondLst>
                                    <p:cond delay="0"/>
                                  </p:stCondLst>
                                  <p:childTnLst>
                                    <p:set>
                                      <p:cBhvr>
                                        <p:cTn id="119" dur="1" fill="hold">
                                          <p:stCondLst>
                                            <p:cond delay="0"/>
                                          </p:stCondLst>
                                        </p:cTn>
                                        <p:tgtEl>
                                          <p:spTgt spid="45"/>
                                        </p:tgtEl>
                                        <p:attrNameLst>
                                          <p:attrName>style.visibility</p:attrName>
                                        </p:attrNameLst>
                                      </p:cBhvr>
                                      <p:to>
                                        <p:strVal val="visible"/>
                                      </p:to>
                                    </p:set>
                                    <p:anim calcmode="lin" valueType="num">
                                      <p:cBhvr>
                                        <p:cTn id="120" dur="500" fill="hold"/>
                                        <p:tgtEl>
                                          <p:spTgt spid="45"/>
                                        </p:tgtEl>
                                        <p:attrNameLst>
                                          <p:attrName>ppt_w</p:attrName>
                                        </p:attrNameLst>
                                      </p:cBhvr>
                                      <p:tavLst>
                                        <p:tav tm="0">
                                          <p:val>
                                            <p:fltVal val="0"/>
                                          </p:val>
                                        </p:tav>
                                        <p:tav tm="100000">
                                          <p:val>
                                            <p:strVal val="#ppt_w"/>
                                          </p:val>
                                        </p:tav>
                                      </p:tavLst>
                                    </p:anim>
                                    <p:anim calcmode="lin" valueType="num">
                                      <p:cBhvr>
                                        <p:cTn id="121" dur="500" fill="hold"/>
                                        <p:tgtEl>
                                          <p:spTgt spid="45"/>
                                        </p:tgtEl>
                                        <p:attrNameLst>
                                          <p:attrName>ppt_h</p:attrName>
                                        </p:attrNameLst>
                                      </p:cBhvr>
                                      <p:tavLst>
                                        <p:tav tm="0">
                                          <p:val>
                                            <p:fltVal val="0"/>
                                          </p:val>
                                        </p:tav>
                                        <p:tav tm="100000">
                                          <p:val>
                                            <p:strVal val="#ppt_h"/>
                                          </p:val>
                                        </p:tav>
                                      </p:tavLst>
                                    </p:anim>
                                    <p:animEffect transition="in" filter="fade">
                                      <p:cBhvr>
                                        <p:cTn id="122" dur="500"/>
                                        <p:tgtEl>
                                          <p:spTgt spid="45"/>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42"/>
                                        </p:tgtEl>
                                        <p:attrNameLst>
                                          <p:attrName>style.visibility</p:attrName>
                                        </p:attrNameLst>
                                      </p:cBhvr>
                                      <p:to>
                                        <p:strVal val="visible"/>
                                      </p:to>
                                    </p:set>
                                    <p:anim calcmode="lin" valueType="num">
                                      <p:cBhvr>
                                        <p:cTn id="127" dur="500" fill="hold"/>
                                        <p:tgtEl>
                                          <p:spTgt spid="42"/>
                                        </p:tgtEl>
                                        <p:attrNameLst>
                                          <p:attrName>ppt_w</p:attrName>
                                        </p:attrNameLst>
                                      </p:cBhvr>
                                      <p:tavLst>
                                        <p:tav tm="0">
                                          <p:val>
                                            <p:fltVal val="0"/>
                                          </p:val>
                                        </p:tav>
                                        <p:tav tm="100000">
                                          <p:val>
                                            <p:strVal val="#ppt_w"/>
                                          </p:val>
                                        </p:tav>
                                      </p:tavLst>
                                    </p:anim>
                                    <p:anim calcmode="lin" valueType="num">
                                      <p:cBhvr>
                                        <p:cTn id="128" dur="500" fill="hold"/>
                                        <p:tgtEl>
                                          <p:spTgt spid="42"/>
                                        </p:tgtEl>
                                        <p:attrNameLst>
                                          <p:attrName>ppt_h</p:attrName>
                                        </p:attrNameLst>
                                      </p:cBhvr>
                                      <p:tavLst>
                                        <p:tav tm="0">
                                          <p:val>
                                            <p:fltVal val="0"/>
                                          </p:val>
                                        </p:tav>
                                        <p:tav tm="100000">
                                          <p:val>
                                            <p:strVal val="#ppt_h"/>
                                          </p:val>
                                        </p:tav>
                                      </p:tavLst>
                                    </p:anim>
                                    <p:animEffect transition="in" filter="fade">
                                      <p:cBhvr>
                                        <p:cTn id="129" dur="500"/>
                                        <p:tgtEl>
                                          <p:spTgt spid="42"/>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43"/>
                                        </p:tgtEl>
                                        <p:attrNameLst>
                                          <p:attrName>style.visibility</p:attrName>
                                        </p:attrNameLst>
                                      </p:cBhvr>
                                      <p:to>
                                        <p:strVal val="visible"/>
                                      </p:to>
                                    </p:set>
                                    <p:anim calcmode="lin" valueType="num">
                                      <p:cBhvr>
                                        <p:cTn id="132" dur="500" fill="hold"/>
                                        <p:tgtEl>
                                          <p:spTgt spid="43"/>
                                        </p:tgtEl>
                                        <p:attrNameLst>
                                          <p:attrName>ppt_w</p:attrName>
                                        </p:attrNameLst>
                                      </p:cBhvr>
                                      <p:tavLst>
                                        <p:tav tm="0">
                                          <p:val>
                                            <p:fltVal val="0"/>
                                          </p:val>
                                        </p:tav>
                                        <p:tav tm="100000">
                                          <p:val>
                                            <p:strVal val="#ppt_w"/>
                                          </p:val>
                                        </p:tav>
                                      </p:tavLst>
                                    </p:anim>
                                    <p:anim calcmode="lin" valueType="num">
                                      <p:cBhvr>
                                        <p:cTn id="133" dur="500" fill="hold"/>
                                        <p:tgtEl>
                                          <p:spTgt spid="43"/>
                                        </p:tgtEl>
                                        <p:attrNameLst>
                                          <p:attrName>ppt_h</p:attrName>
                                        </p:attrNameLst>
                                      </p:cBhvr>
                                      <p:tavLst>
                                        <p:tav tm="0">
                                          <p:val>
                                            <p:fltVal val="0"/>
                                          </p:val>
                                        </p:tav>
                                        <p:tav tm="100000">
                                          <p:val>
                                            <p:strVal val="#ppt_h"/>
                                          </p:val>
                                        </p:tav>
                                      </p:tavLst>
                                    </p:anim>
                                    <p:animEffect transition="in" filter="fade">
                                      <p:cBhvr>
                                        <p:cTn id="134" dur="500"/>
                                        <p:tgtEl>
                                          <p:spTgt spid="43"/>
                                        </p:tgtEl>
                                      </p:cBhvr>
                                    </p:animEffect>
                                  </p:childTnLst>
                                </p:cTn>
                              </p:par>
                            </p:childTnLst>
                          </p:cTn>
                        </p:par>
                      </p:childTnLst>
                    </p:cTn>
                  </p:par>
                  <p:par>
                    <p:cTn id="135" fill="hold">
                      <p:stCondLst>
                        <p:cond delay="indefinite"/>
                      </p:stCondLst>
                      <p:childTnLst>
                        <p:par>
                          <p:cTn id="136" fill="hold">
                            <p:stCondLst>
                              <p:cond delay="0"/>
                            </p:stCondLst>
                            <p:childTnLst>
                              <p:par>
                                <p:cTn id="137" presetID="53" presetClass="exit" presetSubtype="32" fill="hold" grpId="1" nodeType="clickEffect">
                                  <p:stCondLst>
                                    <p:cond delay="0"/>
                                  </p:stCondLst>
                                  <p:childTnLst>
                                    <p:anim calcmode="lin" valueType="num">
                                      <p:cBhvr>
                                        <p:cTn id="138" dur="500"/>
                                        <p:tgtEl>
                                          <p:spTgt spid="44"/>
                                        </p:tgtEl>
                                        <p:attrNameLst>
                                          <p:attrName>ppt_w</p:attrName>
                                        </p:attrNameLst>
                                      </p:cBhvr>
                                      <p:tavLst>
                                        <p:tav tm="0">
                                          <p:val>
                                            <p:strVal val="ppt_w"/>
                                          </p:val>
                                        </p:tav>
                                        <p:tav tm="100000">
                                          <p:val>
                                            <p:fltVal val="0"/>
                                          </p:val>
                                        </p:tav>
                                      </p:tavLst>
                                    </p:anim>
                                    <p:anim calcmode="lin" valueType="num">
                                      <p:cBhvr>
                                        <p:cTn id="139" dur="500"/>
                                        <p:tgtEl>
                                          <p:spTgt spid="44"/>
                                        </p:tgtEl>
                                        <p:attrNameLst>
                                          <p:attrName>ppt_h</p:attrName>
                                        </p:attrNameLst>
                                      </p:cBhvr>
                                      <p:tavLst>
                                        <p:tav tm="0">
                                          <p:val>
                                            <p:strVal val="ppt_h"/>
                                          </p:val>
                                        </p:tav>
                                        <p:tav tm="100000">
                                          <p:val>
                                            <p:fltVal val="0"/>
                                          </p:val>
                                        </p:tav>
                                      </p:tavLst>
                                    </p:anim>
                                    <p:animEffect transition="out" filter="fade">
                                      <p:cBhvr>
                                        <p:cTn id="140" dur="500"/>
                                        <p:tgtEl>
                                          <p:spTgt spid="44"/>
                                        </p:tgtEl>
                                      </p:cBhvr>
                                    </p:animEffect>
                                    <p:set>
                                      <p:cBhvr>
                                        <p:cTn id="141" dur="1" fill="hold">
                                          <p:stCondLst>
                                            <p:cond delay="499"/>
                                          </p:stCondLst>
                                        </p:cTn>
                                        <p:tgtEl>
                                          <p:spTgt spid="44"/>
                                        </p:tgtEl>
                                        <p:attrNameLst>
                                          <p:attrName>style.visibility</p:attrName>
                                        </p:attrNameLst>
                                      </p:cBhvr>
                                      <p:to>
                                        <p:strVal val="hidden"/>
                                      </p:to>
                                    </p:set>
                                  </p:childTnLst>
                                </p:cTn>
                              </p:par>
                              <p:par>
                                <p:cTn id="142" presetID="53" presetClass="exit" presetSubtype="32" fill="hold" grpId="1" nodeType="withEffect">
                                  <p:stCondLst>
                                    <p:cond delay="0"/>
                                  </p:stCondLst>
                                  <p:childTnLst>
                                    <p:anim calcmode="lin" valueType="num">
                                      <p:cBhvr>
                                        <p:cTn id="143" dur="500"/>
                                        <p:tgtEl>
                                          <p:spTgt spid="42"/>
                                        </p:tgtEl>
                                        <p:attrNameLst>
                                          <p:attrName>ppt_w</p:attrName>
                                        </p:attrNameLst>
                                      </p:cBhvr>
                                      <p:tavLst>
                                        <p:tav tm="0">
                                          <p:val>
                                            <p:strVal val="ppt_w"/>
                                          </p:val>
                                        </p:tav>
                                        <p:tav tm="100000">
                                          <p:val>
                                            <p:fltVal val="0"/>
                                          </p:val>
                                        </p:tav>
                                      </p:tavLst>
                                    </p:anim>
                                    <p:anim calcmode="lin" valueType="num">
                                      <p:cBhvr>
                                        <p:cTn id="144" dur="500"/>
                                        <p:tgtEl>
                                          <p:spTgt spid="42"/>
                                        </p:tgtEl>
                                        <p:attrNameLst>
                                          <p:attrName>ppt_h</p:attrName>
                                        </p:attrNameLst>
                                      </p:cBhvr>
                                      <p:tavLst>
                                        <p:tav tm="0">
                                          <p:val>
                                            <p:strVal val="ppt_h"/>
                                          </p:val>
                                        </p:tav>
                                        <p:tav tm="100000">
                                          <p:val>
                                            <p:fltVal val="0"/>
                                          </p:val>
                                        </p:tav>
                                      </p:tavLst>
                                    </p:anim>
                                    <p:animEffect transition="out" filter="fade">
                                      <p:cBhvr>
                                        <p:cTn id="145" dur="500"/>
                                        <p:tgtEl>
                                          <p:spTgt spid="42"/>
                                        </p:tgtEl>
                                      </p:cBhvr>
                                    </p:animEffect>
                                    <p:set>
                                      <p:cBhvr>
                                        <p:cTn id="146" dur="1" fill="hold">
                                          <p:stCondLst>
                                            <p:cond delay="499"/>
                                          </p:stCondLst>
                                        </p:cTn>
                                        <p:tgtEl>
                                          <p:spTgt spid="42"/>
                                        </p:tgtEl>
                                        <p:attrNameLst>
                                          <p:attrName>style.visibility</p:attrName>
                                        </p:attrNameLst>
                                      </p:cBhvr>
                                      <p:to>
                                        <p:strVal val="hidden"/>
                                      </p:to>
                                    </p:set>
                                  </p:childTnLst>
                                </p:cTn>
                              </p:par>
                              <p:par>
                                <p:cTn id="147" presetID="53" presetClass="exit" presetSubtype="32" fill="hold" grpId="1" nodeType="withEffect">
                                  <p:stCondLst>
                                    <p:cond delay="0"/>
                                  </p:stCondLst>
                                  <p:childTnLst>
                                    <p:anim calcmode="lin" valueType="num">
                                      <p:cBhvr>
                                        <p:cTn id="148" dur="500"/>
                                        <p:tgtEl>
                                          <p:spTgt spid="43"/>
                                        </p:tgtEl>
                                        <p:attrNameLst>
                                          <p:attrName>ppt_w</p:attrName>
                                        </p:attrNameLst>
                                      </p:cBhvr>
                                      <p:tavLst>
                                        <p:tav tm="0">
                                          <p:val>
                                            <p:strVal val="ppt_w"/>
                                          </p:val>
                                        </p:tav>
                                        <p:tav tm="100000">
                                          <p:val>
                                            <p:fltVal val="0"/>
                                          </p:val>
                                        </p:tav>
                                      </p:tavLst>
                                    </p:anim>
                                    <p:anim calcmode="lin" valueType="num">
                                      <p:cBhvr>
                                        <p:cTn id="149" dur="500"/>
                                        <p:tgtEl>
                                          <p:spTgt spid="43"/>
                                        </p:tgtEl>
                                        <p:attrNameLst>
                                          <p:attrName>ppt_h</p:attrName>
                                        </p:attrNameLst>
                                      </p:cBhvr>
                                      <p:tavLst>
                                        <p:tav tm="0">
                                          <p:val>
                                            <p:strVal val="ppt_h"/>
                                          </p:val>
                                        </p:tav>
                                        <p:tav tm="100000">
                                          <p:val>
                                            <p:fltVal val="0"/>
                                          </p:val>
                                        </p:tav>
                                      </p:tavLst>
                                    </p:anim>
                                    <p:animEffect transition="out" filter="fade">
                                      <p:cBhvr>
                                        <p:cTn id="150" dur="500"/>
                                        <p:tgtEl>
                                          <p:spTgt spid="43"/>
                                        </p:tgtEl>
                                      </p:cBhvr>
                                    </p:animEffect>
                                    <p:set>
                                      <p:cBhvr>
                                        <p:cTn id="151" dur="1" fill="hold">
                                          <p:stCondLst>
                                            <p:cond delay="499"/>
                                          </p:stCondLst>
                                        </p:cTn>
                                        <p:tgtEl>
                                          <p:spTgt spid="43"/>
                                        </p:tgtEl>
                                        <p:attrNameLst>
                                          <p:attrName>style.visibility</p:attrName>
                                        </p:attrNameLst>
                                      </p:cBhvr>
                                      <p:to>
                                        <p:strVal val="hidden"/>
                                      </p:to>
                                    </p:set>
                                  </p:childTnLst>
                                </p:cTn>
                              </p:par>
                              <p:par>
                                <p:cTn id="152" presetID="53" presetClass="exit" presetSubtype="32" fill="hold" grpId="1" nodeType="withEffect">
                                  <p:stCondLst>
                                    <p:cond delay="0"/>
                                  </p:stCondLst>
                                  <p:childTnLst>
                                    <p:anim calcmode="lin" valueType="num">
                                      <p:cBhvr>
                                        <p:cTn id="153" dur="500"/>
                                        <p:tgtEl>
                                          <p:spTgt spid="45"/>
                                        </p:tgtEl>
                                        <p:attrNameLst>
                                          <p:attrName>ppt_w</p:attrName>
                                        </p:attrNameLst>
                                      </p:cBhvr>
                                      <p:tavLst>
                                        <p:tav tm="0">
                                          <p:val>
                                            <p:strVal val="ppt_w"/>
                                          </p:val>
                                        </p:tav>
                                        <p:tav tm="100000">
                                          <p:val>
                                            <p:fltVal val="0"/>
                                          </p:val>
                                        </p:tav>
                                      </p:tavLst>
                                    </p:anim>
                                    <p:anim calcmode="lin" valueType="num">
                                      <p:cBhvr>
                                        <p:cTn id="154" dur="500"/>
                                        <p:tgtEl>
                                          <p:spTgt spid="45"/>
                                        </p:tgtEl>
                                        <p:attrNameLst>
                                          <p:attrName>ppt_h</p:attrName>
                                        </p:attrNameLst>
                                      </p:cBhvr>
                                      <p:tavLst>
                                        <p:tav tm="0">
                                          <p:val>
                                            <p:strVal val="ppt_h"/>
                                          </p:val>
                                        </p:tav>
                                        <p:tav tm="100000">
                                          <p:val>
                                            <p:fltVal val="0"/>
                                          </p:val>
                                        </p:tav>
                                      </p:tavLst>
                                    </p:anim>
                                    <p:animEffect transition="out" filter="fade">
                                      <p:cBhvr>
                                        <p:cTn id="155" dur="500"/>
                                        <p:tgtEl>
                                          <p:spTgt spid="45"/>
                                        </p:tgtEl>
                                      </p:cBhvr>
                                    </p:animEffect>
                                    <p:set>
                                      <p:cBhvr>
                                        <p:cTn id="156"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9" grpId="0" animBg="1"/>
      <p:bldP spid="13" grpId="0" animBg="1"/>
      <p:bldP spid="12" grpId="0"/>
      <p:bldP spid="8" grpId="0" animBg="1"/>
      <p:bldP spid="8" grpId="1" animBg="1"/>
      <p:bldP spid="18" grpId="0"/>
      <p:bldP spid="23" grpId="0" animBg="1"/>
      <p:bldP spid="23" grpId="1" animBg="1"/>
      <p:bldP spid="24" grpId="0" animBg="1"/>
      <p:bldP spid="24" grpId="1" animBg="1"/>
      <p:bldP spid="25" grpId="0"/>
      <p:bldP spid="26" grpId="0" animBg="1"/>
      <p:bldP spid="26" grpId="1" animBg="1"/>
      <p:bldP spid="27" grpId="0" animBg="1"/>
      <p:bldP spid="27" grpId="1" animBg="1"/>
      <p:bldP spid="28" grpId="0"/>
      <p:bldP spid="30" grpId="0" animBg="1"/>
      <p:bldP spid="30" grpId="1" animBg="1"/>
      <p:bldP spid="33" grpId="0" animBg="1"/>
      <p:bldP spid="33" grpId="1" animBg="1"/>
      <p:bldP spid="42" grpId="0" animBg="1"/>
      <p:bldP spid="42" grpId="1" animBg="1"/>
      <p:bldP spid="43" grpId="0" animBg="1"/>
      <p:bldP spid="43" grpId="1" animBg="1"/>
      <p:bldP spid="44" grpId="0" animBg="1"/>
      <p:bldP spid="44" grpId="1" animBg="1"/>
      <p:bldP spid="45" grpId="0" animBg="1"/>
      <p:bldP spid="4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65E57-AEAB-4BA4-A103-30858821E6CE}"/>
              </a:ext>
            </a:extLst>
          </p:cNvPr>
          <p:cNvSpPr>
            <a:spLocks noGrp="1"/>
          </p:cNvSpPr>
          <p:nvPr>
            <p:ph type="title"/>
          </p:nvPr>
        </p:nvSpPr>
        <p:spPr>
          <a:xfrm>
            <a:off x="10048" y="1"/>
            <a:ext cx="12181953" cy="1014883"/>
          </a:xfrm>
          <a:solidFill>
            <a:schemeClr val="accent1">
              <a:lumMod val="75000"/>
            </a:schemeClr>
          </a:solidFill>
        </p:spPr>
        <p:txBody>
          <a:bodyPr>
            <a:noAutofit/>
          </a:bodyPr>
          <a:lstStyle/>
          <a:p>
            <a:r>
              <a:rPr lang="en-US" sz="3200" b="1" dirty="0">
                <a:effectLst>
                  <a:outerShdw blurRad="38100" dist="38100" dir="2700000" algn="tl">
                    <a:srgbClr val="000000">
                      <a:alpha val="43137"/>
                    </a:srgbClr>
                  </a:outerShdw>
                </a:effectLst>
                <a:latin typeface="Algerian" panose="04020705040A02060702" pitchFamily="82" charset="0"/>
              </a:rPr>
              <a:t> DOES THE NEW TESTAMENT IN PRACTICE ACTUALLY</a:t>
            </a:r>
            <a:br>
              <a:rPr lang="en-US" sz="3200" b="1" dirty="0">
                <a:effectLst>
                  <a:outerShdw blurRad="38100" dist="38100" dir="2700000" algn="tl">
                    <a:srgbClr val="000000">
                      <a:alpha val="43137"/>
                    </a:srgbClr>
                  </a:outerShdw>
                </a:effectLst>
                <a:latin typeface="Algerian" panose="04020705040A02060702" pitchFamily="82" charset="0"/>
              </a:rPr>
            </a:br>
            <a:r>
              <a:rPr lang="en-US" sz="3200" b="1" dirty="0">
                <a:effectLst>
                  <a:outerShdw blurRad="38100" dist="38100" dir="2700000" algn="tl">
                    <a:srgbClr val="000000">
                      <a:alpha val="43137"/>
                    </a:srgbClr>
                  </a:outerShdw>
                </a:effectLst>
                <a:latin typeface="Algerian" panose="04020705040A02060702" pitchFamily="82" charset="0"/>
              </a:rPr>
              <a:t> START WITH THE BOOK OF ACTS NOT THE GOSPELS? </a:t>
            </a:r>
          </a:p>
        </p:txBody>
      </p:sp>
      <p:sp>
        <p:nvSpPr>
          <p:cNvPr id="3" name="Content Placeholder 2">
            <a:extLst>
              <a:ext uri="{FF2B5EF4-FFF2-40B4-BE49-F238E27FC236}">
                <a16:creationId xmlns:a16="http://schemas.microsoft.com/office/drawing/2014/main" id="{37921CD5-0A30-41B0-B772-3DD62595B985}"/>
              </a:ext>
            </a:extLst>
          </p:cNvPr>
          <p:cNvSpPr>
            <a:spLocks noGrp="1"/>
          </p:cNvSpPr>
          <p:nvPr>
            <p:ph idx="1"/>
          </p:nvPr>
        </p:nvSpPr>
        <p:spPr>
          <a:xfrm>
            <a:off x="341644" y="1527349"/>
            <a:ext cx="11605846" cy="4873451"/>
          </a:xfrm>
        </p:spPr>
        <p:txBody>
          <a:bodyPr>
            <a:noAutofit/>
          </a:bodyPr>
          <a:lstStyle/>
          <a:p>
            <a:r>
              <a:rPr lang="en-US" sz="3600" b="1" i="0" dirty="0">
                <a:solidFill>
                  <a:schemeClr val="accent1">
                    <a:lumMod val="60000"/>
                    <a:lumOff val="40000"/>
                  </a:schemeClr>
                </a:solidFill>
                <a:effectLst>
                  <a:outerShdw blurRad="38100" dist="38100" dir="2700000" algn="tl">
                    <a:srgbClr val="000000">
                      <a:alpha val="43137"/>
                    </a:srgbClr>
                  </a:outerShdw>
                </a:effectLst>
                <a:latin typeface="Algerian" panose="04020705040A02060702" pitchFamily="82" charset="0"/>
              </a:rPr>
              <a:t>“From the standpoint of the dispensations or the various economies by which God governs the world, the Old Testament Jewish economy actually continued through the gospels.   Acts is a transitional book moving from the Old Testament economy into that of the new – the church age, the body of Christ.” </a:t>
            </a:r>
            <a:r>
              <a:rPr lang="en-US" sz="2800" b="1" dirty="0">
                <a:solidFill>
                  <a:schemeClr val="accent1">
                    <a:lumMod val="60000"/>
                    <a:lumOff val="40000"/>
                  </a:schemeClr>
                </a:solidFill>
                <a:effectLst>
                  <a:outerShdw blurRad="38100" dist="38100" dir="2700000" algn="tl">
                    <a:srgbClr val="000000">
                      <a:alpha val="43137"/>
                    </a:srgbClr>
                  </a:outerShdw>
                </a:effectLst>
                <a:latin typeface="Algerian" panose="04020705040A02060702" pitchFamily="82" charset="0"/>
              </a:rPr>
              <a:t>(</a:t>
            </a:r>
            <a:r>
              <a:rPr lang="en-US" sz="2800" b="1" i="0" dirty="0">
                <a:solidFill>
                  <a:schemeClr val="accent1">
                    <a:lumMod val="60000"/>
                    <a:lumOff val="40000"/>
                  </a:schemeClr>
                </a:solidFill>
                <a:effectLst>
                  <a:outerShdw blurRad="38100" dist="38100" dir="2700000" algn="tl">
                    <a:srgbClr val="000000">
                      <a:alpha val="43137"/>
                    </a:srgbClr>
                  </a:outerShdw>
                </a:effectLst>
                <a:latin typeface="Algerian" panose="04020705040A02060702" pitchFamily="82" charset="0"/>
              </a:rPr>
              <a:t>reference) </a:t>
            </a:r>
            <a:endParaRPr lang="en-US" sz="2800" b="1" dirty="0">
              <a:solidFill>
                <a:schemeClr val="accent1">
                  <a:lumMod val="60000"/>
                  <a:lumOff val="40000"/>
                </a:schemeClr>
              </a:solidFill>
              <a:effectLst>
                <a:outerShdw blurRad="38100" dist="38100" dir="2700000" algn="tl">
                  <a:srgbClr val="000000">
                    <a:alpha val="43137"/>
                  </a:srgbClr>
                </a:outerShdw>
              </a:effectLst>
              <a:latin typeface="Algerian" panose="04020705040A02060702" pitchFamily="82" charset="0"/>
            </a:endParaRPr>
          </a:p>
        </p:txBody>
      </p:sp>
    </p:spTree>
    <p:extLst>
      <p:ext uri="{BB962C8B-B14F-4D97-AF65-F5344CB8AC3E}">
        <p14:creationId xmlns:p14="http://schemas.microsoft.com/office/powerpoint/2010/main" val="245910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
                                        </p:tgtEl>
                                        <p:attrNameLst>
                                          <p:attrName>style.color</p:attrName>
                                        </p:attrNameLst>
                                      </p:cBhvr>
                                      <p:to>
                                        <a:srgbClr val="FFFF00"/>
                                      </p:to>
                                    </p:animClr>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anim calcmode="lin" valueType="num">
                                      <p:cBhvr>
                                        <p:cTn id="12"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3"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CA3108-2054-41C1-B0A2-E9D3F2E0D6D6}"/>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783DFC74-34EF-43A5-AC9E-D6D8606B0B98}"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20</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2770" name="Text Box 2">
            <a:extLst>
              <a:ext uri="{FF2B5EF4-FFF2-40B4-BE49-F238E27FC236}">
                <a16:creationId xmlns:a16="http://schemas.microsoft.com/office/drawing/2014/main" id="{7C92D69A-EB3B-4DDC-9ED6-3CAD9E7744B6}"/>
              </a:ext>
            </a:extLst>
          </p:cNvPr>
          <p:cNvSpPr txBox="1">
            <a:spLocks noChangeArrowheads="1"/>
          </p:cNvSpPr>
          <p:nvPr/>
        </p:nvSpPr>
        <p:spPr bwMode="auto">
          <a:xfrm>
            <a:off x="2667000" y="685801"/>
            <a:ext cx="769620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First Missionary Journey of Paul and Barnabas and the 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(13.1-15.35)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The Apostles and Elders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required only limited Torah mandates of the Gentile Christians (15.13-21);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requirements based on rules from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Leviticus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(Acts 15.13-21; Leviticus 17-18);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Themes of unity and cooperation dominate … ;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it is a unanimous decision and the</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“Whole Church”</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sends a delegation to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Antioch</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to explain the Jerusalem Church’s decision (15.30-35);</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Actually, a decision of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Holy Spirit</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(15.22-29).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wd">
                                    <p:tmPct val="100000"/>
                                  </p:iterate>
                                  <p:childTnLst>
                                    <p:set>
                                      <p:cBhvr>
                                        <p:cTn id="6" dur="1" fill="hold">
                                          <p:stCondLst>
                                            <p:cond delay="0"/>
                                          </p:stCondLst>
                                        </p:cTn>
                                        <p:tgtEl>
                                          <p:spTgt spid="32770">
                                            <p:txEl>
                                              <p:pRg st="0" end="0"/>
                                            </p:txEl>
                                          </p:spTgt>
                                        </p:tgtEl>
                                        <p:attrNameLst>
                                          <p:attrName>style.visibility</p:attrName>
                                        </p:attrNameLst>
                                      </p:cBhvr>
                                      <p:to>
                                        <p:strVal val="visible"/>
                                      </p:to>
                                    </p:set>
                                    <p:anim calcmode="lin" valueType="num">
                                      <p:cBhvr additive="base">
                                        <p:cTn id="7" dur="300" fill="hold"/>
                                        <p:tgtEl>
                                          <p:spTgt spid="3277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277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iterate type="wd">
                                    <p:tmPct val="100000"/>
                                  </p:iterate>
                                  <p:childTnLst>
                                    <p:set>
                                      <p:cBhvr>
                                        <p:cTn id="12" dur="1" fill="hold">
                                          <p:stCondLst>
                                            <p:cond delay="0"/>
                                          </p:stCondLst>
                                        </p:cTn>
                                        <p:tgtEl>
                                          <p:spTgt spid="32770">
                                            <p:txEl>
                                              <p:pRg st="1" end="1"/>
                                            </p:txEl>
                                          </p:spTgt>
                                        </p:tgtEl>
                                        <p:attrNameLst>
                                          <p:attrName>style.visibility</p:attrName>
                                        </p:attrNameLst>
                                      </p:cBhvr>
                                      <p:to>
                                        <p:strVal val="visible"/>
                                      </p:to>
                                    </p:set>
                                    <p:anim calcmode="lin" valueType="num">
                                      <p:cBhvr additive="base">
                                        <p:cTn id="13" dur="300" fill="hold"/>
                                        <p:tgtEl>
                                          <p:spTgt spid="32770">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277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iterate type="wd">
                                    <p:tmPct val="100000"/>
                                  </p:iterate>
                                  <p:childTnLst>
                                    <p:set>
                                      <p:cBhvr>
                                        <p:cTn id="18" dur="1" fill="hold">
                                          <p:stCondLst>
                                            <p:cond delay="0"/>
                                          </p:stCondLst>
                                        </p:cTn>
                                        <p:tgtEl>
                                          <p:spTgt spid="32770">
                                            <p:txEl>
                                              <p:pRg st="2" end="2"/>
                                            </p:txEl>
                                          </p:spTgt>
                                        </p:tgtEl>
                                        <p:attrNameLst>
                                          <p:attrName>style.visibility</p:attrName>
                                        </p:attrNameLst>
                                      </p:cBhvr>
                                      <p:to>
                                        <p:strVal val="visible"/>
                                      </p:to>
                                    </p:set>
                                    <p:anim calcmode="lin" valueType="num">
                                      <p:cBhvr additive="base">
                                        <p:cTn id="19" dur="300" fill="hold"/>
                                        <p:tgtEl>
                                          <p:spTgt spid="32770">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3277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iterate type="wd">
                                    <p:tmPct val="100000"/>
                                  </p:iterate>
                                  <p:childTnLst>
                                    <p:set>
                                      <p:cBhvr>
                                        <p:cTn id="24" dur="1" fill="hold">
                                          <p:stCondLst>
                                            <p:cond delay="0"/>
                                          </p:stCondLst>
                                        </p:cTn>
                                        <p:tgtEl>
                                          <p:spTgt spid="32770">
                                            <p:txEl>
                                              <p:pRg st="3" end="3"/>
                                            </p:txEl>
                                          </p:spTgt>
                                        </p:tgtEl>
                                        <p:attrNameLst>
                                          <p:attrName>style.visibility</p:attrName>
                                        </p:attrNameLst>
                                      </p:cBhvr>
                                      <p:to>
                                        <p:strVal val="visible"/>
                                      </p:to>
                                    </p:set>
                                    <p:anim calcmode="lin" valueType="num">
                                      <p:cBhvr additive="base">
                                        <p:cTn id="25" dur="300" fill="hold"/>
                                        <p:tgtEl>
                                          <p:spTgt spid="32770">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3277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iterate type="wd">
                                    <p:tmPct val="100000"/>
                                  </p:iterate>
                                  <p:childTnLst>
                                    <p:set>
                                      <p:cBhvr>
                                        <p:cTn id="30" dur="1" fill="hold">
                                          <p:stCondLst>
                                            <p:cond delay="0"/>
                                          </p:stCondLst>
                                        </p:cTn>
                                        <p:tgtEl>
                                          <p:spTgt spid="32770">
                                            <p:txEl>
                                              <p:pRg st="4" end="4"/>
                                            </p:txEl>
                                          </p:spTgt>
                                        </p:tgtEl>
                                        <p:attrNameLst>
                                          <p:attrName>style.visibility</p:attrName>
                                        </p:attrNameLst>
                                      </p:cBhvr>
                                      <p:to>
                                        <p:strVal val="visible"/>
                                      </p:to>
                                    </p:set>
                                    <p:anim calcmode="lin" valueType="num">
                                      <p:cBhvr additive="base">
                                        <p:cTn id="31" dur="300" fill="hold"/>
                                        <p:tgtEl>
                                          <p:spTgt spid="32770">
                                            <p:txEl>
                                              <p:pRg st="4" end="4"/>
                                            </p:txEl>
                                          </p:spTgt>
                                        </p:tgtEl>
                                        <p:attrNameLst>
                                          <p:attrName>ppt_x</p:attrName>
                                        </p:attrNameLst>
                                      </p:cBhvr>
                                      <p:tavLst>
                                        <p:tav tm="0">
                                          <p:val>
                                            <p:strVal val="#ppt_x"/>
                                          </p:val>
                                        </p:tav>
                                        <p:tav tm="100000">
                                          <p:val>
                                            <p:strVal val="#ppt_x"/>
                                          </p:val>
                                        </p:tav>
                                      </p:tavLst>
                                    </p:anim>
                                    <p:anim calcmode="lin" valueType="num">
                                      <p:cBhvr additive="base">
                                        <p:cTn id="32" dur="300" fill="hold"/>
                                        <p:tgtEl>
                                          <p:spTgt spid="3277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iterate type="wd">
                                    <p:tmPct val="100000"/>
                                  </p:iterate>
                                  <p:childTnLst>
                                    <p:set>
                                      <p:cBhvr>
                                        <p:cTn id="36" dur="1" fill="hold">
                                          <p:stCondLst>
                                            <p:cond delay="0"/>
                                          </p:stCondLst>
                                        </p:cTn>
                                        <p:tgtEl>
                                          <p:spTgt spid="32770">
                                            <p:txEl>
                                              <p:pRg st="5" end="5"/>
                                            </p:txEl>
                                          </p:spTgt>
                                        </p:tgtEl>
                                        <p:attrNameLst>
                                          <p:attrName>style.visibility</p:attrName>
                                        </p:attrNameLst>
                                      </p:cBhvr>
                                      <p:to>
                                        <p:strVal val="visible"/>
                                      </p:to>
                                    </p:set>
                                    <p:anim calcmode="lin" valueType="num">
                                      <p:cBhvr additive="base">
                                        <p:cTn id="37" dur="300" fill="hold"/>
                                        <p:tgtEl>
                                          <p:spTgt spid="32770">
                                            <p:txEl>
                                              <p:pRg st="5" end="5"/>
                                            </p:txEl>
                                          </p:spTgt>
                                        </p:tgtEl>
                                        <p:attrNameLst>
                                          <p:attrName>ppt_x</p:attrName>
                                        </p:attrNameLst>
                                      </p:cBhvr>
                                      <p:tavLst>
                                        <p:tav tm="0">
                                          <p:val>
                                            <p:strVal val="#ppt_x"/>
                                          </p:val>
                                        </p:tav>
                                        <p:tav tm="100000">
                                          <p:val>
                                            <p:strVal val="#ppt_x"/>
                                          </p:val>
                                        </p:tav>
                                      </p:tavLst>
                                    </p:anim>
                                    <p:anim calcmode="lin" valueType="num">
                                      <p:cBhvr additive="base">
                                        <p:cTn id="38" dur="300" fill="hold"/>
                                        <p:tgtEl>
                                          <p:spTgt spid="3277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build="p" autoUpdateAnimBg="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7200" dirty="0"/>
              <a:t>The Acts of the Apostles</a:t>
            </a:r>
          </a:p>
        </p:txBody>
      </p:sp>
      <p:sp>
        <p:nvSpPr>
          <p:cNvPr id="3" name="Subtitle 2"/>
          <p:cNvSpPr>
            <a:spLocks noGrp="1"/>
          </p:cNvSpPr>
          <p:nvPr>
            <p:ph type="subTitle" idx="1"/>
          </p:nvPr>
        </p:nvSpPr>
        <p:spPr>
          <a:xfrm>
            <a:off x="1828800" y="3556001"/>
            <a:ext cx="8534400" cy="1600199"/>
          </a:xfrm>
        </p:spPr>
        <p:txBody>
          <a:bodyPr>
            <a:normAutofit lnSpcReduction="10000"/>
          </a:bodyPr>
          <a:lstStyle/>
          <a:p>
            <a:endParaRPr lang="en-US" sz="3733" dirty="0"/>
          </a:p>
          <a:p>
            <a:r>
              <a:rPr lang="en-US" sz="5333" dirty="0"/>
              <a:t>Stephen’s Answer</a:t>
            </a:r>
            <a:endParaRPr lang="en-US" sz="3733" dirty="0"/>
          </a:p>
        </p:txBody>
      </p:sp>
    </p:spTree>
    <p:extLst>
      <p:ext uri="{BB962C8B-B14F-4D97-AF65-F5344CB8AC3E}">
        <p14:creationId xmlns:p14="http://schemas.microsoft.com/office/powerpoint/2010/main" val="42443065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8000" y="279400"/>
            <a:ext cx="11074400" cy="1117600"/>
          </a:xfrm>
        </p:spPr>
        <p:txBody>
          <a:bodyPr>
            <a:normAutofit/>
          </a:bodyPr>
          <a:lstStyle/>
          <a:p>
            <a:pPr algn="l"/>
            <a:r>
              <a:rPr lang="en-US" sz="4267" dirty="0"/>
              <a:t>In Review:</a:t>
            </a:r>
          </a:p>
        </p:txBody>
      </p:sp>
      <p:sp>
        <p:nvSpPr>
          <p:cNvPr id="6" name="TextBox 5"/>
          <p:cNvSpPr txBox="1"/>
          <p:nvPr/>
        </p:nvSpPr>
        <p:spPr>
          <a:xfrm>
            <a:off x="1219200" y="1902381"/>
            <a:ext cx="9753600" cy="4061946"/>
          </a:xfrm>
          <a:prstGeom prst="rect">
            <a:avLst/>
          </a:prstGeom>
          <a:noFill/>
        </p:spPr>
        <p:txBody>
          <a:bodyPr wrap="square" rtlCol="0">
            <a:spAutoFit/>
          </a:bodyPr>
          <a:lstStyle/>
          <a:p>
            <a:pPr marL="380990" indent="-380990" defTabSz="1219170">
              <a:spcBef>
                <a:spcPts val="800"/>
              </a:spcBef>
              <a:buClr>
                <a:srgbClr val="C6E7FC">
                  <a:lumMod val="75000"/>
                </a:srgbClr>
              </a:buClr>
              <a:buSzPct val="70000"/>
              <a:buFont typeface="Wingdings 2" panose="05020102010507070707" pitchFamily="18" charset="2"/>
              <a:buChar char=""/>
            </a:pPr>
            <a:r>
              <a:rPr lang="en-US" sz="2133" dirty="0">
                <a:solidFill>
                  <a:srgbClr val="073E87"/>
                </a:solidFill>
                <a:latin typeface="Arial" panose="020B0604020202020204" pitchFamily="34" charset="0"/>
                <a:cs typeface="Arial" panose="020B0604020202020204" pitchFamily="34" charset="0"/>
              </a:rPr>
              <a:t>Seven Hellenists were made the first deacons of the Christian church. One of them was named Stephen.</a:t>
            </a:r>
          </a:p>
          <a:p>
            <a:pPr marL="380990" indent="-380990" defTabSz="1219170">
              <a:spcBef>
                <a:spcPts val="800"/>
              </a:spcBef>
              <a:buClr>
                <a:srgbClr val="C6E7FC">
                  <a:lumMod val="75000"/>
                </a:srgbClr>
              </a:buClr>
              <a:buSzPct val="70000"/>
              <a:buFont typeface="Wingdings 2" panose="05020102010507070707" pitchFamily="18" charset="2"/>
              <a:buChar char=""/>
            </a:pPr>
            <a:r>
              <a:rPr lang="en-US" sz="2133" dirty="0">
                <a:solidFill>
                  <a:srgbClr val="073E87"/>
                </a:solidFill>
                <a:latin typeface="Arial" panose="020B0604020202020204" pitchFamily="34" charset="0"/>
                <a:cs typeface="Arial" panose="020B0604020202020204" pitchFamily="34" charset="0"/>
              </a:rPr>
              <a:t>Having failed to win their debate, certain Jews from the synagogue of the Freedmen decided to turn the people against him:</a:t>
            </a:r>
          </a:p>
          <a:p>
            <a:pPr marL="609585" lvl="1" defTabSz="1219170">
              <a:spcBef>
                <a:spcPts val="800"/>
              </a:spcBef>
            </a:pPr>
            <a:r>
              <a:rPr lang="en-US" sz="2133" b="1" dirty="0">
                <a:solidFill>
                  <a:prstClr val="black"/>
                </a:solidFill>
                <a:latin typeface="Candara"/>
              </a:rPr>
              <a:t>Acts 6:12-14:</a:t>
            </a:r>
            <a:endParaRPr lang="en-US" sz="2133" dirty="0">
              <a:solidFill>
                <a:prstClr val="black"/>
              </a:solidFill>
              <a:latin typeface="Candara"/>
            </a:endParaRPr>
          </a:p>
          <a:p>
            <a:pPr marL="609585" lvl="1" defTabSz="1219170">
              <a:spcBef>
                <a:spcPts val="400"/>
              </a:spcBef>
            </a:pPr>
            <a:r>
              <a:rPr lang="en-US" sz="2133" baseline="30000" dirty="0">
                <a:solidFill>
                  <a:prstClr val="black"/>
                </a:solidFill>
                <a:latin typeface="Candara"/>
              </a:rPr>
              <a:t>12</a:t>
            </a:r>
            <a:r>
              <a:rPr lang="en-US" sz="2133" dirty="0">
                <a:solidFill>
                  <a:prstClr val="black"/>
                </a:solidFill>
                <a:latin typeface="Candara"/>
              </a:rPr>
              <a:t> And they stirred up the people, and the elders, and the scribes, and came upon </a:t>
            </a:r>
            <a:r>
              <a:rPr lang="en-US" sz="2133" i="1" dirty="0">
                <a:solidFill>
                  <a:prstClr val="black"/>
                </a:solidFill>
                <a:latin typeface="Candara"/>
              </a:rPr>
              <a:t>him</a:t>
            </a:r>
            <a:r>
              <a:rPr lang="en-US" sz="2133" dirty="0">
                <a:solidFill>
                  <a:prstClr val="black"/>
                </a:solidFill>
                <a:latin typeface="Candara"/>
              </a:rPr>
              <a:t>, and caught him, and brought </a:t>
            </a:r>
            <a:r>
              <a:rPr lang="en-US" sz="2133" i="1" dirty="0">
                <a:solidFill>
                  <a:prstClr val="black"/>
                </a:solidFill>
                <a:latin typeface="Candara"/>
              </a:rPr>
              <a:t>him </a:t>
            </a:r>
            <a:r>
              <a:rPr lang="en-US" sz="2133" dirty="0">
                <a:solidFill>
                  <a:prstClr val="black"/>
                </a:solidFill>
                <a:latin typeface="Candara"/>
              </a:rPr>
              <a:t>to the council,  </a:t>
            </a:r>
          </a:p>
          <a:p>
            <a:pPr marL="609585" lvl="1" defTabSz="1219170">
              <a:spcBef>
                <a:spcPts val="400"/>
              </a:spcBef>
            </a:pPr>
            <a:r>
              <a:rPr lang="en-US" sz="2133" baseline="30000" dirty="0">
                <a:solidFill>
                  <a:prstClr val="black"/>
                </a:solidFill>
                <a:latin typeface="Candara"/>
              </a:rPr>
              <a:t>13</a:t>
            </a:r>
            <a:r>
              <a:rPr lang="en-US" sz="2133" dirty="0">
                <a:solidFill>
                  <a:prstClr val="black"/>
                </a:solidFill>
                <a:latin typeface="Candara"/>
              </a:rPr>
              <a:t> And set up false witnesses, which said, This man </a:t>
            </a:r>
            <a:r>
              <a:rPr lang="en-US" sz="2133" dirty="0" err="1">
                <a:solidFill>
                  <a:prstClr val="black"/>
                </a:solidFill>
                <a:latin typeface="Candara"/>
              </a:rPr>
              <a:t>ceaseth</a:t>
            </a:r>
            <a:r>
              <a:rPr lang="en-US" sz="2133" dirty="0">
                <a:solidFill>
                  <a:prstClr val="black"/>
                </a:solidFill>
                <a:latin typeface="Candara"/>
              </a:rPr>
              <a:t> not to speak blasphemous words against this holy place, and the law:  </a:t>
            </a:r>
          </a:p>
          <a:p>
            <a:pPr marL="609585" lvl="1" defTabSz="1219170">
              <a:spcBef>
                <a:spcPts val="400"/>
              </a:spcBef>
            </a:pPr>
            <a:r>
              <a:rPr lang="en-US" sz="2133" baseline="30000" dirty="0">
                <a:solidFill>
                  <a:prstClr val="black"/>
                </a:solidFill>
                <a:latin typeface="Candara"/>
              </a:rPr>
              <a:t>14</a:t>
            </a:r>
            <a:r>
              <a:rPr lang="en-US" sz="2133" dirty="0">
                <a:solidFill>
                  <a:prstClr val="black"/>
                </a:solidFill>
                <a:latin typeface="Candara"/>
              </a:rPr>
              <a:t> For we have heard him say, that this Jesus of Nazareth shall destroy this place, and shall change the customs which Moses delivered us. </a:t>
            </a:r>
            <a:endParaRPr lang="en-US" sz="2133" dirty="0">
              <a:solidFill>
                <a:srgbClr val="073E8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15754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fade">
                                      <p:cBhvr>
                                        <p:cTn id="15" dur="500"/>
                                        <p:tgtEl>
                                          <p:spTgt spid="6">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animEffect transition="in" filter="fade">
                                      <p:cBhvr>
                                        <p:cTn id="20" dur="500"/>
                                        <p:tgtEl>
                                          <p:spTgt spid="6">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Effect transition="in" filter="fade">
                                      <p:cBhvr>
                                        <p:cTn id="25"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Acts Chapter 7</a:t>
            </a:r>
          </a:p>
        </p:txBody>
      </p:sp>
    </p:spTree>
    <p:extLst>
      <p:ext uri="{BB962C8B-B14F-4D97-AF65-F5344CB8AC3E}">
        <p14:creationId xmlns:p14="http://schemas.microsoft.com/office/powerpoint/2010/main" val="3139298613"/>
      </p:ext>
    </p:extLst>
  </p:cSld>
  <p:clrMapOvr>
    <a:masterClrMapping/>
  </p:clrMapOvr>
  <p:transition spd="med">
    <p:fade/>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22400" y="2108200"/>
            <a:ext cx="3759200" cy="748795"/>
          </a:xfrm>
          <a:prstGeom prst="rect">
            <a:avLst/>
          </a:prstGeom>
          <a:noFill/>
        </p:spPr>
        <p:txBody>
          <a:bodyPr wrap="square" rtlCol="0">
            <a:spAutoFit/>
          </a:bodyPr>
          <a:lstStyle/>
          <a:p>
            <a:pPr defTabSz="1219170">
              <a:spcBef>
                <a:spcPts val="800"/>
              </a:spcBef>
            </a:pPr>
            <a:r>
              <a:rPr lang="en-US" sz="2133" baseline="30000" dirty="0">
                <a:solidFill>
                  <a:prstClr val="black"/>
                </a:solidFill>
                <a:latin typeface="Candara"/>
              </a:rPr>
              <a:t>12</a:t>
            </a:r>
            <a:r>
              <a:rPr lang="en-US" sz="2133" dirty="0">
                <a:solidFill>
                  <a:prstClr val="black"/>
                </a:solidFill>
                <a:latin typeface="Candara"/>
              </a:rPr>
              <a:t> Then said the high priest,  Are these things so? </a:t>
            </a:r>
          </a:p>
        </p:txBody>
      </p:sp>
      <p:pic>
        <p:nvPicPr>
          <p:cNvPr id="1028" name="Picture 4" descr="D:\_PowerPoint- Book of Acts\Artwork\Pharisees and Sadducees\James_Tissot_Annas_And_Caiaphas_cro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2400" y="787400"/>
            <a:ext cx="4716717" cy="5214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756450"/>
      </p:ext>
    </p:extLst>
  </p:cSld>
  <p:clrMapOvr>
    <a:masterClrMapping/>
  </p:clrMapOvr>
  <p:transition spd="med">
    <p:fade/>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2400" y="2625804"/>
            <a:ext cx="5080000" cy="1077026"/>
          </a:xfrm>
          <a:prstGeom prst="rect">
            <a:avLst/>
          </a:prstGeom>
          <a:noFill/>
        </p:spPr>
        <p:txBody>
          <a:bodyPr wrap="square" rtlCol="0">
            <a:spAutoFit/>
          </a:bodyPr>
          <a:lstStyle/>
          <a:p>
            <a:pPr defTabSz="1219170"/>
            <a:r>
              <a:rPr lang="en-US" sz="2133" dirty="0">
                <a:solidFill>
                  <a:prstClr val="white"/>
                </a:solidFill>
                <a:latin typeface="Candara"/>
              </a:rPr>
              <a:t>Stephen’s answer was a history lesson of the Chosen People from Abraham to Solomon  –  a period of about 1,000 years.</a:t>
            </a:r>
          </a:p>
        </p:txBody>
      </p:sp>
      <p:pic>
        <p:nvPicPr>
          <p:cNvPr id="1026" name="Picture 2">
            <a:extLst>
              <a:ext uri="{FF2B5EF4-FFF2-40B4-BE49-F238E27FC236}">
                <a16:creationId xmlns:a16="http://schemas.microsoft.com/office/drawing/2014/main" id="{A6603771-6412-414A-B7A0-7C00D95CD4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0078" y="1381125"/>
            <a:ext cx="3810000" cy="409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546213"/>
      </p:ext>
    </p:extLst>
  </p:cSld>
  <p:clrMapOvr>
    <a:masterClrMapping/>
  </p:clrMapOvr>
  <p:transition spd="med">
    <p:fade/>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3440" y="1097280"/>
            <a:ext cx="3210560" cy="2820772"/>
          </a:xfrm>
          <a:prstGeom prst="rect">
            <a:avLst/>
          </a:prstGeom>
          <a:noFill/>
        </p:spPr>
        <p:txBody>
          <a:bodyPr wrap="square" rtlCol="0">
            <a:spAutoFit/>
          </a:bodyPr>
          <a:lstStyle/>
          <a:p>
            <a:pPr defTabSz="1219170">
              <a:spcBef>
                <a:spcPts val="800"/>
              </a:spcBef>
            </a:pPr>
            <a:r>
              <a:rPr lang="en-US" sz="2133" baseline="30000" dirty="0">
                <a:solidFill>
                  <a:prstClr val="black"/>
                </a:solidFill>
                <a:latin typeface="Candara"/>
              </a:rPr>
              <a:t>2</a:t>
            </a:r>
            <a:r>
              <a:rPr lang="en-US" sz="2133" dirty="0">
                <a:solidFill>
                  <a:prstClr val="black"/>
                </a:solidFill>
                <a:latin typeface="Candara"/>
              </a:rPr>
              <a:t> And he said, Men, brethren, and fathers, hearken; </a:t>
            </a:r>
          </a:p>
          <a:p>
            <a:pPr defTabSz="1219170">
              <a:spcBef>
                <a:spcPts val="800"/>
              </a:spcBef>
            </a:pPr>
            <a:r>
              <a:rPr lang="en-US" sz="2133" dirty="0">
                <a:solidFill>
                  <a:prstClr val="black"/>
                </a:solidFill>
                <a:latin typeface="Candara"/>
              </a:rPr>
              <a:t>The God of glory appeared unto our father Abraham, when he was in Mesopotamia, before he dwelt in </a:t>
            </a:r>
            <a:r>
              <a:rPr lang="en-US" sz="2133" dirty="0" err="1">
                <a:solidFill>
                  <a:prstClr val="black"/>
                </a:solidFill>
                <a:latin typeface="Candara"/>
              </a:rPr>
              <a:t>Charran</a:t>
            </a:r>
            <a:r>
              <a:rPr lang="en-US" sz="2133" dirty="0">
                <a:solidFill>
                  <a:prstClr val="black"/>
                </a:solidFill>
                <a:latin typeface="Candara"/>
              </a:rPr>
              <a:t>, </a:t>
            </a:r>
          </a:p>
        </p:txBody>
      </p:sp>
      <p:pic>
        <p:nvPicPr>
          <p:cNvPr id="2050" name="Picture 2">
            <a:extLst>
              <a:ext uri="{FF2B5EF4-FFF2-40B4-BE49-F238E27FC236}">
                <a16:creationId xmlns:a16="http://schemas.microsoft.com/office/drawing/2014/main" id="{5DE09AFA-E16D-4336-A466-62B01D457A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7642" y="1097280"/>
            <a:ext cx="5476775" cy="4726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0660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3440" y="1097281"/>
            <a:ext cx="3210560" cy="4995342"/>
          </a:xfrm>
          <a:prstGeom prst="rect">
            <a:avLst/>
          </a:prstGeom>
          <a:noFill/>
        </p:spPr>
        <p:txBody>
          <a:bodyPr wrap="square" rtlCol="0">
            <a:spAutoFit/>
          </a:bodyPr>
          <a:lstStyle/>
          <a:p>
            <a:pPr defTabSz="1219170">
              <a:spcBef>
                <a:spcPts val="800"/>
              </a:spcBef>
            </a:pPr>
            <a:r>
              <a:rPr lang="en-US" sz="2133" baseline="30000" dirty="0">
                <a:solidFill>
                  <a:prstClr val="black"/>
                </a:solidFill>
                <a:latin typeface="Candara"/>
              </a:rPr>
              <a:t>2</a:t>
            </a:r>
            <a:r>
              <a:rPr lang="en-US" sz="2133" dirty="0">
                <a:solidFill>
                  <a:prstClr val="black"/>
                </a:solidFill>
                <a:latin typeface="Candara"/>
              </a:rPr>
              <a:t> And he said, Men, brethren, and fathers, hearken; </a:t>
            </a:r>
          </a:p>
          <a:p>
            <a:pPr defTabSz="1219170">
              <a:spcBef>
                <a:spcPts val="800"/>
              </a:spcBef>
            </a:pPr>
            <a:r>
              <a:rPr lang="en-US" sz="2133" dirty="0">
                <a:solidFill>
                  <a:prstClr val="black"/>
                </a:solidFill>
                <a:latin typeface="Candara"/>
              </a:rPr>
              <a:t>The God of glory appeared unto our father Abraham, when he was in Mesopotamia, before he dwelt in </a:t>
            </a:r>
            <a:r>
              <a:rPr lang="en-US" sz="2133" dirty="0" err="1">
                <a:solidFill>
                  <a:prstClr val="black"/>
                </a:solidFill>
                <a:latin typeface="Candara"/>
              </a:rPr>
              <a:t>Charran</a:t>
            </a:r>
            <a:r>
              <a:rPr lang="en-US" sz="2133" dirty="0">
                <a:solidFill>
                  <a:prstClr val="black"/>
                </a:solidFill>
                <a:latin typeface="Candara"/>
              </a:rPr>
              <a:t>, </a:t>
            </a:r>
          </a:p>
          <a:p>
            <a:pPr defTabSz="1219170">
              <a:spcBef>
                <a:spcPts val="800"/>
              </a:spcBef>
            </a:pPr>
            <a:r>
              <a:rPr lang="en-US" sz="2133" baseline="30000" dirty="0">
                <a:solidFill>
                  <a:prstClr val="black"/>
                </a:solidFill>
                <a:latin typeface="Candara"/>
              </a:rPr>
              <a:t>3</a:t>
            </a:r>
            <a:r>
              <a:rPr lang="en-US" sz="2133" dirty="0">
                <a:solidFill>
                  <a:prstClr val="black"/>
                </a:solidFill>
                <a:latin typeface="Candara"/>
              </a:rPr>
              <a:t> And said unto him, Get thee out of thy country, and from thy kindred, and come into the land which I shall shew thee. </a:t>
            </a:r>
            <a:r>
              <a:rPr lang="en-US" sz="1600" dirty="0">
                <a:solidFill>
                  <a:prstClr val="black"/>
                </a:solidFill>
                <a:latin typeface="Candara"/>
              </a:rPr>
              <a:t> </a:t>
            </a:r>
          </a:p>
          <a:p>
            <a:pPr defTabSz="1219170">
              <a:spcBef>
                <a:spcPts val="800"/>
              </a:spcBef>
            </a:pPr>
            <a:endParaRPr lang="en-US" sz="2133" dirty="0">
              <a:solidFill>
                <a:srgbClr val="FF0000"/>
              </a:solidFill>
              <a:latin typeface="Candara"/>
            </a:endParaRPr>
          </a:p>
        </p:txBody>
      </p:sp>
      <p:sp>
        <p:nvSpPr>
          <p:cNvPr id="6" name="TextBox 5"/>
          <p:cNvSpPr txBox="1"/>
          <p:nvPr/>
        </p:nvSpPr>
        <p:spPr>
          <a:xfrm>
            <a:off x="4998720" y="5257800"/>
            <a:ext cx="5834872" cy="830997"/>
          </a:xfrm>
          <a:prstGeom prst="rect">
            <a:avLst/>
          </a:prstGeom>
          <a:noFill/>
        </p:spPr>
        <p:txBody>
          <a:bodyPr wrap="square" rtlCol="0">
            <a:spAutoFit/>
          </a:bodyPr>
          <a:lstStyle/>
          <a:p>
            <a:pPr defTabSz="1219170"/>
            <a:r>
              <a:rPr lang="en-US" sz="1600" b="1" dirty="0">
                <a:solidFill>
                  <a:prstClr val="white"/>
                </a:solidFill>
                <a:latin typeface="Candara"/>
              </a:rPr>
              <a:t>Genesis 12:1  </a:t>
            </a:r>
            <a:r>
              <a:rPr lang="en-US" sz="1600" dirty="0">
                <a:solidFill>
                  <a:prstClr val="white"/>
                </a:solidFill>
                <a:latin typeface="Candara"/>
              </a:rPr>
              <a:t>Now the LORD had said unto Abram, Get thee out of thy country, and from thy kindred, and from thy father's house, unto a land that I will shew thee:</a:t>
            </a:r>
            <a:endParaRPr lang="en-US" sz="1600" dirty="0">
              <a:solidFill>
                <a:srgbClr val="92D050"/>
              </a:solidFill>
              <a:latin typeface="Candara"/>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8720" y="787400"/>
            <a:ext cx="5834872" cy="4389120"/>
          </a:xfrm>
          <a:prstGeom prst="rect">
            <a:avLst/>
          </a:prstGeom>
        </p:spPr>
      </p:pic>
    </p:spTree>
    <p:extLst>
      <p:ext uri="{BB962C8B-B14F-4D97-AF65-F5344CB8AC3E}">
        <p14:creationId xmlns:p14="http://schemas.microsoft.com/office/powerpoint/2010/main" val="35954592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17600" y="2219404"/>
            <a:ext cx="3210560" cy="1456553"/>
          </a:xfrm>
          <a:prstGeom prst="rect">
            <a:avLst/>
          </a:prstGeom>
          <a:noFill/>
        </p:spPr>
        <p:txBody>
          <a:bodyPr wrap="square" rtlCol="0">
            <a:spAutoFit/>
          </a:bodyPr>
          <a:lstStyle/>
          <a:p>
            <a:pPr defTabSz="1219170">
              <a:spcBef>
                <a:spcPts val="400"/>
              </a:spcBef>
            </a:pPr>
            <a:r>
              <a:rPr lang="en-US" sz="2133" dirty="0">
                <a:solidFill>
                  <a:prstClr val="white"/>
                </a:solidFill>
                <a:latin typeface="Candara"/>
              </a:rPr>
              <a:t>This is where the story of Abraham takes place.</a:t>
            </a:r>
          </a:p>
          <a:p>
            <a:pPr defTabSz="1219170">
              <a:spcBef>
                <a:spcPts val="400"/>
              </a:spcBef>
            </a:pPr>
            <a:r>
              <a:rPr lang="en-US" sz="2133" dirty="0">
                <a:solidFill>
                  <a:prstClr val="white"/>
                </a:solidFill>
                <a:latin typeface="Candara"/>
              </a:rPr>
              <a:t>The green area is the Fertile Crescent.</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1" y="731521"/>
            <a:ext cx="6705593" cy="3997564"/>
          </a:xfrm>
          <a:prstGeom prst="rect">
            <a:avLst/>
          </a:prstGeom>
        </p:spPr>
      </p:pic>
    </p:spTree>
    <p:extLst>
      <p:ext uri="{BB962C8B-B14F-4D97-AF65-F5344CB8AC3E}">
        <p14:creationId xmlns:p14="http://schemas.microsoft.com/office/powerpoint/2010/main" val="26993610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1840" y="731520"/>
            <a:ext cx="3210560" cy="748795"/>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4</a:t>
            </a:r>
            <a:r>
              <a:rPr lang="en-US" sz="2133" dirty="0">
                <a:solidFill>
                  <a:prstClr val="black"/>
                </a:solidFill>
                <a:latin typeface="Candara"/>
              </a:rPr>
              <a:t> Then came he out of the land of the </a:t>
            </a:r>
            <a:r>
              <a:rPr lang="en-US" sz="2133" dirty="0" err="1">
                <a:solidFill>
                  <a:prstClr val="black"/>
                </a:solidFill>
                <a:latin typeface="Candara"/>
              </a:rPr>
              <a:t>Chaldaeans</a:t>
            </a:r>
            <a:r>
              <a:rPr lang="en-US" sz="2133" dirty="0">
                <a:solidFill>
                  <a:prstClr val="black"/>
                </a:solidFill>
                <a:latin typeface="Candara"/>
              </a:rPr>
              <a:t>,</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1" y="731521"/>
            <a:ext cx="6705593" cy="3997564"/>
          </a:xfrm>
          <a:prstGeom prst="rect">
            <a:avLst/>
          </a:prstGeom>
        </p:spPr>
      </p:pic>
    </p:spTree>
    <p:extLst>
      <p:ext uri="{BB962C8B-B14F-4D97-AF65-F5344CB8AC3E}">
        <p14:creationId xmlns:p14="http://schemas.microsoft.com/office/powerpoint/2010/main" val="4078228241"/>
      </p:ext>
    </p:extLst>
  </p:cSld>
  <p:clrMapOvr>
    <a:masterClrMapping/>
  </p:clrMapOvr>
  <p:transition spd="med">
    <p:fade/>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1840" y="731520"/>
            <a:ext cx="3210560" cy="748795"/>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4</a:t>
            </a:r>
            <a:r>
              <a:rPr lang="en-US" sz="2133" dirty="0">
                <a:solidFill>
                  <a:prstClr val="black"/>
                </a:solidFill>
                <a:latin typeface="Candara"/>
              </a:rPr>
              <a:t> Then came he out of the land of the </a:t>
            </a:r>
            <a:r>
              <a:rPr lang="en-US" sz="2133" dirty="0" err="1">
                <a:solidFill>
                  <a:prstClr val="black"/>
                </a:solidFill>
                <a:latin typeface="Candara"/>
              </a:rPr>
              <a:t>Chaldaeans</a:t>
            </a:r>
            <a:r>
              <a:rPr lang="en-US" sz="2133" dirty="0">
                <a:solidFill>
                  <a:prstClr val="black"/>
                </a:solidFill>
                <a:latin typeface="Candara"/>
              </a:rPr>
              <a:t>,</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1" y="731521"/>
            <a:ext cx="6705593" cy="3997564"/>
          </a:xfrm>
          <a:prstGeom prst="rect">
            <a:avLst/>
          </a:prstGeom>
        </p:spPr>
      </p:pic>
    </p:spTree>
    <p:extLst>
      <p:ext uri="{BB962C8B-B14F-4D97-AF65-F5344CB8AC3E}">
        <p14:creationId xmlns:p14="http://schemas.microsoft.com/office/powerpoint/2010/main" val="239851852"/>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76F6D90-CA0F-408F-A120-7EFE6D7C3089}"/>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CD2C780E-EA5A-4528-B390-89D720B10F80}"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21</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3794" name="Text Box 2">
            <a:extLst>
              <a:ext uri="{FF2B5EF4-FFF2-40B4-BE49-F238E27FC236}">
                <a16:creationId xmlns:a16="http://schemas.microsoft.com/office/drawing/2014/main" id="{791BB66A-4AAE-4C29-9C6A-80CDF483F678}"/>
              </a:ext>
            </a:extLst>
          </p:cNvPr>
          <p:cNvSpPr txBox="1">
            <a:spLocks noChangeArrowheads="1"/>
          </p:cNvSpPr>
          <p:nvPr/>
        </p:nvSpPr>
        <p:spPr bwMode="auto">
          <a:xfrm>
            <a:off x="2667000" y="685801"/>
            <a:ext cx="76962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First Missionary Journey of Paul and Barnabas and the 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(13.1-15.35)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independence of the Apostolic Church (Gal 1.17, 18-19, 20; 2.1-10);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indicates that he was never under the jurisdiction of the Church’s leadership in Jerusalem (Gal 1.17, 18-19, 20; 2.1-10);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also 1 Cor 8.8; 10.27 relative to eating meat sacrificed to Greco-Roman gods.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3794">
                                            <p:txEl>
                                              <p:pRg st="0" end="0"/>
                                            </p:txEl>
                                          </p:spTgt>
                                        </p:tgtEl>
                                        <p:attrNameLst>
                                          <p:attrName>style.visibility</p:attrName>
                                        </p:attrNameLst>
                                      </p:cBhvr>
                                      <p:to>
                                        <p:strVal val="visible"/>
                                      </p:to>
                                    </p:set>
                                    <p:anim calcmode="lin" valueType="num">
                                      <p:cBhvr additive="base">
                                        <p:cTn id="7" dur="300" fill="hold"/>
                                        <p:tgtEl>
                                          <p:spTgt spid="33794">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379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3794">
                                            <p:txEl>
                                              <p:pRg st="1" end="1"/>
                                            </p:txEl>
                                          </p:spTgt>
                                        </p:tgtEl>
                                        <p:attrNameLst>
                                          <p:attrName>style.visibility</p:attrName>
                                        </p:attrNameLst>
                                      </p:cBhvr>
                                      <p:to>
                                        <p:strVal val="visible"/>
                                      </p:to>
                                    </p:set>
                                    <p:anim calcmode="lin" valueType="num">
                                      <p:cBhvr additive="base">
                                        <p:cTn id="13" dur="300" fill="hold"/>
                                        <p:tgtEl>
                                          <p:spTgt spid="33794">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379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3794">
                                            <p:txEl>
                                              <p:pRg st="2" end="2"/>
                                            </p:txEl>
                                          </p:spTgt>
                                        </p:tgtEl>
                                        <p:attrNameLst>
                                          <p:attrName>style.visibility</p:attrName>
                                        </p:attrNameLst>
                                      </p:cBhvr>
                                      <p:to>
                                        <p:strVal val="visible"/>
                                      </p:to>
                                    </p:set>
                                    <p:anim calcmode="lin" valueType="num">
                                      <p:cBhvr additive="base">
                                        <p:cTn id="19" dur="300" fill="hold"/>
                                        <p:tgtEl>
                                          <p:spTgt spid="33794">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379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3794">
                                            <p:txEl>
                                              <p:pRg st="3" end="3"/>
                                            </p:txEl>
                                          </p:spTgt>
                                        </p:tgtEl>
                                        <p:attrNameLst>
                                          <p:attrName>style.visibility</p:attrName>
                                        </p:attrNameLst>
                                      </p:cBhvr>
                                      <p:to>
                                        <p:strVal val="visible"/>
                                      </p:to>
                                    </p:set>
                                    <p:anim calcmode="lin" valueType="num">
                                      <p:cBhvr additive="base">
                                        <p:cTn id="25" dur="300" fill="hold"/>
                                        <p:tgtEl>
                                          <p:spTgt spid="33794">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379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build="p"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1840" y="731521"/>
            <a:ext cx="3210560" cy="2718180"/>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4</a:t>
            </a:r>
            <a:r>
              <a:rPr lang="en-US" sz="2133" dirty="0">
                <a:solidFill>
                  <a:prstClr val="black"/>
                </a:solidFill>
                <a:latin typeface="Candara"/>
              </a:rPr>
              <a:t> Then came he out of the land of the </a:t>
            </a:r>
            <a:r>
              <a:rPr lang="en-US" sz="2133" dirty="0" err="1">
                <a:solidFill>
                  <a:prstClr val="black"/>
                </a:solidFill>
                <a:latin typeface="Candara"/>
              </a:rPr>
              <a:t>Chaldaeans</a:t>
            </a:r>
            <a:r>
              <a:rPr lang="en-US" sz="2133" dirty="0">
                <a:solidFill>
                  <a:prstClr val="black"/>
                </a:solidFill>
                <a:latin typeface="Candara"/>
              </a:rPr>
              <a:t>, and dwelt in </a:t>
            </a:r>
            <a:r>
              <a:rPr lang="en-US" sz="2133" dirty="0" err="1">
                <a:solidFill>
                  <a:prstClr val="black"/>
                </a:solidFill>
                <a:latin typeface="Candara"/>
              </a:rPr>
              <a:t>Charran</a:t>
            </a:r>
            <a:r>
              <a:rPr lang="en-US" sz="2133" dirty="0">
                <a:solidFill>
                  <a:prstClr val="black"/>
                </a:solidFill>
                <a:latin typeface="Candara"/>
              </a:rPr>
              <a:t>: </a:t>
            </a:r>
          </a:p>
          <a:p>
            <a:pPr defTabSz="1219170"/>
            <a:r>
              <a:rPr lang="en-US" sz="2133" dirty="0">
                <a:solidFill>
                  <a:prstClr val="black"/>
                </a:solidFill>
                <a:latin typeface="Candara"/>
              </a:rPr>
              <a:t>and from thence, when his father was dead, </a:t>
            </a:r>
            <a:br>
              <a:rPr lang="en-US" sz="2133" dirty="0">
                <a:solidFill>
                  <a:prstClr val="black"/>
                </a:solidFill>
                <a:latin typeface="Candara"/>
              </a:rPr>
            </a:br>
            <a:r>
              <a:rPr lang="en-US" sz="2133" dirty="0">
                <a:solidFill>
                  <a:prstClr val="black"/>
                </a:solidFill>
                <a:latin typeface="Candara"/>
              </a:rPr>
              <a:t>he removed him into this land, wherein ye now dwell.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1" y="731521"/>
            <a:ext cx="6705593" cy="3997564"/>
          </a:xfrm>
          <a:prstGeom prst="rect">
            <a:avLst/>
          </a:prstGeom>
        </p:spPr>
      </p:pic>
    </p:spTree>
    <p:extLst>
      <p:ext uri="{BB962C8B-B14F-4D97-AF65-F5344CB8AC3E}">
        <p14:creationId xmlns:p14="http://schemas.microsoft.com/office/powerpoint/2010/main" val="34725467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5904" y="731520"/>
            <a:ext cx="3210560" cy="2718180"/>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4</a:t>
            </a:r>
            <a:r>
              <a:rPr lang="en-US" sz="2133" dirty="0">
                <a:solidFill>
                  <a:prstClr val="black"/>
                </a:solidFill>
                <a:latin typeface="Candara"/>
              </a:rPr>
              <a:t> Then came he out of the land of the </a:t>
            </a:r>
            <a:r>
              <a:rPr lang="en-US" sz="2133" dirty="0" err="1">
                <a:solidFill>
                  <a:prstClr val="black"/>
                </a:solidFill>
                <a:latin typeface="Candara"/>
              </a:rPr>
              <a:t>Chaldaeans</a:t>
            </a:r>
            <a:r>
              <a:rPr lang="en-US" sz="2133" dirty="0">
                <a:solidFill>
                  <a:prstClr val="black"/>
                </a:solidFill>
                <a:latin typeface="Candara"/>
              </a:rPr>
              <a:t>,</a:t>
            </a:r>
          </a:p>
          <a:p>
            <a:pPr defTabSz="1219170"/>
            <a:r>
              <a:rPr lang="en-US" sz="2133" dirty="0">
                <a:solidFill>
                  <a:prstClr val="black"/>
                </a:solidFill>
                <a:latin typeface="Candara"/>
              </a:rPr>
              <a:t>and dwelt in </a:t>
            </a:r>
            <a:r>
              <a:rPr lang="en-US" sz="2133" dirty="0" err="1">
                <a:solidFill>
                  <a:prstClr val="black"/>
                </a:solidFill>
                <a:latin typeface="Candara"/>
              </a:rPr>
              <a:t>Charran</a:t>
            </a:r>
            <a:r>
              <a:rPr lang="en-US" sz="2133" dirty="0">
                <a:solidFill>
                  <a:prstClr val="black"/>
                </a:solidFill>
                <a:latin typeface="Candara"/>
              </a:rPr>
              <a:t>: </a:t>
            </a:r>
          </a:p>
          <a:p>
            <a:pPr defTabSz="1219170"/>
            <a:r>
              <a:rPr lang="en-US" sz="2133" dirty="0">
                <a:solidFill>
                  <a:prstClr val="black"/>
                </a:solidFill>
                <a:latin typeface="Candara"/>
              </a:rPr>
              <a:t>and from thence, when his father was dead, </a:t>
            </a:r>
            <a:br>
              <a:rPr lang="en-US" sz="2133" dirty="0">
                <a:solidFill>
                  <a:prstClr val="black"/>
                </a:solidFill>
                <a:latin typeface="Candara"/>
              </a:rPr>
            </a:br>
            <a:r>
              <a:rPr lang="en-US" sz="2133" dirty="0">
                <a:solidFill>
                  <a:prstClr val="black"/>
                </a:solidFill>
                <a:latin typeface="Candara"/>
              </a:rPr>
              <a:t>he removed him into this land, wherein ye now dwell.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1" y="731521"/>
            <a:ext cx="6705593" cy="3997564"/>
          </a:xfrm>
          <a:prstGeom prst="rect">
            <a:avLst/>
          </a:prstGeom>
        </p:spPr>
      </p:pic>
      <p:sp>
        <p:nvSpPr>
          <p:cNvPr id="5" name="TextBox 4"/>
          <p:cNvSpPr txBox="1"/>
          <p:nvPr/>
        </p:nvSpPr>
        <p:spPr>
          <a:xfrm>
            <a:off x="4572005" y="4998721"/>
            <a:ext cx="6705595" cy="1077218"/>
          </a:xfrm>
          <a:prstGeom prst="rect">
            <a:avLst/>
          </a:prstGeom>
          <a:noFill/>
        </p:spPr>
        <p:txBody>
          <a:bodyPr wrap="square" rtlCol="0">
            <a:spAutoFit/>
          </a:bodyPr>
          <a:lstStyle/>
          <a:p>
            <a:pPr defTabSz="1219170"/>
            <a:r>
              <a:rPr lang="en-US" sz="1600" b="1" dirty="0">
                <a:solidFill>
                  <a:prstClr val="white"/>
                </a:solidFill>
                <a:latin typeface="Candara"/>
              </a:rPr>
              <a:t>Genesis 12:5  </a:t>
            </a:r>
            <a:r>
              <a:rPr lang="en-US" sz="1600" dirty="0">
                <a:solidFill>
                  <a:prstClr val="white"/>
                </a:solidFill>
                <a:latin typeface="Candara"/>
              </a:rPr>
              <a:t>And Abram took Sarai his wife, and Lot his brother's son, and all their substance that they had gathered, and the souls that they had gotten in Haran; and they went forth to go into the land of Canaan; and into the land of Canaan they came. </a:t>
            </a:r>
          </a:p>
        </p:txBody>
      </p:sp>
    </p:spTree>
    <p:extLst>
      <p:ext uri="{BB962C8B-B14F-4D97-AF65-F5344CB8AC3E}">
        <p14:creationId xmlns:p14="http://schemas.microsoft.com/office/powerpoint/2010/main" val="33602649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3440" y="1695530"/>
            <a:ext cx="3210560" cy="2718180"/>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5</a:t>
            </a:r>
            <a:r>
              <a:rPr lang="en-US" sz="2133" dirty="0">
                <a:solidFill>
                  <a:prstClr val="black"/>
                </a:solidFill>
                <a:latin typeface="Candara"/>
              </a:rPr>
              <a:t> And he gave him none inheritance in it, no, not </a:t>
            </a:r>
            <a:r>
              <a:rPr lang="en-US" sz="2133" i="1" dirty="0">
                <a:solidFill>
                  <a:prstClr val="black"/>
                </a:solidFill>
                <a:latin typeface="Candara"/>
              </a:rPr>
              <a:t>so much as </a:t>
            </a:r>
            <a:r>
              <a:rPr lang="en-US" sz="2133" dirty="0">
                <a:solidFill>
                  <a:prstClr val="black"/>
                </a:solidFill>
                <a:latin typeface="Candara"/>
              </a:rPr>
              <a:t>to set his foot on: yet he promised that he would give it to him for a possession, and to his seed after him, when </a:t>
            </a:r>
            <a:r>
              <a:rPr lang="en-US" sz="2133" i="1" dirty="0">
                <a:solidFill>
                  <a:prstClr val="black"/>
                </a:solidFill>
                <a:latin typeface="Candara"/>
              </a:rPr>
              <a:t>as yet </a:t>
            </a:r>
            <a:r>
              <a:rPr lang="en-US" sz="2133" dirty="0">
                <a:solidFill>
                  <a:prstClr val="black"/>
                </a:solidFill>
                <a:latin typeface="Candara"/>
              </a:rPr>
              <a:t>he had no child.</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42937" y="685802"/>
            <a:ext cx="6563727" cy="5434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638064"/>
      </p:ext>
    </p:extLst>
  </p:cSld>
  <p:clrMapOvr>
    <a:masterClrMapping/>
  </p:clrMapOvr>
  <p:transition spd="med">
    <p:fade/>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16000" y="1397001"/>
            <a:ext cx="4775200" cy="3097707"/>
          </a:xfrm>
          <a:prstGeom prst="rect">
            <a:avLst/>
          </a:prstGeom>
          <a:noFill/>
        </p:spPr>
        <p:txBody>
          <a:bodyPr wrap="square" rtlCol="0">
            <a:spAutoFit/>
          </a:bodyPr>
          <a:lstStyle/>
          <a:p>
            <a:pPr defTabSz="1219170">
              <a:spcBef>
                <a:spcPts val="800"/>
              </a:spcBef>
            </a:pPr>
            <a:r>
              <a:rPr lang="en-US" sz="2133" baseline="30000" dirty="0">
                <a:solidFill>
                  <a:prstClr val="black"/>
                </a:solidFill>
                <a:latin typeface="Candara"/>
              </a:rPr>
              <a:t>6</a:t>
            </a:r>
            <a:r>
              <a:rPr lang="en-US" sz="2133" dirty="0">
                <a:solidFill>
                  <a:prstClr val="black"/>
                </a:solidFill>
                <a:latin typeface="Candara"/>
              </a:rPr>
              <a:t> And God </a:t>
            </a:r>
            <a:r>
              <a:rPr lang="en-US" sz="2133" dirty="0" err="1">
                <a:solidFill>
                  <a:prstClr val="black"/>
                </a:solidFill>
                <a:latin typeface="Candara"/>
              </a:rPr>
              <a:t>spake</a:t>
            </a:r>
            <a:r>
              <a:rPr lang="en-US" sz="2133" dirty="0">
                <a:solidFill>
                  <a:prstClr val="black"/>
                </a:solidFill>
                <a:latin typeface="Candara"/>
              </a:rPr>
              <a:t> on this wise, That his seed should sojourn in a strange land; and that they should bring them into bondage, and entreat </a:t>
            </a:r>
            <a:r>
              <a:rPr lang="en-US" sz="2133" i="1" dirty="0">
                <a:solidFill>
                  <a:prstClr val="black"/>
                </a:solidFill>
                <a:latin typeface="Candara"/>
              </a:rPr>
              <a:t>them </a:t>
            </a:r>
            <a:r>
              <a:rPr lang="en-US" sz="2133" dirty="0">
                <a:solidFill>
                  <a:prstClr val="black"/>
                </a:solidFill>
                <a:latin typeface="Candara"/>
              </a:rPr>
              <a:t>evil four hundred years.  </a:t>
            </a:r>
          </a:p>
          <a:p>
            <a:pPr defTabSz="1219170">
              <a:spcBef>
                <a:spcPts val="400"/>
              </a:spcBef>
            </a:pPr>
            <a:r>
              <a:rPr lang="en-US" sz="2133" baseline="30000" dirty="0">
                <a:solidFill>
                  <a:prstClr val="black"/>
                </a:solidFill>
                <a:latin typeface="Candara"/>
              </a:rPr>
              <a:t>7</a:t>
            </a:r>
            <a:r>
              <a:rPr lang="en-US" sz="2133" dirty="0">
                <a:solidFill>
                  <a:prstClr val="black"/>
                </a:solidFill>
                <a:latin typeface="Candara"/>
              </a:rPr>
              <a:t> And the nation to whom they shall be in bondage will I judge, said God: and after that shall they come forth, and serve me in this place.</a:t>
            </a:r>
          </a:p>
        </p:txBody>
      </p:sp>
      <p:sp>
        <p:nvSpPr>
          <p:cNvPr id="2" name="TextBox 1"/>
          <p:cNvSpPr txBox="1"/>
          <p:nvPr/>
        </p:nvSpPr>
        <p:spPr>
          <a:xfrm>
            <a:off x="6502400" y="1397001"/>
            <a:ext cx="4673600" cy="3374642"/>
          </a:xfrm>
          <a:prstGeom prst="rect">
            <a:avLst/>
          </a:prstGeom>
          <a:noFill/>
        </p:spPr>
        <p:txBody>
          <a:bodyPr wrap="square" rtlCol="0">
            <a:spAutoFit/>
          </a:bodyPr>
          <a:lstStyle/>
          <a:p>
            <a:pPr defTabSz="1219170"/>
            <a:r>
              <a:rPr lang="en-US" sz="2133" b="1" dirty="0">
                <a:solidFill>
                  <a:prstClr val="white"/>
                </a:solidFill>
                <a:latin typeface="Candara"/>
              </a:rPr>
              <a:t>Genesis 15:13-14</a:t>
            </a:r>
            <a:br>
              <a:rPr lang="en-US" sz="2133" b="1" dirty="0">
                <a:solidFill>
                  <a:prstClr val="white"/>
                </a:solidFill>
                <a:latin typeface="Candara"/>
              </a:rPr>
            </a:br>
            <a:r>
              <a:rPr lang="en-US" sz="2133" baseline="30000" dirty="0">
                <a:solidFill>
                  <a:prstClr val="white"/>
                </a:solidFill>
                <a:latin typeface="Candara"/>
              </a:rPr>
              <a:t>14 </a:t>
            </a:r>
            <a:r>
              <a:rPr lang="en-US" sz="2133" baseline="30000" dirty="0">
                <a:solidFill>
                  <a:prstClr val="black"/>
                </a:solidFill>
                <a:latin typeface="Candara"/>
              </a:rPr>
              <a:t> </a:t>
            </a:r>
            <a:r>
              <a:rPr lang="en-US" sz="2133" dirty="0">
                <a:solidFill>
                  <a:prstClr val="white"/>
                </a:solidFill>
                <a:latin typeface="Candara"/>
              </a:rPr>
              <a:t>And he said unto Abram, Know of a surety that thy seed shall be a stranger in a land </a:t>
            </a:r>
            <a:r>
              <a:rPr lang="en-US" sz="2133" i="1" dirty="0">
                <a:solidFill>
                  <a:prstClr val="white"/>
                </a:solidFill>
                <a:latin typeface="Candara"/>
              </a:rPr>
              <a:t>that is </a:t>
            </a:r>
            <a:r>
              <a:rPr lang="en-US" sz="2133" dirty="0">
                <a:solidFill>
                  <a:prstClr val="white"/>
                </a:solidFill>
                <a:latin typeface="Candara"/>
              </a:rPr>
              <a:t>not theirs, and shall serve them; and they shall afflict them four hundred years;  </a:t>
            </a:r>
          </a:p>
          <a:p>
            <a:pPr defTabSz="1219170"/>
            <a:r>
              <a:rPr lang="en-US" sz="2133" baseline="30000" dirty="0">
                <a:solidFill>
                  <a:prstClr val="white"/>
                </a:solidFill>
                <a:latin typeface="Candara"/>
              </a:rPr>
              <a:t>14</a:t>
            </a:r>
            <a:r>
              <a:rPr lang="en-US" sz="2133" dirty="0">
                <a:solidFill>
                  <a:prstClr val="white"/>
                </a:solidFill>
                <a:latin typeface="Candara"/>
              </a:rPr>
              <a:t> And also that nation, whom they shall serve, will I judge: and afterward shall they come out with great substance. </a:t>
            </a:r>
            <a:endParaRPr lang="en-US" sz="2133" dirty="0">
              <a:solidFill>
                <a:srgbClr val="92D050"/>
              </a:solidFill>
              <a:latin typeface="Candara"/>
            </a:endParaRPr>
          </a:p>
        </p:txBody>
      </p:sp>
    </p:spTree>
    <p:extLst>
      <p:ext uri="{BB962C8B-B14F-4D97-AF65-F5344CB8AC3E}">
        <p14:creationId xmlns:p14="http://schemas.microsoft.com/office/powerpoint/2010/main" val="7848772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19200" y="1498600"/>
            <a:ext cx="4267200" cy="1456553"/>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8</a:t>
            </a:r>
            <a:r>
              <a:rPr lang="en-US" sz="2133" dirty="0">
                <a:solidFill>
                  <a:prstClr val="black"/>
                </a:solidFill>
                <a:latin typeface="Candara"/>
              </a:rPr>
              <a:t> And he gave him the covenant of circumcision: </a:t>
            </a:r>
          </a:p>
          <a:p>
            <a:pPr defTabSz="1219170">
              <a:spcBef>
                <a:spcPts val="400"/>
              </a:spcBef>
            </a:pPr>
            <a:r>
              <a:rPr lang="en-US" sz="2133" dirty="0">
                <a:solidFill>
                  <a:prstClr val="black"/>
                </a:solidFill>
                <a:latin typeface="Candara"/>
              </a:rPr>
              <a:t>and so </a:t>
            </a:r>
            <a:r>
              <a:rPr lang="en-US" sz="2133" i="1" dirty="0">
                <a:solidFill>
                  <a:prstClr val="black"/>
                </a:solidFill>
                <a:latin typeface="Candara"/>
              </a:rPr>
              <a:t>Abraham </a:t>
            </a:r>
            <a:r>
              <a:rPr lang="en-US" sz="2133" dirty="0">
                <a:solidFill>
                  <a:prstClr val="black"/>
                </a:solidFill>
                <a:latin typeface="Candara"/>
              </a:rPr>
              <a:t>begat Isaac, and circumcised him the eighth day;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400" y="1905100"/>
            <a:ext cx="3738880" cy="2993547"/>
          </a:xfrm>
          <a:prstGeom prst="rect">
            <a:avLst/>
          </a:prstGeom>
        </p:spPr>
      </p:pic>
    </p:spTree>
    <p:extLst>
      <p:ext uri="{BB962C8B-B14F-4D97-AF65-F5344CB8AC3E}">
        <p14:creationId xmlns:p14="http://schemas.microsoft.com/office/powerpoint/2010/main" val="35878312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19200" y="1498600"/>
            <a:ext cx="4267200" cy="1836080"/>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8</a:t>
            </a:r>
            <a:r>
              <a:rPr lang="en-US" sz="2133" dirty="0">
                <a:solidFill>
                  <a:prstClr val="black"/>
                </a:solidFill>
                <a:latin typeface="Candara"/>
              </a:rPr>
              <a:t> And he gave him the covenant of circumcision: </a:t>
            </a:r>
          </a:p>
          <a:p>
            <a:pPr defTabSz="1219170">
              <a:spcBef>
                <a:spcPts val="400"/>
              </a:spcBef>
            </a:pPr>
            <a:r>
              <a:rPr lang="en-US" sz="2133" dirty="0">
                <a:solidFill>
                  <a:prstClr val="black"/>
                </a:solidFill>
                <a:latin typeface="Candara"/>
              </a:rPr>
              <a:t>and so </a:t>
            </a:r>
            <a:r>
              <a:rPr lang="en-US" sz="2133" i="1" dirty="0">
                <a:solidFill>
                  <a:prstClr val="black"/>
                </a:solidFill>
                <a:latin typeface="Candara"/>
              </a:rPr>
              <a:t>Abraham </a:t>
            </a:r>
            <a:r>
              <a:rPr lang="en-US" sz="2133" dirty="0">
                <a:solidFill>
                  <a:prstClr val="black"/>
                </a:solidFill>
                <a:latin typeface="Candara"/>
              </a:rPr>
              <a:t>begat Isaac, and circumcised him the eighth day;</a:t>
            </a:r>
          </a:p>
          <a:p>
            <a:pPr defTabSz="1219170">
              <a:spcBef>
                <a:spcPts val="400"/>
              </a:spcBef>
            </a:pPr>
            <a:r>
              <a:rPr lang="en-US" sz="2133" dirty="0">
                <a:solidFill>
                  <a:prstClr val="black"/>
                </a:solidFill>
                <a:latin typeface="Candara"/>
              </a:rPr>
              <a:t>and Isaac </a:t>
            </a:r>
            <a:r>
              <a:rPr lang="en-US" sz="2133" i="1" dirty="0">
                <a:solidFill>
                  <a:prstClr val="black"/>
                </a:solidFill>
                <a:latin typeface="Candara"/>
              </a:rPr>
              <a:t>begat </a:t>
            </a:r>
            <a:r>
              <a:rPr lang="en-US" sz="2133" dirty="0">
                <a:solidFill>
                  <a:prstClr val="black"/>
                </a:solidFill>
                <a:latin typeface="Candara"/>
              </a:rPr>
              <a:t>Jacob;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400" y="1905100"/>
            <a:ext cx="3738880" cy="2993547"/>
          </a:xfrm>
          <a:prstGeom prst="rect">
            <a:avLst/>
          </a:prstGeom>
        </p:spPr>
      </p:pic>
    </p:spTree>
    <p:extLst>
      <p:ext uri="{BB962C8B-B14F-4D97-AF65-F5344CB8AC3E}">
        <p14:creationId xmlns:p14="http://schemas.microsoft.com/office/powerpoint/2010/main" val="3770683609"/>
      </p:ext>
    </p:extLst>
  </p:cSld>
  <p:clrMapOvr>
    <a:masterClrMapping/>
  </p:clrMapOvr>
  <p:transition spd="med">
    <p:fade/>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19200" y="1498600"/>
            <a:ext cx="4267200" cy="2543838"/>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8</a:t>
            </a:r>
            <a:r>
              <a:rPr lang="en-US" sz="2133" dirty="0">
                <a:solidFill>
                  <a:prstClr val="black"/>
                </a:solidFill>
                <a:latin typeface="Candara"/>
              </a:rPr>
              <a:t> And he gave him the covenant of circumcision: </a:t>
            </a:r>
          </a:p>
          <a:p>
            <a:pPr defTabSz="1219170">
              <a:spcBef>
                <a:spcPts val="400"/>
              </a:spcBef>
            </a:pPr>
            <a:r>
              <a:rPr lang="en-US" sz="2133" dirty="0">
                <a:solidFill>
                  <a:prstClr val="black"/>
                </a:solidFill>
                <a:latin typeface="Candara"/>
              </a:rPr>
              <a:t>and so </a:t>
            </a:r>
            <a:r>
              <a:rPr lang="en-US" sz="2133" i="1" dirty="0">
                <a:solidFill>
                  <a:prstClr val="black"/>
                </a:solidFill>
                <a:latin typeface="Candara"/>
              </a:rPr>
              <a:t>Abraham </a:t>
            </a:r>
            <a:r>
              <a:rPr lang="en-US" sz="2133" dirty="0">
                <a:solidFill>
                  <a:prstClr val="black"/>
                </a:solidFill>
                <a:latin typeface="Candara"/>
              </a:rPr>
              <a:t>begat Isaac, and circumcised him the eighth day;</a:t>
            </a:r>
          </a:p>
          <a:p>
            <a:pPr defTabSz="1219170">
              <a:spcBef>
                <a:spcPts val="400"/>
              </a:spcBef>
            </a:pPr>
            <a:r>
              <a:rPr lang="en-US" sz="2133" dirty="0">
                <a:solidFill>
                  <a:prstClr val="black"/>
                </a:solidFill>
                <a:latin typeface="Candara"/>
              </a:rPr>
              <a:t>and Isaac </a:t>
            </a:r>
            <a:r>
              <a:rPr lang="en-US" sz="2133" i="1" dirty="0">
                <a:solidFill>
                  <a:prstClr val="black"/>
                </a:solidFill>
                <a:latin typeface="Candara"/>
              </a:rPr>
              <a:t>begat </a:t>
            </a:r>
            <a:r>
              <a:rPr lang="en-US" sz="2133" dirty="0">
                <a:solidFill>
                  <a:prstClr val="black"/>
                </a:solidFill>
                <a:latin typeface="Candara"/>
              </a:rPr>
              <a:t>Jacob; </a:t>
            </a:r>
          </a:p>
          <a:p>
            <a:pPr defTabSz="1219170">
              <a:spcBef>
                <a:spcPts val="400"/>
              </a:spcBef>
            </a:pPr>
            <a:r>
              <a:rPr lang="en-US" sz="2133" dirty="0">
                <a:solidFill>
                  <a:prstClr val="black"/>
                </a:solidFill>
                <a:latin typeface="Candara"/>
              </a:rPr>
              <a:t>and Jacob </a:t>
            </a:r>
            <a:r>
              <a:rPr lang="en-US" sz="2133" i="1" dirty="0">
                <a:solidFill>
                  <a:prstClr val="black"/>
                </a:solidFill>
                <a:latin typeface="Candara"/>
              </a:rPr>
              <a:t>begat </a:t>
            </a:r>
            <a:r>
              <a:rPr lang="en-US" sz="2133" dirty="0">
                <a:solidFill>
                  <a:prstClr val="black"/>
                </a:solidFill>
                <a:latin typeface="Candara"/>
              </a:rPr>
              <a:t>the twelve patriarchs.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400" y="1905100"/>
            <a:ext cx="3738880" cy="2993547"/>
          </a:xfrm>
          <a:prstGeom prst="rect">
            <a:avLst/>
          </a:prstGeom>
        </p:spPr>
      </p:pic>
    </p:spTree>
    <p:extLst>
      <p:ext uri="{BB962C8B-B14F-4D97-AF65-F5344CB8AC3E}">
        <p14:creationId xmlns:p14="http://schemas.microsoft.com/office/powerpoint/2010/main" val="2779257060"/>
      </p:ext>
    </p:extLst>
  </p:cSld>
  <p:clrMapOvr>
    <a:masterClrMapping/>
  </p:clrMapOvr>
  <p:transition spd="med">
    <p:fade/>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19200" y="2219404"/>
            <a:ext cx="4267200" cy="1077026"/>
          </a:xfrm>
          <a:prstGeom prst="rect">
            <a:avLst/>
          </a:prstGeom>
          <a:noFill/>
        </p:spPr>
        <p:txBody>
          <a:bodyPr wrap="square" rtlCol="0">
            <a:spAutoFit/>
          </a:bodyPr>
          <a:lstStyle/>
          <a:p>
            <a:pPr defTabSz="1219170">
              <a:spcBef>
                <a:spcPts val="800"/>
              </a:spcBef>
            </a:pPr>
            <a:r>
              <a:rPr lang="en-US" sz="2133" baseline="30000" dirty="0">
                <a:solidFill>
                  <a:prstClr val="black"/>
                </a:solidFill>
                <a:latin typeface="Candara"/>
              </a:rPr>
              <a:t>9</a:t>
            </a:r>
            <a:r>
              <a:rPr lang="en-US" sz="2133" dirty="0">
                <a:solidFill>
                  <a:prstClr val="black"/>
                </a:solidFill>
                <a:latin typeface="Candara"/>
              </a:rPr>
              <a:t> And the patriarchs, moved with envy, sold Joseph into Egypt: but God was with him,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0400" y="796063"/>
            <a:ext cx="3738880" cy="5211621"/>
          </a:xfrm>
          <a:prstGeom prst="rect">
            <a:avLst/>
          </a:prstGeom>
        </p:spPr>
      </p:pic>
    </p:spTree>
    <p:extLst>
      <p:ext uri="{BB962C8B-B14F-4D97-AF65-F5344CB8AC3E}">
        <p14:creationId xmlns:p14="http://schemas.microsoft.com/office/powerpoint/2010/main" val="1930035754"/>
      </p:ext>
    </p:extLst>
  </p:cSld>
  <p:clrMapOvr>
    <a:masterClrMapping/>
  </p:clrMapOvr>
  <p:transition spd="med">
    <p:fade/>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16000" y="1773635"/>
            <a:ext cx="2946400" cy="2718180"/>
          </a:xfrm>
          <a:prstGeom prst="rect">
            <a:avLst/>
          </a:prstGeom>
          <a:noFill/>
        </p:spPr>
        <p:txBody>
          <a:bodyPr wrap="square" rtlCol="0">
            <a:spAutoFit/>
          </a:bodyPr>
          <a:lstStyle/>
          <a:p>
            <a:pPr defTabSz="1219170">
              <a:spcBef>
                <a:spcPts val="800"/>
              </a:spcBef>
            </a:pPr>
            <a:r>
              <a:rPr lang="en-US" sz="2133" baseline="30000" dirty="0">
                <a:solidFill>
                  <a:prstClr val="black"/>
                </a:solidFill>
                <a:latin typeface="Candara"/>
              </a:rPr>
              <a:t>10</a:t>
            </a:r>
            <a:r>
              <a:rPr lang="en-US" sz="2133" dirty="0">
                <a:solidFill>
                  <a:prstClr val="black"/>
                </a:solidFill>
                <a:latin typeface="Candara"/>
              </a:rPr>
              <a:t> And delivered him out of all his afflictions, and gave him </a:t>
            </a:r>
            <a:r>
              <a:rPr lang="en-US" sz="2133" dirty="0" err="1">
                <a:solidFill>
                  <a:prstClr val="black"/>
                </a:solidFill>
                <a:latin typeface="Candara"/>
              </a:rPr>
              <a:t>favour</a:t>
            </a:r>
            <a:r>
              <a:rPr lang="en-US" sz="2133" dirty="0">
                <a:solidFill>
                  <a:prstClr val="black"/>
                </a:solidFill>
                <a:latin typeface="Candara"/>
              </a:rPr>
              <a:t> and wisdom in the sight of Pharaoh king of Egypt; </a:t>
            </a:r>
            <a:br>
              <a:rPr lang="en-US" sz="2133" dirty="0">
                <a:solidFill>
                  <a:prstClr val="black"/>
                </a:solidFill>
                <a:latin typeface="Candara"/>
              </a:rPr>
            </a:br>
            <a:r>
              <a:rPr lang="en-US" sz="2133" dirty="0">
                <a:solidFill>
                  <a:prstClr val="black"/>
                </a:solidFill>
                <a:latin typeface="Candara"/>
              </a:rPr>
              <a:t>and he made him governor over Egypt and all his house.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3601" y="889000"/>
            <a:ext cx="6477985" cy="5054600"/>
          </a:xfrm>
          <a:prstGeom prst="rect">
            <a:avLst/>
          </a:prstGeom>
        </p:spPr>
      </p:pic>
    </p:spTree>
    <p:extLst>
      <p:ext uri="{BB962C8B-B14F-4D97-AF65-F5344CB8AC3E}">
        <p14:creationId xmlns:p14="http://schemas.microsoft.com/office/powerpoint/2010/main" val="525894500"/>
      </p:ext>
    </p:extLst>
  </p:cSld>
  <p:clrMapOvr>
    <a:masterClrMapping/>
  </p:clrMapOvr>
  <p:transition spd="med">
    <p:fade/>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16000" y="1820624"/>
            <a:ext cx="4775200" cy="2389950"/>
          </a:xfrm>
          <a:prstGeom prst="rect">
            <a:avLst/>
          </a:prstGeom>
          <a:noFill/>
        </p:spPr>
        <p:txBody>
          <a:bodyPr wrap="square" rtlCol="0">
            <a:spAutoFit/>
          </a:bodyPr>
          <a:lstStyle/>
          <a:p>
            <a:pPr defTabSz="1219170"/>
            <a:r>
              <a:rPr lang="en-US" sz="2133" baseline="30000" dirty="0">
                <a:solidFill>
                  <a:prstClr val="black"/>
                </a:solidFill>
                <a:latin typeface="Candara"/>
              </a:rPr>
              <a:t>11</a:t>
            </a:r>
            <a:r>
              <a:rPr lang="en-US" sz="2133" dirty="0">
                <a:solidFill>
                  <a:prstClr val="black"/>
                </a:solidFill>
                <a:latin typeface="Candara"/>
              </a:rPr>
              <a:t> Now there came a dearth over all the land of Egypt and </a:t>
            </a:r>
            <a:r>
              <a:rPr lang="en-US" sz="2133" dirty="0" err="1">
                <a:solidFill>
                  <a:prstClr val="black"/>
                </a:solidFill>
                <a:latin typeface="Candara"/>
              </a:rPr>
              <a:t>Chanaan</a:t>
            </a:r>
            <a:r>
              <a:rPr lang="en-US" sz="2133" dirty="0">
                <a:solidFill>
                  <a:prstClr val="black"/>
                </a:solidFill>
                <a:latin typeface="Candara"/>
              </a:rPr>
              <a:t>, and great affliction: and our fathers found no sustenance.  </a:t>
            </a:r>
          </a:p>
          <a:p>
            <a:pPr defTabSz="1219170"/>
            <a:r>
              <a:rPr lang="en-US" sz="2133" baseline="30000" dirty="0">
                <a:solidFill>
                  <a:prstClr val="black"/>
                </a:solidFill>
                <a:latin typeface="Candara"/>
              </a:rPr>
              <a:t>12</a:t>
            </a:r>
            <a:r>
              <a:rPr lang="en-US" sz="2133" dirty="0">
                <a:solidFill>
                  <a:prstClr val="black"/>
                </a:solidFill>
                <a:latin typeface="Candara"/>
              </a:rPr>
              <a:t> But when Jacob heard that there was corn in Egypt, he sent out our fathers first.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1" y="685800"/>
            <a:ext cx="4446372" cy="5450616"/>
          </a:xfrm>
          <a:prstGeom prst="rect">
            <a:avLst/>
          </a:prstGeom>
        </p:spPr>
      </p:pic>
    </p:spTree>
    <p:extLst>
      <p:ext uri="{BB962C8B-B14F-4D97-AF65-F5344CB8AC3E}">
        <p14:creationId xmlns:p14="http://schemas.microsoft.com/office/powerpoint/2010/main" val="4094623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22A523-D4D7-498A-BE6C-B40FDEF8E25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96C9755D-C1C5-452C-BAD4-0B7378660211}"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22</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111620" name="Picture 4">
            <a:extLst>
              <a:ext uri="{FF2B5EF4-FFF2-40B4-BE49-F238E27FC236}">
                <a16:creationId xmlns:a16="http://schemas.microsoft.com/office/drawing/2014/main" id="{B751E06E-2669-4E81-9915-C80C6E4AD1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411163"/>
            <a:ext cx="6629400" cy="5967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4400" y="1803401"/>
            <a:ext cx="2946400" cy="3702873"/>
          </a:xfrm>
          <a:prstGeom prst="rect">
            <a:avLst/>
          </a:prstGeom>
          <a:noFill/>
        </p:spPr>
        <p:txBody>
          <a:bodyPr wrap="square" rtlCol="0">
            <a:spAutoFit/>
          </a:bodyPr>
          <a:lstStyle/>
          <a:p>
            <a:pPr defTabSz="1219170"/>
            <a:r>
              <a:rPr lang="en-US" sz="2133" baseline="30000" dirty="0">
                <a:solidFill>
                  <a:prstClr val="black"/>
                </a:solidFill>
                <a:latin typeface="Candara"/>
              </a:rPr>
              <a:t>13</a:t>
            </a:r>
            <a:r>
              <a:rPr lang="en-US" sz="2133" dirty="0">
                <a:solidFill>
                  <a:prstClr val="black"/>
                </a:solidFill>
                <a:latin typeface="Candara"/>
              </a:rPr>
              <a:t> And at the second </a:t>
            </a:r>
            <a:r>
              <a:rPr lang="en-US" sz="2133" i="1" dirty="0">
                <a:solidFill>
                  <a:prstClr val="black"/>
                </a:solidFill>
                <a:latin typeface="Candara"/>
              </a:rPr>
              <a:t>time </a:t>
            </a:r>
            <a:r>
              <a:rPr lang="en-US" sz="2133" dirty="0">
                <a:solidFill>
                  <a:prstClr val="black"/>
                </a:solidFill>
                <a:latin typeface="Candara"/>
              </a:rPr>
              <a:t>Joseph was made known to his brethren; and Joseph's kindred was made known unto Pharaoh. </a:t>
            </a:r>
          </a:p>
          <a:p>
            <a:pPr defTabSz="1219170"/>
            <a:r>
              <a:rPr lang="en-US" sz="2133" baseline="30000" dirty="0">
                <a:solidFill>
                  <a:prstClr val="black"/>
                </a:solidFill>
                <a:latin typeface="Candara"/>
              </a:rPr>
              <a:t>14</a:t>
            </a:r>
            <a:r>
              <a:rPr lang="en-US" sz="2133" dirty="0">
                <a:solidFill>
                  <a:prstClr val="black"/>
                </a:solidFill>
                <a:latin typeface="Candara"/>
              </a:rPr>
              <a:t> Then sent Joseph, and called his father Jacob to </a:t>
            </a:r>
            <a:r>
              <a:rPr lang="en-US" sz="2133" i="1" dirty="0">
                <a:solidFill>
                  <a:prstClr val="black"/>
                </a:solidFill>
                <a:latin typeface="Candara"/>
              </a:rPr>
              <a:t>him</a:t>
            </a:r>
            <a:r>
              <a:rPr lang="en-US" sz="2133" dirty="0">
                <a:solidFill>
                  <a:prstClr val="black"/>
                </a:solidFill>
                <a:latin typeface="Candara"/>
              </a:rPr>
              <a:t>, and all his kindred, threescore and fifteen souls.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2342" y="1445302"/>
            <a:ext cx="6407020" cy="3865797"/>
          </a:xfrm>
          <a:prstGeom prst="rect">
            <a:avLst/>
          </a:prstGeom>
        </p:spPr>
      </p:pic>
    </p:spTree>
    <p:extLst>
      <p:ext uri="{BB962C8B-B14F-4D97-AF65-F5344CB8AC3E}">
        <p14:creationId xmlns:p14="http://schemas.microsoft.com/office/powerpoint/2010/main" val="34276836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3440" y="1463041"/>
            <a:ext cx="3210560" cy="748795"/>
          </a:xfrm>
          <a:prstGeom prst="rect">
            <a:avLst/>
          </a:prstGeom>
          <a:noFill/>
        </p:spPr>
        <p:txBody>
          <a:bodyPr wrap="square" rtlCol="0">
            <a:spAutoFit/>
          </a:bodyPr>
          <a:lstStyle/>
          <a:p>
            <a:pPr defTabSz="1219170"/>
            <a:r>
              <a:rPr lang="en-US" sz="2133" baseline="30000" dirty="0">
                <a:solidFill>
                  <a:prstClr val="black"/>
                </a:solidFill>
                <a:latin typeface="Candara"/>
              </a:rPr>
              <a:t>15</a:t>
            </a:r>
            <a:r>
              <a:rPr lang="en-US" sz="2133" dirty="0">
                <a:solidFill>
                  <a:prstClr val="black"/>
                </a:solidFill>
                <a:latin typeface="Candara"/>
              </a:rPr>
              <a:t> So Jacob went down into Egypt,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1" y="975361"/>
            <a:ext cx="6705593" cy="3997564"/>
          </a:xfrm>
          <a:prstGeom prst="rect">
            <a:avLst/>
          </a:prstGeom>
        </p:spPr>
      </p:pic>
    </p:spTree>
    <p:extLst>
      <p:ext uri="{BB962C8B-B14F-4D97-AF65-F5344CB8AC3E}">
        <p14:creationId xmlns:p14="http://schemas.microsoft.com/office/powerpoint/2010/main" val="2028271052"/>
      </p:ext>
    </p:extLst>
  </p:cSld>
  <p:clrMapOvr>
    <a:masterClrMapping/>
  </p:clrMapOvr>
  <p:transition spd="med">
    <p:fade/>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3440" y="1463041"/>
            <a:ext cx="3210560" cy="748795"/>
          </a:xfrm>
          <a:prstGeom prst="rect">
            <a:avLst/>
          </a:prstGeom>
          <a:noFill/>
        </p:spPr>
        <p:txBody>
          <a:bodyPr wrap="square" rtlCol="0">
            <a:spAutoFit/>
          </a:bodyPr>
          <a:lstStyle/>
          <a:p>
            <a:pPr defTabSz="1219170"/>
            <a:r>
              <a:rPr lang="en-US" sz="2133" baseline="30000" dirty="0">
                <a:solidFill>
                  <a:prstClr val="black"/>
                </a:solidFill>
                <a:latin typeface="Candara"/>
              </a:rPr>
              <a:t>15</a:t>
            </a:r>
            <a:r>
              <a:rPr lang="en-US" sz="2133" dirty="0">
                <a:solidFill>
                  <a:prstClr val="black"/>
                </a:solidFill>
                <a:latin typeface="Candara"/>
              </a:rPr>
              <a:t> So Jacob went down into Egypt,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2" y="975361"/>
            <a:ext cx="6705591" cy="3997564"/>
          </a:xfrm>
          <a:prstGeom prst="rect">
            <a:avLst/>
          </a:prstGeom>
        </p:spPr>
      </p:pic>
    </p:spTree>
    <p:extLst>
      <p:ext uri="{BB962C8B-B14F-4D97-AF65-F5344CB8AC3E}">
        <p14:creationId xmlns:p14="http://schemas.microsoft.com/office/powerpoint/2010/main" val="297791836"/>
      </p:ext>
    </p:extLst>
  </p:cSld>
  <p:clrMapOvr>
    <a:masterClrMapping/>
  </p:clrMapOvr>
  <p:transition spd="med">
    <p:fade/>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3440" y="1463040"/>
            <a:ext cx="3210560" cy="1836080"/>
          </a:xfrm>
          <a:prstGeom prst="rect">
            <a:avLst/>
          </a:prstGeom>
          <a:noFill/>
        </p:spPr>
        <p:txBody>
          <a:bodyPr wrap="square" rtlCol="0">
            <a:spAutoFit/>
          </a:bodyPr>
          <a:lstStyle/>
          <a:p>
            <a:pPr defTabSz="1219170"/>
            <a:r>
              <a:rPr lang="en-US" sz="2133" baseline="30000" dirty="0">
                <a:solidFill>
                  <a:prstClr val="black"/>
                </a:solidFill>
                <a:latin typeface="Candara"/>
              </a:rPr>
              <a:t>15</a:t>
            </a:r>
            <a:r>
              <a:rPr lang="en-US" sz="2133" dirty="0">
                <a:solidFill>
                  <a:prstClr val="black"/>
                </a:solidFill>
                <a:latin typeface="Candara"/>
              </a:rPr>
              <a:t> So Jacob went down into Egypt, and died, he, and our fathers, </a:t>
            </a:r>
          </a:p>
          <a:p>
            <a:pPr defTabSz="1219170">
              <a:spcBef>
                <a:spcPts val="800"/>
              </a:spcBef>
            </a:pPr>
            <a:r>
              <a:rPr lang="en-US" sz="2133" baseline="30000" dirty="0">
                <a:solidFill>
                  <a:prstClr val="black"/>
                </a:solidFill>
                <a:latin typeface="Candara"/>
              </a:rPr>
              <a:t>16</a:t>
            </a:r>
            <a:r>
              <a:rPr lang="en-US" sz="2133" dirty="0">
                <a:solidFill>
                  <a:prstClr val="black"/>
                </a:solidFill>
                <a:latin typeface="Candara"/>
              </a:rPr>
              <a:t> And were carried over into </a:t>
            </a:r>
            <a:r>
              <a:rPr lang="en-US" sz="2133" dirty="0" err="1">
                <a:solidFill>
                  <a:prstClr val="black"/>
                </a:solidFill>
                <a:latin typeface="Candara"/>
              </a:rPr>
              <a:t>Sychem</a:t>
            </a:r>
            <a:r>
              <a:rPr lang="en-US" sz="2133" dirty="0">
                <a:solidFill>
                  <a:prstClr val="black"/>
                </a:solidFill>
                <a:latin typeface="Candara"/>
              </a:rPr>
              <a:t>,</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1" y="975361"/>
            <a:ext cx="6705593" cy="3997564"/>
          </a:xfrm>
          <a:prstGeom prst="rect">
            <a:avLst/>
          </a:prstGeom>
        </p:spPr>
      </p:pic>
    </p:spTree>
    <p:extLst>
      <p:ext uri="{BB962C8B-B14F-4D97-AF65-F5344CB8AC3E}">
        <p14:creationId xmlns:p14="http://schemas.microsoft.com/office/powerpoint/2010/main" val="1314679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3440" y="1463040"/>
            <a:ext cx="3210560" cy="1836080"/>
          </a:xfrm>
          <a:prstGeom prst="rect">
            <a:avLst/>
          </a:prstGeom>
          <a:noFill/>
        </p:spPr>
        <p:txBody>
          <a:bodyPr wrap="square" rtlCol="0">
            <a:spAutoFit/>
          </a:bodyPr>
          <a:lstStyle/>
          <a:p>
            <a:pPr defTabSz="1219170"/>
            <a:r>
              <a:rPr lang="en-US" sz="2133" baseline="30000" dirty="0">
                <a:solidFill>
                  <a:prstClr val="black"/>
                </a:solidFill>
                <a:latin typeface="Candara"/>
              </a:rPr>
              <a:t>15</a:t>
            </a:r>
            <a:r>
              <a:rPr lang="en-US" sz="2133" dirty="0">
                <a:solidFill>
                  <a:prstClr val="black"/>
                </a:solidFill>
                <a:latin typeface="Candara"/>
              </a:rPr>
              <a:t> So Jacob went down into Egypt, and died, he, and our fathers, </a:t>
            </a:r>
          </a:p>
          <a:p>
            <a:pPr defTabSz="1219170">
              <a:spcBef>
                <a:spcPts val="800"/>
              </a:spcBef>
            </a:pPr>
            <a:r>
              <a:rPr lang="en-US" sz="2133" baseline="30000" dirty="0">
                <a:solidFill>
                  <a:prstClr val="black"/>
                </a:solidFill>
                <a:latin typeface="Candara"/>
              </a:rPr>
              <a:t>16</a:t>
            </a:r>
            <a:r>
              <a:rPr lang="en-US" sz="2133" dirty="0">
                <a:solidFill>
                  <a:prstClr val="black"/>
                </a:solidFill>
                <a:latin typeface="Candara"/>
              </a:rPr>
              <a:t> And were carried over into </a:t>
            </a:r>
            <a:r>
              <a:rPr lang="en-US" sz="2133" dirty="0" err="1">
                <a:solidFill>
                  <a:prstClr val="black"/>
                </a:solidFill>
                <a:latin typeface="Candara"/>
              </a:rPr>
              <a:t>Sychem</a:t>
            </a:r>
            <a:r>
              <a:rPr lang="en-US" sz="2133" dirty="0">
                <a:solidFill>
                  <a:prstClr val="black"/>
                </a:solidFill>
                <a:latin typeface="Candara"/>
              </a:rPr>
              <a:t>,</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2" y="975361"/>
            <a:ext cx="6705591" cy="3997564"/>
          </a:xfrm>
          <a:prstGeom prst="rect">
            <a:avLst/>
          </a:prstGeom>
        </p:spPr>
      </p:pic>
    </p:spTree>
    <p:extLst>
      <p:ext uri="{BB962C8B-B14F-4D97-AF65-F5344CB8AC3E}">
        <p14:creationId xmlns:p14="http://schemas.microsoft.com/office/powerpoint/2010/main" val="1203952291"/>
      </p:ext>
    </p:extLst>
  </p:cSld>
  <p:clrMapOvr>
    <a:masterClrMapping/>
  </p:clrMapOvr>
  <p:transition spd="med">
    <p:fade/>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3440" y="1463041"/>
            <a:ext cx="3210560" cy="3477234"/>
          </a:xfrm>
          <a:prstGeom prst="rect">
            <a:avLst/>
          </a:prstGeom>
          <a:noFill/>
        </p:spPr>
        <p:txBody>
          <a:bodyPr wrap="square" rtlCol="0">
            <a:spAutoFit/>
          </a:bodyPr>
          <a:lstStyle/>
          <a:p>
            <a:pPr defTabSz="1219170"/>
            <a:r>
              <a:rPr lang="en-US" sz="2133" baseline="30000" dirty="0">
                <a:solidFill>
                  <a:prstClr val="black"/>
                </a:solidFill>
                <a:latin typeface="Candara"/>
              </a:rPr>
              <a:t>15</a:t>
            </a:r>
            <a:r>
              <a:rPr lang="en-US" sz="2133" dirty="0">
                <a:solidFill>
                  <a:prstClr val="black"/>
                </a:solidFill>
                <a:latin typeface="Candara"/>
              </a:rPr>
              <a:t> So Jacob went down into Egypt, and died, he, and our fathers, </a:t>
            </a:r>
          </a:p>
          <a:p>
            <a:pPr defTabSz="1219170">
              <a:spcBef>
                <a:spcPts val="800"/>
              </a:spcBef>
            </a:pPr>
            <a:r>
              <a:rPr lang="en-US" sz="2133" baseline="30000" dirty="0">
                <a:solidFill>
                  <a:prstClr val="black"/>
                </a:solidFill>
                <a:latin typeface="Candara"/>
              </a:rPr>
              <a:t>16</a:t>
            </a:r>
            <a:r>
              <a:rPr lang="en-US" sz="2133" dirty="0">
                <a:solidFill>
                  <a:prstClr val="black"/>
                </a:solidFill>
                <a:latin typeface="Candara"/>
              </a:rPr>
              <a:t> And were carried over into </a:t>
            </a:r>
            <a:r>
              <a:rPr lang="en-US" sz="2133" dirty="0" err="1">
                <a:solidFill>
                  <a:prstClr val="black"/>
                </a:solidFill>
                <a:latin typeface="Candara"/>
              </a:rPr>
              <a:t>Sychem</a:t>
            </a:r>
            <a:r>
              <a:rPr lang="en-US" sz="2133" dirty="0">
                <a:solidFill>
                  <a:prstClr val="black"/>
                </a:solidFill>
                <a:latin typeface="Candara"/>
              </a:rPr>
              <a:t>, and laid in the </a:t>
            </a:r>
            <a:r>
              <a:rPr lang="en-US" sz="2133" dirty="0" err="1">
                <a:solidFill>
                  <a:prstClr val="black"/>
                </a:solidFill>
                <a:latin typeface="Candara"/>
              </a:rPr>
              <a:t>sepulchre</a:t>
            </a:r>
            <a:r>
              <a:rPr lang="en-US" sz="2133" dirty="0">
                <a:solidFill>
                  <a:prstClr val="black"/>
                </a:solidFill>
                <a:latin typeface="Candara"/>
              </a:rPr>
              <a:t> that Abraham bought for a sum of money of the sons of </a:t>
            </a:r>
            <a:r>
              <a:rPr lang="en-US" sz="2133" dirty="0" err="1">
                <a:solidFill>
                  <a:prstClr val="black"/>
                </a:solidFill>
                <a:latin typeface="Candara"/>
              </a:rPr>
              <a:t>Emmor</a:t>
            </a:r>
            <a:r>
              <a:rPr lang="en-US" sz="2133" dirty="0">
                <a:solidFill>
                  <a:prstClr val="black"/>
                </a:solidFill>
                <a:latin typeface="Candara"/>
              </a:rPr>
              <a:t> </a:t>
            </a:r>
            <a:r>
              <a:rPr lang="en-US" sz="2133" i="1" dirty="0">
                <a:solidFill>
                  <a:prstClr val="black"/>
                </a:solidFill>
                <a:latin typeface="Candara"/>
              </a:rPr>
              <a:t>the father </a:t>
            </a:r>
            <a:r>
              <a:rPr lang="en-US" sz="2133" dirty="0">
                <a:solidFill>
                  <a:prstClr val="black"/>
                </a:solidFill>
                <a:latin typeface="Candara"/>
              </a:rPr>
              <a:t>of </a:t>
            </a:r>
            <a:r>
              <a:rPr lang="en-US" sz="2133" dirty="0" err="1">
                <a:solidFill>
                  <a:prstClr val="black"/>
                </a:solidFill>
                <a:latin typeface="Candara"/>
              </a:rPr>
              <a:t>Sychem</a:t>
            </a:r>
            <a:r>
              <a:rPr lang="en-US" sz="2133" dirty="0">
                <a:solidFill>
                  <a:prstClr val="black"/>
                </a:solidFill>
                <a:latin typeface="Candara"/>
              </a:rPr>
              <a:t>.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1" y="975361"/>
            <a:ext cx="6705593" cy="3997564"/>
          </a:xfrm>
          <a:prstGeom prst="rect">
            <a:avLst/>
          </a:prstGeom>
        </p:spPr>
      </p:pic>
    </p:spTree>
    <p:extLst>
      <p:ext uri="{BB962C8B-B14F-4D97-AF65-F5344CB8AC3E}">
        <p14:creationId xmlns:p14="http://schemas.microsoft.com/office/powerpoint/2010/main" val="1126677"/>
      </p:ext>
    </p:extLst>
  </p:cSld>
  <p:clrMapOvr>
    <a:masterClrMapping/>
  </p:clrMapOvr>
  <p:transition spd="med">
    <p:fade/>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75360" y="4267200"/>
            <a:ext cx="10160000" cy="1938672"/>
          </a:xfrm>
          <a:prstGeom prst="rect">
            <a:avLst/>
          </a:prstGeom>
          <a:noFill/>
        </p:spPr>
        <p:txBody>
          <a:bodyPr wrap="square" rtlCol="0">
            <a:spAutoFit/>
          </a:bodyPr>
          <a:lstStyle/>
          <a:p>
            <a:pPr defTabSz="1219170"/>
            <a:r>
              <a:rPr lang="en-US" sz="2133" baseline="30000" dirty="0">
                <a:solidFill>
                  <a:prstClr val="white"/>
                </a:solidFill>
                <a:latin typeface="Candara"/>
              </a:rPr>
              <a:t>17</a:t>
            </a:r>
            <a:r>
              <a:rPr lang="en-US" sz="2133" dirty="0">
                <a:solidFill>
                  <a:prstClr val="white"/>
                </a:solidFill>
                <a:latin typeface="Candara"/>
              </a:rPr>
              <a:t> But when the time of the promise drew nigh, which God had sworn to Abraham, </a:t>
            </a:r>
            <a:br>
              <a:rPr lang="en-US" sz="2133" dirty="0">
                <a:solidFill>
                  <a:prstClr val="white"/>
                </a:solidFill>
                <a:latin typeface="Candara"/>
              </a:rPr>
            </a:br>
            <a:r>
              <a:rPr lang="en-US" sz="2133" dirty="0">
                <a:solidFill>
                  <a:prstClr val="white"/>
                </a:solidFill>
                <a:latin typeface="Candara"/>
              </a:rPr>
              <a:t>the people grew and multiplied in Egypt, </a:t>
            </a:r>
          </a:p>
          <a:p>
            <a:pPr defTabSz="1219170">
              <a:spcBef>
                <a:spcPts val="800"/>
              </a:spcBef>
            </a:pPr>
            <a:r>
              <a:rPr lang="en-US" sz="2133" baseline="30000" dirty="0">
                <a:solidFill>
                  <a:prstClr val="white"/>
                </a:solidFill>
                <a:latin typeface="Candara"/>
              </a:rPr>
              <a:t>18</a:t>
            </a:r>
            <a:r>
              <a:rPr lang="en-US" sz="2133" dirty="0">
                <a:solidFill>
                  <a:prstClr val="white"/>
                </a:solidFill>
                <a:latin typeface="Candara"/>
              </a:rPr>
              <a:t> Till another king arose, which knew not Joseph.  </a:t>
            </a:r>
          </a:p>
          <a:p>
            <a:pPr defTabSz="1219170">
              <a:spcBef>
                <a:spcPts val="800"/>
              </a:spcBef>
            </a:pPr>
            <a:r>
              <a:rPr lang="en-US" sz="2133" baseline="30000" dirty="0">
                <a:solidFill>
                  <a:prstClr val="white"/>
                </a:solidFill>
                <a:latin typeface="Candara"/>
              </a:rPr>
              <a:t>19</a:t>
            </a:r>
            <a:r>
              <a:rPr lang="en-US" sz="2133" dirty="0">
                <a:solidFill>
                  <a:prstClr val="white"/>
                </a:solidFill>
                <a:latin typeface="Candara"/>
              </a:rPr>
              <a:t> The same dealt </a:t>
            </a:r>
            <a:r>
              <a:rPr lang="en-US" sz="2133" dirty="0" err="1">
                <a:solidFill>
                  <a:prstClr val="white"/>
                </a:solidFill>
                <a:latin typeface="Candara"/>
              </a:rPr>
              <a:t>subtilly</a:t>
            </a:r>
            <a:r>
              <a:rPr lang="en-US" sz="2133" dirty="0">
                <a:solidFill>
                  <a:prstClr val="white"/>
                </a:solidFill>
                <a:latin typeface="Candara"/>
              </a:rPr>
              <a:t> with our kindred, and evil entreated our fathers, so that they cast out their young children, to the end they might not live. </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2161" y="670561"/>
            <a:ext cx="9487039" cy="3178012"/>
          </a:xfrm>
          <a:prstGeom prst="rect">
            <a:avLst/>
          </a:prstGeom>
        </p:spPr>
      </p:pic>
    </p:spTree>
    <p:extLst>
      <p:ext uri="{BB962C8B-B14F-4D97-AF65-F5344CB8AC3E}">
        <p14:creationId xmlns:p14="http://schemas.microsoft.com/office/powerpoint/2010/main" val="16514494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12800" y="787400"/>
            <a:ext cx="3251200" cy="5015797"/>
          </a:xfrm>
          <a:prstGeom prst="rect">
            <a:avLst/>
          </a:prstGeom>
          <a:noFill/>
        </p:spPr>
        <p:txBody>
          <a:bodyPr wrap="square" rtlCol="0">
            <a:spAutoFit/>
          </a:bodyPr>
          <a:lstStyle/>
          <a:p>
            <a:pPr defTabSz="1219170"/>
            <a:r>
              <a:rPr lang="en-US" sz="2133" baseline="30000" dirty="0">
                <a:solidFill>
                  <a:prstClr val="black"/>
                </a:solidFill>
                <a:latin typeface="Candara"/>
              </a:rPr>
              <a:t>20</a:t>
            </a:r>
            <a:r>
              <a:rPr lang="en-US" sz="2133" dirty="0">
                <a:solidFill>
                  <a:prstClr val="black"/>
                </a:solidFill>
                <a:latin typeface="Candara"/>
              </a:rPr>
              <a:t> In which time Moses was born, and was exceeding fair, and nourished up in his father's house three months:  </a:t>
            </a:r>
          </a:p>
          <a:p>
            <a:pPr defTabSz="1219170"/>
            <a:r>
              <a:rPr lang="en-US" sz="2133" baseline="30000" dirty="0">
                <a:solidFill>
                  <a:prstClr val="black"/>
                </a:solidFill>
                <a:latin typeface="Candara"/>
              </a:rPr>
              <a:t>21</a:t>
            </a:r>
            <a:r>
              <a:rPr lang="en-US" sz="2133" dirty="0">
                <a:solidFill>
                  <a:prstClr val="black"/>
                </a:solidFill>
                <a:latin typeface="Candara"/>
              </a:rPr>
              <a:t> And when he was cast out, Pharaoh's daughter took him up, and nourished him for her  own son.  </a:t>
            </a:r>
          </a:p>
          <a:p>
            <a:pPr defTabSz="1219170"/>
            <a:r>
              <a:rPr lang="en-US" sz="2133" baseline="30000" dirty="0">
                <a:solidFill>
                  <a:prstClr val="black"/>
                </a:solidFill>
                <a:latin typeface="Candara"/>
              </a:rPr>
              <a:t>22</a:t>
            </a:r>
            <a:r>
              <a:rPr lang="en-US" sz="2133" dirty="0">
                <a:solidFill>
                  <a:prstClr val="black"/>
                </a:solidFill>
                <a:latin typeface="Candara"/>
              </a:rPr>
              <a:t> And Moses was learned in all the wisdom of the Egyptians, and was mighty in words and in deeds.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0" y="789940"/>
            <a:ext cx="5788931" cy="5156200"/>
          </a:xfrm>
          <a:prstGeom prst="rect">
            <a:avLst/>
          </a:prstGeom>
        </p:spPr>
      </p:pic>
    </p:spTree>
    <p:extLst>
      <p:ext uri="{BB962C8B-B14F-4D97-AF65-F5344CB8AC3E}">
        <p14:creationId xmlns:p14="http://schemas.microsoft.com/office/powerpoint/2010/main" val="36169774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00800" y="1341121"/>
            <a:ext cx="4978400" cy="3579826"/>
          </a:xfrm>
          <a:prstGeom prst="rect">
            <a:avLst/>
          </a:prstGeom>
          <a:noFill/>
        </p:spPr>
        <p:txBody>
          <a:bodyPr wrap="square" rtlCol="0">
            <a:spAutoFit/>
          </a:bodyPr>
          <a:lstStyle/>
          <a:p>
            <a:pPr defTabSz="1219170"/>
            <a:r>
              <a:rPr lang="en-US" sz="2133" baseline="30000" dirty="0">
                <a:solidFill>
                  <a:prstClr val="black"/>
                </a:solidFill>
                <a:latin typeface="Candara"/>
              </a:rPr>
              <a:t>23</a:t>
            </a:r>
            <a:r>
              <a:rPr lang="en-US" sz="2133" dirty="0">
                <a:solidFill>
                  <a:prstClr val="black"/>
                </a:solidFill>
                <a:latin typeface="Candara"/>
              </a:rPr>
              <a:t> And when he was full forty years old, </a:t>
            </a:r>
            <a:br>
              <a:rPr lang="en-US" sz="2133" dirty="0">
                <a:solidFill>
                  <a:prstClr val="black"/>
                </a:solidFill>
                <a:latin typeface="Candara"/>
              </a:rPr>
            </a:br>
            <a:r>
              <a:rPr lang="en-US" sz="2133" dirty="0">
                <a:solidFill>
                  <a:prstClr val="black"/>
                </a:solidFill>
                <a:latin typeface="Candara"/>
              </a:rPr>
              <a:t>it came into his heart to visit his brethren the children of Israel.  </a:t>
            </a:r>
          </a:p>
          <a:p>
            <a:pPr defTabSz="1219170">
              <a:spcBef>
                <a:spcPts val="800"/>
              </a:spcBef>
            </a:pPr>
            <a:r>
              <a:rPr lang="en-US" sz="2133" baseline="30000" dirty="0">
                <a:solidFill>
                  <a:prstClr val="black"/>
                </a:solidFill>
                <a:latin typeface="Candara"/>
              </a:rPr>
              <a:t>24</a:t>
            </a:r>
            <a:r>
              <a:rPr lang="en-US" sz="2133" dirty="0">
                <a:solidFill>
                  <a:prstClr val="black"/>
                </a:solidFill>
                <a:latin typeface="Candara"/>
              </a:rPr>
              <a:t> And seeing one </a:t>
            </a:r>
            <a:r>
              <a:rPr lang="en-US" sz="2133" i="1" dirty="0">
                <a:solidFill>
                  <a:prstClr val="black"/>
                </a:solidFill>
                <a:latin typeface="Candara"/>
              </a:rPr>
              <a:t>of them </a:t>
            </a:r>
            <a:r>
              <a:rPr lang="en-US" sz="2133" dirty="0">
                <a:solidFill>
                  <a:prstClr val="black"/>
                </a:solidFill>
                <a:latin typeface="Candara"/>
              </a:rPr>
              <a:t>suffer wrong, he defended </a:t>
            </a:r>
            <a:r>
              <a:rPr lang="en-US" sz="2133" i="1" dirty="0">
                <a:solidFill>
                  <a:prstClr val="black"/>
                </a:solidFill>
                <a:latin typeface="Candara"/>
              </a:rPr>
              <a:t>him</a:t>
            </a:r>
            <a:r>
              <a:rPr lang="en-US" sz="2133" dirty="0">
                <a:solidFill>
                  <a:prstClr val="black"/>
                </a:solidFill>
                <a:latin typeface="Candara"/>
              </a:rPr>
              <a:t>, and avenged him that was oppressed, and smote the Egyptian:  </a:t>
            </a:r>
          </a:p>
          <a:p>
            <a:pPr defTabSz="1219170">
              <a:spcBef>
                <a:spcPts val="800"/>
              </a:spcBef>
            </a:pPr>
            <a:r>
              <a:rPr lang="en-US" sz="2133" baseline="30000" dirty="0">
                <a:solidFill>
                  <a:prstClr val="black"/>
                </a:solidFill>
                <a:latin typeface="Candara"/>
              </a:rPr>
              <a:t>25</a:t>
            </a:r>
            <a:r>
              <a:rPr lang="en-US" sz="2133" dirty="0">
                <a:solidFill>
                  <a:prstClr val="black"/>
                </a:solidFill>
                <a:latin typeface="Candara"/>
              </a:rPr>
              <a:t> For he supposed his brethren would have understood how that God by his hand would deliver them: but they understood not.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7366" y="1295400"/>
            <a:ext cx="4527465" cy="3860800"/>
          </a:xfrm>
          <a:prstGeom prst="rect">
            <a:avLst/>
          </a:prstGeom>
        </p:spPr>
      </p:pic>
    </p:spTree>
    <p:extLst>
      <p:ext uri="{BB962C8B-B14F-4D97-AF65-F5344CB8AC3E}">
        <p14:creationId xmlns:p14="http://schemas.microsoft.com/office/powerpoint/2010/main" val="19077351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00800" y="1341120"/>
            <a:ext cx="5080000" cy="3374642"/>
          </a:xfrm>
          <a:prstGeom prst="rect">
            <a:avLst/>
          </a:prstGeom>
          <a:noFill/>
        </p:spPr>
        <p:txBody>
          <a:bodyPr wrap="square" rtlCol="0">
            <a:spAutoFit/>
          </a:bodyPr>
          <a:lstStyle/>
          <a:p>
            <a:pPr defTabSz="1219170"/>
            <a:r>
              <a:rPr lang="en-US" sz="2133" baseline="30000" dirty="0">
                <a:solidFill>
                  <a:prstClr val="black"/>
                </a:solidFill>
                <a:latin typeface="Candara"/>
              </a:rPr>
              <a:t>26</a:t>
            </a:r>
            <a:r>
              <a:rPr lang="en-US" sz="2133" dirty="0">
                <a:solidFill>
                  <a:prstClr val="black"/>
                </a:solidFill>
                <a:latin typeface="Candara"/>
              </a:rPr>
              <a:t> And the next day he shewed himself unto them as they strove, and would have set them at one again, saying, Sirs, ye are brethren; why do ye wrong one to another?  </a:t>
            </a:r>
          </a:p>
          <a:p>
            <a:pPr defTabSz="1219170"/>
            <a:r>
              <a:rPr lang="en-US" sz="2133" baseline="30000" dirty="0">
                <a:solidFill>
                  <a:prstClr val="black"/>
                </a:solidFill>
                <a:latin typeface="Candara"/>
              </a:rPr>
              <a:t>27</a:t>
            </a:r>
            <a:r>
              <a:rPr lang="en-US" sz="2133" dirty="0">
                <a:solidFill>
                  <a:prstClr val="black"/>
                </a:solidFill>
                <a:latin typeface="Candara"/>
              </a:rPr>
              <a:t> But he that did his </a:t>
            </a:r>
            <a:r>
              <a:rPr lang="en-US" sz="2133" dirty="0" err="1">
                <a:solidFill>
                  <a:prstClr val="black"/>
                </a:solidFill>
                <a:latin typeface="Candara"/>
              </a:rPr>
              <a:t>neighbour</a:t>
            </a:r>
            <a:r>
              <a:rPr lang="en-US" sz="2133" dirty="0">
                <a:solidFill>
                  <a:prstClr val="black"/>
                </a:solidFill>
                <a:latin typeface="Candara"/>
              </a:rPr>
              <a:t> wrong thrust him away, saying, Who made thee   a ruler and a judge over us?</a:t>
            </a:r>
          </a:p>
          <a:p>
            <a:pPr defTabSz="1219170"/>
            <a:r>
              <a:rPr lang="en-US" sz="2133" baseline="30000" dirty="0">
                <a:solidFill>
                  <a:prstClr val="black"/>
                </a:solidFill>
                <a:latin typeface="Candara"/>
              </a:rPr>
              <a:t>28</a:t>
            </a:r>
            <a:r>
              <a:rPr lang="en-US" sz="2133" dirty="0">
                <a:solidFill>
                  <a:prstClr val="black"/>
                </a:solidFill>
                <a:latin typeface="Candara"/>
              </a:rPr>
              <a:t> Wilt thou kill me, as thou </a:t>
            </a:r>
            <a:r>
              <a:rPr lang="en-US" sz="2133" dirty="0" err="1">
                <a:solidFill>
                  <a:prstClr val="black"/>
                </a:solidFill>
                <a:latin typeface="Candara"/>
              </a:rPr>
              <a:t>didest</a:t>
            </a:r>
            <a:r>
              <a:rPr lang="en-US" sz="2133" dirty="0">
                <a:solidFill>
                  <a:prstClr val="black"/>
                </a:solidFill>
                <a:latin typeface="Candara"/>
              </a:rPr>
              <a:t> the Egyptian yesterday?  </a:t>
            </a:r>
            <a:endParaRPr lang="en-US" sz="1600" dirty="0">
              <a:solidFill>
                <a:prstClr val="black"/>
              </a:solidFill>
              <a:latin typeface="Candara"/>
            </a:endParaRPr>
          </a:p>
        </p:txBody>
      </p:sp>
      <p:pic>
        <p:nvPicPr>
          <p:cNvPr id="2050" name="Picture 2" descr="D:\_PowerPoint- Book of Acts\Artwork\Moses\moses slaying egypti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1" y="812800"/>
            <a:ext cx="4288367" cy="515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3820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3F84D5-8575-494F-8F83-0A5CE93F3050}"/>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FB788FB6-F202-478D-9475-F4D5635A327E}"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23</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4818" name="Text Box 2">
            <a:extLst>
              <a:ext uri="{FF2B5EF4-FFF2-40B4-BE49-F238E27FC236}">
                <a16:creationId xmlns:a16="http://schemas.microsoft.com/office/drawing/2014/main" id="{EF061B9C-1ED4-457A-9971-FAF9A25768C0}"/>
              </a:ext>
            </a:extLst>
          </p:cNvPr>
          <p:cNvSpPr txBox="1">
            <a:spLocks noChangeArrowheads="1"/>
          </p:cNvSpPr>
          <p:nvPr/>
        </p:nvSpPr>
        <p:spPr bwMode="auto">
          <a:xfrm>
            <a:off x="2743200" y="685800"/>
            <a:ext cx="769620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7.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Paul’s Secondary Missionary Journey; Evangelizing Greece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(16.1-18.21):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and Barnabas separate (15.39);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Why the separation?</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and Silas visit churches in Syria and Asia Minor (15.40-41);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 vision directs Paul to Macedonia (15.40-16.10);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customary activity relative to the Jews and then being abused by them (16.11-17.15);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4818">
                                            <p:txEl>
                                              <p:pRg st="0" end="0"/>
                                            </p:txEl>
                                          </p:spTgt>
                                        </p:tgtEl>
                                        <p:attrNameLst>
                                          <p:attrName>style.visibility</p:attrName>
                                        </p:attrNameLst>
                                      </p:cBhvr>
                                      <p:to>
                                        <p:strVal val="visible"/>
                                      </p:to>
                                    </p:set>
                                    <p:anim calcmode="lin" valueType="num">
                                      <p:cBhvr additive="base">
                                        <p:cTn id="7" dur="300" fill="hold"/>
                                        <p:tgtEl>
                                          <p:spTgt spid="34818">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481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4818">
                                            <p:txEl>
                                              <p:pRg st="1" end="1"/>
                                            </p:txEl>
                                          </p:spTgt>
                                        </p:tgtEl>
                                        <p:attrNameLst>
                                          <p:attrName>style.visibility</p:attrName>
                                        </p:attrNameLst>
                                      </p:cBhvr>
                                      <p:to>
                                        <p:strVal val="visible"/>
                                      </p:to>
                                    </p:set>
                                    <p:anim calcmode="lin" valueType="num">
                                      <p:cBhvr additive="base">
                                        <p:cTn id="13" dur="300" fill="hold"/>
                                        <p:tgtEl>
                                          <p:spTgt spid="34818">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481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4818">
                                            <p:txEl>
                                              <p:pRg st="2" end="2"/>
                                            </p:txEl>
                                          </p:spTgt>
                                        </p:tgtEl>
                                        <p:attrNameLst>
                                          <p:attrName>style.visibility</p:attrName>
                                        </p:attrNameLst>
                                      </p:cBhvr>
                                      <p:to>
                                        <p:strVal val="visible"/>
                                      </p:to>
                                    </p:set>
                                    <p:anim calcmode="lin" valueType="num">
                                      <p:cBhvr additive="base">
                                        <p:cTn id="19" dur="300" fill="hold"/>
                                        <p:tgtEl>
                                          <p:spTgt spid="34818">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481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4818">
                                            <p:txEl>
                                              <p:pRg st="3" end="3"/>
                                            </p:txEl>
                                          </p:spTgt>
                                        </p:tgtEl>
                                        <p:attrNameLst>
                                          <p:attrName>style.visibility</p:attrName>
                                        </p:attrNameLst>
                                      </p:cBhvr>
                                      <p:to>
                                        <p:strVal val="visible"/>
                                      </p:to>
                                    </p:set>
                                    <p:anim calcmode="lin" valueType="num">
                                      <p:cBhvr additive="base">
                                        <p:cTn id="25" dur="300" fill="hold"/>
                                        <p:tgtEl>
                                          <p:spTgt spid="34818">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481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4818">
                                            <p:txEl>
                                              <p:pRg st="4" end="4"/>
                                            </p:txEl>
                                          </p:spTgt>
                                        </p:tgtEl>
                                        <p:attrNameLst>
                                          <p:attrName>style.visibility</p:attrName>
                                        </p:attrNameLst>
                                      </p:cBhvr>
                                      <p:to>
                                        <p:strVal val="visible"/>
                                      </p:to>
                                    </p:set>
                                    <p:anim calcmode="lin" valueType="num">
                                      <p:cBhvr additive="base">
                                        <p:cTn id="31" dur="300" fill="hold"/>
                                        <p:tgtEl>
                                          <p:spTgt spid="34818">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481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34818">
                                            <p:txEl>
                                              <p:pRg st="5" end="5"/>
                                            </p:txEl>
                                          </p:spTgt>
                                        </p:tgtEl>
                                        <p:attrNameLst>
                                          <p:attrName>style.visibility</p:attrName>
                                        </p:attrNameLst>
                                      </p:cBhvr>
                                      <p:to>
                                        <p:strVal val="visible"/>
                                      </p:to>
                                    </p:set>
                                    <p:anim calcmode="lin" valueType="num">
                                      <p:cBhvr additive="base">
                                        <p:cTn id="37" dur="300" fill="hold"/>
                                        <p:tgtEl>
                                          <p:spTgt spid="34818">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34818">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build="p" autoUpdateAnimBg="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3440" y="1828800"/>
            <a:ext cx="3210560" cy="1405256"/>
          </a:xfrm>
          <a:prstGeom prst="rect">
            <a:avLst/>
          </a:prstGeom>
          <a:noFill/>
        </p:spPr>
        <p:txBody>
          <a:bodyPr wrap="square" rtlCol="0">
            <a:spAutoFit/>
          </a:bodyPr>
          <a:lstStyle/>
          <a:p>
            <a:pPr defTabSz="1219170"/>
            <a:r>
              <a:rPr lang="en-US" sz="2133" baseline="30000" dirty="0">
                <a:solidFill>
                  <a:prstClr val="black"/>
                </a:solidFill>
                <a:latin typeface="Candara"/>
              </a:rPr>
              <a:t>29</a:t>
            </a:r>
            <a:r>
              <a:rPr lang="en-US" sz="2133" dirty="0">
                <a:solidFill>
                  <a:prstClr val="black"/>
                </a:solidFill>
                <a:latin typeface="Candara"/>
              </a:rPr>
              <a:t> Then fled Moses at this saying, and was a stranger in the land of Midian, where he begat two sons.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2" y="975361"/>
            <a:ext cx="6705591" cy="3997564"/>
          </a:xfrm>
          <a:prstGeom prst="rect">
            <a:avLst/>
          </a:prstGeom>
        </p:spPr>
      </p:pic>
    </p:spTree>
    <p:extLst>
      <p:ext uri="{BB962C8B-B14F-4D97-AF65-F5344CB8AC3E}">
        <p14:creationId xmlns:p14="http://schemas.microsoft.com/office/powerpoint/2010/main" val="978080442"/>
      </p:ext>
    </p:extLst>
  </p:cSld>
  <p:clrMapOvr>
    <a:masterClrMapping/>
  </p:clrMapOvr>
  <p:transition spd="med">
    <p:fade/>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3440" y="1828800"/>
            <a:ext cx="3210560" cy="1405256"/>
          </a:xfrm>
          <a:prstGeom prst="rect">
            <a:avLst/>
          </a:prstGeom>
          <a:noFill/>
        </p:spPr>
        <p:txBody>
          <a:bodyPr wrap="square" rtlCol="0">
            <a:spAutoFit/>
          </a:bodyPr>
          <a:lstStyle/>
          <a:p>
            <a:pPr defTabSz="1219170"/>
            <a:r>
              <a:rPr lang="en-US" sz="2133" baseline="30000" dirty="0">
                <a:solidFill>
                  <a:prstClr val="black"/>
                </a:solidFill>
                <a:latin typeface="Candara"/>
              </a:rPr>
              <a:t>29</a:t>
            </a:r>
            <a:r>
              <a:rPr lang="en-US" sz="2133" dirty="0">
                <a:solidFill>
                  <a:prstClr val="black"/>
                </a:solidFill>
                <a:latin typeface="Candara"/>
              </a:rPr>
              <a:t> Then fled Moses at this saying, and was a stranger in the land of Midian, where he begat two sons.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2" y="975361"/>
            <a:ext cx="6705591" cy="3997564"/>
          </a:xfrm>
          <a:prstGeom prst="rect">
            <a:avLst/>
          </a:prstGeom>
        </p:spPr>
      </p:pic>
      <p:sp>
        <p:nvSpPr>
          <p:cNvPr id="3" name="TextBox 2"/>
          <p:cNvSpPr txBox="1"/>
          <p:nvPr/>
        </p:nvSpPr>
        <p:spPr>
          <a:xfrm>
            <a:off x="4876800" y="5359401"/>
            <a:ext cx="5994400" cy="338554"/>
          </a:xfrm>
          <a:prstGeom prst="rect">
            <a:avLst/>
          </a:prstGeom>
          <a:noFill/>
        </p:spPr>
        <p:txBody>
          <a:bodyPr wrap="square" rtlCol="0">
            <a:spAutoFit/>
          </a:bodyPr>
          <a:lstStyle/>
          <a:p>
            <a:pPr defTabSz="1219170"/>
            <a:r>
              <a:rPr lang="en-US" sz="1600" b="1" dirty="0">
                <a:solidFill>
                  <a:prstClr val="white"/>
                </a:solidFill>
                <a:latin typeface="Candara"/>
              </a:rPr>
              <a:t>1 Chronicles 23:15 </a:t>
            </a:r>
            <a:r>
              <a:rPr lang="en-US" sz="1600" dirty="0">
                <a:solidFill>
                  <a:prstClr val="white"/>
                </a:solidFill>
                <a:latin typeface="Candara"/>
              </a:rPr>
              <a:t>  The sons of Moses </a:t>
            </a:r>
            <a:r>
              <a:rPr lang="en-US" sz="1600" i="1" dirty="0">
                <a:solidFill>
                  <a:prstClr val="white"/>
                </a:solidFill>
                <a:latin typeface="Candara"/>
              </a:rPr>
              <a:t>were</a:t>
            </a:r>
            <a:r>
              <a:rPr lang="en-US" sz="1600" dirty="0">
                <a:solidFill>
                  <a:prstClr val="white"/>
                </a:solidFill>
                <a:latin typeface="Candara"/>
              </a:rPr>
              <a:t>, Gershom, and Eliezer.</a:t>
            </a:r>
          </a:p>
        </p:txBody>
      </p:sp>
    </p:spTree>
    <p:extLst>
      <p:ext uri="{BB962C8B-B14F-4D97-AF65-F5344CB8AC3E}">
        <p14:creationId xmlns:p14="http://schemas.microsoft.com/office/powerpoint/2010/main" val="9499835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75360" y="990600"/>
            <a:ext cx="4775200" cy="4031104"/>
          </a:xfrm>
          <a:prstGeom prst="rect">
            <a:avLst/>
          </a:prstGeom>
          <a:noFill/>
        </p:spPr>
        <p:txBody>
          <a:bodyPr wrap="square" rtlCol="0">
            <a:spAutoFit/>
          </a:bodyPr>
          <a:lstStyle/>
          <a:p>
            <a:pPr defTabSz="1219170"/>
            <a:r>
              <a:rPr lang="en-US" sz="2133" baseline="30000" dirty="0">
                <a:solidFill>
                  <a:prstClr val="black"/>
                </a:solidFill>
                <a:latin typeface="Candara"/>
              </a:rPr>
              <a:t>30</a:t>
            </a:r>
            <a:r>
              <a:rPr lang="en-US" sz="2133" dirty="0">
                <a:solidFill>
                  <a:prstClr val="black"/>
                </a:solidFill>
                <a:latin typeface="Candara"/>
              </a:rPr>
              <a:t> And when forty years were expired, there appeared to him in the wilderness of mount </a:t>
            </a:r>
            <a:r>
              <a:rPr lang="en-US" sz="2133" dirty="0" err="1">
                <a:solidFill>
                  <a:prstClr val="black"/>
                </a:solidFill>
                <a:latin typeface="Candara"/>
              </a:rPr>
              <a:t>Sina</a:t>
            </a:r>
            <a:r>
              <a:rPr lang="en-US" sz="2133" dirty="0">
                <a:solidFill>
                  <a:prstClr val="black"/>
                </a:solidFill>
                <a:latin typeface="Candara"/>
              </a:rPr>
              <a:t> an angel of the Lord in a flame of fire in a bush.  </a:t>
            </a:r>
          </a:p>
          <a:p>
            <a:pPr defTabSz="1219170"/>
            <a:r>
              <a:rPr lang="en-US" sz="2133" baseline="30000" dirty="0">
                <a:solidFill>
                  <a:prstClr val="black"/>
                </a:solidFill>
                <a:latin typeface="Candara"/>
              </a:rPr>
              <a:t>31</a:t>
            </a:r>
            <a:r>
              <a:rPr lang="en-US" sz="2133" dirty="0">
                <a:solidFill>
                  <a:prstClr val="black"/>
                </a:solidFill>
                <a:latin typeface="Candara"/>
              </a:rPr>
              <a:t> When Moses saw </a:t>
            </a:r>
            <a:r>
              <a:rPr lang="en-US" sz="2133" i="1" dirty="0">
                <a:solidFill>
                  <a:prstClr val="black"/>
                </a:solidFill>
                <a:latin typeface="Candara"/>
              </a:rPr>
              <a:t>it</a:t>
            </a:r>
            <a:r>
              <a:rPr lang="en-US" sz="2133" dirty="0">
                <a:solidFill>
                  <a:prstClr val="black"/>
                </a:solidFill>
                <a:latin typeface="Candara"/>
              </a:rPr>
              <a:t>, he wondered at the sight: and as he drew near to behold </a:t>
            </a:r>
            <a:r>
              <a:rPr lang="en-US" sz="2133" i="1" dirty="0">
                <a:solidFill>
                  <a:prstClr val="black"/>
                </a:solidFill>
                <a:latin typeface="Candara"/>
              </a:rPr>
              <a:t>it</a:t>
            </a:r>
            <a:r>
              <a:rPr lang="en-US" sz="2133" dirty="0">
                <a:solidFill>
                  <a:prstClr val="black"/>
                </a:solidFill>
                <a:latin typeface="Candara"/>
              </a:rPr>
              <a:t>, the voice of the Lord came unto him,</a:t>
            </a:r>
          </a:p>
          <a:p>
            <a:pPr defTabSz="1219170"/>
            <a:r>
              <a:rPr lang="en-US" sz="2133" baseline="30000" dirty="0">
                <a:solidFill>
                  <a:prstClr val="black"/>
                </a:solidFill>
                <a:latin typeface="Candara"/>
              </a:rPr>
              <a:t>32</a:t>
            </a:r>
            <a:r>
              <a:rPr lang="en-US" sz="2133" dirty="0">
                <a:solidFill>
                  <a:prstClr val="black"/>
                </a:solidFill>
                <a:latin typeface="Candara"/>
              </a:rPr>
              <a:t> </a:t>
            </a:r>
            <a:r>
              <a:rPr lang="en-US" sz="2133" i="1" dirty="0">
                <a:solidFill>
                  <a:prstClr val="black"/>
                </a:solidFill>
                <a:latin typeface="Candara"/>
              </a:rPr>
              <a:t>Saying</a:t>
            </a:r>
            <a:r>
              <a:rPr lang="en-US" sz="2133" dirty="0">
                <a:solidFill>
                  <a:prstClr val="black"/>
                </a:solidFill>
                <a:latin typeface="Candara"/>
              </a:rPr>
              <a:t>, I </a:t>
            </a:r>
            <a:r>
              <a:rPr lang="en-US" sz="2133" i="1" dirty="0">
                <a:solidFill>
                  <a:prstClr val="black"/>
                </a:solidFill>
                <a:latin typeface="Candara"/>
              </a:rPr>
              <a:t>am </a:t>
            </a:r>
            <a:r>
              <a:rPr lang="en-US" sz="2133" dirty="0">
                <a:solidFill>
                  <a:prstClr val="black"/>
                </a:solidFill>
                <a:latin typeface="Candara"/>
              </a:rPr>
              <a:t>the God of thy fathers, the God of Abraham, and the God of Isaac, and the God of Jacob. Then Moses trembled, and durst not behold.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0" y="1252669"/>
            <a:ext cx="4880187" cy="4149463"/>
          </a:xfrm>
          <a:prstGeom prst="rect">
            <a:avLst/>
          </a:prstGeom>
        </p:spPr>
      </p:pic>
    </p:spTree>
    <p:extLst>
      <p:ext uri="{BB962C8B-B14F-4D97-AF65-F5344CB8AC3E}">
        <p14:creationId xmlns:p14="http://schemas.microsoft.com/office/powerpoint/2010/main" val="20780679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4400" y="715289"/>
            <a:ext cx="4876800" cy="4790157"/>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33</a:t>
            </a:r>
            <a:r>
              <a:rPr lang="en-US" sz="2133" dirty="0">
                <a:solidFill>
                  <a:prstClr val="black"/>
                </a:solidFill>
                <a:latin typeface="Candara"/>
              </a:rPr>
              <a:t> Then said the Lord to him, Put off thy shoes from thy feet: for the place where thou </a:t>
            </a:r>
            <a:r>
              <a:rPr lang="en-US" sz="2133" dirty="0" err="1">
                <a:solidFill>
                  <a:prstClr val="black"/>
                </a:solidFill>
                <a:latin typeface="Candara"/>
              </a:rPr>
              <a:t>standest</a:t>
            </a:r>
            <a:r>
              <a:rPr lang="en-US" sz="2133" dirty="0">
                <a:solidFill>
                  <a:prstClr val="black"/>
                </a:solidFill>
                <a:latin typeface="Candara"/>
              </a:rPr>
              <a:t> is holy ground.  </a:t>
            </a:r>
          </a:p>
          <a:p>
            <a:pPr defTabSz="1219170">
              <a:spcBef>
                <a:spcPts val="400"/>
              </a:spcBef>
            </a:pPr>
            <a:r>
              <a:rPr lang="en-US" sz="2133" baseline="30000" dirty="0">
                <a:solidFill>
                  <a:prstClr val="black"/>
                </a:solidFill>
                <a:latin typeface="Candara"/>
              </a:rPr>
              <a:t>34</a:t>
            </a:r>
            <a:r>
              <a:rPr lang="en-US" sz="2133" dirty="0">
                <a:solidFill>
                  <a:prstClr val="black"/>
                </a:solidFill>
                <a:latin typeface="Candara"/>
              </a:rPr>
              <a:t> I have seen, I have seen the affliction of my people which is in Egypt, and I have heard their groaning, and am come down to deliver them. And now come, I will send thee into Egypt.</a:t>
            </a:r>
          </a:p>
          <a:p>
            <a:pPr defTabSz="1219170">
              <a:spcBef>
                <a:spcPts val="400"/>
              </a:spcBef>
            </a:pPr>
            <a:r>
              <a:rPr lang="en-US" sz="2133" baseline="30000" dirty="0">
                <a:solidFill>
                  <a:prstClr val="black"/>
                </a:solidFill>
                <a:latin typeface="Candara"/>
              </a:rPr>
              <a:t>35</a:t>
            </a:r>
            <a:r>
              <a:rPr lang="en-US" sz="2133" dirty="0">
                <a:solidFill>
                  <a:prstClr val="black"/>
                </a:solidFill>
                <a:latin typeface="Candara"/>
              </a:rPr>
              <a:t> </a:t>
            </a:r>
            <a:r>
              <a:rPr lang="en-US" sz="2133" dirty="0">
                <a:solidFill>
                  <a:srgbClr val="C00000"/>
                </a:solidFill>
                <a:latin typeface="Candara"/>
              </a:rPr>
              <a:t>This Moses whom they refused, </a:t>
            </a:r>
            <a:r>
              <a:rPr lang="en-US" sz="2133" dirty="0">
                <a:solidFill>
                  <a:prstClr val="black"/>
                </a:solidFill>
                <a:latin typeface="Candara"/>
              </a:rPr>
              <a:t>saying, Who made thee a ruler and a judge? the same did God send </a:t>
            </a:r>
            <a:r>
              <a:rPr lang="en-US" sz="2133" i="1" dirty="0">
                <a:solidFill>
                  <a:prstClr val="black"/>
                </a:solidFill>
                <a:latin typeface="Candara"/>
              </a:rPr>
              <a:t>to be </a:t>
            </a:r>
            <a:r>
              <a:rPr lang="en-US" sz="2133" dirty="0">
                <a:solidFill>
                  <a:prstClr val="black"/>
                </a:solidFill>
                <a:latin typeface="Candara"/>
              </a:rPr>
              <a:t>a ruler and a deliverer by the hand of the angel which appeared to him in the bush.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6659" y="1193800"/>
            <a:ext cx="4547447" cy="4165600"/>
          </a:xfrm>
          <a:prstGeom prst="rect">
            <a:avLst/>
          </a:prstGeom>
        </p:spPr>
      </p:pic>
    </p:spTree>
    <p:extLst>
      <p:ext uri="{BB962C8B-B14F-4D97-AF65-F5344CB8AC3E}">
        <p14:creationId xmlns:p14="http://schemas.microsoft.com/office/powerpoint/2010/main" val="22933600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75360" y="1950720"/>
            <a:ext cx="4876800" cy="1077026"/>
          </a:xfrm>
          <a:prstGeom prst="rect">
            <a:avLst/>
          </a:prstGeom>
          <a:noFill/>
        </p:spPr>
        <p:txBody>
          <a:bodyPr wrap="square" rtlCol="0">
            <a:spAutoFit/>
          </a:bodyPr>
          <a:lstStyle/>
          <a:p>
            <a:pPr defTabSz="1219170">
              <a:spcBef>
                <a:spcPts val="800"/>
              </a:spcBef>
            </a:pPr>
            <a:r>
              <a:rPr lang="en-US" sz="2133" baseline="30000" dirty="0">
                <a:solidFill>
                  <a:prstClr val="black"/>
                </a:solidFill>
                <a:latin typeface="Candara"/>
              </a:rPr>
              <a:t>36</a:t>
            </a:r>
            <a:r>
              <a:rPr lang="en-US" sz="2133" dirty="0">
                <a:solidFill>
                  <a:prstClr val="black"/>
                </a:solidFill>
                <a:latin typeface="Candara"/>
              </a:rPr>
              <a:t> He brought them out, after that he had shewed wonders and signs in the land of Egypt,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1" y="1588413"/>
            <a:ext cx="4863791" cy="3317240"/>
          </a:xfrm>
          <a:prstGeom prst="rect">
            <a:avLst/>
          </a:prstGeom>
        </p:spPr>
      </p:pic>
    </p:spTree>
    <p:extLst>
      <p:ext uri="{BB962C8B-B14F-4D97-AF65-F5344CB8AC3E}">
        <p14:creationId xmlns:p14="http://schemas.microsoft.com/office/powerpoint/2010/main" val="452793999"/>
      </p:ext>
    </p:extLst>
  </p:cSld>
  <p:clrMapOvr>
    <a:masterClrMapping/>
  </p:clrMapOvr>
  <p:transition spd="med">
    <p:fade/>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75360" y="1950721"/>
            <a:ext cx="4876800" cy="1507849"/>
          </a:xfrm>
          <a:prstGeom prst="rect">
            <a:avLst/>
          </a:prstGeom>
          <a:noFill/>
        </p:spPr>
        <p:txBody>
          <a:bodyPr wrap="square" rtlCol="0">
            <a:spAutoFit/>
          </a:bodyPr>
          <a:lstStyle/>
          <a:p>
            <a:pPr defTabSz="1219170">
              <a:spcBef>
                <a:spcPts val="800"/>
              </a:spcBef>
            </a:pPr>
            <a:r>
              <a:rPr lang="en-US" sz="2133" baseline="30000" dirty="0">
                <a:solidFill>
                  <a:prstClr val="black"/>
                </a:solidFill>
                <a:latin typeface="Candara"/>
              </a:rPr>
              <a:t>36</a:t>
            </a:r>
            <a:r>
              <a:rPr lang="en-US" sz="2133" dirty="0">
                <a:solidFill>
                  <a:prstClr val="black"/>
                </a:solidFill>
                <a:latin typeface="Candara"/>
              </a:rPr>
              <a:t> He brought them out, after that he had shewed wonders and signs in the land of Egypt, </a:t>
            </a:r>
          </a:p>
          <a:p>
            <a:pPr defTabSz="1219170">
              <a:spcBef>
                <a:spcPts val="800"/>
              </a:spcBef>
            </a:pPr>
            <a:r>
              <a:rPr lang="en-US" sz="2133" dirty="0">
                <a:solidFill>
                  <a:prstClr val="black"/>
                </a:solidFill>
                <a:latin typeface="Candara"/>
              </a:rPr>
              <a:t>and in the Red sea,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1349" y="990599"/>
            <a:ext cx="4886251" cy="4669084"/>
          </a:xfrm>
          <a:prstGeom prst="rect">
            <a:avLst/>
          </a:prstGeom>
        </p:spPr>
      </p:pic>
    </p:spTree>
    <p:extLst>
      <p:ext uri="{BB962C8B-B14F-4D97-AF65-F5344CB8AC3E}">
        <p14:creationId xmlns:p14="http://schemas.microsoft.com/office/powerpoint/2010/main" val="528956601"/>
      </p:ext>
    </p:extLst>
  </p:cSld>
  <p:clrMapOvr>
    <a:masterClrMapping/>
  </p:clrMapOvr>
  <p:transition spd="med">
    <p:fade/>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75360" y="1950721"/>
            <a:ext cx="4876800" cy="1938672"/>
          </a:xfrm>
          <a:prstGeom prst="rect">
            <a:avLst/>
          </a:prstGeom>
          <a:noFill/>
        </p:spPr>
        <p:txBody>
          <a:bodyPr wrap="square" rtlCol="0">
            <a:spAutoFit/>
          </a:bodyPr>
          <a:lstStyle/>
          <a:p>
            <a:pPr defTabSz="1219170">
              <a:spcBef>
                <a:spcPts val="800"/>
              </a:spcBef>
            </a:pPr>
            <a:r>
              <a:rPr lang="en-US" sz="2133" baseline="30000" dirty="0">
                <a:solidFill>
                  <a:prstClr val="black"/>
                </a:solidFill>
                <a:latin typeface="Candara"/>
              </a:rPr>
              <a:t>36</a:t>
            </a:r>
            <a:r>
              <a:rPr lang="en-US" sz="2133" dirty="0">
                <a:solidFill>
                  <a:prstClr val="black"/>
                </a:solidFill>
                <a:latin typeface="Candara"/>
              </a:rPr>
              <a:t> He brought them out, after that he had shewed wonders and signs in the land of Egypt, </a:t>
            </a:r>
          </a:p>
          <a:p>
            <a:pPr defTabSz="1219170">
              <a:spcBef>
                <a:spcPts val="800"/>
              </a:spcBef>
            </a:pPr>
            <a:r>
              <a:rPr lang="en-US" sz="2133" dirty="0">
                <a:solidFill>
                  <a:prstClr val="black"/>
                </a:solidFill>
                <a:latin typeface="Candara"/>
              </a:rPr>
              <a:t>and in the Red sea, </a:t>
            </a:r>
          </a:p>
          <a:p>
            <a:pPr defTabSz="1219170">
              <a:spcBef>
                <a:spcPts val="800"/>
              </a:spcBef>
            </a:pPr>
            <a:r>
              <a:rPr lang="en-US" sz="2133" dirty="0">
                <a:solidFill>
                  <a:prstClr val="black"/>
                </a:solidFill>
                <a:latin typeface="Candara"/>
              </a:rPr>
              <a:t>and in the wilderness forty years.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401" y="756653"/>
            <a:ext cx="4673599" cy="5288547"/>
          </a:xfrm>
          <a:prstGeom prst="rect">
            <a:avLst/>
          </a:prstGeom>
        </p:spPr>
      </p:pic>
    </p:spTree>
    <p:extLst>
      <p:ext uri="{BB962C8B-B14F-4D97-AF65-F5344CB8AC3E}">
        <p14:creationId xmlns:p14="http://schemas.microsoft.com/office/powerpoint/2010/main" val="2253157696"/>
      </p:ext>
    </p:extLst>
  </p:cSld>
  <p:clrMapOvr>
    <a:masterClrMapping/>
  </p:clrMapOvr>
  <p:transition spd="med">
    <p:fade/>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39840" y="1584960"/>
            <a:ext cx="5080000" cy="3149004"/>
          </a:xfrm>
          <a:prstGeom prst="rect">
            <a:avLst/>
          </a:prstGeom>
          <a:noFill/>
        </p:spPr>
        <p:txBody>
          <a:bodyPr wrap="square" rtlCol="0">
            <a:spAutoFit/>
          </a:bodyPr>
          <a:lstStyle/>
          <a:p>
            <a:pPr defTabSz="1219170"/>
            <a:r>
              <a:rPr lang="en-US" sz="2133" baseline="30000" dirty="0">
                <a:solidFill>
                  <a:prstClr val="black"/>
                </a:solidFill>
                <a:latin typeface="Candara"/>
              </a:rPr>
              <a:t>37</a:t>
            </a:r>
            <a:r>
              <a:rPr lang="en-US" sz="2133" dirty="0">
                <a:solidFill>
                  <a:prstClr val="black"/>
                </a:solidFill>
                <a:latin typeface="Candara"/>
              </a:rPr>
              <a:t> </a:t>
            </a:r>
            <a:r>
              <a:rPr lang="en-US" sz="2133" dirty="0">
                <a:solidFill>
                  <a:srgbClr val="C00000"/>
                </a:solidFill>
                <a:latin typeface="Candara"/>
              </a:rPr>
              <a:t>This is that Moses, </a:t>
            </a:r>
            <a:r>
              <a:rPr lang="en-US" sz="2133" dirty="0">
                <a:solidFill>
                  <a:prstClr val="black"/>
                </a:solidFill>
                <a:latin typeface="Candara"/>
              </a:rPr>
              <a:t>which said unto the children of Israel, A prophet shall the   Lord your God raise up unto you of your brethren, like unto me; him shall ye hear.  </a:t>
            </a:r>
          </a:p>
          <a:p>
            <a:pPr defTabSz="1219170">
              <a:spcBef>
                <a:spcPts val="800"/>
              </a:spcBef>
            </a:pPr>
            <a:r>
              <a:rPr lang="en-US" sz="2133" baseline="30000" dirty="0">
                <a:solidFill>
                  <a:prstClr val="black"/>
                </a:solidFill>
                <a:latin typeface="Candara"/>
              </a:rPr>
              <a:t>38</a:t>
            </a:r>
            <a:r>
              <a:rPr lang="en-US" sz="2133" dirty="0">
                <a:solidFill>
                  <a:prstClr val="black"/>
                </a:solidFill>
                <a:latin typeface="Candara"/>
              </a:rPr>
              <a:t> </a:t>
            </a:r>
            <a:r>
              <a:rPr lang="en-US" sz="2133" dirty="0">
                <a:solidFill>
                  <a:srgbClr val="C00000"/>
                </a:solidFill>
                <a:latin typeface="Candara"/>
              </a:rPr>
              <a:t>This is he, </a:t>
            </a:r>
            <a:r>
              <a:rPr lang="en-US" sz="2133" dirty="0">
                <a:solidFill>
                  <a:prstClr val="black"/>
                </a:solidFill>
                <a:latin typeface="Candara"/>
              </a:rPr>
              <a:t>that was in the church in the wilderness with the angel which </a:t>
            </a:r>
            <a:r>
              <a:rPr lang="en-US" sz="2133" dirty="0" err="1">
                <a:solidFill>
                  <a:prstClr val="black"/>
                </a:solidFill>
                <a:latin typeface="Candara"/>
              </a:rPr>
              <a:t>spake</a:t>
            </a:r>
            <a:r>
              <a:rPr lang="en-US" sz="2133" dirty="0">
                <a:solidFill>
                  <a:prstClr val="black"/>
                </a:solidFill>
                <a:latin typeface="Candara"/>
              </a:rPr>
              <a:t>     to him in the Mount Sinai, and </a:t>
            </a:r>
            <a:r>
              <a:rPr lang="en-US" sz="2133" i="1" dirty="0">
                <a:solidFill>
                  <a:prstClr val="black"/>
                </a:solidFill>
                <a:latin typeface="Candara"/>
              </a:rPr>
              <a:t>with </a:t>
            </a:r>
            <a:r>
              <a:rPr lang="en-US" sz="2133" dirty="0">
                <a:solidFill>
                  <a:prstClr val="black"/>
                </a:solidFill>
                <a:latin typeface="Candara"/>
              </a:rPr>
              <a:t>our fathers: who received the lively oracles    to give unto us: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7596" y="670561"/>
            <a:ext cx="4390403" cy="5510991"/>
          </a:xfrm>
          <a:prstGeom prst="rect">
            <a:avLst/>
          </a:prstGeom>
        </p:spPr>
      </p:pic>
    </p:spTree>
    <p:extLst>
      <p:ext uri="{BB962C8B-B14F-4D97-AF65-F5344CB8AC3E}">
        <p14:creationId xmlns:p14="http://schemas.microsoft.com/office/powerpoint/2010/main" val="35641366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39840" y="1584961"/>
            <a:ext cx="5080000" cy="2441246"/>
          </a:xfrm>
          <a:prstGeom prst="rect">
            <a:avLst/>
          </a:prstGeom>
          <a:noFill/>
        </p:spPr>
        <p:txBody>
          <a:bodyPr wrap="square" rtlCol="0">
            <a:spAutoFit/>
          </a:bodyPr>
          <a:lstStyle/>
          <a:p>
            <a:pPr defTabSz="1219170"/>
            <a:r>
              <a:rPr lang="en-US" sz="2133" baseline="30000" dirty="0">
                <a:solidFill>
                  <a:prstClr val="black"/>
                </a:solidFill>
                <a:latin typeface="Candara"/>
              </a:rPr>
              <a:t>39</a:t>
            </a:r>
            <a:r>
              <a:rPr lang="en-US" sz="2133" dirty="0">
                <a:solidFill>
                  <a:prstClr val="black"/>
                </a:solidFill>
                <a:latin typeface="Candara"/>
              </a:rPr>
              <a:t> To whom our fathers would not obey, but thrust </a:t>
            </a:r>
            <a:r>
              <a:rPr lang="en-US" sz="2133" i="1" dirty="0">
                <a:solidFill>
                  <a:prstClr val="black"/>
                </a:solidFill>
                <a:latin typeface="Candara"/>
              </a:rPr>
              <a:t>him </a:t>
            </a:r>
            <a:r>
              <a:rPr lang="en-US" sz="2133" dirty="0">
                <a:solidFill>
                  <a:prstClr val="black"/>
                </a:solidFill>
                <a:latin typeface="Candara"/>
              </a:rPr>
              <a:t>from them, and in their hearts turned back again into Egypt.</a:t>
            </a:r>
          </a:p>
          <a:p>
            <a:pPr defTabSz="1219170">
              <a:spcBef>
                <a:spcPts val="400"/>
              </a:spcBef>
            </a:pPr>
            <a:r>
              <a:rPr lang="en-US" sz="2133" baseline="30000" dirty="0">
                <a:solidFill>
                  <a:prstClr val="black"/>
                </a:solidFill>
                <a:latin typeface="Candara"/>
              </a:rPr>
              <a:t>40</a:t>
            </a:r>
            <a:r>
              <a:rPr lang="en-US" sz="2133" dirty="0">
                <a:solidFill>
                  <a:prstClr val="black"/>
                </a:solidFill>
                <a:latin typeface="Candara"/>
              </a:rPr>
              <a:t> Saying unto Aaron, Make us gods to go before us: for </a:t>
            </a:r>
            <a:r>
              <a:rPr lang="en-US" sz="2133" i="1" dirty="0">
                <a:solidFill>
                  <a:prstClr val="black"/>
                </a:solidFill>
                <a:latin typeface="Candara"/>
              </a:rPr>
              <a:t>as for </a:t>
            </a:r>
            <a:r>
              <a:rPr lang="en-US" sz="2133" dirty="0">
                <a:solidFill>
                  <a:prstClr val="black"/>
                </a:solidFill>
                <a:latin typeface="Candara"/>
              </a:rPr>
              <a:t>this Moses, which brought us out of the land of Egypt, we wot not what is become of him.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7596" y="670561"/>
            <a:ext cx="4390403" cy="5510991"/>
          </a:xfrm>
          <a:prstGeom prst="rect">
            <a:avLst/>
          </a:prstGeom>
        </p:spPr>
      </p:pic>
    </p:spTree>
    <p:extLst>
      <p:ext uri="{BB962C8B-B14F-4D97-AF65-F5344CB8AC3E}">
        <p14:creationId xmlns:p14="http://schemas.microsoft.com/office/powerpoint/2010/main" val="14405843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39840" y="1584961"/>
            <a:ext cx="5080000" cy="2441246"/>
          </a:xfrm>
          <a:prstGeom prst="rect">
            <a:avLst/>
          </a:prstGeom>
          <a:noFill/>
        </p:spPr>
        <p:txBody>
          <a:bodyPr wrap="square" rtlCol="0">
            <a:spAutoFit/>
          </a:bodyPr>
          <a:lstStyle/>
          <a:p>
            <a:pPr defTabSz="1219170"/>
            <a:r>
              <a:rPr lang="en-US" sz="2133" baseline="30000" dirty="0">
                <a:solidFill>
                  <a:prstClr val="black"/>
                </a:solidFill>
                <a:latin typeface="Candara"/>
              </a:rPr>
              <a:t>39</a:t>
            </a:r>
            <a:r>
              <a:rPr lang="en-US" sz="2133" dirty="0">
                <a:solidFill>
                  <a:prstClr val="black"/>
                </a:solidFill>
                <a:latin typeface="Candara"/>
              </a:rPr>
              <a:t> To whom our fathers would not obey, but thrust </a:t>
            </a:r>
            <a:r>
              <a:rPr lang="en-US" sz="2133" i="1" dirty="0">
                <a:solidFill>
                  <a:prstClr val="black"/>
                </a:solidFill>
                <a:latin typeface="Candara"/>
              </a:rPr>
              <a:t>him </a:t>
            </a:r>
            <a:r>
              <a:rPr lang="en-US" sz="2133" dirty="0">
                <a:solidFill>
                  <a:prstClr val="black"/>
                </a:solidFill>
                <a:latin typeface="Candara"/>
              </a:rPr>
              <a:t>from them, and in their hearts turned back again into Egypt.</a:t>
            </a:r>
          </a:p>
          <a:p>
            <a:pPr defTabSz="1219170">
              <a:spcBef>
                <a:spcPts val="400"/>
              </a:spcBef>
            </a:pPr>
            <a:r>
              <a:rPr lang="en-US" sz="2133" baseline="30000" dirty="0">
                <a:solidFill>
                  <a:prstClr val="black"/>
                </a:solidFill>
                <a:latin typeface="Candara"/>
              </a:rPr>
              <a:t>40</a:t>
            </a:r>
            <a:r>
              <a:rPr lang="en-US" sz="2133" dirty="0">
                <a:solidFill>
                  <a:prstClr val="black"/>
                </a:solidFill>
                <a:latin typeface="Candara"/>
              </a:rPr>
              <a:t> Saying unto Aaron, Make us gods to go before us: for </a:t>
            </a:r>
            <a:r>
              <a:rPr lang="en-US" sz="2133" i="1" dirty="0">
                <a:solidFill>
                  <a:prstClr val="black"/>
                </a:solidFill>
                <a:latin typeface="Candara"/>
              </a:rPr>
              <a:t>as for </a:t>
            </a:r>
            <a:r>
              <a:rPr lang="en-US" sz="2133" dirty="0">
                <a:solidFill>
                  <a:prstClr val="black"/>
                </a:solidFill>
                <a:latin typeface="Candara"/>
              </a:rPr>
              <a:t>this Moses, which brought us out of the land of Egypt, we wot not what is become of him. </a:t>
            </a:r>
          </a:p>
        </p:txBody>
      </p:sp>
      <p:sp>
        <p:nvSpPr>
          <p:cNvPr id="4" name="TextBox 3"/>
          <p:cNvSpPr txBox="1"/>
          <p:nvPr/>
        </p:nvSpPr>
        <p:spPr>
          <a:xfrm>
            <a:off x="1097280" y="1584960"/>
            <a:ext cx="4673600" cy="3374642"/>
          </a:xfrm>
          <a:prstGeom prst="rect">
            <a:avLst/>
          </a:prstGeom>
          <a:noFill/>
        </p:spPr>
        <p:txBody>
          <a:bodyPr wrap="square" rtlCol="0">
            <a:spAutoFit/>
          </a:bodyPr>
          <a:lstStyle/>
          <a:p>
            <a:pPr defTabSz="1219170"/>
            <a:r>
              <a:rPr lang="en-US" sz="2133" b="1" dirty="0">
                <a:solidFill>
                  <a:prstClr val="white"/>
                </a:solidFill>
                <a:latin typeface="Candara"/>
              </a:rPr>
              <a:t>Exodus 32:1</a:t>
            </a:r>
            <a:endParaRPr lang="en-US" sz="2133" dirty="0">
              <a:solidFill>
                <a:prstClr val="white"/>
              </a:solidFill>
              <a:latin typeface="Candara"/>
            </a:endParaRPr>
          </a:p>
          <a:p>
            <a:pPr defTabSz="1219170"/>
            <a:r>
              <a:rPr lang="en-US" sz="2133" dirty="0">
                <a:solidFill>
                  <a:prstClr val="white"/>
                </a:solidFill>
                <a:latin typeface="Candara"/>
              </a:rPr>
              <a:t>And when the people saw that Moses delayed to come down out of the mount, the people gathered themselves together unto Aaron, and said unto him, Up, make us gods, which shall go before us; for </a:t>
            </a:r>
            <a:r>
              <a:rPr lang="en-US" sz="2133" i="1" dirty="0">
                <a:solidFill>
                  <a:prstClr val="white"/>
                </a:solidFill>
                <a:latin typeface="Candara"/>
              </a:rPr>
              <a:t>as for </a:t>
            </a:r>
            <a:r>
              <a:rPr lang="en-US" sz="2133" dirty="0">
                <a:solidFill>
                  <a:prstClr val="white"/>
                </a:solidFill>
                <a:latin typeface="Candara"/>
              </a:rPr>
              <a:t>this Moses, the man that brought us up out of the land of Egypt, we wot not what is become of him.</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731520"/>
            <a:ext cx="4735915" cy="5405120"/>
          </a:xfrm>
          <a:prstGeom prst="rect">
            <a:avLst/>
          </a:prstGeom>
        </p:spPr>
      </p:pic>
    </p:spTree>
    <p:extLst>
      <p:ext uri="{BB962C8B-B14F-4D97-AF65-F5344CB8AC3E}">
        <p14:creationId xmlns:p14="http://schemas.microsoft.com/office/powerpoint/2010/main" val="1071549788"/>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AB9877-D261-49F3-A0B2-A231EB093BC4}"/>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4896AA4-E861-4F06-9867-E130186E7066}"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24</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104450" name="Picture 2">
            <a:extLst>
              <a:ext uri="{FF2B5EF4-FFF2-40B4-BE49-F238E27FC236}">
                <a16:creationId xmlns:a16="http://schemas.microsoft.com/office/drawing/2014/main" id="{498868F1-18B8-4CB6-B4C7-C367BC6082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
            <a:ext cx="7239000" cy="6513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97280" y="1891110"/>
            <a:ext cx="4368800" cy="1405256"/>
          </a:xfrm>
          <a:prstGeom prst="rect">
            <a:avLst/>
          </a:prstGeom>
          <a:noFill/>
        </p:spPr>
        <p:txBody>
          <a:bodyPr wrap="square" rtlCol="0">
            <a:spAutoFit/>
          </a:bodyPr>
          <a:lstStyle/>
          <a:p>
            <a:pPr defTabSz="1219170">
              <a:spcBef>
                <a:spcPts val="800"/>
              </a:spcBef>
            </a:pPr>
            <a:r>
              <a:rPr lang="en-US" sz="2133" baseline="30000" dirty="0">
                <a:solidFill>
                  <a:prstClr val="black"/>
                </a:solidFill>
                <a:latin typeface="Candara"/>
              </a:rPr>
              <a:t>41</a:t>
            </a:r>
            <a:r>
              <a:rPr lang="en-US" sz="2133" dirty="0">
                <a:solidFill>
                  <a:prstClr val="black"/>
                </a:solidFill>
                <a:latin typeface="Candara"/>
              </a:rPr>
              <a:t> And they made a calf in those days, and offered sacrifice unto the idol, and rejoiced in the works of their own hands.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1" y="670560"/>
            <a:ext cx="4811841" cy="5486400"/>
          </a:xfrm>
          <a:prstGeom prst="rect">
            <a:avLst/>
          </a:prstGeom>
        </p:spPr>
      </p:pic>
    </p:spTree>
    <p:extLst>
      <p:ext uri="{BB962C8B-B14F-4D97-AF65-F5344CB8AC3E}">
        <p14:creationId xmlns:p14="http://schemas.microsoft.com/office/powerpoint/2010/main" val="244511856"/>
      </p:ext>
    </p:extLst>
  </p:cSld>
  <p:clrMapOvr>
    <a:masterClrMapping/>
  </p:clrMapOvr>
  <p:transition spd="med">
    <p:fade/>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00800" y="1097281"/>
            <a:ext cx="4876800" cy="3805465"/>
          </a:xfrm>
          <a:prstGeom prst="rect">
            <a:avLst/>
          </a:prstGeom>
          <a:noFill/>
        </p:spPr>
        <p:txBody>
          <a:bodyPr wrap="square" rtlCol="0">
            <a:spAutoFit/>
          </a:bodyPr>
          <a:lstStyle/>
          <a:p>
            <a:pPr defTabSz="1219170"/>
            <a:r>
              <a:rPr lang="en-US" sz="2133" baseline="30000" dirty="0">
                <a:solidFill>
                  <a:prstClr val="black"/>
                </a:solidFill>
                <a:latin typeface="Candara"/>
              </a:rPr>
              <a:t>42</a:t>
            </a:r>
            <a:r>
              <a:rPr lang="en-US" sz="2133" dirty="0">
                <a:solidFill>
                  <a:prstClr val="black"/>
                </a:solidFill>
                <a:latin typeface="Candara"/>
              </a:rPr>
              <a:t> Then God turned, and gave them up  to worship the host of heaven; as it is written in the book of the prophets, O  ye house of Israel, have ye offered to me slain beasts and sacrifices </a:t>
            </a:r>
            <a:r>
              <a:rPr lang="en-US" sz="2133" i="1" dirty="0">
                <a:solidFill>
                  <a:prstClr val="black"/>
                </a:solidFill>
                <a:latin typeface="Candara"/>
              </a:rPr>
              <a:t>by the space of </a:t>
            </a:r>
            <a:r>
              <a:rPr lang="en-US" sz="2133" dirty="0">
                <a:solidFill>
                  <a:prstClr val="black"/>
                </a:solidFill>
                <a:latin typeface="Candara"/>
              </a:rPr>
              <a:t>forty years in the wilderness?</a:t>
            </a:r>
            <a:endParaRPr lang="en-US" sz="2133" baseline="30000" dirty="0">
              <a:solidFill>
                <a:prstClr val="black"/>
              </a:solidFill>
              <a:latin typeface="Candara"/>
            </a:endParaRPr>
          </a:p>
          <a:p>
            <a:pPr defTabSz="1219170">
              <a:spcBef>
                <a:spcPts val="800"/>
              </a:spcBef>
            </a:pPr>
            <a:r>
              <a:rPr lang="en-US" sz="2133" baseline="30000" dirty="0">
                <a:solidFill>
                  <a:prstClr val="black"/>
                </a:solidFill>
                <a:latin typeface="Candara"/>
              </a:rPr>
              <a:t>43</a:t>
            </a:r>
            <a:r>
              <a:rPr lang="en-US" sz="2133" dirty="0">
                <a:solidFill>
                  <a:prstClr val="black"/>
                </a:solidFill>
                <a:latin typeface="Candara"/>
              </a:rPr>
              <a:t> Yea, ye took up the tabernacle of Moloch, and the star of your god </a:t>
            </a:r>
            <a:r>
              <a:rPr lang="en-US" sz="2133" dirty="0" err="1">
                <a:solidFill>
                  <a:prstClr val="black"/>
                </a:solidFill>
                <a:latin typeface="Candara"/>
              </a:rPr>
              <a:t>Remphan</a:t>
            </a:r>
            <a:r>
              <a:rPr lang="en-US" sz="2133" dirty="0">
                <a:solidFill>
                  <a:prstClr val="black"/>
                </a:solidFill>
                <a:latin typeface="Candara"/>
              </a:rPr>
              <a:t>, figures which ye made to worship them: and I will carry you away beyond Babylon.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224" y="802640"/>
            <a:ext cx="4707136" cy="5267960"/>
          </a:xfrm>
          <a:prstGeom prst="rect">
            <a:avLst/>
          </a:prstGeom>
        </p:spPr>
      </p:pic>
    </p:spTree>
    <p:extLst>
      <p:ext uri="{BB962C8B-B14F-4D97-AF65-F5344CB8AC3E}">
        <p14:creationId xmlns:p14="http://schemas.microsoft.com/office/powerpoint/2010/main" val="27929611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18643" y="1828800"/>
            <a:ext cx="3042156" cy="2718180"/>
          </a:xfrm>
          <a:prstGeom prst="rect">
            <a:avLst/>
          </a:prstGeom>
          <a:noFill/>
        </p:spPr>
        <p:txBody>
          <a:bodyPr wrap="square" rtlCol="0">
            <a:spAutoFit/>
          </a:bodyPr>
          <a:lstStyle/>
          <a:p>
            <a:pPr defTabSz="1219170"/>
            <a:r>
              <a:rPr lang="en-US" sz="2133" baseline="30000" dirty="0">
                <a:solidFill>
                  <a:prstClr val="black"/>
                </a:solidFill>
                <a:latin typeface="Candara"/>
              </a:rPr>
              <a:t>44</a:t>
            </a:r>
            <a:r>
              <a:rPr lang="en-US" sz="2133" dirty="0">
                <a:solidFill>
                  <a:prstClr val="black"/>
                </a:solidFill>
                <a:latin typeface="Candara"/>
              </a:rPr>
              <a:t> Our fathers had the tabernacle of witness    in the wilderness, </a:t>
            </a:r>
            <a:br>
              <a:rPr lang="en-US" sz="2133" dirty="0">
                <a:solidFill>
                  <a:prstClr val="black"/>
                </a:solidFill>
                <a:latin typeface="Candara"/>
              </a:rPr>
            </a:br>
            <a:r>
              <a:rPr lang="en-US" sz="2133" dirty="0">
                <a:solidFill>
                  <a:prstClr val="black"/>
                </a:solidFill>
                <a:latin typeface="Candara"/>
              </a:rPr>
              <a:t>as he had appointed, speaking unto Moses, that he should make it according to the fashion that he had seen. </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23197" y="990600"/>
            <a:ext cx="6533289" cy="477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097924"/>
      </p:ext>
    </p:extLst>
  </p:cSld>
  <p:clrMapOvr>
    <a:masterClrMapping/>
  </p:clrMapOvr>
  <p:transition spd="med">
    <p:fade/>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65200" y="1562815"/>
            <a:ext cx="4622800" cy="1733488"/>
          </a:xfrm>
          <a:prstGeom prst="rect">
            <a:avLst/>
          </a:prstGeom>
          <a:noFill/>
        </p:spPr>
        <p:txBody>
          <a:bodyPr wrap="square" rtlCol="0">
            <a:spAutoFit/>
          </a:bodyPr>
          <a:lstStyle/>
          <a:p>
            <a:pPr defTabSz="1219170"/>
            <a:r>
              <a:rPr lang="en-US" sz="2133" baseline="30000" dirty="0">
                <a:solidFill>
                  <a:prstClr val="black"/>
                </a:solidFill>
                <a:latin typeface="Candara"/>
              </a:rPr>
              <a:t>45</a:t>
            </a:r>
            <a:r>
              <a:rPr lang="en-US" sz="2133" dirty="0">
                <a:solidFill>
                  <a:prstClr val="black"/>
                </a:solidFill>
                <a:latin typeface="Candara"/>
              </a:rPr>
              <a:t> Which also our fathers that came after brought in with Joshua into the possession of the Gentiles, </a:t>
            </a:r>
            <a:br>
              <a:rPr lang="en-US" sz="2133" dirty="0">
                <a:solidFill>
                  <a:prstClr val="black"/>
                </a:solidFill>
                <a:latin typeface="Candara"/>
              </a:rPr>
            </a:br>
            <a:r>
              <a:rPr lang="en-US" sz="2133" dirty="0">
                <a:solidFill>
                  <a:prstClr val="black"/>
                </a:solidFill>
                <a:latin typeface="Candara"/>
              </a:rPr>
              <a:t>whom God </a:t>
            </a:r>
            <a:r>
              <a:rPr lang="en-US" sz="2133" dirty="0" err="1">
                <a:solidFill>
                  <a:prstClr val="black"/>
                </a:solidFill>
                <a:latin typeface="Candara"/>
              </a:rPr>
              <a:t>drave</a:t>
            </a:r>
            <a:r>
              <a:rPr lang="en-US" sz="2133" dirty="0">
                <a:solidFill>
                  <a:prstClr val="black"/>
                </a:solidFill>
                <a:latin typeface="Candara"/>
              </a:rPr>
              <a:t> out before the face of our fathers, unto the days of David;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5845" y="680720"/>
            <a:ext cx="4750156" cy="5410200"/>
          </a:xfrm>
          <a:prstGeom prst="rect">
            <a:avLst/>
          </a:prstGeom>
        </p:spPr>
      </p:pic>
    </p:spTree>
    <p:extLst>
      <p:ext uri="{BB962C8B-B14F-4D97-AF65-F5344CB8AC3E}">
        <p14:creationId xmlns:p14="http://schemas.microsoft.com/office/powerpoint/2010/main" val="2926223593"/>
      </p:ext>
    </p:extLst>
  </p:cSld>
  <p:clrMapOvr>
    <a:masterClrMapping/>
  </p:clrMapOvr>
  <p:transition spd="med">
    <p:fade/>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583680" y="1706880"/>
            <a:ext cx="4490720" cy="1456553"/>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46</a:t>
            </a:r>
            <a:r>
              <a:rPr lang="en-US" sz="2133" dirty="0">
                <a:solidFill>
                  <a:prstClr val="black"/>
                </a:solidFill>
                <a:latin typeface="Candara"/>
              </a:rPr>
              <a:t> Who found </a:t>
            </a:r>
            <a:r>
              <a:rPr lang="en-US" sz="2133" dirty="0" err="1">
                <a:solidFill>
                  <a:prstClr val="black"/>
                </a:solidFill>
                <a:latin typeface="Candara"/>
              </a:rPr>
              <a:t>favour</a:t>
            </a:r>
            <a:r>
              <a:rPr lang="en-US" sz="2133" dirty="0">
                <a:solidFill>
                  <a:prstClr val="black"/>
                </a:solidFill>
                <a:latin typeface="Candara"/>
              </a:rPr>
              <a:t> before God, and desired to find a tabernacle for the God of Jacob.  </a:t>
            </a:r>
          </a:p>
          <a:p>
            <a:pPr defTabSz="1219170">
              <a:spcBef>
                <a:spcPts val="400"/>
              </a:spcBef>
            </a:pPr>
            <a:r>
              <a:rPr lang="en-US" sz="2133" baseline="30000" dirty="0">
                <a:solidFill>
                  <a:prstClr val="black"/>
                </a:solidFill>
                <a:latin typeface="Candara"/>
              </a:rPr>
              <a:t>47</a:t>
            </a:r>
            <a:r>
              <a:rPr lang="en-US" sz="2133" dirty="0">
                <a:solidFill>
                  <a:prstClr val="black"/>
                </a:solidFill>
                <a:latin typeface="Candara"/>
              </a:rPr>
              <a:t> But Solomon built him an house.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19201" y="702582"/>
            <a:ext cx="4345231" cy="5452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1100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583680" y="1463040"/>
            <a:ext cx="4267200" cy="3046411"/>
          </a:xfrm>
          <a:prstGeom prst="rect">
            <a:avLst/>
          </a:prstGeom>
          <a:noFill/>
        </p:spPr>
        <p:txBody>
          <a:bodyPr wrap="square" rtlCol="0">
            <a:spAutoFit/>
          </a:bodyPr>
          <a:lstStyle/>
          <a:p>
            <a:pPr defTabSz="1219170"/>
            <a:r>
              <a:rPr lang="en-US" sz="2133" baseline="30000" dirty="0">
                <a:solidFill>
                  <a:prstClr val="black"/>
                </a:solidFill>
                <a:latin typeface="Candara"/>
              </a:rPr>
              <a:t>48</a:t>
            </a:r>
            <a:r>
              <a:rPr lang="en-US" sz="2133" dirty="0">
                <a:solidFill>
                  <a:prstClr val="black"/>
                </a:solidFill>
                <a:latin typeface="Candara"/>
              </a:rPr>
              <a:t> Howbeit the most High </a:t>
            </a:r>
            <a:r>
              <a:rPr lang="en-US" sz="2133" dirty="0" err="1">
                <a:solidFill>
                  <a:prstClr val="black"/>
                </a:solidFill>
                <a:latin typeface="Candara"/>
              </a:rPr>
              <a:t>dwelleth</a:t>
            </a:r>
            <a:r>
              <a:rPr lang="en-US" sz="2133" dirty="0">
                <a:solidFill>
                  <a:prstClr val="black"/>
                </a:solidFill>
                <a:latin typeface="Candara"/>
              </a:rPr>
              <a:t> not in temples made with hands; </a:t>
            </a:r>
            <a:br>
              <a:rPr lang="en-US" sz="2133" dirty="0">
                <a:solidFill>
                  <a:prstClr val="black"/>
                </a:solidFill>
                <a:latin typeface="Candara"/>
              </a:rPr>
            </a:br>
            <a:r>
              <a:rPr lang="en-US" sz="2133" dirty="0">
                <a:solidFill>
                  <a:prstClr val="black"/>
                </a:solidFill>
                <a:latin typeface="Candara"/>
              </a:rPr>
              <a:t>as saith the prophet,   </a:t>
            </a:r>
          </a:p>
          <a:p>
            <a:pPr defTabSz="1219170"/>
            <a:r>
              <a:rPr lang="en-US" sz="2133" baseline="30000" dirty="0">
                <a:solidFill>
                  <a:prstClr val="black"/>
                </a:solidFill>
                <a:latin typeface="Candara"/>
              </a:rPr>
              <a:t>49</a:t>
            </a:r>
            <a:r>
              <a:rPr lang="en-US" sz="2133" dirty="0">
                <a:solidFill>
                  <a:prstClr val="black"/>
                </a:solidFill>
                <a:latin typeface="Candara"/>
              </a:rPr>
              <a:t> Heaven </a:t>
            </a:r>
            <a:r>
              <a:rPr lang="en-US" sz="2133" i="1" dirty="0">
                <a:solidFill>
                  <a:prstClr val="black"/>
                </a:solidFill>
                <a:latin typeface="Candara"/>
              </a:rPr>
              <a:t>is </a:t>
            </a:r>
            <a:r>
              <a:rPr lang="en-US" sz="2133" dirty="0">
                <a:solidFill>
                  <a:prstClr val="black"/>
                </a:solidFill>
                <a:latin typeface="Candara"/>
              </a:rPr>
              <a:t>my throne, and earth </a:t>
            </a:r>
            <a:r>
              <a:rPr lang="en-US" sz="2133" i="1" dirty="0">
                <a:solidFill>
                  <a:prstClr val="black"/>
                </a:solidFill>
                <a:latin typeface="Candara"/>
              </a:rPr>
              <a:t>is </a:t>
            </a:r>
            <a:r>
              <a:rPr lang="en-US" sz="2133" dirty="0">
                <a:solidFill>
                  <a:prstClr val="black"/>
                </a:solidFill>
                <a:latin typeface="Candara"/>
              </a:rPr>
              <a:t>my footstool: what house will ye build me? saith the Lord: or what </a:t>
            </a:r>
            <a:r>
              <a:rPr lang="en-US" sz="2133" i="1" dirty="0">
                <a:solidFill>
                  <a:prstClr val="black"/>
                </a:solidFill>
                <a:latin typeface="Candara"/>
              </a:rPr>
              <a:t>is </a:t>
            </a:r>
            <a:r>
              <a:rPr lang="en-US" sz="2133" dirty="0">
                <a:solidFill>
                  <a:prstClr val="black"/>
                </a:solidFill>
                <a:latin typeface="Candara"/>
              </a:rPr>
              <a:t>the place of my rest?  </a:t>
            </a:r>
          </a:p>
          <a:p>
            <a:pPr defTabSz="1219170"/>
            <a:r>
              <a:rPr lang="en-US" sz="2133" baseline="30000" dirty="0">
                <a:solidFill>
                  <a:prstClr val="black"/>
                </a:solidFill>
                <a:latin typeface="Candara"/>
              </a:rPr>
              <a:t>50</a:t>
            </a:r>
            <a:r>
              <a:rPr lang="en-US" sz="2133" dirty="0">
                <a:solidFill>
                  <a:prstClr val="black"/>
                </a:solidFill>
                <a:latin typeface="Candara"/>
              </a:rPr>
              <a:t> Hath not my hand made all these things?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990600"/>
            <a:ext cx="4876800" cy="4876800"/>
          </a:xfrm>
          <a:prstGeom prst="rect">
            <a:avLst/>
          </a:prstGeom>
        </p:spPr>
      </p:pic>
    </p:spTree>
    <p:extLst>
      <p:ext uri="{BB962C8B-B14F-4D97-AF65-F5344CB8AC3E}">
        <p14:creationId xmlns:p14="http://schemas.microsoft.com/office/powerpoint/2010/main" val="37069283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583680" y="1463040"/>
            <a:ext cx="4267200" cy="3046411"/>
          </a:xfrm>
          <a:prstGeom prst="rect">
            <a:avLst/>
          </a:prstGeom>
          <a:noFill/>
        </p:spPr>
        <p:txBody>
          <a:bodyPr wrap="square" rtlCol="0">
            <a:spAutoFit/>
          </a:bodyPr>
          <a:lstStyle/>
          <a:p>
            <a:pPr defTabSz="1219170"/>
            <a:r>
              <a:rPr lang="en-US" sz="2133" baseline="30000" dirty="0">
                <a:solidFill>
                  <a:prstClr val="black"/>
                </a:solidFill>
                <a:latin typeface="Candara"/>
              </a:rPr>
              <a:t>48</a:t>
            </a:r>
            <a:r>
              <a:rPr lang="en-US" sz="2133" dirty="0">
                <a:solidFill>
                  <a:prstClr val="black"/>
                </a:solidFill>
                <a:latin typeface="Candara"/>
              </a:rPr>
              <a:t> Howbeit the most High </a:t>
            </a:r>
            <a:r>
              <a:rPr lang="en-US" sz="2133" dirty="0" err="1">
                <a:solidFill>
                  <a:prstClr val="black"/>
                </a:solidFill>
                <a:latin typeface="Candara"/>
              </a:rPr>
              <a:t>dwelleth</a:t>
            </a:r>
            <a:r>
              <a:rPr lang="en-US" sz="2133" dirty="0">
                <a:solidFill>
                  <a:prstClr val="black"/>
                </a:solidFill>
                <a:latin typeface="Candara"/>
              </a:rPr>
              <a:t> not in temples made with hands; as saith the prophet,   </a:t>
            </a:r>
          </a:p>
          <a:p>
            <a:pPr defTabSz="1219170"/>
            <a:r>
              <a:rPr lang="en-US" sz="2133" baseline="30000" dirty="0">
                <a:solidFill>
                  <a:prstClr val="black"/>
                </a:solidFill>
                <a:latin typeface="Candara"/>
              </a:rPr>
              <a:t>49</a:t>
            </a:r>
            <a:r>
              <a:rPr lang="en-US" sz="2133" dirty="0">
                <a:solidFill>
                  <a:prstClr val="black"/>
                </a:solidFill>
                <a:latin typeface="Candara"/>
              </a:rPr>
              <a:t> Heaven </a:t>
            </a:r>
            <a:r>
              <a:rPr lang="en-US" sz="2133" i="1" dirty="0">
                <a:solidFill>
                  <a:prstClr val="black"/>
                </a:solidFill>
                <a:latin typeface="Candara"/>
              </a:rPr>
              <a:t>is </a:t>
            </a:r>
            <a:r>
              <a:rPr lang="en-US" sz="2133" dirty="0">
                <a:solidFill>
                  <a:prstClr val="black"/>
                </a:solidFill>
                <a:latin typeface="Candara"/>
              </a:rPr>
              <a:t>my throne, and earth </a:t>
            </a:r>
            <a:r>
              <a:rPr lang="en-US" sz="2133" i="1" dirty="0">
                <a:solidFill>
                  <a:prstClr val="black"/>
                </a:solidFill>
                <a:latin typeface="Candara"/>
              </a:rPr>
              <a:t>is </a:t>
            </a:r>
            <a:r>
              <a:rPr lang="en-US" sz="2133" dirty="0">
                <a:solidFill>
                  <a:prstClr val="black"/>
                </a:solidFill>
                <a:latin typeface="Candara"/>
              </a:rPr>
              <a:t>my footstool: what house will ye build me? saith the Lord: or what </a:t>
            </a:r>
            <a:r>
              <a:rPr lang="en-US" sz="2133" i="1" dirty="0">
                <a:solidFill>
                  <a:prstClr val="black"/>
                </a:solidFill>
                <a:latin typeface="Candara"/>
              </a:rPr>
              <a:t>is </a:t>
            </a:r>
            <a:r>
              <a:rPr lang="en-US" sz="2133" dirty="0">
                <a:solidFill>
                  <a:prstClr val="black"/>
                </a:solidFill>
                <a:latin typeface="Candara"/>
              </a:rPr>
              <a:t>the place of my rest?  </a:t>
            </a:r>
          </a:p>
          <a:p>
            <a:pPr defTabSz="1219170"/>
            <a:r>
              <a:rPr lang="en-US" sz="2133" baseline="30000" dirty="0">
                <a:solidFill>
                  <a:prstClr val="black"/>
                </a:solidFill>
                <a:latin typeface="Candara"/>
              </a:rPr>
              <a:t>50</a:t>
            </a:r>
            <a:r>
              <a:rPr lang="en-US" sz="2133" dirty="0">
                <a:solidFill>
                  <a:prstClr val="black"/>
                </a:solidFill>
                <a:latin typeface="Candara"/>
              </a:rPr>
              <a:t> Hath not my hand made all these things? </a:t>
            </a:r>
          </a:p>
        </p:txBody>
      </p:sp>
      <p:sp>
        <p:nvSpPr>
          <p:cNvPr id="2" name="TextBox 1"/>
          <p:cNvSpPr txBox="1"/>
          <p:nvPr/>
        </p:nvSpPr>
        <p:spPr>
          <a:xfrm>
            <a:off x="1097280" y="1463041"/>
            <a:ext cx="4368800" cy="4031104"/>
          </a:xfrm>
          <a:prstGeom prst="rect">
            <a:avLst/>
          </a:prstGeom>
          <a:noFill/>
        </p:spPr>
        <p:txBody>
          <a:bodyPr wrap="square" rtlCol="0">
            <a:spAutoFit/>
          </a:bodyPr>
          <a:lstStyle/>
          <a:p>
            <a:pPr defTabSz="1219170"/>
            <a:r>
              <a:rPr lang="en-US" sz="2133" b="1" dirty="0">
                <a:solidFill>
                  <a:prstClr val="white"/>
                </a:solidFill>
                <a:latin typeface="Candara"/>
              </a:rPr>
              <a:t>Isaiah 66:1-2:</a:t>
            </a:r>
            <a:r>
              <a:rPr lang="en-US" sz="2133" dirty="0">
                <a:solidFill>
                  <a:prstClr val="white"/>
                </a:solidFill>
                <a:latin typeface="Candara"/>
              </a:rPr>
              <a:t> </a:t>
            </a:r>
            <a:br>
              <a:rPr lang="en-US" sz="2133" dirty="0">
                <a:solidFill>
                  <a:prstClr val="white"/>
                </a:solidFill>
                <a:latin typeface="Candara"/>
              </a:rPr>
            </a:br>
            <a:r>
              <a:rPr lang="en-US" sz="2133" baseline="30000" dirty="0">
                <a:solidFill>
                  <a:prstClr val="white"/>
                </a:solidFill>
                <a:latin typeface="Candara"/>
              </a:rPr>
              <a:t>1</a:t>
            </a:r>
            <a:r>
              <a:rPr lang="en-US" sz="2133" dirty="0">
                <a:solidFill>
                  <a:prstClr val="white"/>
                </a:solidFill>
                <a:latin typeface="Candara"/>
              </a:rPr>
              <a:t> Thus saith the LORD, The heaven </a:t>
            </a:r>
            <a:r>
              <a:rPr lang="en-US" sz="2133" i="1" dirty="0">
                <a:solidFill>
                  <a:prstClr val="white"/>
                </a:solidFill>
                <a:latin typeface="Candara"/>
              </a:rPr>
              <a:t>is </a:t>
            </a:r>
            <a:r>
              <a:rPr lang="en-US" sz="2133" dirty="0">
                <a:solidFill>
                  <a:prstClr val="white"/>
                </a:solidFill>
                <a:latin typeface="Candara"/>
              </a:rPr>
              <a:t>my throne, and the earth </a:t>
            </a:r>
            <a:r>
              <a:rPr lang="en-US" sz="2133" i="1" dirty="0">
                <a:solidFill>
                  <a:prstClr val="white"/>
                </a:solidFill>
                <a:latin typeface="Candara"/>
              </a:rPr>
              <a:t>is </a:t>
            </a:r>
            <a:r>
              <a:rPr lang="en-US" sz="2133" dirty="0">
                <a:solidFill>
                  <a:prstClr val="white"/>
                </a:solidFill>
                <a:latin typeface="Candara"/>
              </a:rPr>
              <a:t>my footstool: where </a:t>
            </a:r>
            <a:r>
              <a:rPr lang="en-US" sz="2133" i="1" dirty="0">
                <a:solidFill>
                  <a:prstClr val="white"/>
                </a:solidFill>
                <a:latin typeface="Candara"/>
              </a:rPr>
              <a:t>is </a:t>
            </a:r>
            <a:r>
              <a:rPr lang="en-US" sz="2133" dirty="0">
                <a:solidFill>
                  <a:prstClr val="white"/>
                </a:solidFill>
                <a:latin typeface="Candara"/>
              </a:rPr>
              <a:t>the house that ye build unto me? and where </a:t>
            </a:r>
            <a:r>
              <a:rPr lang="en-US" sz="2133" i="1" dirty="0">
                <a:solidFill>
                  <a:prstClr val="white"/>
                </a:solidFill>
                <a:latin typeface="Candara"/>
              </a:rPr>
              <a:t>is </a:t>
            </a:r>
            <a:r>
              <a:rPr lang="en-US" sz="2133" dirty="0">
                <a:solidFill>
                  <a:prstClr val="white"/>
                </a:solidFill>
                <a:latin typeface="Candara"/>
              </a:rPr>
              <a:t>the place of my rest?  </a:t>
            </a:r>
          </a:p>
          <a:p>
            <a:pPr defTabSz="1219170"/>
            <a:r>
              <a:rPr lang="en-US" sz="2133" baseline="30000" dirty="0">
                <a:solidFill>
                  <a:prstClr val="white"/>
                </a:solidFill>
                <a:latin typeface="Candara"/>
              </a:rPr>
              <a:t>2</a:t>
            </a:r>
            <a:r>
              <a:rPr lang="en-US" sz="2133" dirty="0">
                <a:solidFill>
                  <a:prstClr val="white"/>
                </a:solidFill>
                <a:latin typeface="Candara"/>
              </a:rPr>
              <a:t> For all those </a:t>
            </a:r>
            <a:r>
              <a:rPr lang="en-US" sz="2133" i="1" dirty="0">
                <a:solidFill>
                  <a:prstClr val="white"/>
                </a:solidFill>
                <a:latin typeface="Candara"/>
              </a:rPr>
              <a:t>things </a:t>
            </a:r>
            <a:r>
              <a:rPr lang="en-US" sz="2133" dirty="0">
                <a:solidFill>
                  <a:prstClr val="white"/>
                </a:solidFill>
                <a:latin typeface="Candara"/>
              </a:rPr>
              <a:t>hath mine hand made, and all those </a:t>
            </a:r>
            <a:r>
              <a:rPr lang="en-US" sz="2133" i="1" dirty="0">
                <a:solidFill>
                  <a:prstClr val="white"/>
                </a:solidFill>
                <a:latin typeface="Candara"/>
              </a:rPr>
              <a:t>things </a:t>
            </a:r>
            <a:r>
              <a:rPr lang="en-US" sz="2133" dirty="0">
                <a:solidFill>
                  <a:prstClr val="white"/>
                </a:solidFill>
                <a:latin typeface="Candara"/>
              </a:rPr>
              <a:t>have been, saith the LORD: </a:t>
            </a:r>
            <a:r>
              <a:rPr lang="en-US" sz="2133" dirty="0">
                <a:solidFill>
                  <a:srgbClr val="31B6FD">
                    <a:lumMod val="20000"/>
                    <a:lumOff val="80000"/>
                  </a:srgbClr>
                </a:solidFill>
                <a:latin typeface="Candara"/>
              </a:rPr>
              <a:t>but to this </a:t>
            </a:r>
            <a:r>
              <a:rPr lang="en-US" sz="2133" i="1" dirty="0">
                <a:solidFill>
                  <a:srgbClr val="31B6FD">
                    <a:lumMod val="20000"/>
                    <a:lumOff val="80000"/>
                  </a:srgbClr>
                </a:solidFill>
                <a:latin typeface="Candara"/>
              </a:rPr>
              <a:t>man </a:t>
            </a:r>
            <a:r>
              <a:rPr lang="en-US" sz="2133" dirty="0">
                <a:solidFill>
                  <a:srgbClr val="31B6FD">
                    <a:lumMod val="20000"/>
                    <a:lumOff val="80000"/>
                  </a:srgbClr>
                </a:solidFill>
                <a:latin typeface="Candara"/>
              </a:rPr>
              <a:t>will I look, </a:t>
            </a:r>
            <a:r>
              <a:rPr lang="en-US" sz="2133" i="1" dirty="0">
                <a:solidFill>
                  <a:srgbClr val="31B6FD">
                    <a:lumMod val="20000"/>
                    <a:lumOff val="80000"/>
                  </a:srgbClr>
                </a:solidFill>
                <a:latin typeface="Candara"/>
              </a:rPr>
              <a:t>even </a:t>
            </a:r>
            <a:r>
              <a:rPr lang="en-US" sz="2133" dirty="0">
                <a:solidFill>
                  <a:srgbClr val="31B6FD">
                    <a:lumMod val="20000"/>
                    <a:lumOff val="80000"/>
                  </a:srgbClr>
                </a:solidFill>
                <a:latin typeface="Candara"/>
              </a:rPr>
              <a:t>to </a:t>
            </a:r>
            <a:r>
              <a:rPr lang="en-US" sz="2133" i="1" dirty="0">
                <a:solidFill>
                  <a:srgbClr val="31B6FD">
                    <a:lumMod val="20000"/>
                    <a:lumOff val="80000"/>
                  </a:srgbClr>
                </a:solidFill>
                <a:latin typeface="Candara"/>
              </a:rPr>
              <a:t>him that is </a:t>
            </a:r>
            <a:r>
              <a:rPr lang="en-US" sz="2133" dirty="0">
                <a:solidFill>
                  <a:srgbClr val="31B6FD">
                    <a:lumMod val="20000"/>
                    <a:lumOff val="80000"/>
                  </a:srgbClr>
                </a:solidFill>
                <a:latin typeface="Candara"/>
              </a:rPr>
              <a:t>poor and of a contrite spirit, and </a:t>
            </a:r>
            <a:r>
              <a:rPr lang="en-US" sz="2133" dirty="0" err="1">
                <a:solidFill>
                  <a:srgbClr val="31B6FD">
                    <a:lumMod val="20000"/>
                    <a:lumOff val="80000"/>
                  </a:srgbClr>
                </a:solidFill>
                <a:latin typeface="Candara"/>
              </a:rPr>
              <a:t>trembleth</a:t>
            </a:r>
            <a:r>
              <a:rPr lang="en-US" sz="2133" dirty="0">
                <a:solidFill>
                  <a:srgbClr val="31B6FD">
                    <a:lumMod val="20000"/>
                    <a:lumOff val="80000"/>
                  </a:srgbClr>
                </a:solidFill>
                <a:latin typeface="Candara"/>
              </a:rPr>
              <a:t> at my word. </a:t>
            </a:r>
          </a:p>
        </p:txBody>
      </p:sp>
    </p:spTree>
    <p:extLst>
      <p:ext uri="{BB962C8B-B14F-4D97-AF65-F5344CB8AC3E}">
        <p14:creationId xmlns:p14="http://schemas.microsoft.com/office/powerpoint/2010/main" val="36972780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6800" y="1537335"/>
            <a:ext cx="10058400" cy="2266903"/>
          </a:xfrm>
          <a:prstGeom prst="rect">
            <a:avLst/>
          </a:prstGeom>
          <a:noFill/>
        </p:spPr>
        <p:txBody>
          <a:bodyPr wrap="square" rtlCol="0">
            <a:spAutoFit/>
          </a:bodyPr>
          <a:lstStyle/>
          <a:p>
            <a:pPr defTabSz="1219170"/>
            <a:r>
              <a:rPr lang="en-US" sz="2133" baseline="30000" dirty="0">
                <a:solidFill>
                  <a:prstClr val="black"/>
                </a:solidFill>
                <a:latin typeface="Candara"/>
              </a:rPr>
              <a:t>51</a:t>
            </a:r>
            <a:r>
              <a:rPr lang="en-US" sz="2133" dirty="0">
                <a:solidFill>
                  <a:prstClr val="black"/>
                </a:solidFill>
                <a:latin typeface="Candara"/>
              </a:rPr>
              <a:t> Ye </a:t>
            </a:r>
            <a:r>
              <a:rPr lang="en-US" sz="2133" dirty="0" err="1">
                <a:solidFill>
                  <a:prstClr val="black"/>
                </a:solidFill>
                <a:latin typeface="Candara"/>
              </a:rPr>
              <a:t>stiffnecked</a:t>
            </a:r>
            <a:r>
              <a:rPr lang="en-US" sz="2133" dirty="0">
                <a:solidFill>
                  <a:prstClr val="black"/>
                </a:solidFill>
                <a:latin typeface="Candara"/>
              </a:rPr>
              <a:t> and uncircumcised in heart and ears, ye do always resist the Holy Ghost:  as your fathers </a:t>
            </a:r>
            <a:r>
              <a:rPr lang="en-US" sz="2133" i="1" dirty="0">
                <a:solidFill>
                  <a:prstClr val="black"/>
                </a:solidFill>
                <a:latin typeface="Candara"/>
              </a:rPr>
              <a:t>did</a:t>
            </a:r>
            <a:r>
              <a:rPr lang="en-US" sz="2133" dirty="0">
                <a:solidFill>
                  <a:prstClr val="black"/>
                </a:solidFill>
                <a:latin typeface="Candara"/>
              </a:rPr>
              <a:t>, so </a:t>
            </a:r>
            <a:r>
              <a:rPr lang="en-US" sz="2133" i="1" dirty="0">
                <a:solidFill>
                  <a:prstClr val="black"/>
                </a:solidFill>
                <a:latin typeface="Candara"/>
              </a:rPr>
              <a:t>do </a:t>
            </a:r>
            <a:r>
              <a:rPr lang="en-US" sz="2133" dirty="0">
                <a:solidFill>
                  <a:prstClr val="black"/>
                </a:solidFill>
                <a:latin typeface="Candara"/>
              </a:rPr>
              <a:t>ye.</a:t>
            </a:r>
          </a:p>
          <a:p>
            <a:pPr defTabSz="1219170">
              <a:spcBef>
                <a:spcPts val="800"/>
              </a:spcBef>
            </a:pPr>
            <a:r>
              <a:rPr lang="en-US" sz="2133" baseline="30000" dirty="0">
                <a:solidFill>
                  <a:prstClr val="black"/>
                </a:solidFill>
                <a:latin typeface="Candara"/>
              </a:rPr>
              <a:t>52</a:t>
            </a:r>
            <a:r>
              <a:rPr lang="en-US" sz="2133" dirty="0">
                <a:solidFill>
                  <a:prstClr val="black"/>
                </a:solidFill>
                <a:latin typeface="Candara"/>
              </a:rPr>
              <a:t> Which of the prophets have not your fathers persecuted? and they have slain them which shewed before of the coming of the Just One; of whom ye have been now the betrayers and murderers: </a:t>
            </a:r>
          </a:p>
          <a:p>
            <a:pPr defTabSz="1219170">
              <a:spcBef>
                <a:spcPts val="800"/>
              </a:spcBef>
            </a:pPr>
            <a:r>
              <a:rPr lang="en-US" sz="2133" baseline="30000" dirty="0">
                <a:solidFill>
                  <a:prstClr val="black"/>
                </a:solidFill>
                <a:latin typeface="Candara"/>
              </a:rPr>
              <a:t>53</a:t>
            </a:r>
            <a:r>
              <a:rPr lang="en-US" sz="2133" dirty="0">
                <a:solidFill>
                  <a:prstClr val="black"/>
                </a:solidFill>
                <a:latin typeface="Candara"/>
              </a:rPr>
              <a:t> Who have received the law by the disposition of angels, and have not kept </a:t>
            </a:r>
            <a:r>
              <a:rPr lang="en-US" sz="2133" i="1" dirty="0">
                <a:solidFill>
                  <a:prstClr val="black"/>
                </a:solidFill>
                <a:latin typeface="Candara"/>
              </a:rPr>
              <a:t>it</a:t>
            </a:r>
            <a:r>
              <a:rPr lang="en-US" sz="2133" dirty="0">
                <a:solidFill>
                  <a:prstClr val="black"/>
                </a:solidFill>
                <a:latin typeface="Candara"/>
              </a:rPr>
              <a:t>. </a:t>
            </a:r>
          </a:p>
        </p:txBody>
      </p:sp>
    </p:spTree>
    <p:extLst>
      <p:ext uri="{BB962C8B-B14F-4D97-AF65-F5344CB8AC3E}">
        <p14:creationId xmlns:p14="http://schemas.microsoft.com/office/powerpoint/2010/main" val="30921036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9200" y="1216661"/>
            <a:ext cx="5080000" cy="2389950"/>
          </a:xfrm>
          <a:prstGeom prst="rect">
            <a:avLst/>
          </a:prstGeom>
          <a:noFill/>
        </p:spPr>
        <p:txBody>
          <a:bodyPr wrap="square" rtlCol="0">
            <a:spAutoFit/>
          </a:bodyPr>
          <a:lstStyle/>
          <a:p>
            <a:pPr defTabSz="1219170"/>
            <a:r>
              <a:rPr lang="en-US" sz="2133" baseline="30000" dirty="0">
                <a:solidFill>
                  <a:prstClr val="black"/>
                </a:solidFill>
                <a:latin typeface="Candara"/>
              </a:rPr>
              <a:t>54</a:t>
            </a:r>
            <a:r>
              <a:rPr lang="en-US" sz="2133" dirty="0">
                <a:solidFill>
                  <a:prstClr val="black"/>
                </a:solidFill>
                <a:latin typeface="Candara"/>
              </a:rPr>
              <a:t> When they heard these things, they were cut to the heart, and they gnashed on him with </a:t>
            </a:r>
            <a:r>
              <a:rPr lang="en-US" sz="2133" i="1" dirty="0">
                <a:solidFill>
                  <a:prstClr val="black"/>
                </a:solidFill>
                <a:latin typeface="Candara"/>
              </a:rPr>
              <a:t>their </a:t>
            </a:r>
            <a:r>
              <a:rPr lang="en-US" sz="2133" dirty="0">
                <a:solidFill>
                  <a:prstClr val="black"/>
                </a:solidFill>
                <a:latin typeface="Candara"/>
              </a:rPr>
              <a:t>teeth.  </a:t>
            </a:r>
          </a:p>
          <a:p>
            <a:pPr defTabSz="1219170"/>
            <a:r>
              <a:rPr lang="en-US" sz="2133" baseline="30000" dirty="0">
                <a:solidFill>
                  <a:prstClr val="black"/>
                </a:solidFill>
                <a:latin typeface="Candara"/>
              </a:rPr>
              <a:t>55</a:t>
            </a:r>
            <a:r>
              <a:rPr lang="en-US" sz="2133" dirty="0">
                <a:solidFill>
                  <a:prstClr val="black"/>
                </a:solidFill>
                <a:latin typeface="Candara"/>
              </a:rPr>
              <a:t> But he, being full of the Holy Ghost, looked up </a:t>
            </a:r>
            <a:r>
              <a:rPr lang="en-US" sz="2133" dirty="0" err="1">
                <a:solidFill>
                  <a:prstClr val="black"/>
                </a:solidFill>
                <a:latin typeface="Candara"/>
              </a:rPr>
              <a:t>stedfastly</a:t>
            </a:r>
            <a:r>
              <a:rPr lang="en-US" sz="2133" dirty="0">
                <a:solidFill>
                  <a:prstClr val="black"/>
                </a:solidFill>
                <a:latin typeface="Candara"/>
              </a:rPr>
              <a:t> into heaven, and saw the glory of God, and Jesus standing on the right hand of God,</a:t>
            </a:r>
          </a:p>
        </p:txBody>
      </p:sp>
      <p:pic>
        <p:nvPicPr>
          <p:cNvPr id="4" name="Picture 3">
            <a:extLst>
              <a:ext uri="{FF2B5EF4-FFF2-40B4-BE49-F238E27FC236}">
                <a16:creationId xmlns:a16="http://schemas.microsoft.com/office/drawing/2014/main" id="{C1DD6DE9-009A-4D20-90BF-E6FD627D57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0" y="567891"/>
            <a:ext cx="5080000" cy="5727031"/>
          </a:xfrm>
          <a:prstGeom prst="rect">
            <a:avLst/>
          </a:prstGeom>
        </p:spPr>
      </p:pic>
    </p:spTree>
    <p:extLst>
      <p:ext uri="{BB962C8B-B14F-4D97-AF65-F5344CB8AC3E}">
        <p14:creationId xmlns:p14="http://schemas.microsoft.com/office/powerpoint/2010/main" val="36349406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9200" y="1216661"/>
            <a:ext cx="5080000" cy="3374642"/>
          </a:xfrm>
          <a:prstGeom prst="rect">
            <a:avLst/>
          </a:prstGeom>
          <a:noFill/>
        </p:spPr>
        <p:txBody>
          <a:bodyPr wrap="square" rtlCol="0">
            <a:spAutoFit/>
          </a:bodyPr>
          <a:lstStyle/>
          <a:p>
            <a:pPr defTabSz="1219170"/>
            <a:r>
              <a:rPr lang="en-US" sz="2133" baseline="30000" dirty="0">
                <a:solidFill>
                  <a:prstClr val="black"/>
                </a:solidFill>
                <a:latin typeface="Candara"/>
              </a:rPr>
              <a:t>54</a:t>
            </a:r>
            <a:r>
              <a:rPr lang="en-US" sz="2133" dirty="0">
                <a:solidFill>
                  <a:prstClr val="black"/>
                </a:solidFill>
                <a:latin typeface="Candara"/>
              </a:rPr>
              <a:t> When they heard these things, they were cut to the heart, and they gnashed on him with </a:t>
            </a:r>
            <a:r>
              <a:rPr lang="en-US" sz="2133" i="1" dirty="0">
                <a:solidFill>
                  <a:prstClr val="black"/>
                </a:solidFill>
                <a:latin typeface="Candara"/>
              </a:rPr>
              <a:t>their </a:t>
            </a:r>
            <a:r>
              <a:rPr lang="en-US" sz="2133" dirty="0">
                <a:solidFill>
                  <a:prstClr val="black"/>
                </a:solidFill>
                <a:latin typeface="Candara"/>
              </a:rPr>
              <a:t>teeth.  </a:t>
            </a:r>
          </a:p>
          <a:p>
            <a:pPr defTabSz="1219170"/>
            <a:r>
              <a:rPr lang="en-US" sz="2133" baseline="30000" dirty="0">
                <a:solidFill>
                  <a:prstClr val="black"/>
                </a:solidFill>
                <a:latin typeface="Candara"/>
              </a:rPr>
              <a:t>55</a:t>
            </a:r>
            <a:r>
              <a:rPr lang="en-US" sz="2133" dirty="0">
                <a:solidFill>
                  <a:prstClr val="black"/>
                </a:solidFill>
                <a:latin typeface="Candara"/>
              </a:rPr>
              <a:t> But he, being full of the Holy Ghost, looked up </a:t>
            </a:r>
            <a:r>
              <a:rPr lang="en-US" sz="2133" dirty="0" err="1">
                <a:solidFill>
                  <a:prstClr val="black"/>
                </a:solidFill>
                <a:latin typeface="Candara"/>
              </a:rPr>
              <a:t>stedfastly</a:t>
            </a:r>
            <a:r>
              <a:rPr lang="en-US" sz="2133" dirty="0">
                <a:solidFill>
                  <a:prstClr val="black"/>
                </a:solidFill>
                <a:latin typeface="Candara"/>
              </a:rPr>
              <a:t> into heaven, and saw the glory of God, and Jesus standing on the right hand of God,  </a:t>
            </a:r>
          </a:p>
          <a:p>
            <a:pPr defTabSz="1219170"/>
            <a:r>
              <a:rPr lang="en-US" sz="2133" baseline="30000" dirty="0">
                <a:solidFill>
                  <a:prstClr val="black"/>
                </a:solidFill>
                <a:latin typeface="Candara"/>
              </a:rPr>
              <a:t>56</a:t>
            </a:r>
            <a:r>
              <a:rPr lang="en-US" sz="2133" dirty="0">
                <a:solidFill>
                  <a:prstClr val="black"/>
                </a:solidFill>
                <a:latin typeface="Candara"/>
              </a:rPr>
              <a:t> And said, Behold, I see the heavens opened, and the Son of man standing on the right hand of God. </a:t>
            </a:r>
          </a:p>
        </p:txBody>
      </p:sp>
      <p:pic>
        <p:nvPicPr>
          <p:cNvPr id="4" name="Picture 3">
            <a:extLst>
              <a:ext uri="{FF2B5EF4-FFF2-40B4-BE49-F238E27FC236}">
                <a16:creationId xmlns:a16="http://schemas.microsoft.com/office/drawing/2014/main" id="{B31C1329-5B16-4698-B167-8AE6006980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0" y="558265"/>
            <a:ext cx="5080001" cy="5727032"/>
          </a:xfrm>
          <a:prstGeom prst="rect">
            <a:avLst/>
          </a:prstGeom>
        </p:spPr>
      </p:pic>
    </p:spTree>
    <p:extLst>
      <p:ext uri="{BB962C8B-B14F-4D97-AF65-F5344CB8AC3E}">
        <p14:creationId xmlns:p14="http://schemas.microsoft.com/office/powerpoint/2010/main" val="1014494567"/>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4C4FA8-B91F-451E-8825-1711DE97848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5AB3B9CE-9C04-491C-ABC8-591998A70E2B}"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25</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5842" name="Text Box 2">
            <a:extLst>
              <a:ext uri="{FF2B5EF4-FFF2-40B4-BE49-F238E27FC236}">
                <a16:creationId xmlns:a16="http://schemas.microsoft.com/office/drawing/2014/main" id="{95E6F750-9F18-48DB-821D-2EDDA159E592}"/>
              </a:ext>
            </a:extLst>
          </p:cNvPr>
          <p:cNvSpPr txBox="1">
            <a:spLocks noChangeArrowheads="1"/>
          </p:cNvSpPr>
          <p:nvPr/>
        </p:nvSpPr>
        <p:spPr bwMode="auto">
          <a:xfrm>
            <a:off x="2743200" y="609600"/>
            <a:ext cx="762000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7.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Paul’s Secondary Missionary Journey; Evangelizing Greece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(16.1-18.21)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in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Philippi</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Thessalonica</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660066"/>
                </a:solidFill>
                <a:effectLst/>
                <a:uLnTx/>
                <a:uFillTx/>
                <a:latin typeface="Times New Roman" panose="02020603050405020304" pitchFamily="18" charset="0"/>
                <a:ea typeface="+mn-ea"/>
                <a:cs typeface="+mn-cs"/>
              </a:rPr>
              <a:t>Beroea</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and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Athens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speaks at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Areopagus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in Athens (17.19-31);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Corinth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(18.1-17);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wd">
                                    <p:tmPct val="100000"/>
                                  </p:iterate>
                                  <p:childTnLst>
                                    <p:set>
                                      <p:cBhvr>
                                        <p:cTn id="6" dur="1" fill="hold">
                                          <p:stCondLst>
                                            <p:cond delay="0"/>
                                          </p:stCondLst>
                                        </p:cTn>
                                        <p:tgtEl>
                                          <p:spTgt spid="35842">
                                            <p:txEl>
                                              <p:pRg st="0" end="0"/>
                                            </p:txEl>
                                          </p:spTgt>
                                        </p:tgtEl>
                                        <p:attrNameLst>
                                          <p:attrName>style.visibility</p:attrName>
                                        </p:attrNameLst>
                                      </p:cBhvr>
                                      <p:to>
                                        <p:strVal val="visible"/>
                                      </p:to>
                                    </p:set>
                                    <p:anim calcmode="lin" valueType="num">
                                      <p:cBhvr additive="base">
                                        <p:cTn id="7" dur="300" fill="hold"/>
                                        <p:tgtEl>
                                          <p:spTgt spid="3584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58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iterate type="wd">
                                    <p:tmPct val="100000"/>
                                  </p:iterate>
                                  <p:childTnLst>
                                    <p:set>
                                      <p:cBhvr>
                                        <p:cTn id="12" dur="1" fill="hold">
                                          <p:stCondLst>
                                            <p:cond delay="0"/>
                                          </p:stCondLst>
                                        </p:cTn>
                                        <p:tgtEl>
                                          <p:spTgt spid="35842">
                                            <p:txEl>
                                              <p:pRg st="1" end="1"/>
                                            </p:txEl>
                                          </p:spTgt>
                                        </p:tgtEl>
                                        <p:attrNameLst>
                                          <p:attrName>style.visibility</p:attrName>
                                        </p:attrNameLst>
                                      </p:cBhvr>
                                      <p:to>
                                        <p:strVal val="visible"/>
                                      </p:to>
                                    </p:set>
                                    <p:anim calcmode="lin" valueType="num">
                                      <p:cBhvr additive="base">
                                        <p:cTn id="13" dur="300" fill="hold"/>
                                        <p:tgtEl>
                                          <p:spTgt spid="35842">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58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iterate type="wd">
                                    <p:tmPct val="100000"/>
                                  </p:iterate>
                                  <p:childTnLst>
                                    <p:set>
                                      <p:cBhvr>
                                        <p:cTn id="18" dur="1" fill="hold">
                                          <p:stCondLst>
                                            <p:cond delay="0"/>
                                          </p:stCondLst>
                                        </p:cTn>
                                        <p:tgtEl>
                                          <p:spTgt spid="35842">
                                            <p:txEl>
                                              <p:pRg st="2" end="2"/>
                                            </p:txEl>
                                          </p:spTgt>
                                        </p:tgtEl>
                                        <p:attrNameLst>
                                          <p:attrName>style.visibility</p:attrName>
                                        </p:attrNameLst>
                                      </p:cBhvr>
                                      <p:to>
                                        <p:strVal val="visible"/>
                                      </p:to>
                                    </p:set>
                                    <p:anim calcmode="lin" valueType="num">
                                      <p:cBhvr additive="base">
                                        <p:cTn id="19" dur="300" fill="hold"/>
                                        <p:tgtEl>
                                          <p:spTgt spid="35842">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358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iterate type="wd">
                                    <p:tmPct val="100000"/>
                                  </p:iterate>
                                  <p:childTnLst>
                                    <p:set>
                                      <p:cBhvr>
                                        <p:cTn id="24" dur="1" fill="hold">
                                          <p:stCondLst>
                                            <p:cond delay="0"/>
                                          </p:stCondLst>
                                        </p:cTn>
                                        <p:tgtEl>
                                          <p:spTgt spid="35842">
                                            <p:txEl>
                                              <p:pRg st="3" end="3"/>
                                            </p:txEl>
                                          </p:spTgt>
                                        </p:tgtEl>
                                        <p:attrNameLst>
                                          <p:attrName>style.visibility</p:attrName>
                                        </p:attrNameLst>
                                      </p:cBhvr>
                                      <p:to>
                                        <p:strVal val="visible"/>
                                      </p:to>
                                    </p:set>
                                    <p:anim calcmode="lin" valueType="num">
                                      <p:cBhvr additive="base">
                                        <p:cTn id="25" dur="300" fill="hold"/>
                                        <p:tgtEl>
                                          <p:spTgt spid="35842">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3584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build="p"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9200" y="1216661"/>
            <a:ext cx="5080000" cy="2389950"/>
          </a:xfrm>
          <a:prstGeom prst="rect">
            <a:avLst/>
          </a:prstGeom>
          <a:noFill/>
        </p:spPr>
        <p:txBody>
          <a:bodyPr wrap="square" rtlCol="0">
            <a:spAutoFit/>
          </a:bodyPr>
          <a:lstStyle/>
          <a:p>
            <a:pPr defTabSz="1219170"/>
            <a:r>
              <a:rPr lang="en-US" sz="2133" baseline="30000" dirty="0">
                <a:solidFill>
                  <a:prstClr val="black"/>
                </a:solidFill>
                <a:latin typeface="Candara"/>
              </a:rPr>
              <a:t>57</a:t>
            </a:r>
            <a:r>
              <a:rPr lang="en-US" sz="2133" dirty="0">
                <a:solidFill>
                  <a:prstClr val="black"/>
                </a:solidFill>
                <a:latin typeface="Candara"/>
              </a:rPr>
              <a:t> Then they cried out with a loud voice, and stopped their ears, and ran upon him with one accord,  </a:t>
            </a:r>
          </a:p>
          <a:p>
            <a:pPr defTabSz="1219170"/>
            <a:r>
              <a:rPr lang="en-US" sz="2133" baseline="30000" dirty="0">
                <a:solidFill>
                  <a:prstClr val="black"/>
                </a:solidFill>
                <a:latin typeface="Candara"/>
              </a:rPr>
              <a:t>58</a:t>
            </a:r>
            <a:r>
              <a:rPr lang="en-US" sz="2133" dirty="0">
                <a:solidFill>
                  <a:prstClr val="black"/>
                </a:solidFill>
                <a:latin typeface="Candara"/>
              </a:rPr>
              <a:t> And cast </a:t>
            </a:r>
            <a:r>
              <a:rPr lang="en-US" sz="2133" i="1" dirty="0">
                <a:solidFill>
                  <a:prstClr val="black"/>
                </a:solidFill>
                <a:latin typeface="Candara"/>
              </a:rPr>
              <a:t>him </a:t>
            </a:r>
            <a:r>
              <a:rPr lang="en-US" sz="2133" dirty="0">
                <a:solidFill>
                  <a:prstClr val="black"/>
                </a:solidFill>
                <a:latin typeface="Candara"/>
              </a:rPr>
              <a:t>out of the city, and stoned </a:t>
            </a:r>
            <a:r>
              <a:rPr lang="en-US" sz="2133" i="1" dirty="0">
                <a:solidFill>
                  <a:prstClr val="black"/>
                </a:solidFill>
                <a:latin typeface="Candara"/>
              </a:rPr>
              <a:t>him</a:t>
            </a:r>
            <a:r>
              <a:rPr lang="en-US" sz="2133" dirty="0">
                <a:solidFill>
                  <a:prstClr val="black"/>
                </a:solidFill>
                <a:latin typeface="Candara"/>
              </a:rPr>
              <a:t>: and the witnesses laid down their clothes at a young man's feet, whose name was Saul. </a:t>
            </a:r>
          </a:p>
        </p:txBody>
      </p:sp>
      <p:pic>
        <p:nvPicPr>
          <p:cNvPr id="4" name="Picture 3">
            <a:extLst>
              <a:ext uri="{FF2B5EF4-FFF2-40B4-BE49-F238E27FC236}">
                <a16:creationId xmlns:a16="http://schemas.microsoft.com/office/drawing/2014/main" id="{6761C566-233D-4E34-A108-F7180F9A35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1" y="587141"/>
            <a:ext cx="5080000" cy="5688531"/>
          </a:xfrm>
          <a:prstGeom prst="rect">
            <a:avLst/>
          </a:prstGeom>
        </p:spPr>
      </p:pic>
    </p:spTree>
    <p:extLst>
      <p:ext uri="{BB962C8B-B14F-4D97-AF65-F5344CB8AC3E}">
        <p14:creationId xmlns:p14="http://schemas.microsoft.com/office/powerpoint/2010/main" val="4107574074"/>
      </p:ext>
    </p:extLst>
  </p:cSld>
  <p:clrMapOvr>
    <a:masterClrMapping/>
  </p:clrMapOvr>
  <p:transition spd="med">
    <p:fade/>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9200" y="1498600"/>
            <a:ext cx="5080000" cy="2389950"/>
          </a:xfrm>
          <a:prstGeom prst="rect">
            <a:avLst/>
          </a:prstGeom>
          <a:noFill/>
        </p:spPr>
        <p:txBody>
          <a:bodyPr wrap="square" rtlCol="0">
            <a:spAutoFit/>
          </a:bodyPr>
          <a:lstStyle/>
          <a:p>
            <a:pPr defTabSz="1219170"/>
            <a:r>
              <a:rPr lang="en-US" sz="2133" baseline="30000" dirty="0">
                <a:solidFill>
                  <a:prstClr val="black"/>
                </a:solidFill>
                <a:latin typeface="Candara"/>
              </a:rPr>
              <a:t>59</a:t>
            </a:r>
            <a:r>
              <a:rPr lang="en-US" sz="2133" dirty="0">
                <a:solidFill>
                  <a:prstClr val="black"/>
                </a:solidFill>
                <a:latin typeface="Candara"/>
              </a:rPr>
              <a:t> And they stoned Stephen, calling upon </a:t>
            </a:r>
            <a:r>
              <a:rPr lang="en-US" sz="2133" i="1" dirty="0">
                <a:solidFill>
                  <a:prstClr val="black"/>
                </a:solidFill>
                <a:latin typeface="Candara"/>
              </a:rPr>
              <a:t>God</a:t>
            </a:r>
            <a:r>
              <a:rPr lang="en-US" sz="2133" dirty="0">
                <a:solidFill>
                  <a:prstClr val="black"/>
                </a:solidFill>
                <a:latin typeface="Candara"/>
              </a:rPr>
              <a:t>, and saying, Lord Jesus, receive my spirit.  </a:t>
            </a:r>
          </a:p>
          <a:p>
            <a:pPr defTabSz="1219170"/>
            <a:r>
              <a:rPr lang="en-US" sz="2133" baseline="30000" dirty="0">
                <a:solidFill>
                  <a:prstClr val="black"/>
                </a:solidFill>
                <a:latin typeface="Candara"/>
              </a:rPr>
              <a:t>60</a:t>
            </a:r>
            <a:r>
              <a:rPr lang="en-US" sz="2133" dirty="0">
                <a:solidFill>
                  <a:prstClr val="black"/>
                </a:solidFill>
                <a:latin typeface="Candara"/>
              </a:rPr>
              <a:t> And he kneeled down, and cried with a loud voice, Lord, lay not this sin to their charge. </a:t>
            </a:r>
          </a:p>
          <a:p>
            <a:pPr defTabSz="1219170"/>
            <a:r>
              <a:rPr lang="en-US" sz="2133" dirty="0">
                <a:solidFill>
                  <a:prstClr val="black"/>
                </a:solidFill>
                <a:latin typeface="Candara"/>
              </a:rPr>
              <a:t>And when he had said this, he fell asleep. </a:t>
            </a:r>
          </a:p>
        </p:txBody>
      </p:sp>
      <p:pic>
        <p:nvPicPr>
          <p:cNvPr id="3" name="Picture 2">
            <a:extLst>
              <a:ext uri="{FF2B5EF4-FFF2-40B4-BE49-F238E27FC236}">
                <a16:creationId xmlns:a16="http://schemas.microsoft.com/office/drawing/2014/main" id="{E21338FF-915B-4495-A40D-3E72529BD3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1" y="567891"/>
            <a:ext cx="5116362" cy="5736656"/>
          </a:xfrm>
          <a:prstGeom prst="rect">
            <a:avLst/>
          </a:prstGeom>
        </p:spPr>
      </p:pic>
    </p:spTree>
    <p:extLst>
      <p:ext uri="{BB962C8B-B14F-4D97-AF65-F5344CB8AC3E}">
        <p14:creationId xmlns:p14="http://schemas.microsoft.com/office/powerpoint/2010/main" val="23762004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9200" y="1498600"/>
            <a:ext cx="5080000" cy="3046411"/>
          </a:xfrm>
          <a:prstGeom prst="rect">
            <a:avLst/>
          </a:prstGeom>
          <a:noFill/>
        </p:spPr>
        <p:txBody>
          <a:bodyPr wrap="square" rtlCol="0">
            <a:spAutoFit/>
          </a:bodyPr>
          <a:lstStyle/>
          <a:p>
            <a:pPr defTabSz="1219170"/>
            <a:r>
              <a:rPr lang="en-US" sz="2133" baseline="30000" dirty="0">
                <a:solidFill>
                  <a:prstClr val="black"/>
                </a:solidFill>
                <a:latin typeface="Candara"/>
              </a:rPr>
              <a:t>59</a:t>
            </a:r>
            <a:r>
              <a:rPr lang="en-US" sz="2133" dirty="0">
                <a:solidFill>
                  <a:prstClr val="black"/>
                </a:solidFill>
                <a:latin typeface="Candara"/>
              </a:rPr>
              <a:t> And they stoned Stephen, calling upon </a:t>
            </a:r>
            <a:r>
              <a:rPr lang="en-US" sz="2133" i="1" dirty="0">
                <a:solidFill>
                  <a:prstClr val="black"/>
                </a:solidFill>
                <a:latin typeface="Candara"/>
              </a:rPr>
              <a:t>God</a:t>
            </a:r>
            <a:r>
              <a:rPr lang="en-US" sz="2133" dirty="0">
                <a:solidFill>
                  <a:prstClr val="black"/>
                </a:solidFill>
                <a:latin typeface="Candara"/>
              </a:rPr>
              <a:t>, and saying, Lord Jesus, receive my spirit.  </a:t>
            </a:r>
          </a:p>
          <a:p>
            <a:pPr defTabSz="1219170"/>
            <a:r>
              <a:rPr lang="en-US" sz="2133" baseline="30000" dirty="0">
                <a:solidFill>
                  <a:prstClr val="black"/>
                </a:solidFill>
                <a:latin typeface="Candara"/>
              </a:rPr>
              <a:t>60</a:t>
            </a:r>
            <a:r>
              <a:rPr lang="en-US" sz="2133" dirty="0">
                <a:solidFill>
                  <a:prstClr val="black"/>
                </a:solidFill>
                <a:latin typeface="Candara"/>
              </a:rPr>
              <a:t> And he kneeled down, and cried with a loud voice, Lord, lay not this sin to their charge. </a:t>
            </a:r>
          </a:p>
          <a:p>
            <a:pPr defTabSz="1219170"/>
            <a:r>
              <a:rPr lang="en-US" sz="2133" dirty="0">
                <a:solidFill>
                  <a:prstClr val="black"/>
                </a:solidFill>
                <a:latin typeface="Candara"/>
              </a:rPr>
              <a:t>And when he had said this, he fell asleep.</a:t>
            </a:r>
          </a:p>
          <a:p>
            <a:pPr defTabSz="1219170"/>
            <a:endParaRPr lang="en-US" sz="2133" dirty="0">
              <a:solidFill>
                <a:prstClr val="black"/>
              </a:solidFill>
              <a:latin typeface="Candara"/>
            </a:endParaRPr>
          </a:p>
          <a:p>
            <a:pPr defTabSz="1219170"/>
            <a:r>
              <a:rPr lang="en-US" sz="2133" dirty="0">
                <a:solidFill>
                  <a:srgbClr val="C00000"/>
                </a:solidFill>
                <a:latin typeface="Candara"/>
              </a:rPr>
              <a:t>End of Chapter 7 </a:t>
            </a:r>
          </a:p>
        </p:txBody>
      </p:sp>
      <p:pic>
        <p:nvPicPr>
          <p:cNvPr id="3" name="Picture 2">
            <a:extLst>
              <a:ext uri="{FF2B5EF4-FFF2-40B4-BE49-F238E27FC236}">
                <a16:creationId xmlns:a16="http://schemas.microsoft.com/office/drawing/2014/main" id="{D7B016AC-99CC-41F0-A5F6-F4A8D37E01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0" y="577516"/>
            <a:ext cx="5080001" cy="5698156"/>
          </a:xfrm>
          <a:prstGeom prst="rect">
            <a:avLst/>
          </a:prstGeom>
        </p:spPr>
      </p:pic>
    </p:spTree>
    <p:extLst>
      <p:ext uri="{BB962C8B-B14F-4D97-AF65-F5344CB8AC3E}">
        <p14:creationId xmlns:p14="http://schemas.microsoft.com/office/powerpoint/2010/main" val="16155095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sz="quarter"/>
          </p:nvPr>
        </p:nvSpPr>
        <p:spPr>
          <a:xfrm>
            <a:off x="2044701" y="1447800"/>
            <a:ext cx="6337300" cy="1143000"/>
          </a:xfrm>
        </p:spPr>
        <p:txBody>
          <a:bodyPr/>
          <a:lstStyle/>
          <a:p>
            <a:pPr algn="ctr" eaLnBrk="1" hangingPunct="1">
              <a:defRPr/>
            </a:pPr>
            <a:r>
              <a:rPr lang="en-US" altLang="en-US" sz="4800" dirty="0">
                <a:ea typeface="Gulim" pitchFamily="34" charset="-127"/>
              </a:rPr>
              <a:t>The Acts </a:t>
            </a:r>
            <a:br>
              <a:rPr lang="en-US" altLang="en-US" sz="4800" dirty="0">
                <a:ea typeface="Gulim" pitchFamily="34" charset="-127"/>
              </a:rPr>
            </a:br>
            <a:r>
              <a:rPr lang="en-US" altLang="en-US" sz="4800" dirty="0">
                <a:ea typeface="Gulim" pitchFamily="34" charset="-127"/>
              </a:rPr>
              <a:t>of the Apostles</a:t>
            </a:r>
            <a:br>
              <a:rPr lang="en-US" altLang="en-US" sz="4800" dirty="0">
                <a:ea typeface="Gulim" pitchFamily="34" charset="-127"/>
              </a:rPr>
            </a:br>
            <a:r>
              <a:rPr lang="en-US" altLang="en-US" dirty="0">
                <a:ea typeface="Gulim" pitchFamily="34" charset="-127"/>
              </a:rPr>
              <a:t>Chapter 7</a:t>
            </a:r>
            <a:r>
              <a:rPr lang="en-US" altLang="en-US" sz="4800" dirty="0">
                <a:ea typeface="Gulim" pitchFamily="34" charset="-127"/>
              </a:rPr>
              <a:t> </a:t>
            </a:r>
            <a:endParaRPr lang="ko-KR" altLang="en-US" sz="4800" dirty="0">
              <a:solidFill>
                <a:schemeClr val="accent1"/>
              </a:solidFill>
              <a:ea typeface="Gulim" pitchFamily="34" charset="-127"/>
            </a:endParaRPr>
          </a:p>
        </p:txBody>
      </p:sp>
    </p:spTree>
    <p:extLst>
      <p:ext uri="{BB962C8B-B14F-4D97-AF65-F5344CB8AC3E}">
        <p14:creationId xmlns:p14="http://schemas.microsoft.com/office/powerpoint/2010/main" val="2497547150"/>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2027241" y="36514"/>
            <a:ext cx="8207375" cy="692151"/>
          </a:xfrm>
        </p:spPr>
        <p:txBody>
          <a:bodyPr/>
          <a:lstStyle/>
          <a:p>
            <a:pPr algn="ctr" eaLnBrk="1" hangingPunct="1"/>
            <a:r>
              <a:rPr lang="en-US"/>
              <a:t>Acts 7:1-19  Stephen’s Defense </a:t>
            </a:r>
            <a:endParaRPr lang="en-US" sz="3600"/>
          </a:p>
        </p:txBody>
      </p:sp>
      <p:sp>
        <p:nvSpPr>
          <p:cNvPr id="7171" name="Rectangle 3"/>
          <p:cNvSpPr>
            <a:spLocks noGrp="1" noChangeArrowheads="1"/>
          </p:cNvSpPr>
          <p:nvPr>
            <p:ph idx="1"/>
          </p:nvPr>
        </p:nvSpPr>
        <p:spPr>
          <a:xfrm>
            <a:off x="1703390" y="1031875"/>
            <a:ext cx="8785225" cy="4521200"/>
          </a:xfrm>
        </p:spPr>
        <p:txBody>
          <a:bodyPr/>
          <a:lstStyle/>
          <a:p>
            <a:pPr eaLnBrk="1" hangingPunct="1">
              <a:buFont typeface="Arial" pitchFamily="34" charset="0"/>
              <a:buChar char="•"/>
              <a:defRPr/>
            </a:pPr>
            <a:r>
              <a:rPr lang="en-US" sz="2800" dirty="0">
                <a:ea typeface="Gulim" pitchFamily="34" charset="-127"/>
              </a:rPr>
              <a:t>What were Stephen’s 2 main objectives?</a:t>
            </a:r>
          </a:p>
          <a:p>
            <a:pPr lvl="1" eaLnBrk="1" hangingPunct="1">
              <a:buFont typeface="Arial" pitchFamily="34" charset="0"/>
              <a:buChar char="•"/>
              <a:defRPr/>
            </a:pPr>
            <a:r>
              <a:rPr lang="en-US" sz="2600" dirty="0">
                <a:ea typeface="Gulim" pitchFamily="34" charset="-127"/>
              </a:rPr>
              <a:t>Show his total faith in the Old Testament</a:t>
            </a:r>
          </a:p>
          <a:p>
            <a:pPr lvl="1" eaLnBrk="1" hangingPunct="1">
              <a:buFont typeface="Arial" pitchFamily="34" charset="0"/>
              <a:buChar char="•"/>
              <a:defRPr/>
            </a:pPr>
            <a:r>
              <a:rPr lang="en-US" sz="2600" dirty="0">
                <a:ea typeface="Gulim" pitchFamily="34" charset="-127"/>
              </a:rPr>
              <a:t>Demonstrate nothing new in this persecution</a:t>
            </a:r>
          </a:p>
          <a:p>
            <a:pPr eaLnBrk="1" hangingPunct="1">
              <a:buFont typeface="Arial" pitchFamily="34" charset="0"/>
              <a:buChar char="•"/>
              <a:defRPr/>
            </a:pPr>
            <a:r>
              <a:rPr lang="en-US" sz="2600" dirty="0">
                <a:ea typeface="Gulim" pitchFamily="34" charset="-127"/>
              </a:rPr>
              <a:t>Could vs. 1 be answered with yes/no?</a:t>
            </a:r>
          </a:p>
          <a:p>
            <a:pPr eaLnBrk="1" hangingPunct="1">
              <a:buFont typeface="Arial" pitchFamily="34" charset="0"/>
              <a:buChar char="•"/>
              <a:defRPr/>
            </a:pPr>
            <a:r>
              <a:rPr lang="en-US" sz="2600" dirty="0">
                <a:ea typeface="Gulim" pitchFamily="34" charset="-127"/>
              </a:rPr>
              <a:t>Where did Stephen start his defense? (2)</a:t>
            </a:r>
          </a:p>
          <a:p>
            <a:pPr eaLnBrk="1" hangingPunct="1">
              <a:buFont typeface="Arial" pitchFamily="34" charset="0"/>
              <a:buChar char="•"/>
              <a:defRPr/>
            </a:pPr>
            <a:r>
              <a:rPr lang="en-US" sz="2600" dirty="0">
                <a:ea typeface="Gulim" pitchFamily="34" charset="-127"/>
              </a:rPr>
              <a:t>How far does he get in vs. 19?</a:t>
            </a:r>
          </a:p>
          <a:p>
            <a:pPr eaLnBrk="1" hangingPunct="1">
              <a:buFont typeface="Arial" pitchFamily="34" charset="0"/>
              <a:buChar char="•"/>
              <a:defRPr/>
            </a:pPr>
            <a:r>
              <a:rPr lang="en-US" sz="2800" dirty="0">
                <a:ea typeface="Gulim" pitchFamily="34" charset="-127"/>
              </a:rPr>
              <a:t>What subtheme is emerging?</a:t>
            </a:r>
          </a:p>
          <a:p>
            <a:pPr lvl="1" eaLnBrk="1" hangingPunct="1">
              <a:buFont typeface="Arial" pitchFamily="34" charset="0"/>
              <a:buChar char="•"/>
              <a:defRPr/>
            </a:pPr>
            <a:r>
              <a:rPr lang="en-US" sz="2600" dirty="0">
                <a:ea typeface="Gulim" pitchFamily="34" charset="-127"/>
              </a:rPr>
              <a:t>God’s chosen: persecuted or persecutors?</a:t>
            </a:r>
          </a:p>
          <a:p>
            <a:pPr lvl="1" eaLnBrk="1" hangingPunct="1">
              <a:buFont typeface="Arial" pitchFamily="34" charset="0"/>
              <a:buChar char="•"/>
              <a:defRPr/>
            </a:pPr>
            <a:r>
              <a:rPr lang="en-US" sz="2600" dirty="0">
                <a:ea typeface="Gulim" pitchFamily="34" charset="-127"/>
              </a:rPr>
              <a:t>Could have gone back to Cain and Abel </a:t>
            </a:r>
          </a:p>
        </p:txBody>
      </p:sp>
    </p:spTree>
    <p:extLst>
      <p:ext uri="{BB962C8B-B14F-4D97-AF65-F5344CB8AC3E}">
        <p14:creationId xmlns:p14="http://schemas.microsoft.com/office/powerpoint/2010/main" val="1860421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027241" y="36514"/>
            <a:ext cx="8207375" cy="692151"/>
          </a:xfrm>
        </p:spPr>
        <p:txBody>
          <a:bodyPr/>
          <a:lstStyle/>
          <a:p>
            <a:pPr algn="ctr" eaLnBrk="1" hangingPunct="1"/>
            <a:r>
              <a:rPr lang="en-US"/>
              <a:t>Acts 7:20-35   History Continued </a:t>
            </a:r>
            <a:endParaRPr lang="en-US" sz="3600"/>
          </a:p>
        </p:txBody>
      </p:sp>
      <p:sp>
        <p:nvSpPr>
          <p:cNvPr id="7171" name="Rectangle 3"/>
          <p:cNvSpPr>
            <a:spLocks noGrp="1" noChangeArrowheads="1"/>
          </p:cNvSpPr>
          <p:nvPr>
            <p:ph idx="1"/>
          </p:nvPr>
        </p:nvSpPr>
        <p:spPr>
          <a:xfrm>
            <a:off x="1703390" y="1031875"/>
            <a:ext cx="8785225" cy="4521200"/>
          </a:xfrm>
        </p:spPr>
        <p:txBody>
          <a:bodyPr/>
          <a:lstStyle/>
          <a:p>
            <a:pPr eaLnBrk="1" hangingPunct="1">
              <a:buFont typeface="Arial" pitchFamily="34" charset="0"/>
              <a:buChar char="•"/>
              <a:defRPr/>
            </a:pPr>
            <a:r>
              <a:rPr lang="en-US" sz="2800" dirty="0">
                <a:ea typeface="Gulim" pitchFamily="34" charset="-127"/>
              </a:rPr>
              <a:t>What history is given in vss. 20-28?</a:t>
            </a:r>
          </a:p>
          <a:p>
            <a:pPr lvl="1" eaLnBrk="1" hangingPunct="1">
              <a:buFont typeface="Arial" pitchFamily="34" charset="0"/>
              <a:buChar char="•"/>
              <a:defRPr/>
            </a:pPr>
            <a:r>
              <a:rPr lang="en-US" sz="2600" dirty="0">
                <a:ea typeface="Gulim" pitchFamily="34" charset="-127"/>
              </a:rPr>
              <a:t>What was Moses motive in vs. 24? (25)</a:t>
            </a:r>
          </a:p>
          <a:p>
            <a:pPr lvl="1" eaLnBrk="1" hangingPunct="1">
              <a:buFont typeface="Arial" pitchFamily="34" charset="0"/>
              <a:buChar char="•"/>
              <a:defRPr/>
            </a:pPr>
            <a:r>
              <a:rPr lang="en-US" sz="2600" dirty="0">
                <a:ea typeface="Gulim" pitchFamily="34" charset="-127"/>
              </a:rPr>
              <a:t>Did Moses understand God’s plan? (25)</a:t>
            </a:r>
          </a:p>
          <a:p>
            <a:pPr lvl="2" eaLnBrk="1" hangingPunct="1">
              <a:buFont typeface="Arial" pitchFamily="34" charset="0"/>
              <a:buChar char="•"/>
              <a:defRPr/>
            </a:pPr>
            <a:r>
              <a:rPr lang="en-US" sz="2000" dirty="0">
                <a:ea typeface="Gulim" pitchFamily="34" charset="-127"/>
              </a:rPr>
              <a:t>Not something stated in the OT</a:t>
            </a:r>
            <a:endParaRPr lang="en-US" sz="2600" dirty="0">
              <a:ea typeface="Gulim" pitchFamily="34" charset="-127"/>
            </a:endParaRPr>
          </a:p>
          <a:p>
            <a:pPr lvl="1" eaLnBrk="1" hangingPunct="1">
              <a:buFont typeface="Arial" pitchFamily="34" charset="0"/>
              <a:buChar char="•"/>
              <a:defRPr/>
            </a:pPr>
            <a:r>
              <a:rPr lang="en-US" sz="2600" dirty="0">
                <a:ea typeface="Gulim" pitchFamily="34" charset="-127"/>
              </a:rPr>
              <a:t>What motivated his antagonist? (26-28)</a:t>
            </a:r>
          </a:p>
          <a:p>
            <a:pPr eaLnBrk="1" hangingPunct="1">
              <a:buFont typeface="Arial" pitchFamily="34" charset="0"/>
              <a:buChar char="•"/>
              <a:defRPr/>
            </a:pPr>
            <a:r>
              <a:rPr lang="en-US" sz="2600" dirty="0">
                <a:ea typeface="Gulim" pitchFamily="34" charset="-127"/>
              </a:rPr>
              <a:t>What did this jealousy cause? (29)</a:t>
            </a:r>
          </a:p>
          <a:p>
            <a:pPr eaLnBrk="1" hangingPunct="1">
              <a:buFont typeface="Arial" pitchFamily="34" charset="0"/>
              <a:buChar char="•"/>
              <a:defRPr/>
            </a:pPr>
            <a:r>
              <a:rPr lang="en-US" sz="2600" dirty="0">
                <a:ea typeface="Gulim" pitchFamily="34" charset="-127"/>
              </a:rPr>
              <a:t>How long was Moses in exile? (30)</a:t>
            </a:r>
          </a:p>
          <a:p>
            <a:pPr eaLnBrk="1" hangingPunct="1">
              <a:buFont typeface="Arial" pitchFamily="34" charset="0"/>
              <a:buChar char="•"/>
              <a:defRPr/>
            </a:pPr>
            <a:r>
              <a:rPr lang="en-US" sz="2600" dirty="0">
                <a:ea typeface="Gulim" pitchFamily="34" charset="-127"/>
              </a:rPr>
              <a:t>What event rectified this? (30-33)</a:t>
            </a:r>
          </a:p>
          <a:p>
            <a:pPr eaLnBrk="1" hangingPunct="1">
              <a:buFont typeface="Arial" pitchFamily="34" charset="0"/>
              <a:buChar char="•"/>
              <a:defRPr/>
            </a:pPr>
            <a:r>
              <a:rPr lang="en-US" sz="2600" dirty="0">
                <a:ea typeface="Gulim" pitchFamily="34" charset="-127"/>
              </a:rPr>
              <a:t>What injustice had God seen? (34) </a:t>
            </a:r>
          </a:p>
          <a:p>
            <a:pPr eaLnBrk="1" hangingPunct="1">
              <a:buFont typeface="Arial" pitchFamily="34" charset="0"/>
              <a:buChar char="•"/>
              <a:defRPr/>
            </a:pPr>
            <a:r>
              <a:rPr lang="en-US" sz="2800" dirty="0">
                <a:ea typeface="Gulim" pitchFamily="34" charset="-127"/>
              </a:rPr>
              <a:t>Relationship to the current charge? (35)</a:t>
            </a:r>
          </a:p>
          <a:p>
            <a:pPr lvl="1" eaLnBrk="1" hangingPunct="1">
              <a:buFont typeface="Arial" pitchFamily="34" charset="0"/>
              <a:buChar char="•"/>
              <a:defRPr/>
            </a:pPr>
            <a:r>
              <a:rPr lang="en-US" sz="2600" dirty="0">
                <a:ea typeface="Gulim" pitchFamily="34" charset="-127"/>
              </a:rPr>
              <a:t>Do you think they could see it at this point?</a:t>
            </a:r>
          </a:p>
          <a:p>
            <a:pPr marL="457189" lvl="1" indent="0" eaLnBrk="1" hangingPunct="1">
              <a:buNone/>
              <a:defRPr/>
            </a:pPr>
            <a:endParaRPr lang="en-US" sz="2600" dirty="0">
              <a:ea typeface="Gulim" pitchFamily="34" charset="-127"/>
            </a:endParaRPr>
          </a:p>
          <a:p>
            <a:pPr marL="457189" lvl="1" indent="0" eaLnBrk="1" hangingPunct="1">
              <a:buNone/>
              <a:defRPr/>
            </a:pPr>
            <a:endParaRPr lang="en-US" sz="2600" dirty="0">
              <a:ea typeface="Gulim" pitchFamily="34" charset="-127"/>
            </a:endParaRPr>
          </a:p>
          <a:p>
            <a:pPr marL="457189" lvl="1" indent="0" eaLnBrk="1" hangingPunct="1">
              <a:buNone/>
              <a:defRPr/>
            </a:pPr>
            <a:endParaRPr lang="en-US" sz="3600" dirty="0">
              <a:ea typeface="Gulim" pitchFamily="34" charset="-127"/>
            </a:endParaRPr>
          </a:p>
          <a:p>
            <a:pPr marL="0" indent="0" eaLnBrk="1" hangingPunct="1">
              <a:buNone/>
              <a:defRPr/>
            </a:pPr>
            <a:r>
              <a:rPr lang="en-US" sz="2800" b="0" dirty="0"/>
              <a:t> </a:t>
            </a:r>
          </a:p>
        </p:txBody>
      </p:sp>
    </p:spTree>
    <p:extLst>
      <p:ext uri="{BB962C8B-B14F-4D97-AF65-F5344CB8AC3E}">
        <p14:creationId xmlns:p14="http://schemas.microsoft.com/office/powerpoint/2010/main" val="1166169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fade">
                                      <p:cBhvr>
                                        <p:cTn id="57" dur="500"/>
                                        <p:tgtEl>
                                          <p:spTgt spid="7171">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7171">
                                            <p:txEl>
                                              <p:pRg st="14" end="14"/>
                                            </p:txEl>
                                          </p:spTgt>
                                        </p:tgtEl>
                                        <p:attrNameLst>
                                          <p:attrName>style.visibility</p:attrName>
                                        </p:attrNameLst>
                                      </p:cBhvr>
                                      <p:to>
                                        <p:strVal val="visible"/>
                                      </p:to>
                                    </p:set>
                                    <p:animEffect transition="in" filter="fade">
                                      <p:cBhvr>
                                        <p:cTn id="62" dur="500"/>
                                        <p:tgtEl>
                                          <p:spTgt spid="7171">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2027241" y="36514"/>
            <a:ext cx="8207375" cy="692151"/>
          </a:xfrm>
        </p:spPr>
        <p:txBody>
          <a:bodyPr/>
          <a:lstStyle/>
          <a:p>
            <a:pPr algn="ctr" eaLnBrk="1" hangingPunct="1"/>
            <a:r>
              <a:rPr lang="en-US"/>
              <a:t>Acts 7:36-43   Moses’ Rejection</a:t>
            </a:r>
            <a:endParaRPr lang="en-US" sz="3600"/>
          </a:p>
        </p:txBody>
      </p:sp>
      <p:sp>
        <p:nvSpPr>
          <p:cNvPr id="7171" name="Rectangle 3"/>
          <p:cNvSpPr>
            <a:spLocks noGrp="1" noChangeArrowheads="1"/>
          </p:cNvSpPr>
          <p:nvPr>
            <p:ph idx="1"/>
          </p:nvPr>
        </p:nvSpPr>
        <p:spPr>
          <a:xfrm>
            <a:off x="1703390" y="736600"/>
            <a:ext cx="8785225" cy="4521200"/>
          </a:xfrm>
        </p:spPr>
        <p:txBody>
          <a:bodyPr/>
          <a:lstStyle/>
          <a:p>
            <a:pPr eaLnBrk="1" hangingPunct="1">
              <a:buFont typeface="Arial" pitchFamily="34" charset="0"/>
              <a:buChar char="•"/>
              <a:defRPr/>
            </a:pPr>
            <a:r>
              <a:rPr lang="en-US" sz="2800" dirty="0">
                <a:ea typeface="Gulim" pitchFamily="34" charset="-127"/>
              </a:rPr>
              <a:t>How did Stephen support </a:t>
            </a:r>
            <a:r>
              <a:rPr lang="en-US" sz="2800" dirty="0" err="1">
                <a:ea typeface="Gulim" pitchFamily="34" charset="-127"/>
              </a:rPr>
              <a:t>vs</a:t>
            </a:r>
            <a:r>
              <a:rPr lang="en-US" sz="2800" dirty="0">
                <a:ea typeface="Gulim" pitchFamily="34" charset="-127"/>
              </a:rPr>
              <a:t> 35? (36)</a:t>
            </a:r>
          </a:p>
          <a:p>
            <a:pPr eaLnBrk="1" hangingPunct="1">
              <a:buFont typeface="Arial" pitchFamily="34" charset="0"/>
              <a:buChar char="•"/>
              <a:defRPr/>
            </a:pPr>
            <a:r>
              <a:rPr lang="en-US" sz="2600" dirty="0">
                <a:ea typeface="Gulim" pitchFamily="34" charset="-127"/>
              </a:rPr>
              <a:t>Of whom did Moses prophecy? (3:22; 37)</a:t>
            </a:r>
          </a:p>
          <a:p>
            <a:pPr lvl="1" eaLnBrk="1" hangingPunct="1">
              <a:buFont typeface="Arial" pitchFamily="34" charset="0"/>
              <a:buChar char="•"/>
              <a:defRPr/>
            </a:pPr>
            <a:r>
              <a:rPr lang="en-US" dirty="0">
                <a:ea typeface="Gulim" pitchFamily="34" charset="-127"/>
              </a:rPr>
              <a:t>Deut. 18:15-18</a:t>
            </a:r>
          </a:p>
          <a:p>
            <a:pPr eaLnBrk="1" hangingPunct="1">
              <a:buFont typeface="Arial" pitchFamily="34" charset="0"/>
              <a:buChar char="•"/>
              <a:defRPr/>
            </a:pPr>
            <a:r>
              <a:rPr lang="en-US" sz="2800" dirty="0">
                <a:ea typeface="Gulim" pitchFamily="34" charset="-127"/>
              </a:rPr>
              <a:t>What else did Moses do? (38)</a:t>
            </a:r>
          </a:p>
          <a:p>
            <a:pPr lvl="1" eaLnBrk="1" hangingPunct="1">
              <a:buFont typeface="Arial" pitchFamily="34" charset="0"/>
              <a:buChar char="•"/>
              <a:defRPr/>
            </a:pPr>
            <a:r>
              <a:rPr lang="en-US" sz="2600" dirty="0">
                <a:ea typeface="Gulim" pitchFamily="34" charset="-127"/>
              </a:rPr>
              <a:t>Were the Israelites “called out?”  </a:t>
            </a:r>
            <a:r>
              <a:rPr lang="en-US" sz="2600" dirty="0" err="1">
                <a:ea typeface="Gulim" pitchFamily="34" charset="-127"/>
              </a:rPr>
              <a:t>ekklesia</a:t>
            </a:r>
            <a:r>
              <a:rPr lang="en-US" sz="2600" dirty="0">
                <a:ea typeface="Gulim" pitchFamily="34" charset="-127"/>
              </a:rPr>
              <a:t>(</a:t>
            </a:r>
            <a:r>
              <a:rPr lang="en-US" sz="2600" dirty="0" err="1">
                <a:ea typeface="Gulim" pitchFamily="34" charset="-127"/>
              </a:rPr>
              <a:t>ed</a:t>
            </a:r>
            <a:r>
              <a:rPr lang="en-US" sz="2600" dirty="0">
                <a:ea typeface="Gulim" pitchFamily="34" charset="-127"/>
              </a:rPr>
              <a:t>)</a:t>
            </a:r>
          </a:p>
          <a:p>
            <a:pPr lvl="1" eaLnBrk="1" hangingPunct="1">
              <a:buFont typeface="Arial" pitchFamily="34" charset="0"/>
              <a:buChar char="•"/>
              <a:defRPr/>
            </a:pPr>
            <a:r>
              <a:rPr lang="en-US" sz="2600" dirty="0">
                <a:ea typeface="Gulim" pitchFamily="34" charset="-127"/>
              </a:rPr>
              <a:t>Who had received the living oracles? (38)</a:t>
            </a:r>
          </a:p>
          <a:p>
            <a:pPr eaLnBrk="1" hangingPunct="1">
              <a:buFont typeface="Arial" pitchFamily="34" charset="0"/>
              <a:buChar char="•"/>
              <a:defRPr/>
            </a:pPr>
            <a:r>
              <a:rPr lang="en-US" sz="2800" dirty="0">
                <a:ea typeface="Gulim" pitchFamily="34" charset="-127"/>
              </a:rPr>
              <a:t>What does Steven bring up again? (39)</a:t>
            </a:r>
          </a:p>
          <a:p>
            <a:pPr lvl="1" eaLnBrk="1" hangingPunct="1">
              <a:buFont typeface="Arial" pitchFamily="34" charset="0"/>
              <a:buChar char="•"/>
              <a:defRPr/>
            </a:pPr>
            <a:r>
              <a:rPr lang="en-US" sz="2600" dirty="0">
                <a:ea typeface="Gulim" pitchFamily="34" charset="-127"/>
              </a:rPr>
              <a:t>What was the event this time? (40-41)</a:t>
            </a:r>
          </a:p>
          <a:p>
            <a:pPr lvl="1" eaLnBrk="1" hangingPunct="1">
              <a:buFont typeface="Arial" pitchFamily="34" charset="0"/>
              <a:buChar char="•"/>
              <a:defRPr/>
            </a:pPr>
            <a:r>
              <a:rPr lang="en-US" sz="2600" dirty="0">
                <a:ea typeface="Gulim" pitchFamily="34" charset="-127"/>
              </a:rPr>
              <a:t>How was this like Stephen’s accusers?</a:t>
            </a:r>
          </a:p>
          <a:p>
            <a:pPr lvl="1" eaLnBrk="1" hangingPunct="1">
              <a:buFont typeface="Arial" pitchFamily="34" charset="0"/>
              <a:buChar char="•"/>
              <a:defRPr/>
            </a:pPr>
            <a:r>
              <a:rPr lang="en-US" sz="2600" dirty="0">
                <a:ea typeface="Gulim" pitchFamily="34" charset="-127"/>
              </a:rPr>
              <a:t>What was God’s response to them? (42-43)</a:t>
            </a:r>
          </a:p>
          <a:p>
            <a:pPr lvl="1" eaLnBrk="1" hangingPunct="1">
              <a:buFont typeface="Arial" pitchFamily="34" charset="0"/>
              <a:buChar char="•"/>
              <a:defRPr/>
            </a:pPr>
            <a:r>
              <a:rPr lang="en-US" sz="2600" dirty="0">
                <a:ea typeface="Gulim" pitchFamily="34" charset="-127"/>
              </a:rPr>
              <a:t>Where is this recorded? Amos 5:25-26</a:t>
            </a:r>
          </a:p>
          <a:p>
            <a:pPr lvl="1" eaLnBrk="1" hangingPunct="1">
              <a:buFont typeface="Arial" pitchFamily="34" charset="0"/>
              <a:buChar char="•"/>
              <a:defRPr/>
            </a:pPr>
            <a:r>
              <a:rPr lang="en-US" sz="2600" dirty="0">
                <a:ea typeface="Gulim" pitchFamily="34" charset="-127"/>
              </a:rPr>
              <a:t>Would they see themselves as idolaters?</a:t>
            </a:r>
          </a:p>
          <a:p>
            <a:pPr lvl="1" eaLnBrk="1" hangingPunct="1">
              <a:buFont typeface="Arial" pitchFamily="34" charset="0"/>
              <a:buChar char="•"/>
              <a:defRPr/>
            </a:pPr>
            <a:endParaRPr lang="en-US" sz="2600" dirty="0">
              <a:ea typeface="Gulim" pitchFamily="34" charset="-127"/>
            </a:endParaRPr>
          </a:p>
        </p:txBody>
      </p:sp>
    </p:spTree>
    <p:extLst>
      <p:ext uri="{BB962C8B-B14F-4D97-AF65-F5344CB8AC3E}">
        <p14:creationId xmlns:p14="http://schemas.microsoft.com/office/powerpoint/2010/main" val="4939613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fade">
                                      <p:cBhvr>
                                        <p:cTn id="57" dur="500"/>
                                        <p:tgtEl>
                                          <p:spTgt spid="7171">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7171">
                                            <p:txEl>
                                              <p:pRg st="11" end="11"/>
                                            </p:txEl>
                                          </p:spTgt>
                                        </p:tgtEl>
                                        <p:attrNameLst>
                                          <p:attrName>style.visibility</p:attrName>
                                        </p:attrNameLst>
                                      </p:cBhvr>
                                      <p:to>
                                        <p:strVal val="visible"/>
                                      </p:to>
                                    </p:set>
                                    <p:animEffect transition="in" filter="fade">
                                      <p:cBhvr>
                                        <p:cTn id="62" dur="500"/>
                                        <p:tgtEl>
                                          <p:spTgt spid="717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2027241" y="36514"/>
            <a:ext cx="8207375" cy="692151"/>
          </a:xfrm>
        </p:spPr>
        <p:txBody>
          <a:bodyPr/>
          <a:lstStyle/>
          <a:p>
            <a:pPr algn="ctr" eaLnBrk="1" hangingPunct="1"/>
            <a:r>
              <a:rPr lang="en-US"/>
              <a:t>Acts 7:44-50   Temple Accusation</a:t>
            </a:r>
            <a:endParaRPr lang="en-US" sz="3600"/>
          </a:p>
        </p:txBody>
      </p:sp>
      <p:sp>
        <p:nvSpPr>
          <p:cNvPr id="7171" name="Rectangle 3"/>
          <p:cNvSpPr>
            <a:spLocks noGrp="1" noChangeArrowheads="1"/>
          </p:cNvSpPr>
          <p:nvPr>
            <p:ph idx="1"/>
          </p:nvPr>
        </p:nvSpPr>
        <p:spPr>
          <a:xfrm>
            <a:off x="1703390" y="1031875"/>
            <a:ext cx="8785225" cy="4521200"/>
          </a:xfrm>
        </p:spPr>
        <p:txBody>
          <a:bodyPr/>
          <a:lstStyle/>
          <a:p>
            <a:pPr eaLnBrk="1" hangingPunct="1">
              <a:buFont typeface="Arial" pitchFamily="34" charset="0"/>
              <a:buChar char="•"/>
              <a:defRPr/>
            </a:pPr>
            <a:r>
              <a:rPr lang="en-US" sz="2800" dirty="0">
                <a:ea typeface="Gulim" pitchFamily="34" charset="-127"/>
              </a:rPr>
              <a:t>How does Stephen begin this defense?</a:t>
            </a:r>
          </a:p>
          <a:p>
            <a:pPr eaLnBrk="1" hangingPunct="1">
              <a:buFont typeface="Arial" pitchFamily="34" charset="0"/>
              <a:buChar char="•"/>
              <a:defRPr/>
            </a:pPr>
            <a:r>
              <a:rPr lang="en-US" sz="2800" dirty="0">
                <a:ea typeface="Gulim" pitchFamily="34" charset="-127"/>
              </a:rPr>
              <a:t>How long was the tabernacle used? (45)</a:t>
            </a:r>
          </a:p>
          <a:p>
            <a:pPr eaLnBrk="1" hangingPunct="1">
              <a:buFont typeface="Arial" pitchFamily="34" charset="0"/>
              <a:buChar char="•"/>
              <a:defRPr/>
            </a:pPr>
            <a:r>
              <a:rPr lang="en-US" sz="2600" dirty="0">
                <a:ea typeface="Gulim" pitchFamily="34" charset="-127"/>
              </a:rPr>
              <a:t>Who built the first temple? (46-47)</a:t>
            </a:r>
            <a:endParaRPr lang="en-US" sz="2400" dirty="0">
              <a:ea typeface="Gulim" pitchFamily="34" charset="-127"/>
            </a:endParaRPr>
          </a:p>
          <a:p>
            <a:pPr eaLnBrk="1" hangingPunct="1">
              <a:buFont typeface="Arial" pitchFamily="34" charset="0"/>
              <a:buChar char="•"/>
              <a:defRPr/>
            </a:pPr>
            <a:r>
              <a:rPr lang="en-US" sz="2800" dirty="0">
                <a:ea typeface="Gulim" pitchFamily="34" charset="-127"/>
              </a:rPr>
              <a:t>How was it a dwelling place of God? (48)</a:t>
            </a:r>
          </a:p>
          <a:p>
            <a:pPr eaLnBrk="1" hangingPunct="1">
              <a:buFont typeface="Arial" pitchFamily="34" charset="0"/>
              <a:buChar char="•"/>
              <a:defRPr/>
            </a:pPr>
            <a:r>
              <a:rPr lang="en-US" sz="2800" dirty="0">
                <a:ea typeface="Gulim" pitchFamily="34" charset="-127"/>
              </a:rPr>
              <a:t>How did Stephen prove his statements?</a:t>
            </a:r>
          </a:p>
          <a:p>
            <a:pPr lvl="1" eaLnBrk="1" hangingPunct="1">
              <a:buFont typeface="Arial" pitchFamily="34" charset="0"/>
              <a:buChar char="•"/>
              <a:defRPr/>
            </a:pPr>
            <a:r>
              <a:rPr lang="en-US" sz="2600" dirty="0">
                <a:ea typeface="Gulim" pitchFamily="34" charset="-127"/>
              </a:rPr>
              <a:t>1 Kings 8:27; Isa. 66:1-2</a:t>
            </a:r>
          </a:p>
          <a:p>
            <a:pPr lvl="1" eaLnBrk="1" hangingPunct="1">
              <a:buFont typeface="Arial" pitchFamily="34" charset="0"/>
              <a:buChar char="•"/>
              <a:defRPr/>
            </a:pPr>
            <a:r>
              <a:rPr lang="en-US" sz="2600" dirty="0">
                <a:ea typeface="Gulim" pitchFamily="34" charset="-127"/>
              </a:rPr>
              <a:t>Are the assertions of verse 49 literal?</a:t>
            </a:r>
          </a:p>
          <a:p>
            <a:pPr lvl="1" eaLnBrk="1" hangingPunct="1">
              <a:buFont typeface="Arial" pitchFamily="34" charset="0"/>
              <a:buChar char="•"/>
              <a:defRPr/>
            </a:pPr>
            <a:r>
              <a:rPr lang="en-US" sz="2600" dirty="0">
                <a:ea typeface="Gulim" pitchFamily="34" charset="-127"/>
              </a:rPr>
              <a:t>What is the major point? (50)</a:t>
            </a:r>
          </a:p>
        </p:txBody>
      </p:sp>
    </p:spTree>
    <p:extLst>
      <p:ext uri="{BB962C8B-B14F-4D97-AF65-F5344CB8AC3E}">
        <p14:creationId xmlns:p14="http://schemas.microsoft.com/office/powerpoint/2010/main" val="7168825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2027241" y="36514"/>
            <a:ext cx="8207375" cy="692151"/>
          </a:xfrm>
        </p:spPr>
        <p:txBody>
          <a:bodyPr/>
          <a:lstStyle/>
          <a:p>
            <a:pPr algn="ctr" eaLnBrk="1" hangingPunct="1"/>
            <a:r>
              <a:rPr lang="en-US"/>
              <a:t>Acts 7:51-54  Stephens Rebuke  </a:t>
            </a:r>
            <a:endParaRPr lang="en-US" sz="3600"/>
          </a:p>
        </p:txBody>
      </p:sp>
      <p:sp>
        <p:nvSpPr>
          <p:cNvPr id="7171" name="Rectangle 3"/>
          <p:cNvSpPr>
            <a:spLocks noGrp="1" noChangeArrowheads="1"/>
          </p:cNvSpPr>
          <p:nvPr>
            <p:ph idx="1"/>
          </p:nvPr>
        </p:nvSpPr>
        <p:spPr>
          <a:xfrm>
            <a:off x="1703390" y="1031875"/>
            <a:ext cx="8785225" cy="4521200"/>
          </a:xfrm>
        </p:spPr>
        <p:txBody>
          <a:bodyPr/>
          <a:lstStyle/>
          <a:p>
            <a:pPr eaLnBrk="1" hangingPunct="1">
              <a:buFont typeface="Arial" pitchFamily="34" charset="0"/>
              <a:buChar char="•"/>
              <a:defRPr/>
            </a:pPr>
            <a:r>
              <a:rPr lang="en-US" sz="2800" dirty="0">
                <a:ea typeface="Gulim" pitchFamily="34" charset="-127"/>
              </a:rPr>
              <a:t>Were the listeners starting to “get it?”</a:t>
            </a:r>
          </a:p>
          <a:p>
            <a:pPr lvl="1" eaLnBrk="1" hangingPunct="1">
              <a:buFont typeface="Arial" pitchFamily="34" charset="0"/>
              <a:buChar char="•"/>
              <a:defRPr/>
            </a:pPr>
            <a:r>
              <a:rPr lang="en-US" sz="2600" dirty="0">
                <a:ea typeface="Gulim" pitchFamily="34" charset="-127"/>
              </a:rPr>
              <a:t>Or, perhaps this is just a summary …</a:t>
            </a:r>
          </a:p>
          <a:p>
            <a:pPr eaLnBrk="1" hangingPunct="1">
              <a:buFont typeface="Arial" pitchFamily="34" charset="0"/>
              <a:buChar char="•"/>
              <a:defRPr/>
            </a:pPr>
            <a:r>
              <a:rPr lang="en-US" sz="2800" dirty="0">
                <a:ea typeface="Gulim" pitchFamily="34" charset="-127"/>
              </a:rPr>
              <a:t>What did he charge them with? (51-53)</a:t>
            </a:r>
          </a:p>
          <a:p>
            <a:pPr lvl="1" eaLnBrk="1" hangingPunct="1">
              <a:buFont typeface="Arial" pitchFamily="34" charset="0"/>
              <a:buChar char="•"/>
              <a:defRPr/>
            </a:pPr>
            <a:r>
              <a:rPr lang="en-US" sz="2600" dirty="0" err="1">
                <a:ea typeface="Gulim" pitchFamily="34" charset="-127"/>
              </a:rPr>
              <a:t>Stiffnecked</a:t>
            </a:r>
            <a:r>
              <a:rPr lang="en-US" sz="2600" dirty="0">
                <a:ea typeface="Gulim" pitchFamily="34" charset="-127"/>
              </a:rPr>
              <a:t> (ox who will not be yoked)</a:t>
            </a:r>
          </a:p>
          <a:p>
            <a:pPr lvl="1" eaLnBrk="1" hangingPunct="1">
              <a:buFont typeface="Arial" pitchFamily="34" charset="0"/>
              <a:buChar char="•"/>
              <a:defRPr/>
            </a:pPr>
            <a:r>
              <a:rPr lang="en-US" sz="2600" dirty="0">
                <a:ea typeface="Gulim" pitchFamily="34" charset="-127"/>
              </a:rPr>
              <a:t>Uncircumcised in heart and ears</a:t>
            </a:r>
          </a:p>
          <a:p>
            <a:pPr lvl="1" eaLnBrk="1" hangingPunct="1">
              <a:buFont typeface="Arial" pitchFamily="34" charset="0"/>
              <a:buChar char="•"/>
              <a:defRPr/>
            </a:pPr>
            <a:r>
              <a:rPr lang="en-US" sz="2600" dirty="0">
                <a:ea typeface="Gulim" pitchFamily="34" charset="-127"/>
              </a:rPr>
              <a:t>Resist the Holy Spirit</a:t>
            </a:r>
          </a:p>
          <a:p>
            <a:pPr lvl="1" eaLnBrk="1" hangingPunct="1">
              <a:buFont typeface="Arial" pitchFamily="34" charset="0"/>
              <a:buChar char="•"/>
              <a:defRPr/>
            </a:pPr>
            <a:r>
              <a:rPr lang="en-US" sz="2600" dirty="0">
                <a:ea typeface="Gulim" pitchFamily="34" charset="-127"/>
              </a:rPr>
              <a:t>Betrayers and murderers of the Righteous One</a:t>
            </a:r>
          </a:p>
          <a:p>
            <a:pPr lvl="1" eaLnBrk="1" hangingPunct="1">
              <a:buFont typeface="Arial" pitchFamily="34" charset="0"/>
              <a:buChar char="•"/>
              <a:defRPr/>
            </a:pPr>
            <a:r>
              <a:rPr lang="en-US" sz="2600" dirty="0">
                <a:ea typeface="Gulim" pitchFamily="34" charset="-127"/>
              </a:rPr>
              <a:t>Received the law but kept it not</a:t>
            </a:r>
          </a:p>
          <a:p>
            <a:pPr eaLnBrk="1" hangingPunct="1">
              <a:buFont typeface="Arial" pitchFamily="34" charset="0"/>
              <a:buChar char="•"/>
              <a:defRPr/>
            </a:pPr>
            <a:r>
              <a:rPr lang="en-US" sz="2800" dirty="0">
                <a:ea typeface="Gulim" pitchFamily="34" charset="-127"/>
              </a:rPr>
              <a:t>What was their response? (54)</a:t>
            </a:r>
          </a:p>
          <a:p>
            <a:pPr lvl="1" eaLnBrk="1" hangingPunct="1">
              <a:buFont typeface="Arial" pitchFamily="34" charset="0"/>
              <a:buChar char="•"/>
              <a:defRPr/>
            </a:pPr>
            <a:r>
              <a:rPr lang="en-US" sz="2600" dirty="0">
                <a:ea typeface="Gulim" pitchFamily="34" charset="-127"/>
              </a:rPr>
              <a:t>What does the word gnash mean?</a:t>
            </a:r>
          </a:p>
        </p:txBody>
      </p:sp>
    </p:spTree>
    <p:extLst>
      <p:ext uri="{BB962C8B-B14F-4D97-AF65-F5344CB8AC3E}">
        <p14:creationId xmlns:p14="http://schemas.microsoft.com/office/powerpoint/2010/main" val="7770135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2027241" y="36514"/>
            <a:ext cx="8207375" cy="692151"/>
          </a:xfrm>
        </p:spPr>
        <p:txBody>
          <a:bodyPr/>
          <a:lstStyle/>
          <a:p>
            <a:pPr algn="ctr" eaLnBrk="1" hangingPunct="1"/>
            <a:r>
              <a:rPr lang="en-US" dirty="0"/>
              <a:t>Acts 7:55-60   Stephen Martyred </a:t>
            </a:r>
            <a:endParaRPr lang="en-US" sz="3600" dirty="0"/>
          </a:p>
        </p:txBody>
      </p:sp>
      <p:sp>
        <p:nvSpPr>
          <p:cNvPr id="7171" name="Rectangle 3"/>
          <p:cNvSpPr>
            <a:spLocks noGrp="1" noChangeArrowheads="1"/>
          </p:cNvSpPr>
          <p:nvPr>
            <p:ph idx="1"/>
          </p:nvPr>
        </p:nvSpPr>
        <p:spPr>
          <a:xfrm>
            <a:off x="1703390" y="1031875"/>
            <a:ext cx="8785225" cy="4521200"/>
          </a:xfrm>
        </p:spPr>
        <p:txBody>
          <a:bodyPr/>
          <a:lstStyle/>
          <a:p>
            <a:pPr eaLnBrk="1" hangingPunct="1">
              <a:buFont typeface="Arial" pitchFamily="34" charset="0"/>
              <a:buChar char="•"/>
              <a:defRPr/>
            </a:pPr>
            <a:r>
              <a:rPr lang="en-US" sz="2800" dirty="0">
                <a:ea typeface="Gulim" pitchFamily="34" charset="-127"/>
              </a:rPr>
              <a:t>What did Stephen see? (55)</a:t>
            </a:r>
          </a:p>
          <a:p>
            <a:pPr lvl="1" eaLnBrk="1" hangingPunct="1">
              <a:buFont typeface="Arial" pitchFamily="34" charset="0"/>
              <a:buChar char="•"/>
              <a:defRPr/>
            </a:pPr>
            <a:r>
              <a:rPr lang="en-US" sz="2600" dirty="0">
                <a:ea typeface="Gulim" pitchFamily="34" charset="-127"/>
              </a:rPr>
              <a:t>…being full of the Holy Spirit … and ____ …</a:t>
            </a:r>
          </a:p>
          <a:p>
            <a:pPr eaLnBrk="1" hangingPunct="1">
              <a:buFont typeface="Arial" pitchFamily="34" charset="0"/>
              <a:buChar char="•"/>
              <a:defRPr/>
            </a:pPr>
            <a:r>
              <a:rPr lang="en-US" sz="2600" dirty="0">
                <a:ea typeface="Gulim" pitchFamily="34" charset="-127"/>
              </a:rPr>
              <a:t>What did he say? (56)</a:t>
            </a:r>
          </a:p>
          <a:p>
            <a:pPr eaLnBrk="1" hangingPunct="1">
              <a:buFont typeface="Arial" pitchFamily="34" charset="0"/>
              <a:buChar char="•"/>
              <a:defRPr/>
            </a:pPr>
            <a:r>
              <a:rPr lang="en-US" sz="2600" dirty="0">
                <a:ea typeface="Gulim" pitchFamily="34" charset="-127"/>
              </a:rPr>
              <a:t>What was their reaction to this? (57-58)</a:t>
            </a:r>
          </a:p>
          <a:p>
            <a:pPr eaLnBrk="1" hangingPunct="1">
              <a:buFont typeface="Arial" pitchFamily="34" charset="0"/>
              <a:buChar char="•"/>
              <a:defRPr/>
            </a:pPr>
            <a:r>
              <a:rPr lang="en-US" sz="2600" dirty="0">
                <a:ea typeface="Gulim" pitchFamily="34" charset="-127"/>
              </a:rPr>
              <a:t>Was this a mob action?</a:t>
            </a:r>
          </a:p>
          <a:p>
            <a:pPr eaLnBrk="1" hangingPunct="1">
              <a:buFont typeface="Arial" pitchFamily="34" charset="0"/>
              <a:buChar char="•"/>
              <a:defRPr/>
            </a:pPr>
            <a:r>
              <a:rPr lang="en-US" sz="2600" dirty="0">
                <a:ea typeface="Gulim" pitchFamily="34" charset="-127"/>
              </a:rPr>
              <a:t>What was Saul’s part in this? (58)</a:t>
            </a:r>
          </a:p>
          <a:p>
            <a:pPr eaLnBrk="1" hangingPunct="1">
              <a:buFont typeface="Arial" pitchFamily="34" charset="0"/>
              <a:buChar char="•"/>
              <a:defRPr/>
            </a:pPr>
            <a:r>
              <a:rPr lang="en-US" sz="2600" dirty="0">
                <a:ea typeface="Gulim" pitchFamily="34" charset="-127"/>
              </a:rPr>
              <a:t>What did Stephen say while being stoned?</a:t>
            </a:r>
          </a:p>
          <a:p>
            <a:pPr eaLnBrk="1" hangingPunct="1">
              <a:buFont typeface="Arial" pitchFamily="34" charset="0"/>
              <a:buChar char="•"/>
              <a:defRPr/>
            </a:pPr>
            <a:r>
              <a:rPr lang="en-US" sz="2600" dirty="0">
                <a:ea typeface="Gulim" pitchFamily="34" charset="-127"/>
              </a:rPr>
              <a:t>What were his final words? (60)</a:t>
            </a:r>
          </a:p>
        </p:txBody>
      </p:sp>
    </p:spTree>
    <p:extLst>
      <p:ext uri="{BB962C8B-B14F-4D97-AF65-F5344CB8AC3E}">
        <p14:creationId xmlns:p14="http://schemas.microsoft.com/office/powerpoint/2010/main" val="1661938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7CD467-953D-4CD5-8283-2CE3C93CC89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181E9E50-7AC4-4B9C-8A08-6A236D0237B7}"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26</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91140" name="Picture 4">
            <a:extLst>
              <a:ext uri="{FF2B5EF4-FFF2-40B4-BE49-F238E27FC236}">
                <a16:creationId xmlns:a16="http://schemas.microsoft.com/office/drawing/2014/main" id="{D1698BB5-C230-47AF-9ECA-880A66489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
            <a:ext cx="7239000" cy="6513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1">
            <a:extLst>
              <a:ext uri="{FF2B5EF4-FFF2-40B4-BE49-F238E27FC236}">
                <a16:creationId xmlns:a16="http://schemas.microsoft.com/office/drawing/2014/main" id="{417F505E-574D-4014-B719-2B87F7D52CFF}"/>
              </a:ext>
            </a:extLst>
          </p:cNvPr>
          <p:cNvSpPr>
            <a:spLocks noGrp="1"/>
          </p:cNvSpPr>
          <p:nvPr>
            <p:ph type="title"/>
          </p:nvPr>
        </p:nvSpPr>
        <p:spPr>
          <a:xfrm>
            <a:off x="713434" y="620713"/>
            <a:ext cx="10657830" cy="5648325"/>
          </a:xfrm>
        </p:spPr>
        <p:txBody>
          <a:bodyPr/>
          <a:lstStyle/>
          <a:p>
            <a:r>
              <a:rPr lang="en-US" dirty="0"/>
              <a:t>Persecution of the Church </a:t>
            </a:r>
            <a:r>
              <a:rPr lang="mr-IN" dirty="0"/>
              <a:t>–</a:t>
            </a:r>
            <a:r>
              <a:rPr lang="en-US" dirty="0"/>
              <a:t> Part 1</a:t>
            </a:r>
            <a:endParaRPr lang="en-US" sz="4267" dirty="0"/>
          </a:p>
          <a:p>
            <a:r>
              <a:rPr lang="en-US" sz="3200" dirty="0"/>
              <a:t>Acts 6:1-7:60</a:t>
            </a:r>
          </a:p>
        </p:txBody>
      </p:sp>
    </p:spTree>
    <p:extLst>
      <p:ext uri="{BB962C8B-B14F-4D97-AF65-F5344CB8AC3E}">
        <p14:creationId xmlns:p14="http://schemas.microsoft.com/office/powerpoint/2010/main" val="1479541981"/>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0755" y="4314671"/>
            <a:ext cx="11090516" cy="61380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FFFFFF"/>
              </a:solidFill>
              <a:latin typeface="Arial"/>
            </a:endParaRPr>
          </a:p>
        </p:txBody>
      </p:sp>
      <p:sp>
        <p:nvSpPr>
          <p:cNvPr id="2" name="Title 1"/>
          <p:cNvSpPr>
            <a:spLocks noGrp="1"/>
          </p:cNvSpPr>
          <p:nvPr>
            <p:ph type="title"/>
          </p:nvPr>
        </p:nvSpPr>
        <p:spPr/>
        <p:txBody>
          <a:bodyPr/>
          <a:lstStyle/>
          <a:p>
            <a:r>
              <a:rPr lang="en-US" dirty="0"/>
              <a:t>Outline - Acts</a:t>
            </a:r>
          </a:p>
        </p:txBody>
      </p:sp>
      <p:sp>
        <p:nvSpPr>
          <p:cNvPr id="3" name="Text Placeholder 2"/>
          <p:cNvSpPr>
            <a:spLocks noGrp="1"/>
          </p:cNvSpPr>
          <p:nvPr>
            <p:ph type="body" sz="quarter" idx="10"/>
          </p:nvPr>
        </p:nvSpPr>
        <p:spPr/>
        <p:txBody>
          <a:bodyPr>
            <a:normAutofit fontScale="92500"/>
          </a:bodyPr>
          <a:lstStyle/>
          <a:p>
            <a:pPr marL="0" indent="0">
              <a:buNone/>
            </a:pPr>
            <a:r>
              <a:rPr lang="en-US" b="1" dirty="0"/>
              <a:t>I. The Ministry of Peter </a:t>
            </a:r>
            <a:r>
              <a:rPr lang="mr-IN" b="1" dirty="0"/>
              <a:t>–</a:t>
            </a:r>
            <a:r>
              <a:rPr lang="en-US" b="1" dirty="0"/>
              <a:t> Acts 1:1-12:19</a:t>
            </a:r>
          </a:p>
          <a:p>
            <a:pPr marL="685766" indent="-685766">
              <a:buFont typeface="+mj-lt"/>
              <a:buAutoNum type="arabicPeriod"/>
            </a:pPr>
            <a:r>
              <a:rPr lang="en-US" sz="3733" dirty="0">
                <a:solidFill>
                  <a:schemeClr val="bg1"/>
                </a:solidFill>
              </a:rPr>
              <a:t>Peter’s 1</a:t>
            </a:r>
            <a:r>
              <a:rPr lang="en-US" sz="3733" baseline="30000" dirty="0">
                <a:solidFill>
                  <a:schemeClr val="bg1"/>
                </a:solidFill>
              </a:rPr>
              <a:t>st</a:t>
            </a:r>
            <a:r>
              <a:rPr lang="en-US" sz="3733" dirty="0">
                <a:solidFill>
                  <a:schemeClr val="bg1"/>
                </a:solidFill>
              </a:rPr>
              <a:t> Sermon – Acts 1:1-2:47</a:t>
            </a:r>
            <a:endParaRPr lang="en-US" sz="4400" dirty="0">
              <a:solidFill>
                <a:schemeClr val="bg1"/>
              </a:solidFill>
            </a:endParaRPr>
          </a:p>
          <a:p>
            <a:pPr marL="685766" indent="-685766">
              <a:buFont typeface="+mj-lt"/>
              <a:buAutoNum type="arabicPeriod"/>
            </a:pPr>
            <a:r>
              <a:rPr lang="en-US" sz="3733" dirty="0">
                <a:solidFill>
                  <a:schemeClr val="bg1"/>
                </a:solidFill>
              </a:rPr>
              <a:t>Peter’s Post Pentecost Ministry – Acts 3:1-4:37</a:t>
            </a:r>
            <a:endParaRPr lang="en-US" sz="4400" dirty="0">
              <a:solidFill>
                <a:schemeClr val="bg1"/>
              </a:solidFill>
            </a:endParaRPr>
          </a:p>
          <a:p>
            <a:pPr marL="685766" indent="-685766">
              <a:buFont typeface="+mj-lt"/>
              <a:buAutoNum type="arabicPeriod"/>
            </a:pPr>
            <a:r>
              <a:rPr lang="en-US" sz="3733" dirty="0">
                <a:solidFill>
                  <a:schemeClr val="bg1"/>
                </a:solidFill>
              </a:rPr>
              <a:t>Persecution of Peter &amp; Apostles – Acts 5:1-42</a:t>
            </a:r>
            <a:endParaRPr lang="en-US" sz="4400" dirty="0">
              <a:solidFill>
                <a:schemeClr val="bg1"/>
              </a:solidFill>
            </a:endParaRPr>
          </a:p>
          <a:p>
            <a:pPr marL="685766" indent="-685766">
              <a:buFont typeface="+mj-lt"/>
              <a:buAutoNum type="arabicPeriod"/>
            </a:pPr>
            <a:r>
              <a:rPr lang="en-US" sz="3733" b="1" dirty="0">
                <a:solidFill>
                  <a:srgbClr val="333F2A"/>
                </a:solidFill>
              </a:rPr>
              <a:t>Persecution of the Church - 1 – Acts 6:1-7:60</a:t>
            </a:r>
            <a:endParaRPr lang="en-US" sz="4400" b="1" dirty="0">
              <a:solidFill>
                <a:srgbClr val="333F2A"/>
              </a:solidFill>
            </a:endParaRPr>
          </a:p>
          <a:p>
            <a:pPr marL="685766" indent="-685766">
              <a:buFont typeface="+mj-lt"/>
              <a:buAutoNum type="arabicPeriod"/>
            </a:pPr>
            <a:r>
              <a:rPr lang="en-US" sz="3733" dirty="0"/>
              <a:t>Persecution of the Church - 2 – Acts 8:1-9:43</a:t>
            </a:r>
            <a:endParaRPr lang="en-US" sz="4400" dirty="0"/>
          </a:p>
          <a:p>
            <a:pPr marL="685766" indent="-685766">
              <a:buFont typeface="+mj-lt"/>
              <a:buAutoNum type="arabicPeriod"/>
            </a:pPr>
            <a:r>
              <a:rPr lang="en-US" sz="3733" dirty="0"/>
              <a:t>Peter Preaches to the Gentiles – Acts 10:1-12:25 </a:t>
            </a:r>
            <a:endParaRPr lang="en-US" dirty="0"/>
          </a:p>
        </p:txBody>
      </p:sp>
    </p:spTree>
    <p:extLst>
      <p:ext uri="{BB962C8B-B14F-4D97-AF65-F5344CB8AC3E}">
        <p14:creationId xmlns:p14="http://schemas.microsoft.com/office/powerpoint/2010/main" val="84135322"/>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Now at this time while the disciples were increasing in number, a complaint arose on the part of the Hellenistic Jews against the native Hebrews, because their widows were being overlooked in the daily serving of food.</a:t>
            </a:r>
          </a:p>
        </p:txBody>
      </p:sp>
      <p:sp>
        <p:nvSpPr>
          <p:cNvPr id="3" name="Text Placeholder 2"/>
          <p:cNvSpPr>
            <a:spLocks noGrp="1"/>
          </p:cNvSpPr>
          <p:nvPr>
            <p:ph type="body" sz="quarter" idx="11"/>
          </p:nvPr>
        </p:nvSpPr>
        <p:spPr/>
        <p:txBody>
          <a:bodyPr/>
          <a:lstStyle/>
          <a:p>
            <a:r>
              <a:rPr lang="en-US" dirty="0"/>
              <a:t>- Acts 6:1</a:t>
            </a:r>
          </a:p>
        </p:txBody>
      </p:sp>
    </p:spTree>
    <p:extLst>
      <p:ext uri="{BB962C8B-B14F-4D97-AF65-F5344CB8AC3E}">
        <p14:creationId xmlns:p14="http://schemas.microsoft.com/office/powerpoint/2010/main" val="240183989"/>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9162" y="621239"/>
            <a:ext cx="2448732" cy="5648384"/>
          </a:xfrm>
        </p:spPr>
        <p:txBody>
          <a:bodyPr>
            <a:normAutofit/>
          </a:bodyPr>
          <a:lstStyle/>
          <a:p>
            <a:r>
              <a:rPr lang="en-US" sz="8000" dirty="0"/>
              <a:t>=</a:t>
            </a:r>
          </a:p>
        </p:txBody>
      </p:sp>
      <p:sp>
        <p:nvSpPr>
          <p:cNvPr id="3" name="TextBox 2"/>
          <p:cNvSpPr txBox="1"/>
          <p:nvPr/>
        </p:nvSpPr>
        <p:spPr>
          <a:xfrm>
            <a:off x="6602279" y="2481063"/>
            <a:ext cx="4856136" cy="1898084"/>
          </a:xfrm>
          <a:prstGeom prst="rect">
            <a:avLst/>
          </a:prstGeom>
          <a:noFill/>
        </p:spPr>
        <p:txBody>
          <a:bodyPr wrap="square" rtlCol="0">
            <a:spAutoFit/>
          </a:bodyPr>
          <a:lstStyle/>
          <a:p>
            <a:pPr algn="ctr" defTabSz="609570"/>
            <a:r>
              <a:rPr lang="en-US" sz="5867" b="1" dirty="0">
                <a:solidFill>
                  <a:srgbClr val="FFFFFF"/>
                </a:solidFill>
                <a:latin typeface="Lato" charset="0"/>
                <a:ea typeface="Lato" charset="0"/>
                <a:cs typeface="Lato" charset="0"/>
              </a:rPr>
              <a:t>Jews born out of Israel</a:t>
            </a:r>
          </a:p>
        </p:txBody>
      </p:sp>
      <p:sp>
        <p:nvSpPr>
          <p:cNvPr id="4" name="TextBox 3"/>
          <p:cNvSpPr txBox="1"/>
          <p:nvPr/>
        </p:nvSpPr>
        <p:spPr>
          <a:xfrm>
            <a:off x="886653" y="2481064"/>
            <a:ext cx="4391187" cy="1898084"/>
          </a:xfrm>
          <a:prstGeom prst="rect">
            <a:avLst/>
          </a:prstGeom>
          <a:noFill/>
        </p:spPr>
        <p:txBody>
          <a:bodyPr wrap="square" rtlCol="0">
            <a:spAutoFit/>
          </a:bodyPr>
          <a:lstStyle/>
          <a:p>
            <a:pPr algn="ctr" defTabSz="609570"/>
            <a:r>
              <a:rPr lang="en-US" sz="5867" b="1" dirty="0">
                <a:solidFill>
                  <a:srgbClr val="FFFFFF"/>
                </a:solidFill>
                <a:latin typeface="Lato" charset="0"/>
                <a:ea typeface="Lato" charset="0"/>
                <a:cs typeface="Lato" charset="0"/>
              </a:rPr>
              <a:t>Hellenistic Jews</a:t>
            </a:r>
          </a:p>
        </p:txBody>
      </p:sp>
    </p:spTree>
    <p:extLst>
      <p:ext uri="{BB962C8B-B14F-4D97-AF65-F5344CB8AC3E}">
        <p14:creationId xmlns:p14="http://schemas.microsoft.com/office/powerpoint/2010/main" val="1181188151"/>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a:t>So the twelve summoned the congregation of the disciples and said,  “It is not desirable for us to neglect the word of God in order to serve tables.</a:t>
            </a:r>
          </a:p>
        </p:txBody>
      </p:sp>
      <p:sp>
        <p:nvSpPr>
          <p:cNvPr id="3" name="Text Placeholder 2"/>
          <p:cNvSpPr>
            <a:spLocks noGrp="1"/>
          </p:cNvSpPr>
          <p:nvPr>
            <p:ph type="body" sz="quarter" idx="11"/>
          </p:nvPr>
        </p:nvSpPr>
        <p:spPr/>
        <p:txBody>
          <a:bodyPr/>
          <a:lstStyle/>
          <a:p>
            <a:r>
              <a:rPr lang="en-US" dirty="0"/>
              <a:t>- Acts 6:2</a:t>
            </a:r>
          </a:p>
        </p:txBody>
      </p:sp>
    </p:spTree>
    <p:extLst>
      <p:ext uri="{BB962C8B-B14F-4D97-AF65-F5344CB8AC3E}">
        <p14:creationId xmlns:p14="http://schemas.microsoft.com/office/powerpoint/2010/main" val="213455148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3</a:t>
            </a:r>
            <a:r>
              <a:rPr lang="en-US" dirty="0"/>
              <a:t> Therefore, brethren, select from among you seven men of good reputation, full of the Spirit and of wisdom, whom we may put in charge of this task. </a:t>
            </a:r>
            <a:r>
              <a:rPr lang="en-US" baseline="30000" dirty="0"/>
              <a:t>4</a:t>
            </a:r>
            <a:r>
              <a:rPr lang="en-US" dirty="0"/>
              <a:t> But we will devote ourselves to prayer and to the ministry of the word.”</a:t>
            </a:r>
          </a:p>
        </p:txBody>
      </p:sp>
      <p:sp>
        <p:nvSpPr>
          <p:cNvPr id="3" name="Text Placeholder 2"/>
          <p:cNvSpPr>
            <a:spLocks noGrp="1"/>
          </p:cNvSpPr>
          <p:nvPr>
            <p:ph type="body" sz="quarter" idx="11"/>
          </p:nvPr>
        </p:nvSpPr>
        <p:spPr/>
        <p:txBody>
          <a:bodyPr/>
          <a:lstStyle/>
          <a:p>
            <a:r>
              <a:rPr lang="en-US" dirty="0"/>
              <a:t>- Acts 6:3-4</a:t>
            </a:r>
          </a:p>
        </p:txBody>
      </p:sp>
    </p:spTree>
    <p:extLst>
      <p:ext uri="{BB962C8B-B14F-4D97-AF65-F5344CB8AC3E}">
        <p14:creationId xmlns:p14="http://schemas.microsoft.com/office/powerpoint/2010/main" val="768893752"/>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192505"/>
            <a:ext cx="10770670" cy="5293895"/>
          </a:xfrm>
        </p:spPr>
        <p:txBody>
          <a:bodyPr>
            <a:normAutofit fontScale="6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2 - 4</a:t>
            </a:r>
          </a:p>
          <a:p>
            <a:r>
              <a:rPr lang="en-US" sz="3800" dirty="0"/>
              <a:t>They must also be men who were “full of the Holy Spirit.” Whether this means that they must be possessed of miraculous powers, or merely that they must exhibit abundantly the fruits of the Spirit, it is difficult to determine. The circumstances, that up to this time no miracles had been wrought, so far as we know, by any of the apostles, and that, immediately after the appointment of the seven, Stephen appears “doing great wonders and miracles among the people,” seem to indicate that they were merely full of the Holy Spirit in the ordinary way, but received miraculous powers when the hands of the apostles were laid upon them. On the other hand, the expression, “full of the Holy Spirit,” generally means possessed of the miraculous powers of the Spirit. Whatever may be the decision of this question, it is certain that when a disciple was “full of the Spirit” in either sense, the religious sentiments were in lively exercise, and this is all that can be required in a candidate for the same office at the present day.</a:t>
            </a:r>
          </a:p>
          <a:p>
            <a:pPr lvl="1"/>
            <a:r>
              <a:rPr lang="en-US" b="0" dirty="0"/>
              <a:t>McGarvey, J. W. (1872). </a:t>
            </a:r>
            <a:r>
              <a:rPr lang="en-US" b="0" i="1" u="sng" dirty="0">
                <a:hlinkClick r:id="rId2"/>
              </a:rPr>
              <a:t>A commentary on Acts of Apostles</a:t>
            </a:r>
            <a:r>
              <a:rPr lang="en-US" b="0" dirty="0">
                <a:hlinkClick r:id="rId2"/>
              </a:rPr>
              <a:t> (p. 76).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05384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B7E3B8-683B-4D0F-B778-0DC0BF7589C3}"/>
              </a:ext>
            </a:extLst>
          </p:cNvPr>
          <p:cNvPicPr/>
          <p:nvPr/>
        </p:nvPicPr>
        <p:blipFill>
          <a:blip r:embed="rId2">
            <a:extLst>
              <a:ext uri="{28A0092B-C50C-407E-A947-70E740481C1C}">
                <a14:useLocalDpi xmlns:a14="http://schemas.microsoft.com/office/drawing/2010/main" val="0"/>
              </a:ext>
            </a:extLst>
          </a:blip>
          <a:stretch>
            <a:fillRect/>
          </a:stretch>
        </p:blipFill>
        <p:spPr>
          <a:xfrm>
            <a:off x="885524" y="336884"/>
            <a:ext cx="10356782" cy="6102417"/>
          </a:xfrm>
          <a:prstGeom prst="rect">
            <a:avLst/>
          </a:prstGeom>
        </p:spPr>
      </p:pic>
    </p:spTree>
    <p:extLst>
      <p:ext uri="{BB962C8B-B14F-4D97-AF65-F5344CB8AC3E}">
        <p14:creationId xmlns:p14="http://schemas.microsoft.com/office/powerpoint/2010/main" val="3330303635"/>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5</a:t>
            </a:r>
            <a:r>
              <a:rPr lang="en-US" dirty="0"/>
              <a:t> The statement found approval with the whole congregation; and they chose Stephen, a man full of faith and of the Holy Spirit, and Philip, </a:t>
            </a:r>
            <a:r>
              <a:rPr lang="en-US" dirty="0" err="1"/>
              <a:t>Prochorus</a:t>
            </a:r>
            <a:r>
              <a:rPr lang="en-US" dirty="0"/>
              <a:t>, </a:t>
            </a:r>
            <a:r>
              <a:rPr lang="en-US" dirty="0" err="1"/>
              <a:t>Nicanor</a:t>
            </a:r>
            <a:r>
              <a:rPr lang="en-US" dirty="0"/>
              <a:t>, </a:t>
            </a:r>
            <a:r>
              <a:rPr lang="en-US" dirty="0" err="1"/>
              <a:t>Timon</a:t>
            </a:r>
            <a:r>
              <a:rPr lang="en-US" dirty="0"/>
              <a:t>, </a:t>
            </a:r>
            <a:r>
              <a:rPr lang="en-US" dirty="0" err="1"/>
              <a:t>Parmenas</a:t>
            </a:r>
            <a:r>
              <a:rPr lang="en-US" dirty="0"/>
              <a:t> and Nicolas, a proselyte from Antioch. </a:t>
            </a:r>
            <a:r>
              <a:rPr lang="en-US" baseline="30000" dirty="0"/>
              <a:t>6</a:t>
            </a:r>
            <a:r>
              <a:rPr lang="en-US" dirty="0"/>
              <a:t> And these they brought before the apostles; and after praying, they laid their hands on them.</a:t>
            </a:r>
          </a:p>
        </p:txBody>
      </p:sp>
      <p:sp>
        <p:nvSpPr>
          <p:cNvPr id="3" name="Text Placeholder 2"/>
          <p:cNvSpPr>
            <a:spLocks noGrp="1"/>
          </p:cNvSpPr>
          <p:nvPr>
            <p:ph type="body" sz="quarter" idx="11"/>
          </p:nvPr>
        </p:nvSpPr>
        <p:spPr/>
        <p:txBody>
          <a:bodyPr/>
          <a:lstStyle/>
          <a:p>
            <a:r>
              <a:rPr lang="en-US" dirty="0"/>
              <a:t>- Acts 6:5-6</a:t>
            </a:r>
          </a:p>
        </p:txBody>
      </p:sp>
    </p:spTree>
    <p:extLst>
      <p:ext uri="{BB962C8B-B14F-4D97-AF65-F5344CB8AC3E}">
        <p14:creationId xmlns:p14="http://schemas.microsoft.com/office/powerpoint/2010/main" val="1014806871"/>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20000"/>
          </a:bodyPr>
          <a:lstStyle/>
          <a:p>
            <a:r>
              <a:rPr lang="en-US" sz="3300" dirty="0">
                <a:solidFill>
                  <a:schemeClr val="accent6">
                    <a:lumMod val="75000"/>
                  </a:schemeClr>
                </a:solidFill>
                <a:effectLst>
                  <a:outerShdw blurRad="38100" dist="38100" dir="2700000" algn="tl">
                    <a:srgbClr val="000000">
                      <a:alpha val="43137"/>
                    </a:srgbClr>
                  </a:outerShdw>
                </a:effectLst>
              </a:rPr>
              <a:t>VERSES 5 &amp; 6</a:t>
            </a:r>
          </a:p>
          <a:p>
            <a:r>
              <a:rPr lang="en-US" dirty="0"/>
              <a:t>It is a remarkable proof of the generosity of the Church at large, that all these are Greek names, indicating they were selected from the very party whence the murmuring had proceeded. It was as if the Hebrews had said to the Hellenists, We have no selfish ends to accomplish, not any jealousy toward you who complain, therefore we give the whole business into your hands, and will fearlessly trust our poor widows to your care.  So generous a trust could not be betrayed, except by the    basest of men.</a:t>
            </a:r>
          </a:p>
          <a:p>
            <a:pPr lvl="1"/>
            <a:r>
              <a:rPr lang="en-US" b="0" dirty="0"/>
              <a:t>McGarvey, J. W. (1872). </a:t>
            </a:r>
            <a:r>
              <a:rPr lang="en-US" b="0" i="1" u="sng" dirty="0">
                <a:hlinkClick r:id="rId2"/>
              </a:rPr>
              <a:t>A commentary on Acts of Apostles</a:t>
            </a:r>
            <a:r>
              <a:rPr lang="en-US" b="0" dirty="0">
                <a:hlinkClick r:id="rId2"/>
              </a:rPr>
              <a:t> (pp. 76–77).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48077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917CB2-0F71-4455-962B-8A2086C3DFFD}"/>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E2930C41-B86A-4244-B7AF-8F78659C4A78}"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27</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6866" name="Text Box 2">
            <a:extLst>
              <a:ext uri="{FF2B5EF4-FFF2-40B4-BE49-F238E27FC236}">
                <a16:creationId xmlns:a16="http://schemas.microsoft.com/office/drawing/2014/main" id="{24D7F748-6E69-4F64-9445-E9C8EFC763EF}"/>
              </a:ext>
            </a:extLst>
          </p:cNvPr>
          <p:cNvSpPr txBox="1">
            <a:spLocks noChangeArrowheads="1"/>
          </p:cNvSpPr>
          <p:nvPr/>
        </p:nvSpPr>
        <p:spPr bwMode="auto">
          <a:xfrm>
            <a:off x="2667000" y="609600"/>
            <a:ext cx="77724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8.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Paul’s Third Missionary Journey: Revisiting Asia Minor and Greece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(18.22-20.38):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Ephesus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(18.19-21);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Luke depicts Paul as determined to complete his last tour and head for the imperial capital, that is,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Rome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(19.21-22);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farewell speech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Miletus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(20.17-38);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maps on the location of the major churches at the end of Paul’s ministry.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6866">
                                            <p:txEl>
                                              <p:pRg st="0" end="0"/>
                                            </p:txEl>
                                          </p:spTgt>
                                        </p:tgtEl>
                                        <p:attrNameLst>
                                          <p:attrName>style.visibility</p:attrName>
                                        </p:attrNameLst>
                                      </p:cBhvr>
                                      <p:to>
                                        <p:strVal val="visible"/>
                                      </p:to>
                                    </p:set>
                                    <p:anim calcmode="lin" valueType="num">
                                      <p:cBhvr additive="base">
                                        <p:cTn id="7" dur="300" fill="hold"/>
                                        <p:tgtEl>
                                          <p:spTgt spid="36866">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686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6866">
                                            <p:txEl>
                                              <p:pRg st="1" end="1"/>
                                            </p:txEl>
                                          </p:spTgt>
                                        </p:tgtEl>
                                        <p:attrNameLst>
                                          <p:attrName>style.visibility</p:attrName>
                                        </p:attrNameLst>
                                      </p:cBhvr>
                                      <p:to>
                                        <p:strVal val="visible"/>
                                      </p:to>
                                    </p:set>
                                    <p:anim calcmode="lin" valueType="num">
                                      <p:cBhvr additive="base">
                                        <p:cTn id="13" dur="300" fill="hold"/>
                                        <p:tgtEl>
                                          <p:spTgt spid="36866">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686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6866">
                                            <p:txEl>
                                              <p:pRg st="2" end="2"/>
                                            </p:txEl>
                                          </p:spTgt>
                                        </p:tgtEl>
                                        <p:attrNameLst>
                                          <p:attrName>style.visibility</p:attrName>
                                        </p:attrNameLst>
                                      </p:cBhvr>
                                      <p:to>
                                        <p:strVal val="visible"/>
                                      </p:to>
                                    </p:set>
                                    <p:anim calcmode="lin" valueType="num">
                                      <p:cBhvr additive="base">
                                        <p:cTn id="19" dur="300" fill="hold"/>
                                        <p:tgtEl>
                                          <p:spTgt spid="36866">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686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6866">
                                            <p:txEl>
                                              <p:pRg st="3" end="3"/>
                                            </p:txEl>
                                          </p:spTgt>
                                        </p:tgtEl>
                                        <p:attrNameLst>
                                          <p:attrName>style.visibility</p:attrName>
                                        </p:attrNameLst>
                                      </p:cBhvr>
                                      <p:to>
                                        <p:strVal val="visible"/>
                                      </p:to>
                                    </p:set>
                                    <p:anim calcmode="lin" valueType="num">
                                      <p:cBhvr additive="base">
                                        <p:cTn id="25" dur="300" fill="hold"/>
                                        <p:tgtEl>
                                          <p:spTgt spid="36866">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686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6866">
                                            <p:txEl>
                                              <p:pRg st="4" end="4"/>
                                            </p:txEl>
                                          </p:spTgt>
                                        </p:tgtEl>
                                        <p:attrNameLst>
                                          <p:attrName>style.visibility</p:attrName>
                                        </p:attrNameLst>
                                      </p:cBhvr>
                                      <p:to>
                                        <p:strVal val="visible"/>
                                      </p:to>
                                    </p:set>
                                    <p:anim calcmode="lin" valueType="num">
                                      <p:cBhvr additive="base">
                                        <p:cTn id="31" dur="300" fill="hold"/>
                                        <p:tgtEl>
                                          <p:spTgt spid="36866">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686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autoUpdateAnimBg="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Process for Selection</a:t>
            </a:r>
          </a:p>
        </p:txBody>
      </p:sp>
      <p:sp>
        <p:nvSpPr>
          <p:cNvPr id="3" name="Text Placeholder 2"/>
          <p:cNvSpPr>
            <a:spLocks noGrp="1"/>
          </p:cNvSpPr>
          <p:nvPr>
            <p:ph type="body" sz="quarter" idx="10"/>
          </p:nvPr>
        </p:nvSpPr>
        <p:spPr/>
        <p:txBody>
          <a:bodyPr>
            <a:normAutofit/>
          </a:bodyPr>
          <a:lstStyle/>
          <a:p>
            <a:pPr>
              <a:lnSpc>
                <a:spcPct val="150000"/>
              </a:lnSpc>
            </a:pPr>
            <a:r>
              <a:rPr lang="en-US" b="1" dirty="0"/>
              <a:t>The Apostles established qualifications:</a:t>
            </a:r>
          </a:p>
          <a:p>
            <a:pPr lvl="1">
              <a:lnSpc>
                <a:spcPct val="150000"/>
              </a:lnSpc>
            </a:pPr>
            <a:r>
              <a:rPr lang="en-US" dirty="0"/>
              <a:t>Males only</a:t>
            </a:r>
          </a:p>
          <a:p>
            <a:pPr lvl="1">
              <a:lnSpc>
                <a:spcPct val="150000"/>
              </a:lnSpc>
            </a:pPr>
            <a:r>
              <a:rPr lang="en-US" dirty="0"/>
              <a:t>Seven Men</a:t>
            </a:r>
          </a:p>
          <a:p>
            <a:pPr lvl="1">
              <a:lnSpc>
                <a:spcPct val="150000"/>
              </a:lnSpc>
            </a:pPr>
            <a:r>
              <a:rPr lang="en-US" dirty="0"/>
              <a:t>Spiritually mature</a:t>
            </a:r>
          </a:p>
          <a:p>
            <a:pPr lvl="1">
              <a:lnSpc>
                <a:spcPct val="150000"/>
              </a:lnSpc>
            </a:pPr>
            <a:r>
              <a:rPr lang="en-US" dirty="0"/>
              <a:t>Wise / experienced</a:t>
            </a:r>
          </a:p>
        </p:txBody>
      </p:sp>
    </p:spTree>
    <p:extLst>
      <p:ext uri="{BB962C8B-B14F-4D97-AF65-F5344CB8AC3E}">
        <p14:creationId xmlns:p14="http://schemas.microsoft.com/office/powerpoint/2010/main" val="600186919"/>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Process for Selection</a:t>
            </a:r>
          </a:p>
        </p:txBody>
      </p:sp>
      <p:sp>
        <p:nvSpPr>
          <p:cNvPr id="3" name="Text Placeholder 2"/>
          <p:cNvSpPr>
            <a:spLocks noGrp="1"/>
          </p:cNvSpPr>
          <p:nvPr>
            <p:ph type="body" sz="quarter" idx="10"/>
          </p:nvPr>
        </p:nvSpPr>
        <p:spPr/>
        <p:txBody>
          <a:bodyPr>
            <a:normAutofit/>
          </a:bodyPr>
          <a:lstStyle/>
          <a:p>
            <a:pPr>
              <a:lnSpc>
                <a:spcPct val="150000"/>
              </a:lnSpc>
            </a:pPr>
            <a:r>
              <a:rPr lang="en-US" sz="2667" dirty="0"/>
              <a:t>The Apostles established qualifications</a:t>
            </a:r>
          </a:p>
          <a:p>
            <a:pPr>
              <a:lnSpc>
                <a:spcPct val="150000"/>
              </a:lnSpc>
            </a:pPr>
            <a:r>
              <a:rPr lang="en-US" sz="5333" b="1" dirty="0"/>
              <a:t>The church had to choose</a:t>
            </a:r>
          </a:p>
        </p:txBody>
      </p:sp>
    </p:spTree>
    <p:extLst>
      <p:ext uri="{BB962C8B-B14F-4D97-AF65-F5344CB8AC3E}">
        <p14:creationId xmlns:p14="http://schemas.microsoft.com/office/powerpoint/2010/main" val="1408627272"/>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Process for Selection</a:t>
            </a:r>
          </a:p>
        </p:txBody>
      </p:sp>
      <p:sp>
        <p:nvSpPr>
          <p:cNvPr id="3" name="Text Placeholder 2"/>
          <p:cNvSpPr>
            <a:spLocks noGrp="1"/>
          </p:cNvSpPr>
          <p:nvPr>
            <p:ph type="body" sz="quarter" idx="10"/>
          </p:nvPr>
        </p:nvSpPr>
        <p:spPr/>
        <p:txBody>
          <a:bodyPr>
            <a:normAutofit/>
          </a:bodyPr>
          <a:lstStyle/>
          <a:p>
            <a:r>
              <a:rPr lang="en-US" sz="2667" dirty="0"/>
              <a:t>The Apostles established qualifications</a:t>
            </a:r>
          </a:p>
          <a:p>
            <a:r>
              <a:rPr lang="en-US" sz="2667" dirty="0"/>
              <a:t>The church had to choose</a:t>
            </a:r>
          </a:p>
          <a:p>
            <a:pPr>
              <a:lnSpc>
                <a:spcPct val="150000"/>
              </a:lnSpc>
            </a:pPr>
            <a:r>
              <a:rPr lang="en-US" sz="5333" b="1" dirty="0"/>
              <a:t>The Apostles would authorize</a:t>
            </a:r>
          </a:p>
        </p:txBody>
      </p:sp>
    </p:spTree>
    <p:extLst>
      <p:ext uri="{BB962C8B-B14F-4D97-AF65-F5344CB8AC3E}">
        <p14:creationId xmlns:p14="http://schemas.microsoft.com/office/powerpoint/2010/main" val="209211428"/>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The word of God kept on spreading; and the number of the disciples continued to increase greatly in Jerusalem, and a great many of the priests were becoming obedient to the faith.</a:t>
            </a:r>
          </a:p>
        </p:txBody>
      </p:sp>
      <p:sp>
        <p:nvSpPr>
          <p:cNvPr id="3" name="Text Placeholder 2"/>
          <p:cNvSpPr>
            <a:spLocks noGrp="1"/>
          </p:cNvSpPr>
          <p:nvPr>
            <p:ph type="body" sz="quarter" idx="11"/>
          </p:nvPr>
        </p:nvSpPr>
        <p:spPr/>
        <p:txBody>
          <a:bodyPr/>
          <a:lstStyle/>
          <a:p>
            <a:r>
              <a:rPr lang="en-US" dirty="0"/>
              <a:t>- Acts 6:7</a:t>
            </a:r>
          </a:p>
        </p:txBody>
      </p:sp>
    </p:spTree>
    <p:extLst>
      <p:ext uri="{BB962C8B-B14F-4D97-AF65-F5344CB8AC3E}">
        <p14:creationId xmlns:p14="http://schemas.microsoft.com/office/powerpoint/2010/main" val="427422606"/>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274637"/>
            <a:ext cx="10770670" cy="5211763"/>
          </a:xfrm>
        </p:spPr>
        <p:txBody>
          <a:bodyPr>
            <a:normAutofit fontScale="62500" lnSpcReduction="20000"/>
          </a:bodyPr>
          <a:lstStyle/>
          <a:p>
            <a:r>
              <a:rPr lang="en-US" sz="4500" dirty="0">
                <a:solidFill>
                  <a:schemeClr val="accent6">
                    <a:lumMod val="75000"/>
                  </a:schemeClr>
                </a:solidFill>
                <a:effectLst>
                  <a:outerShdw blurRad="38100" dist="38100" dir="2700000" algn="tl">
                    <a:srgbClr val="000000">
                      <a:alpha val="43137"/>
                    </a:srgbClr>
                  </a:outerShdw>
                </a:effectLst>
              </a:rPr>
              <a:t>VERSE 7</a:t>
            </a:r>
          </a:p>
          <a:p>
            <a:r>
              <a:rPr lang="en-US" sz="3800" dirty="0"/>
              <a:t>The appointment of the seven over the business of daily ministration to the poor was intended to supply an existing deficiency in the organization of the Church. The more efficient organization gave greater efficiency to the labors     of all. (7) “</a:t>
            </a:r>
            <a:r>
              <a:rPr lang="en-US" sz="3800" i="1" dirty="0"/>
              <a:t>And the word of God increased, and the number of disciples in Jerusalem was greatly multiplied, and a great multitude of the priests became obedient to the faith.” This is the first intimation of the accession of any of the priests to the new faith. It was the most signal triumph yet achieved by the gospel, for the priests of the old religion were more interested in maintaining    it than were any other class among the Jews. The peculiar relation which the priesthood sustain to any system of religion must always render them the chief conservators of obsolete forms, and the most formidable opponents to the introduction of new truth. When the priests of an opposing system begin to give way, it is ready to fall. No fact yet recorded by Luke shows so strikingly the effect of the gospel upon the popular mind in Jerusalem.</a:t>
            </a:r>
          </a:p>
          <a:p>
            <a:pPr lvl="1"/>
            <a:r>
              <a:rPr lang="en-US" b="0" dirty="0"/>
              <a:t>McGarvey, J. W. (1872). </a:t>
            </a:r>
            <a:r>
              <a:rPr lang="en-US" b="0" i="1" u="sng" dirty="0">
                <a:hlinkClick r:id="rId2"/>
              </a:rPr>
              <a:t>A commentary on Acts of Apostles</a:t>
            </a:r>
            <a:r>
              <a:rPr lang="en-US" b="0" dirty="0">
                <a:hlinkClick r:id="rId2"/>
              </a:rPr>
              <a:t> (pp. 77–78). Lexington, KY: Transylvania </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91768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500514"/>
            <a:ext cx="10770670" cy="4985886"/>
          </a:xfrm>
        </p:spPr>
        <p:txBody>
          <a:bodyPr>
            <a:normAutofit fontScale="77500" lnSpcReduction="20000"/>
          </a:bodyPr>
          <a:lstStyle/>
          <a:p>
            <a:r>
              <a:rPr lang="en-US" sz="3300" dirty="0">
                <a:solidFill>
                  <a:schemeClr val="accent6">
                    <a:lumMod val="75000"/>
                  </a:schemeClr>
                </a:solidFill>
                <a:effectLst>
                  <a:outerShdw blurRad="38100" dist="38100" dir="2700000" algn="tl">
                    <a:srgbClr val="000000">
                      <a:alpha val="43137"/>
                    </a:srgbClr>
                  </a:outerShdw>
                </a:effectLst>
              </a:rPr>
              <a:t>VERSE 7</a:t>
            </a:r>
          </a:p>
          <a:p>
            <a:r>
              <a:rPr lang="en-US" dirty="0"/>
              <a:t>The expression used concerning these priests, that they became “obedient to the faith,” is worthy of notice as implying that there is something in the faith to be </a:t>
            </a:r>
            <a:r>
              <a:rPr lang="en-US" i="1" dirty="0"/>
              <a:t>obeyed. This obedience is not rendered in the act of believing; for that is to exercise the faith, not to obey it. But faith in Jesus as the Messiah requires obedience to him as Lord; hence obedience rendered to him is styled obedience to the faith. It begins with immersion, and continues with the duties of a religious life. Paul declares that the grand object of the favor and apostleship conferred upon him was “for obedience to the faith among all nations.” Without it, faith itself is of no avail, for all who “obey not the gospel,” whatever may be their faith, will be “destroyed from the presence  of the Lord and the glory of his power.”</a:t>
            </a:r>
          </a:p>
          <a:p>
            <a:endParaRPr lang="en-US" sz="1000" i="1" dirty="0"/>
          </a:p>
          <a:p>
            <a:pPr lvl="1"/>
            <a:r>
              <a:rPr lang="en-US" b="0" dirty="0"/>
              <a:t>McGarvey, J. W. (1872). </a:t>
            </a:r>
            <a:r>
              <a:rPr lang="en-US" b="0" i="1" u="sng" dirty="0">
                <a:hlinkClick r:id="rId2"/>
              </a:rPr>
              <a:t>A commentary on Acts of Apostles</a:t>
            </a:r>
            <a:r>
              <a:rPr lang="en-US" b="0" dirty="0">
                <a:hlinkClick r:id="rId2"/>
              </a:rPr>
              <a:t> (p. 78).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76519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Persecution Begins</a:t>
            </a:r>
          </a:p>
        </p:txBody>
      </p:sp>
      <p:sp>
        <p:nvSpPr>
          <p:cNvPr id="3" name="Text Placeholder 2"/>
          <p:cNvSpPr>
            <a:spLocks noGrp="1"/>
          </p:cNvSpPr>
          <p:nvPr>
            <p:ph type="body" sz="quarter" idx="10"/>
          </p:nvPr>
        </p:nvSpPr>
        <p:spPr>
          <a:xfrm>
            <a:off x="797986" y="1668585"/>
            <a:ext cx="10551583" cy="1214103"/>
          </a:xfrm>
        </p:spPr>
        <p:txBody>
          <a:bodyPr>
            <a:normAutofit/>
          </a:bodyPr>
          <a:lstStyle/>
          <a:p>
            <a:pPr marL="685766" indent="-685766">
              <a:buFont typeface="+mj-lt"/>
              <a:buAutoNum type="arabicPeriod"/>
            </a:pPr>
            <a:r>
              <a:rPr lang="en-US" sz="5333" b="1" dirty="0"/>
              <a:t>Stephen’s Arrest</a:t>
            </a:r>
          </a:p>
        </p:txBody>
      </p:sp>
      <p:cxnSp>
        <p:nvCxnSpPr>
          <p:cNvPr id="5" name="Straight Connector 4"/>
          <p:cNvCxnSpPr/>
          <p:nvPr/>
        </p:nvCxnSpPr>
        <p:spPr>
          <a:xfrm>
            <a:off x="999668" y="3120325"/>
            <a:ext cx="0" cy="3089329"/>
          </a:xfrm>
          <a:prstGeom prst="line">
            <a:avLst/>
          </a:prstGeom>
          <a:ln w="76200"/>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369037" y="2818327"/>
            <a:ext cx="9979843" cy="3662926"/>
          </a:xfrm>
          <a:prstGeom prst="rect">
            <a:avLst/>
          </a:prstGeom>
          <a:noFill/>
        </p:spPr>
        <p:txBody>
          <a:bodyPr wrap="square" rtlCol="0">
            <a:spAutoFit/>
          </a:bodyPr>
          <a:lstStyle/>
          <a:p>
            <a:pPr defTabSz="609570"/>
            <a:r>
              <a:rPr lang="en-US" sz="3467" baseline="30000" dirty="0">
                <a:solidFill>
                  <a:srgbClr val="FFFFFF"/>
                </a:solidFill>
                <a:latin typeface="Lato" charset="0"/>
                <a:ea typeface="Lato" charset="0"/>
                <a:cs typeface="Lato" charset="0"/>
              </a:rPr>
              <a:t>8</a:t>
            </a:r>
            <a:r>
              <a:rPr lang="en-US" sz="3467" dirty="0">
                <a:solidFill>
                  <a:srgbClr val="FFFFFF"/>
                </a:solidFill>
                <a:latin typeface="Lato" charset="0"/>
                <a:ea typeface="Lato" charset="0"/>
                <a:cs typeface="Lato" charset="0"/>
              </a:rPr>
              <a:t> And Stephen, full of grace and power, was performing great wonders and signs among the people. </a:t>
            </a:r>
            <a:r>
              <a:rPr lang="en-US" sz="3467" baseline="30000" dirty="0">
                <a:solidFill>
                  <a:srgbClr val="FFFFFF"/>
                </a:solidFill>
                <a:latin typeface="Lato" charset="0"/>
                <a:ea typeface="Lato" charset="0"/>
                <a:cs typeface="Lato" charset="0"/>
              </a:rPr>
              <a:t>9</a:t>
            </a:r>
            <a:r>
              <a:rPr lang="en-US" sz="3467" dirty="0">
                <a:solidFill>
                  <a:srgbClr val="FFFFFF"/>
                </a:solidFill>
                <a:latin typeface="Lato" charset="0"/>
                <a:ea typeface="Lato" charset="0"/>
                <a:cs typeface="Lato" charset="0"/>
              </a:rPr>
              <a:t> But some men from what was called the Synagogue of the Freedmen, including both </a:t>
            </a:r>
            <a:r>
              <a:rPr lang="en-US" sz="3467" dirty="0" err="1">
                <a:solidFill>
                  <a:srgbClr val="FFFFFF"/>
                </a:solidFill>
                <a:latin typeface="Lato" charset="0"/>
                <a:ea typeface="Lato" charset="0"/>
                <a:cs typeface="Lato" charset="0"/>
              </a:rPr>
              <a:t>Cyrenians</a:t>
            </a:r>
            <a:r>
              <a:rPr lang="en-US" sz="3467" dirty="0">
                <a:solidFill>
                  <a:srgbClr val="FFFFFF"/>
                </a:solidFill>
                <a:latin typeface="Lato" charset="0"/>
                <a:ea typeface="Lato" charset="0"/>
                <a:cs typeface="Lato" charset="0"/>
              </a:rPr>
              <a:t> and Alexandrians, and some from Cilicia and Asia, rose up and argued with Stephen.</a:t>
            </a:r>
            <a:br>
              <a:rPr lang="en-US" sz="2400" dirty="0">
                <a:solidFill>
                  <a:srgbClr val="FFFFFF"/>
                </a:solidFill>
                <a:latin typeface="Lato" charset="0"/>
                <a:ea typeface="Lato" charset="0"/>
                <a:cs typeface="Lato" charset="0"/>
              </a:rPr>
            </a:br>
            <a:r>
              <a:rPr lang="en-US" sz="2400" dirty="0">
                <a:solidFill>
                  <a:srgbClr val="FFFFFF"/>
                </a:solidFill>
                <a:latin typeface="Lato" charset="0"/>
                <a:ea typeface="Lato" charset="0"/>
                <a:cs typeface="Lato" charset="0"/>
              </a:rPr>
              <a:t>- Acts 6:8-9</a:t>
            </a:r>
          </a:p>
        </p:txBody>
      </p:sp>
    </p:spTree>
    <p:extLst>
      <p:ext uri="{BB962C8B-B14F-4D97-AF65-F5344CB8AC3E}">
        <p14:creationId xmlns:p14="http://schemas.microsoft.com/office/powerpoint/2010/main" val="870394546"/>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3300" dirty="0">
                <a:solidFill>
                  <a:schemeClr val="accent6">
                    <a:lumMod val="75000"/>
                  </a:schemeClr>
                </a:solidFill>
                <a:effectLst>
                  <a:outerShdw blurRad="38100" dist="38100" dir="2700000" algn="tl">
                    <a:srgbClr val="000000">
                      <a:alpha val="43137"/>
                    </a:srgbClr>
                  </a:outerShdw>
                </a:effectLst>
              </a:rPr>
              <a:t>VERSE 8</a:t>
            </a:r>
          </a:p>
          <a:p>
            <a:r>
              <a:rPr lang="en-US" dirty="0"/>
              <a:t>The policy of the opposition is now changed. Having been deterred,   by fear of the people, and by division of sentiment in their own ranks, from resorting to extreme violence, and finding that threats and scourging were unavailing, they now resort to discussion, expecting,  by superior learning, to </a:t>
            </a:r>
            <a:r>
              <a:rPr lang="en-US" i="1" dirty="0"/>
              <a:t>confound men who could not be forced into silence. The parties who entered the lists of debate were all foreign-born Jews. The Freedmen were Jews who had been set free from Roman slavery; the </a:t>
            </a:r>
            <a:r>
              <a:rPr lang="en-US" i="1" dirty="0" err="1"/>
              <a:t>Cyrenians</a:t>
            </a:r>
            <a:r>
              <a:rPr lang="en-US" i="1" dirty="0"/>
              <a:t> and Alexandrians were from the north  of Africa; the Asians and </a:t>
            </a:r>
            <a:r>
              <a:rPr lang="en-US" i="1" dirty="0" err="1"/>
              <a:t>Cilicians</a:t>
            </a:r>
            <a:r>
              <a:rPr lang="en-US" i="1" dirty="0"/>
              <a:t> from the peninsula of Asia, the last-named being from the native country of Saul of Tarsus.</a:t>
            </a:r>
          </a:p>
          <a:p>
            <a:pPr marL="457188" lvl="1" indent="0">
              <a:buNone/>
            </a:pPr>
            <a:endParaRPr lang="en-US" sz="900" dirty="0"/>
          </a:p>
          <a:p>
            <a:r>
              <a:rPr lang="en-US" b="0" dirty="0"/>
              <a:t> McGarvey, J. W. (1872). </a:t>
            </a:r>
            <a:r>
              <a:rPr lang="en-US" b="0" i="1" u="sng" dirty="0">
                <a:hlinkClick r:id="rId2"/>
              </a:rPr>
              <a:t>A commentary on Acts of Apostles</a:t>
            </a:r>
            <a:r>
              <a:rPr lang="en-US" b="0" dirty="0">
                <a:hlinkClick r:id="rId2"/>
              </a:rPr>
              <a:t> (p. 79).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22920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3300" dirty="0">
                <a:solidFill>
                  <a:schemeClr val="accent6">
                    <a:lumMod val="75000"/>
                  </a:schemeClr>
                </a:solidFill>
                <a:effectLst>
                  <a:outerShdw blurRad="38100" dist="38100" dir="2700000" algn="tl">
                    <a:srgbClr val="000000">
                      <a:alpha val="43137"/>
                    </a:srgbClr>
                  </a:outerShdw>
                </a:effectLst>
              </a:rPr>
              <a:t>VERSES 9 &amp; 10  </a:t>
            </a:r>
          </a:p>
          <a:p>
            <a:r>
              <a:rPr lang="en-US" sz="3400" dirty="0"/>
              <a:t>This is the first time the disciples measured the strength of their cause in open discussion. Hitherto the young converts had enjoyed no opportunity to compare the arguments by which they had been convinced with those which learning and ingenuity might frame against them. But now they were to hear both sides of the great question presented, with the odds of number, learning, and social position all on the side of their opponents. It was an interesting crisis, and it needs no very vivid imagination to realize the palpitating anxiety with which the disciples resorted to the place of discussion. Their fondest hopes were realized; for it soon became evident that Stephen had all the facts and the statements of Scripture in his favor, so that “they were not able to resist the wisdom and the spirit by which he spoke.” By the “spirit by which he spoke,” I suppose Luke refers to the Holy Spirit, who supplied him with whatever knowledge and wisdom he may have lacked.</a:t>
            </a:r>
          </a:p>
          <a:p>
            <a:pPr lvl="1"/>
            <a:r>
              <a:rPr lang="en-US" b="0" dirty="0"/>
              <a:t>McGarvey, J. W. (1872). </a:t>
            </a:r>
            <a:r>
              <a:rPr lang="en-US" b="0" i="1" u="sng" dirty="0">
                <a:hlinkClick r:id="rId2"/>
              </a:rPr>
              <a:t>A commentary on Acts of Apostles</a:t>
            </a:r>
            <a:r>
              <a:rPr lang="en-US" b="0" dirty="0">
                <a:hlinkClick r:id="rId2"/>
              </a:rPr>
              <a:t> (pp. 79–80).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4036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baseline="30000" dirty="0"/>
              <a:t>10</a:t>
            </a:r>
            <a:r>
              <a:rPr lang="en-US" dirty="0"/>
              <a:t> But they were unable to cope with the wisdom and the Spirit with which he was speaking. </a:t>
            </a:r>
            <a:r>
              <a:rPr lang="en-US" baseline="30000" dirty="0"/>
              <a:t>11</a:t>
            </a:r>
            <a:r>
              <a:rPr lang="en-US" dirty="0"/>
              <a:t> Then they secretly induced men to say, “We have heard him speak blasphemous words against Moses and against God.” </a:t>
            </a:r>
            <a:r>
              <a:rPr lang="en-US" baseline="30000" dirty="0"/>
              <a:t>12</a:t>
            </a:r>
            <a:r>
              <a:rPr lang="en-US" dirty="0"/>
              <a:t> And they stirred up the people, the elders and the scribes, and they came up to him and dragged him away and brought him before the Council.</a:t>
            </a:r>
          </a:p>
        </p:txBody>
      </p:sp>
      <p:sp>
        <p:nvSpPr>
          <p:cNvPr id="3" name="Text Placeholder 2"/>
          <p:cNvSpPr>
            <a:spLocks noGrp="1"/>
          </p:cNvSpPr>
          <p:nvPr>
            <p:ph type="body" sz="quarter" idx="11"/>
          </p:nvPr>
        </p:nvSpPr>
        <p:spPr/>
        <p:txBody>
          <a:bodyPr/>
          <a:lstStyle/>
          <a:p>
            <a:r>
              <a:rPr lang="en-US" dirty="0"/>
              <a:t>- Acts 6:10-12</a:t>
            </a:r>
          </a:p>
        </p:txBody>
      </p:sp>
    </p:spTree>
    <p:extLst>
      <p:ext uri="{BB962C8B-B14F-4D97-AF65-F5344CB8AC3E}">
        <p14:creationId xmlns:p14="http://schemas.microsoft.com/office/powerpoint/2010/main" val="1131273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E44A3C-34B1-4196-8582-D77FD170F02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60DE4F6E-ED65-445E-9AB6-8CDDB5A181B6}"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28</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93188" name="Picture 4">
            <a:extLst>
              <a:ext uri="{FF2B5EF4-FFF2-40B4-BE49-F238E27FC236}">
                <a16:creationId xmlns:a16="http://schemas.microsoft.com/office/drawing/2014/main" id="{AFEA7972-0BCF-4FA3-BF31-257B952B96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2689" y="157164"/>
            <a:ext cx="7286625" cy="6543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Persecution Begins</a:t>
            </a:r>
          </a:p>
        </p:txBody>
      </p:sp>
      <p:sp>
        <p:nvSpPr>
          <p:cNvPr id="3" name="Text Placeholder 2"/>
          <p:cNvSpPr>
            <a:spLocks noGrp="1"/>
          </p:cNvSpPr>
          <p:nvPr>
            <p:ph type="body" sz="quarter" idx="10"/>
          </p:nvPr>
        </p:nvSpPr>
        <p:spPr>
          <a:xfrm>
            <a:off x="797986" y="1668583"/>
            <a:ext cx="10551583" cy="1915852"/>
          </a:xfrm>
        </p:spPr>
        <p:txBody>
          <a:bodyPr>
            <a:normAutofit/>
          </a:bodyPr>
          <a:lstStyle/>
          <a:p>
            <a:pPr marL="685766" indent="-685766">
              <a:buFont typeface="+mj-lt"/>
              <a:buAutoNum type="arabicPeriod"/>
            </a:pPr>
            <a:r>
              <a:rPr lang="en-US" sz="3733" dirty="0"/>
              <a:t>Stephen’s Arrest</a:t>
            </a:r>
          </a:p>
          <a:p>
            <a:pPr marL="685766" indent="-685766">
              <a:buFont typeface="+mj-lt"/>
              <a:buAutoNum type="arabicPeriod"/>
            </a:pPr>
            <a:r>
              <a:rPr lang="en-US" sz="5867" b="1" dirty="0"/>
              <a:t> The Trial</a:t>
            </a:r>
          </a:p>
        </p:txBody>
      </p:sp>
      <p:cxnSp>
        <p:nvCxnSpPr>
          <p:cNvPr id="5" name="Straight Connector 4"/>
          <p:cNvCxnSpPr/>
          <p:nvPr/>
        </p:nvCxnSpPr>
        <p:spPr>
          <a:xfrm>
            <a:off x="1188204" y="3871275"/>
            <a:ext cx="0" cy="2338380"/>
          </a:xfrm>
          <a:prstGeom prst="line">
            <a:avLst/>
          </a:prstGeom>
          <a:ln w="76200"/>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860223" y="3835380"/>
            <a:ext cx="9325260" cy="2431628"/>
          </a:xfrm>
          <a:prstGeom prst="rect">
            <a:avLst/>
          </a:prstGeom>
          <a:noFill/>
        </p:spPr>
        <p:txBody>
          <a:bodyPr wrap="square" rtlCol="0">
            <a:spAutoFit/>
          </a:bodyPr>
          <a:lstStyle/>
          <a:p>
            <a:pPr defTabSz="609570"/>
            <a:r>
              <a:rPr lang="en-US" sz="4267" dirty="0">
                <a:solidFill>
                  <a:srgbClr val="FFFFFF"/>
                </a:solidFill>
                <a:latin typeface="Lato" charset="0"/>
                <a:ea typeface="Lato" charset="0"/>
                <a:cs typeface="Lato" charset="0"/>
              </a:rPr>
              <a:t>They put forward false witnesses who said, “This man incessantly speaks against this holy place and the Law;</a:t>
            </a:r>
          </a:p>
          <a:p>
            <a:pPr defTabSz="609570"/>
            <a:r>
              <a:rPr lang="en-US" sz="2400" dirty="0">
                <a:solidFill>
                  <a:srgbClr val="FFFFFF"/>
                </a:solidFill>
                <a:latin typeface="Lato" charset="0"/>
                <a:ea typeface="Lato" charset="0"/>
                <a:cs typeface="Lato" charset="0"/>
              </a:rPr>
              <a:t>- Acts 6:13</a:t>
            </a:r>
          </a:p>
        </p:txBody>
      </p:sp>
    </p:spTree>
    <p:extLst>
      <p:ext uri="{BB962C8B-B14F-4D97-AF65-F5344CB8AC3E}">
        <p14:creationId xmlns:p14="http://schemas.microsoft.com/office/powerpoint/2010/main" val="2010919491"/>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3300" dirty="0">
                <a:solidFill>
                  <a:schemeClr val="accent6">
                    <a:lumMod val="75000"/>
                  </a:schemeClr>
                </a:solidFill>
                <a:effectLst>
                  <a:outerShdw blurRad="38100" dist="38100" dir="2700000" algn="tl">
                    <a:srgbClr val="000000">
                      <a:alpha val="43137"/>
                    </a:srgbClr>
                  </a:outerShdw>
                </a:effectLst>
              </a:rPr>
              <a:t>VERSES 11 - 14</a:t>
            </a:r>
          </a:p>
          <a:p>
            <a:r>
              <a:rPr lang="en-US" dirty="0"/>
              <a:t>This is the first time that “the people” are represented as taking part   against the disciples. During the first two persecutions the “fear of the people” had restrained the violence of the persecutors, which renders     their present opposition the more remarkable. But the Sadducees, who    had conducted those persecutions, had but little popular influence and     had contented themselves merely asserting authority of the Sanhedrim, without the aid of any ingenious policy. Pharisees were more influential    and more cunning. They put in circulation a slanderous report, which was cunningly directed against a single individual, and which their great popular influence enabled them to circulate with effect; and by this means they aroused a strong popular feeling in their own favor.</a:t>
            </a:r>
          </a:p>
          <a:p>
            <a:endParaRPr lang="en-US" sz="1000" dirty="0"/>
          </a:p>
          <a:p>
            <a:pPr lvl="1"/>
            <a:r>
              <a:rPr lang="en-US" b="0" dirty="0"/>
              <a:t>McGarvey, J. W. (1872). </a:t>
            </a:r>
            <a:r>
              <a:rPr lang="en-US" b="0" i="1" u="sng" dirty="0">
                <a:hlinkClick r:id="rId2"/>
              </a:rPr>
              <a:t>A commentary on Acts of Apostles</a:t>
            </a:r>
            <a:r>
              <a:rPr lang="en-US" b="0" dirty="0">
                <a:hlinkClick r:id="rId2"/>
              </a:rPr>
              <a:t> (p. 80).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52103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3300" dirty="0">
                <a:solidFill>
                  <a:schemeClr val="accent6">
                    <a:lumMod val="75000"/>
                  </a:schemeClr>
                </a:solidFill>
                <a:effectLst>
                  <a:outerShdw blurRad="38100" dist="38100" dir="2700000" algn="tl">
                    <a:srgbClr val="000000">
                      <a:alpha val="43137"/>
                    </a:srgbClr>
                  </a:outerShdw>
                </a:effectLst>
              </a:rPr>
              <a:t>VERSES 11 - 14 </a:t>
            </a:r>
          </a:p>
          <a:p>
            <a:r>
              <a:rPr lang="en-US" dirty="0"/>
              <a:t>The general charge against Stephen was speaking blasphemy “against Moses and God,” otherwise expressed, “against this holy place, and the law.” The change of phraseology arises from the fact that the temple and law were the visible representatives of Moses and of God. The specifications under this charge were these: “We have heard him saying that this Jesus will </a:t>
            </a:r>
            <a:r>
              <a:rPr lang="en-US" i="1" dirty="0"/>
              <a:t>destroy this place, and change the customs which Moses delivered to us.” It is quite likely that Stephen was guilty of the specifications; but they fell very far short of the crime of blasphemy against Moses and against God. In thus teaching, he was really honoring Moses, by insisting upon the very termination which Moses himself had assigned to his own law, while he honored God by receiving him whom God had sent.</a:t>
            </a:r>
          </a:p>
          <a:p>
            <a:endParaRPr lang="en-US" sz="1000" i="1" dirty="0"/>
          </a:p>
          <a:p>
            <a:pPr lvl="1"/>
            <a:r>
              <a:rPr lang="en-US" b="0" dirty="0"/>
              <a:t>McGarvey, J. W. (1872). </a:t>
            </a:r>
            <a:r>
              <a:rPr lang="en-US" b="0" i="1" u="sng" dirty="0">
                <a:hlinkClick r:id="rId2"/>
              </a:rPr>
              <a:t>A commentary on Acts of Apostles</a:t>
            </a:r>
            <a:r>
              <a:rPr lang="en-US" b="0" dirty="0">
                <a:hlinkClick r:id="rId2"/>
              </a:rPr>
              <a:t> (pp. 80–81).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97126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7841" y="698490"/>
            <a:ext cx="10537171" cy="4906719"/>
          </a:xfrm>
        </p:spPr>
        <p:txBody>
          <a:bodyPr/>
          <a:lstStyle/>
          <a:p>
            <a:r>
              <a:rPr lang="en-US" baseline="30000" dirty="0"/>
              <a:t>14</a:t>
            </a:r>
            <a:r>
              <a:rPr lang="en-US" dirty="0"/>
              <a:t> for we have heard him say that this Nazarene, Jesus, will destroy this place and alter the customs which Moses handed down to us.” </a:t>
            </a:r>
            <a:r>
              <a:rPr lang="en-US" baseline="30000" dirty="0"/>
              <a:t>15</a:t>
            </a:r>
            <a:r>
              <a:rPr lang="en-US" dirty="0"/>
              <a:t> And fixing their gaze on him, all who were sitting in the Council saw his face like the face of an angel.</a:t>
            </a:r>
          </a:p>
        </p:txBody>
      </p:sp>
      <p:sp>
        <p:nvSpPr>
          <p:cNvPr id="3" name="Text Placeholder 2"/>
          <p:cNvSpPr>
            <a:spLocks noGrp="1"/>
          </p:cNvSpPr>
          <p:nvPr>
            <p:ph type="body" sz="quarter" idx="11"/>
          </p:nvPr>
        </p:nvSpPr>
        <p:spPr/>
        <p:txBody>
          <a:bodyPr/>
          <a:lstStyle/>
          <a:p>
            <a:r>
              <a:rPr lang="en-US" dirty="0"/>
              <a:t>- Acts 6:14-15</a:t>
            </a:r>
          </a:p>
        </p:txBody>
      </p:sp>
    </p:spTree>
    <p:extLst>
      <p:ext uri="{BB962C8B-B14F-4D97-AF65-F5344CB8AC3E}">
        <p14:creationId xmlns:p14="http://schemas.microsoft.com/office/powerpoint/2010/main" val="1497534435"/>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Persecution Begins</a:t>
            </a:r>
          </a:p>
        </p:txBody>
      </p:sp>
      <p:sp>
        <p:nvSpPr>
          <p:cNvPr id="3" name="Text Placeholder 2"/>
          <p:cNvSpPr>
            <a:spLocks noGrp="1"/>
          </p:cNvSpPr>
          <p:nvPr>
            <p:ph type="body" sz="quarter" idx="10"/>
          </p:nvPr>
        </p:nvSpPr>
        <p:spPr>
          <a:xfrm>
            <a:off x="797986" y="1668583"/>
            <a:ext cx="10551583" cy="1915852"/>
          </a:xfrm>
        </p:spPr>
        <p:txBody>
          <a:bodyPr>
            <a:normAutofit fontScale="92500" lnSpcReduction="20000"/>
          </a:bodyPr>
          <a:lstStyle/>
          <a:p>
            <a:pPr marL="685766" indent="-685766">
              <a:buFont typeface="+mj-lt"/>
              <a:buAutoNum type="arabicPeriod"/>
            </a:pPr>
            <a:r>
              <a:rPr lang="en-US" sz="3467" dirty="0"/>
              <a:t>Stephen’s Arrest</a:t>
            </a:r>
          </a:p>
          <a:p>
            <a:pPr marL="685766" indent="-685766">
              <a:buFont typeface="+mj-lt"/>
              <a:buAutoNum type="arabicPeriod"/>
            </a:pPr>
            <a:r>
              <a:rPr lang="en-US" sz="3467" dirty="0"/>
              <a:t>The Trial</a:t>
            </a:r>
          </a:p>
          <a:p>
            <a:pPr marL="685766" indent="-685766">
              <a:buFont typeface="+mj-lt"/>
              <a:buAutoNum type="arabicPeriod"/>
            </a:pPr>
            <a:r>
              <a:rPr lang="en-US" sz="5867" b="1" dirty="0"/>
              <a:t>Stephen’s Response</a:t>
            </a:r>
          </a:p>
        </p:txBody>
      </p:sp>
      <p:cxnSp>
        <p:nvCxnSpPr>
          <p:cNvPr id="5" name="Straight Connector 4"/>
          <p:cNvCxnSpPr/>
          <p:nvPr/>
        </p:nvCxnSpPr>
        <p:spPr>
          <a:xfrm>
            <a:off x="1188204" y="3871275"/>
            <a:ext cx="0" cy="2338380"/>
          </a:xfrm>
          <a:prstGeom prst="line">
            <a:avLst/>
          </a:prstGeom>
          <a:ln w="76200"/>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923070" y="4055579"/>
            <a:ext cx="9325260" cy="1938992"/>
          </a:xfrm>
          <a:prstGeom prst="rect">
            <a:avLst/>
          </a:prstGeom>
          <a:noFill/>
        </p:spPr>
        <p:txBody>
          <a:bodyPr wrap="square" rtlCol="0">
            <a:spAutoFit/>
          </a:bodyPr>
          <a:lstStyle/>
          <a:p>
            <a:pPr defTabSz="609570"/>
            <a:r>
              <a:rPr lang="en-US" sz="4800" dirty="0">
                <a:solidFill>
                  <a:srgbClr val="FFFFFF"/>
                </a:solidFill>
                <a:latin typeface="Lato" charset="0"/>
                <a:ea typeface="Lato" charset="0"/>
                <a:cs typeface="Lato" charset="0"/>
              </a:rPr>
              <a:t>The high priest said, “Are these things so?”</a:t>
            </a:r>
            <a:br>
              <a:rPr lang="en-US" sz="2400" dirty="0">
                <a:solidFill>
                  <a:srgbClr val="FFFFFF"/>
                </a:solidFill>
                <a:latin typeface="Lato" charset="0"/>
                <a:ea typeface="Lato" charset="0"/>
                <a:cs typeface="Lato" charset="0"/>
              </a:rPr>
            </a:br>
            <a:r>
              <a:rPr lang="en-US" sz="2400" dirty="0">
                <a:solidFill>
                  <a:srgbClr val="FFFFFF"/>
                </a:solidFill>
                <a:latin typeface="Lato" charset="0"/>
                <a:ea typeface="Lato" charset="0"/>
                <a:cs typeface="Lato" charset="0"/>
              </a:rPr>
              <a:t>- Acts 7:1</a:t>
            </a:r>
          </a:p>
        </p:txBody>
      </p:sp>
    </p:spTree>
    <p:extLst>
      <p:ext uri="{BB962C8B-B14F-4D97-AF65-F5344CB8AC3E}">
        <p14:creationId xmlns:p14="http://schemas.microsoft.com/office/powerpoint/2010/main" val="11810148"/>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3300" dirty="0">
                <a:solidFill>
                  <a:schemeClr val="accent6">
                    <a:lumMod val="75000"/>
                  </a:schemeClr>
                </a:solidFill>
                <a:effectLst>
                  <a:outerShdw blurRad="38100" dist="38100" dir="2700000" algn="tl">
                    <a:srgbClr val="000000">
                      <a:alpha val="43137"/>
                    </a:srgbClr>
                  </a:outerShdw>
                </a:effectLst>
              </a:rPr>
              <a:t>VERSE 1</a:t>
            </a:r>
          </a:p>
          <a:p>
            <a:r>
              <a:rPr lang="en-US" dirty="0"/>
              <a:t>There is great diversity of opinion among commentators, as to the logical bearing and connection of this discourse. We would naturally expect to find in it—if we regard it as properly a defense—a formal response to the charge which had been preferred. But it contains no direct answer to any of the specifications. He neither admits nor denies what was charged in reference to the destruction of the temple by Jesus and the changing of the customs delivered by Moses; though his silence may be regarded as an admission that the witnesses had spoken the truth on these points. Neither does he formally answer to the charge of blasphemy against Moses and against God, or against the holy temple and the law. The only thing in the discourse that has even an indirect bearing in this way, is his frequent reference to facts contained in the writings of Moses, which has been understood, by some commentators, as intended to indicate a degree of respect for Moses inconsistent with a disposition to speak blasphemy against him. But if such was his purpose, it is unaccountable that he should have pursued so indirect a course, instead  of distinctly avowing the sentiments he intended to indicate. Again, this supposition can not account for the introduction of so many facts connected with the persecution of various individuals.</a:t>
            </a:r>
          </a:p>
          <a:p>
            <a:endParaRPr lang="en-US" sz="1500" dirty="0"/>
          </a:p>
          <a:p>
            <a:r>
              <a:rPr lang="en-US" b="0" dirty="0"/>
              <a:t> McGarvey, J. W. (1872). </a:t>
            </a:r>
            <a:r>
              <a:rPr lang="en-US" b="0" i="1" u="sng" dirty="0">
                <a:hlinkClick r:id="rId2"/>
              </a:rPr>
              <a:t>A commentary on Acts of Apostles</a:t>
            </a:r>
            <a:r>
              <a:rPr lang="en-US" b="0" dirty="0">
                <a:hlinkClick r:id="rId2"/>
              </a:rPr>
              <a:t> (Ac 7:1).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7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56987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3400" dirty="0">
                <a:solidFill>
                  <a:schemeClr val="accent6">
                    <a:lumMod val="75000"/>
                  </a:schemeClr>
                </a:solidFill>
                <a:effectLst>
                  <a:outerShdw blurRad="38100" dist="38100" dir="2700000" algn="tl">
                    <a:srgbClr val="000000">
                      <a:alpha val="43137"/>
                    </a:srgbClr>
                  </a:outerShdw>
                </a:effectLst>
              </a:rPr>
              <a:t>VERSE 1</a:t>
            </a:r>
          </a:p>
          <a:p>
            <a:r>
              <a:rPr lang="en-US" dirty="0"/>
              <a:t>The best statement of the drift of the discourse, I think, is this: The charge against him was hypocritically preferred, and his judges had no intention to investigate it, but were using it merely as an excuse for his predetermined condemnation to death. They were now giving him somewhat the form for a trial, to keep up appearances before the people. Under such circumstances, Stephen knew that it would be useless to offer a formal defense; and, therefore, he does not undertake it. He sees, however, that his persecutors were identifying themselves, by their proceedings, with the unbelieving and persecuting portion of their forefathers, and he determines to make them stand forth to the people in this their true position. In prosecuting this purpose he selects his material from the writings of Moses &amp; shows that his accusers are with the persecuting party, while his Master and himself are side by side with Moses and others whom they had persecuted: Thus he hurls back upon them, and fastens on them, effectually, the charge which they had falsely preferred against him.</a:t>
            </a:r>
          </a:p>
          <a:p>
            <a:endParaRPr lang="en-US" sz="1100" dirty="0"/>
          </a:p>
          <a:p>
            <a:pPr lvl="1"/>
            <a:r>
              <a:rPr lang="en-US" b="0" dirty="0"/>
              <a:t>McGarvey, J. W. (1872). </a:t>
            </a:r>
            <a:r>
              <a:rPr lang="en-US" b="0" i="1" u="sng" dirty="0">
                <a:hlinkClick r:id="rId2"/>
              </a:rPr>
              <a:t>A commentary on Acts of Apostles</a:t>
            </a:r>
            <a:r>
              <a:rPr lang="en-US" b="0" dirty="0">
                <a:hlinkClick r:id="rId2"/>
              </a:rPr>
              <a:t> (p. 82).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7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17109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2</a:t>
            </a:r>
            <a:r>
              <a:rPr lang="en-US" dirty="0"/>
              <a:t> And he said, “Hear me, brethren and fathers! The God of glory appeared to our father Abraham when he was in Mesopotamia, before he lived in Haran, </a:t>
            </a:r>
            <a:r>
              <a:rPr lang="en-US" baseline="30000" dirty="0"/>
              <a:t>3</a:t>
            </a:r>
            <a:r>
              <a:rPr lang="en-US" dirty="0"/>
              <a:t> and said to him, ‘Leave your country and your relatives, and come into the land that I will show you.’</a:t>
            </a:r>
          </a:p>
        </p:txBody>
      </p:sp>
      <p:sp>
        <p:nvSpPr>
          <p:cNvPr id="3" name="Text Placeholder 2"/>
          <p:cNvSpPr>
            <a:spLocks noGrp="1"/>
          </p:cNvSpPr>
          <p:nvPr>
            <p:ph type="body" sz="quarter" idx="11"/>
          </p:nvPr>
        </p:nvSpPr>
        <p:spPr/>
        <p:txBody>
          <a:bodyPr/>
          <a:lstStyle/>
          <a:p>
            <a:r>
              <a:rPr lang="en-US" dirty="0"/>
              <a:t>- Acts 7:2-3</a:t>
            </a:r>
          </a:p>
        </p:txBody>
      </p:sp>
    </p:spTree>
    <p:extLst>
      <p:ext uri="{BB962C8B-B14F-4D97-AF65-F5344CB8AC3E}">
        <p14:creationId xmlns:p14="http://schemas.microsoft.com/office/powerpoint/2010/main" val="1656553667"/>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20000"/>
          </a:bodyPr>
          <a:lstStyle/>
          <a:p>
            <a:r>
              <a:rPr lang="en-US" sz="3300" dirty="0">
                <a:solidFill>
                  <a:schemeClr val="accent6">
                    <a:lumMod val="75000"/>
                  </a:schemeClr>
                </a:solidFill>
                <a:effectLst>
                  <a:outerShdw blurRad="38100" dist="38100" dir="2700000" algn="tl">
                    <a:srgbClr val="000000">
                      <a:alpha val="43137"/>
                    </a:srgbClr>
                  </a:outerShdw>
                </a:effectLst>
              </a:rPr>
              <a:t>VERSES 17 - 29</a:t>
            </a:r>
          </a:p>
          <a:p>
            <a:r>
              <a:rPr lang="en-US" dirty="0"/>
              <a:t>In the rejection of Moses by his countrymen, when he was seeking to deliver them from bondage, according to the promise of God, Stephen has before the minds of the Sanhedrim another case bearing upon his final conclusion. It is true, that as yet they could not anticipate the use he intended to make of it, but the obscurity of his design awakened their curiosity, and rendered their mortification the more intense when at last it was suddenly developed. If they could have anticipated it, they would have stopped his mouth at the beginning.</a:t>
            </a:r>
          </a:p>
          <a:p>
            <a:pPr lvl="1"/>
            <a:r>
              <a:rPr lang="en-US" b="0" dirty="0"/>
              <a:t>McGarvey, J. W. (1872). </a:t>
            </a:r>
            <a:r>
              <a:rPr lang="en-US" b="0" i="1" u="sng" dirty="0">
                <a:hlinkClick r:id="rId2"/>
              </a:rPr>
              <a:t>A commentary on Acts of Apostles</a:t>
            </a:r>
            <a:r>
              <a:rPr lang="en-US" b="0" dirty="0">
                <a:hlinkClick r:id="rId2"/>
              </a:rPr>
              <a:t> (p. 84).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7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65809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DCDD4B-CD46-4FDC-9056-57B031CC5ED5}"/>
              </a:ext>
            </a:extLst>
          </p:cNvPr>
          <p:cNvSpPr txBox="1"/>
          <p:nvPr/>
        </p:nvSpPr>
        <p:spPr>
          <a:xfrm>
            <a:off x="385011" y="77002"/>
            <a:ext cx="11396311" cy="6850104"/>
          </a:xfrm>
          <a:prstGeom prst="rect">
            <a:avLst/>
          </a:prstGeom>
          <a:noFill/>
        </p:spPr>
        <p:txBody>
          <a:bodyPr wrap="square">
            <a:spAutoFit/>
          </a:bodyPr>
          <a:lstStyle/>
          <a:p>
            <a:pPr algn="l"/>
            <a:r>
              <a:rPr lang="en-US" sz="4400" b="1" u="none" strike="noStrike" dirty="0">
                <a:solidFill>
                  <a:srgbClr val="008AE6"/>
                </a:solidFill>
                <a:effectLst>
                  <a:outerShdw blurRad="38100" dist="38100" dir="2700000" algn="tl">
                    <a:srgbClr val="000000">
                      <a:alpha val="43137"/>
                    </a:srgbClr>
                  </a:outerShdw>
                </a:effectLst>
                <a:latin typeface="Verdana" panose="020B0604030504040204" pitchFamily="34" charset="0"/>
                <a:hlinkClick r:id="rId2">
                  <a:extLst>
                    <a:ext uri="{A12FA001-AC4F-418D-AE19-62706E023703}">
                      <ahyp:hlinkClr xmlns:ahyp="http://schemas.microsoft.com/office/drawing/2018/hyperlinkcolor" val="tx"/>
                    </a:ext>
                  </a:extLst>
                </a:hlinkClick>
              </a:rPr>
              <a:t>Matthew Poole's Commentary</a:t>
            </a:r>
            <a:endParaRPr lang="en-US" sz="4400" b="1" dirty="0">
              <a:solidFill>
                <a:srgbClr val="001320"/>
              </a:solidFill>
              <a:effectLst>
                <a:outerShdw blurRad="38100" dist="38100" dir="2700000" algn="tl">
                  <a:srgbClr val="000000">
                    <a:alpha val="43137"/>
                  </a:srgbClr>
                </a:outerShdw>
              </a:effectLst>
              <a:latin typeface="Verdana" panose="020B0604030504040204" pitchFamily="34" charset="0"/>
            </a:endParaRPr>
          </a:p>
          <a:p>
            <a:pPr algn="l"/>
            <a:r>
              <a:rPr lang="en-US" sz="2000" b="0" i="0" dirty="0">
                <a:effectLst>
                  <a:outerShdw blurRad="38100" dist="38100" dir="2700000" algn="tl">
                    <a:srgbClr val="000000">
                      <a:alpha val="43137"/>
                    </a:srgbClr>
                  </a:outerShdw>
                </a:effectLst>
                <a:latin typeface="Roboto" panose="02000000000000000000" pitchFamily="2" charset="0"/>
              </a:rPr>
              <a:t>This they might have inferred,</a:t>
            </a:r>
            <a:br>
              <a:rPr lang="en-US" sz="2000" b="0" i="0" dirty="0">
                <a:effectLst>
                  <a:outerShdw blurRad="38100" dist="38100" dir="2700000" algn="tl">
                    <a:srgbClr val="000000">
                      <a:alpha val="43137"/>
                    </a:srgbClr>
                  </a:outerShdw>
                </a:effectLst>
                <a:latin typeface="Roboto" panose="02000000000000000000" pitchFamily="2" charset="0"/>
              </a:rPr>
            </a:br>
            <a:r>
              <a:rPr lang="en-US" sz="2000" b="0" i="0" dirty="0">
                <a:effectLst>
                  <a:outerShdw blurRad="38100" dist="38100" dir="2700000" algn="tl">
                    <a:srgbClr val="000000">
                      <a:alpha val="43137"/>
                    </a:srgbClr>
                  </a:outerShdw>
                </a:effectLst>
                <a:latin typeface="Roboto" panose="02000000000000000000" pitchFamily="2" charset="0"/>
              </a:rPr>
              <a:t>1. From his extraordinary deliverance out of the Egyptians’ hands, and out of the river, when young.</a:t>
            </a:r>
            <a:br>
              <a:rPr lang="en-US" sz="2000" b="0" i="0" dirty="0">
                <a:effectLst>
                  <a:outerShdw blurRad="38100" dist="38100" dir="2700000" algn="tl">
                    <a:srgbClr val="000000">
                      <a:alpha val="43137"/>
                    </a:srgbClr>
                  </a:outerShdw>
                </a:effectLst>
                <a:latin typeface="Roboto" panose="02000000000000000000" pitchFamily="2" charset="0"/>
              </a:rPr>
            </a:br>
            <a:r>
              <a:rPr lang="en-US" sz="2000" b="0" i="0" dirty="0">
                <a:effectLst>
                  <a:outerShdw blurRad="38100" dist="38100" dir="2700000" algn="tl">
                    <a:srgbClr val="000000">
                      <a:alpha val="43137"/>
                    </a:srgbClr>
                  </a:outerShdw>
                </a:effectLst>
                <a:latin typeface="Roboto" panose="02000000000000000000" pitchFamily="2" charset="0"/>
              </a:rPr>
              <a:t>2. From his readiness to defend them: it was wonderful, that such a one as he was, and might have been, should mind them.</a:t>
            </a:r>
            <a:br>
              <a:rPr lang="en-US" sz="2000" b="0" i="0" dirty="0">
                <a:effectLst>
                  <a:outerShdw blurRad="38100" dist="38100" dir="2700000" algn="tl">
                    <a:srgbClr val="000000">
                      <a:alpha val="43137"/>
                    </a:srgbClr>
                  </a:outerShdw>
                </a:effectLst>
                <a:latin typeface="Roboto" panose="02000000000000000000" pitchFamily="2" charset="0"/>
              </a:rPr>
            </a:br>
            <a:r>
              <a:rPr lang="en-US" sz="2000" b="0" i="0" dirty="0">
                <a:effectLst>
                  <a:outerShdw blurRad="38100" dist="38100" dir="2700000" algn="tl">
                    <a:srgbClr val="000000">
                      <a:alpha val="43137"/>
                    </a:srgbClr>
                  </a:outerShdw>
                </a:effectLst>
                <a:latin typeface="Roboto" panose="02000000000000000000" pitchFamily="2" charset="0"/>
              </a:rPr>
              <a:t>3. From the drawing near of the time of their deliverance, which they could not, without negligence, be wholly ignorant of.</a:t>
            </a:r>
            <a:br>
              <a:rPr lang="en-US" sz="2000" b="0" i="0" dirty="0">
                <a:effectLst>
                  <a:outerShdw blurRad="38100" dist="38100" dir="2700000" algn="tl">
                    <a:srgbClr val="000000">
                      <a:alpha val="43137"/>
                    </a:srgbClr>
                  </a:outerShdw>
                </a:effectLst>
                <a:latin typeface="Roboto" panose="02000000000000000000" pitchFamily="2" charset="0"/>
              </a:rPr>
            </a:br>
            <a:r>
              <a:rPr lang="en-US" sz="2000" b="1" i="0" dirty="0">
                <a:effectLst>
                  <a:outerShdw blurRad="38100" dist="38100" dir="2700000" algn="tl">
                    <a:srgbClr val="000000">
                      <a:alpha val="43137"/>
                    </a:srgbClr>
                  </a:outerShdw>
                </a:effectLst>
                <a:latin typeface="Roboto" panose="02000000000000000000" pitchFamily="2" charset="0"/>
              </a:rPr>
              <a:t>By his hand; </a:t>
            </a:r>
            <a:r>
              <a:rPr lang="en-US" sz="2000" b="0" i="0" dirty="0">
                <a:effectLst>
                  <a:outerShdw blurRad="38100" dist="38100" dir="2700000" algn="tl">
                    <a:srgbClr val="000000">
                      <a:alpha val="43137"/>
                    </a:srgbClr>
                  </a:outerShdw>
                </a:effectLst>
                <a:latin typeface="Roboto" panose="02000000000000000000" pitchFamily="2" charset="0"/>
              </a:rPr>
              <a:t>by his means and ministry.</a:t>
            </a:r>
            <a:r>
              <a:rPr lang="en-US" sz="2000" dirty="0">
                <a:effectLst>
                  <a:outerShdw blurRad="38100" dist="38100" dir="2700000" algn="tl">
                    <a:srgbClr val="000000">
                      <a:alpha val="43137"/>
                    </a:srgbClr>
                  </a:outerShdw>
                </a:effectLst>
                <a:latin typeface="Roboto" panose="02000000000000000000" pitchFamily="2" charset="0"/>
              </a:rPr>
              <a:t> </a:t>
            </a:r>
            <a:r>
              <a:rPr lang="en-US" sz="2000" b="1" i="0" dirty="0">
                <a:effectLst>
                  <a:outerShdw blurRad="38100" dist="38100" dir="2700000" algn="tl">
                    <a:srgbClr val="000000">
                      <a:alpha val="43137"/>
                    </a:srgbClr>
                  </a:outerShdw>
                </a:effectLst>
                <a:latin typeface="Roboto" panose="02000000000000000000" pitchFamily="2" charset="0"/>
              </a:rPr>
              <a:t>But they understood not:</a:t>
            </a:r>
            <a:r>
              <a:rPr lang="en-US" sz="2000" b="0" i="0" dirty="0">
                <a:effectLst>
                  <a:outerShdw blurRad="38100" dist="38100" dir="2700000" algn="tl">
                    <a:srgbClr val="000000">
                      <a:alpha val="43137"/>
                    </a:srgbClr>
                  </a:outerShdw>
                </a:effectLst>
                <a:latin typeface="Roboto" panose="02000000000000000000" pitchFamily="2" charset="0"/>
              </a:rPr>
              <a:t> stupidity is frequently charged upon this people: they then did not receive Moses, as these now would not receive Christ.</a:t>
            </a:r>
            <a:br>
              <a:rPr lang="en-US" b="0" i="0" dirty="0">
                <a:solidFill>
                  <a:srgbClr val="001320"/>
                </a:solidFill>
                <a:effectLst>
                  <a:outerShdw blurRad="38100" dist="38100" dir="2700000" algn="tl">
                    <a:srgbClr val="000000">
                      <a:alpha val="43137"/>
                    </a:srgbClr>
                  </a:outerShdw>
                </a:effectLst>
                <a:latin typeface="Roboto" panose="02000000000000000000" pitchFamily="2" charset="0"/>
              </a:rPr>
            </a:br>
            <a:br>
              <a:rPr lang="en-US" b="0" i="0" dirty="0">
                <a:solidFill>
                  <a:srgbClr val="001320"/>
                </a:solidFill>
                <a:effectLst>
                  <a:outerShdw blurRad="38100" dist="38100" dir="2700000" algn="tl">
                    <a:srgbClr val="000000">
                      <a:alpha val="43137"/>
                    </a:srgbClr>
                  </a:outerShdw>
                </a:effectLst>
                <a:latin typeface="Roboto" panose="02000000000000000000" pitchFamily="2" charset="0"/>
              </a:rPr>
            </a:br>
            <a:r>
              <a:rPr lang="en-US" sz="4400" b="1" u="none" strike="noStrike" dirty="0">
                <a:solidFill>
                  <a:srgbClr val="008AE6"/>
                </a:solidFill>
                <a:effectLst>
                  <a:outerShdw blurRad="38100" dist="38100" dir="2700000" algn="tl">
                    <a:srgbClr val="000000">
                      <a:alpha val="43137"/>
                    </a:srgbClr>
                  </a:outerShdw>
                </a:effectLst>
                <a:latin typeface="Verdana" panose="020B0604030504040204" pitchFamily="34" charset="0"/>
                <a:hlinkClick r:id="rId3">
                  <a:extLst>
                    <a:ext uri="{A12FA001-AC4F-418D-AE19-62706E023703}">
                      <ahyp:hlinkClr xmlns:ahyp="http://schemas.microsoft.com/office/drawing/2018/hyperlinkcolor" val="tx"/>
                    </a:ext>
                  </a:extLst>
                </a:hlinkClick>
              </a:rPr>
              <a:t>Gill's Exposition of the Entire Bible</a:t>
            </a:r>
            <a:endParaRPr lang="en-US" sz="4400" b="1" dirty="0">
              <a:solidFill>
                <a:srgbClr val="001320"/>
              </a:solidFill>
              <a:effectLst>
                <a:outerShdw blurRad="38100" dist="38100" dir="2700000" algn="tl">
                  <a:srgbClr val="000000">
                    <a:alpha val="43137"/>
                  </a:srgbClr>
                </a:outerShdw>
              </a:effectLst>
              <a:latin typeface="Verdana" panose="020B0604030504040204" pitchFamily="34" charset="0"/>
            </a:endParaRPr>
          </a:p>
          <a:p>
            <a:pPr algn="just"/>
            <a:r>
              <a:rPr lang="en-US" sz="2000" b="0" i="0" dirty="0">
                <a:effectLst>
                  <a:outerShdw blurRad="38100" dist="38100" dir="2700000" algn="tl">
                    <a:srgbClr val="000000">
                      <a:alpha val="43137"/>
                    </a:srgbClr>
                  </a:outerShdw>
                </a:effectLst>
                <a:latin typeface="Roboto" panose="02000000000000000000" pitchFamily="2" charset="0"/>
              </a:rPr>
              <a:t>For he supposed his brethren would have understood him,.... From his being an Hebrew in such high life; from his wonderful birth, and miraculous preservation in his infancy, and education in Pharaoh's court; and from the promise of God that he would visit them and save </a:t>
            </a:r>
            <a:r>
              <a:rPr lang="en-US" sz="2000" b="0" i="0" dirty="0" err="1">
                <a:effectLst>
                  <a:outerShdw blurRad="38100" dist="38100" dir="2700000" algn="tl">
                    <a:srgbClr val="000000">
                      <a:alpha val="43137"/>
                    </a:srgbClr>
                  </a:outerShdw>
                </a:effectLst>
                <a:latin typeface="Roboto" panose="02000000000000000000" pitchFamily="2" charset="0"/>
              </a:rPr>
              <a:t>them:how</a:t>
            </a:r>
            <a:r>
              <a:rPr lang="en-US" sz="2000" b="0" i="0" dirty="0">
                <a:effectLst>
                  <a:outerShdw blurRad="38100" dist="38100" dir="2700000" algn="tl">
                    <a:srgbClr val="000000">
                      <a:alpha val="43137"/>
                    </a:srgbClr>
                  </a:outerShdw>
                </a:effectLst>
                <a:latin typeface="Roboto" panose="02000000000000000000" pitchFamily="2" charset="0"/>
              </a:rPr>
              <a:t> that God by his hand would deliver them: wherefore he was the more emboldened to kill the Egyptian, believing that his brethren would make no advantage of it against him; but look upon it as a beginning and pledge of their deliverance by him:</a:t>
            </a:r>
          </a:p>
          <a:p>
            <a:pPr algn="just"/>
            <a:r>
              <a:rPr lang="en-US" sz="2000" b="0" i="0" dirty="0">
                <a:effectLst>
                  <a:outerShdw blurRad="38100" dist="38100" dir="2700000" algn="tl">
                    <a:srgbClr val="000000">
                      <a:alpha val="43137"/>
                    </a:srgbClr>
                  </a:outerShdw>
                </a:effectLst>
                <a:latin typeface="Roboto" panose="02000000000000000000" pitchFamily="2" charset="0"/>
              </a:rPr>
              <a:t>but they understood not; or "him not", as the Ethiopic version reads; they did not understand that he was to be their deliverer, or that this action of his was a token of it.</a:t>
            </a:r>
          </a:p>
        </p:txBody>
      </p:sp>
    </p:spTree>
    <p:extLst>
      <p:ext uri="{BB962C8B-B14F-4D97-AF65-F5344CB8AC3E}">
        <p14:creationId xmlns:p14="http://schemas.microsoft.com/office/powerpoint/2010/main" val="2323356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63592E-FA0A-412A-8A95-9E20EDFDAE4C}"/>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FD7CCF31-AA71-43CF-A801-9B3B696CAA17}"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29</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66562" name="Picture 2">
            <a:extLst>
              <a:ext uri="{FF2B5EF4-FFF2-40B4-BE49-F238E27FC236}">
                <a16:creationId xmlns:a16="http://schemas.microsoft.com/office/drawing/2014/main" id="{F3E4AC7E-041F-42E7-B0DC-F49451E758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28600"/>
            <a:ext cx="5486400" cy="640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3300" dirty="0">
                <a:solidFill>
                  <a:schemeClr val="accent6">
                    <a:lumMod val="75000"/>
                  </a:schemeClr>
                </a:solidFill>
                <a:effectLst>
                  <a:outerShdw blurRad="38100" dist="38100" dir="2700000" algn="tl">
                    <a:srgbClr val="000000">
                      <a:alpha val="43137"/>
                    </a:srgbClr>
                  </a:outerShdw>
                </a:effectLst>
              </a:rPr>
              <a:t>VERSES 30 - 37</a:t>
            </a:r>
          </a:p>
          <a:p>
            <a:r>
              <a:rPr lang="en-US" u="sng" dirty="0"/>
              <a:t>In this passage, the speaker hasn’t only presented, in a most emphatic manner, the contrast between the rejection of Moses by his brethren, and his appointment by God to the very office of ruler and deliverer, which they refused him, but has also made a further advance toward his final purpose, by introducing the prophesy uttered by this same Moses concerning the Messiah. This prophesy was still more apposite, because it refuted the charge that he had spoken blasphemy against Moses, in saying that Christ would change the customs appointed by him. If Moses himself foretold the coming of a successor who should supersede him, he alone pays proper respect to Moses who submits   to his successor.</a:t>
            </a:r>
          </a:p>
          <a:p>
            <a:pPr lvl="1"/>
            <a:r>
              <a:rPr lang="en-US" b="0" dirty="0"/>
              <a:t>McGarvey, J. W. (1872). </a:t>
            </a:r>
            <a:r>
              <a:rPr lang="en-US" b="0" i="1" u="sng" dirty="0">
                <a:hlinkClick r:id="rId2"/>
              </a:rPr>
              <a:t>A commentary on Acts of Apostles</a:t>
            </a:r>
            <a:r>
              <a:rPr lang="en-US" b="0" dirty="0">
                <a:hlinkClick r:id="rId2"/>
              </a:rPr>
              <a:t> (p. 84).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7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27503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20000"/>
          </a:bodyPr>
          <a:lstStyle/>
          <a:p>
            <a:r>
              <a:rPr lang="en-US" sz="3300" dirty="0">
                <a:solidFill>
                  <a:schemeClr val="accent6">
                    <a:lumMod val="75000"/>
                  </a:schemeClr>
                </a:solidFill>
                <a:effectLst>
                  <a:outerShdw blurRad="38100" dist="38100" dir="2700000" algn="tl">
                    <a:srgbClr val="000000">
                      <a:alpha val="43137"/>
                    </a:srgbClr>
                  </a:outerShdw>
                </a:effectLst>
              </a:rPr>
              <a:t>VERSES 38 - 40</a:t>
            </a:r>
          </a:p>
          <a:p>
            <a:r>
              <a:rPr lang="en-US" dirty="0"/>
              <a:t>This instance of their rejection of Moses was much more flagrant than the first, seeing it occurred immediately after     the most splendid manifestations of God’s presence with him; and that, in the very words which they addressed to Aaron, they acknowledged that it was he who had brought them out  of Egypt. These circumstances also render more striking the analogy which Stephen is about to develop between him and Jesus; for he also had been rejected, notwithstanding the admission, by his enemies, that he had wrought miracles.</a:t>
            </a:r>
          </a:p>
          <a:p>
            <a:pPr lvl="1"/>
            <a:r>
              <a:rPr lang="en-US" b="0" dirty="0"/>
              <a:t>McGarvey, J. W. (1872). </a:t>
            </a:r>
            <a:r>
              <a:rPr lang="en-US" b="0" i="1" u="sng" dirty="0">
                <a:hlinkClick r:id="rId2"/>
              </a:rPr>
              <a:t>A commentary on Acts of Apostles</a:t>
            </a:r>
            <a:r>
              <a:rPr lang="en-US" b="0" dirty="0">
                <a:hlinkClick r:id="rId2"/>
              </a:rPr>
              <a:t> (p. 85).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7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61906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lnSpcReduction="10000"/>
          </a:bodyPr>
          <a:lstStyle/>
          <a:p>
            <a:r>
              <a:rPr lang="en-US" sz="3300" dirty="0">
                <a:solidFill>
                  <a:schemeClr val="accent6">
                    <a:lumMod val="75000"/>
                  </a:schemeClr>
                </a:solidFill>
                <a:effectLst>
                  <a:outerShdw blurRad="38100" dist="38100" dir="2700000" algn="tl">
                    <a:srgbClr val="000000">
                      <a:alpha val="43137"/>
                    </a:srgbClr>
                  </a:outerShdw>
                </a:effectLst>
              </a:rPr>
              <a:t>VERSES 41 - 43</a:t>
            </a:r>
          </a:p>
          <a:p>
            <a:r>
              <a:rPr lang="en-US" dirty="0"/>
              <a:t>With this brief glance at the subsequent fate of people    who had so often rejected their deliverers, covering a period of many centuries, and terminating with their captivity in Babylon, Stephen concludes his summary of facts; but, previous to the final application, which he saw would raise a storm in the Assembly, he has a few words    in reference to the temple.</a:t>
            </a:r>
          </a:p>
          <a:p>
            <a:pPr lvl="1"/>
            <a:r>
              <a:rPr lang="en-US" b="0" dirty="0"/>
              <a:t>McGarvey, J. W. (1872). </a:t>
            </a:r>
            <a:r>
              <a:rPr lang="en-US" b="0" i="1" u="sng" dirty="0">
                <a:hlinkClick r:id="rId2"/>
              </a:rPr>
              <a:t>A commentary on Acts of Apostles</a:t>
            </a:r>
            <a:r>
              <a:rPr lang="en-US" b="0" dirty="0">
                <a:hlinkClick r:id="rId2"/>
              </a:rPr>
              <a:t> (p. 85).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7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63959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DC658E1-71AA-41B3-9B14-DD44023D8629}"/>
              </a:ext>
            </a:extLst>
          </p:cNvPr>
          <p:cNvSpPr txBox="1"/>
          <p:nvPr/>
        </p:nvSpPr>
        <p:spPr>
          <a:xfrm>
            <a:off x="885524" y="625642"/>
            <a:ext cx="10347158" cy="5759718"/>
          </a:xfrm>
          <a:prstGeom prst="rect">
            <a:avLst/>
          </a:prstGeom>
          <a:noFill/>
        </p:spPr>
        <p:txBody>
          <a:bodyPr wrap="square">
            <a:spAutoFit/>
          </a:bodyPr>
          <a:lstStyle/>
          <a:p>
            <a:pPr marL="0" marR="0" algn="just">
              <a:lnSpc>
                <a:spcPct val="107000"/>
              </a:lnSpc>
              <a:spcBef>
                <a:spcPts val="1800"/>
              </a:spcBef>
              <a:spcAft>
                <a:spcPts val="0"/>
              </a:spcAft>
            </a:pPr>
            <a:r>
              <a:rPr lang="en-US" sz="3200" b="1" dirty="0">
                <a:effectLst/>
                <a:latin typeface="Open Sans" panose="020B0606030504020204" pitchFamily="34" charset="0"/>
                <a:ea typeface="Calibri" panose="020F0502020204030204" pitchFamily="34" charset="0"/>
                <a:cs typeface="Times New Roman" panose="02020603050405020304" pitchFamily="18" charset="0"/>
              </a:rPr>
              <a:t>The Paradox of Sacred Space and Sacred Time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900"/>
              </a:spcBef>
              <a:spcAft>
                <a:spcPts val="0"/>
              </a:spcAft>
            </a:pPr>
            <a:r>
              <a:rPr lang="en-US" sz="18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7:47–48</a:t>
            </a:r>
            <a:r>
              <a:rPr lang="en-US" sz="1800" dirty="0">
                <a:effectLst/>
                <a:latin typeface="Open Sans" panose="020B0606030504020204" pitchFamily="34" charset="0"/>
                <a:ea typeface="Calibri" panose="020F0502020204030204" pitchFamily="34" charset="0"/>
                <a:cs typeface="Times New Roman" panose="02020603050405020304" pitchFamily="18" charset="0"/>
              </a:rPr>
              <a:t> It was Solomon who built a house for him. Yet the Most High does not dwell in houses made with hands.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sacred spaces and sacred times of Judaism included not only the great temple of Solomon and the Holy Land itself with all its memorials of the promises of God and of the history of the people of Israel, but designated times such as “the sixth hour” (10:9) and “the ninth hour” (3:1; 10:3) and designated places throughout the Diaspora, where observant Jews would go, in obedience to the commandment to “remember the sabbath day, to keep it holy” (Exod. 20:8 LXX). Much of the activity of the apostles was concentrated in the Diaspora synagogue;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συναγωγή</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was a Greek name for a Jewish sacred space (9:20; 13:5, 14; 14:1; 17:10; 18:19, 26; 19:8). But in addition to synagogues Judaism had other sacred spaces. At Philippi, therefore, Paul and his companions, apparently including Luke himself (→27:1), “on the sabbath day went outside the gate to the riverside, where we supposed there was a place of prayer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προσευχή</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(16:13, 16), using both the sacred time of Jewish ritual and a sacred place of Jewish worship to preach the gospel of Christ, just as at Corinth “he argued in the </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synagogue</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every </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sabbath</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(18:4). As Gerhard A.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Krodel</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points out, “the temple in Luke-Acts is the house of Jesus’ Father (Luke 2:49), a house of worship and prayer (Luke 19:46), the place where Israel is called to worship God (Acts 7:7), the place where Jesus and the apostles prayed and taught (Luke 19:47; 21:37; Acts 3:1–26; 4:1; 5:20, 42), and it remains the place to which believers continued to go also after Stephen’s martyrdom (21:22–26; 22:17; 24:18).”</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8197936"/>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8F3BDD-4AC2-4D7E-BA07-1175C5D80F87}"/>
              </a:ext>
            </a:extLst>
          </p:cNvPr>
          <p:cNvSpPr txBox="1"/>
          <p:nvPr/>
        </p:nvSpPr>
        <p:spPr>
          <a:xfrm>
            <a:off x="690880" y="457200"/>
            <a:ext cx="10596880" cy="6460166"/>
          </a:xfrm>
          <a:prstGeom prst="rect">
            <a:avLst/>
          </a:prstGeom>
          <a:noFill/>
        </p:spPr>
        <p:txBody>
          <a:bodyPr wrap="square">
            <a:spAutoFit/>
          </a:bodyPr>
          <a:lstStyle/>
          <a:p>
            <a:pPr marL="0" marR="0" indent="228600" algn="just">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Stephen thus tells his Jewish audience that “the Most High does not dwell in houses made with hands” (7:48), which extended to every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προσευχή</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and every synagogue—and even to the temple itself, which, with all its celebrated buildings (Matt. 24:1) and cherished </a:t>
            </a:r>
            <a:r>
              <a:rPr lang="en-US" b="1" dirty="0">
                <a:latin typeface="Calibri" panose="020F0502020204030204" pitchFamily="34" charset="0"/>
                <a:ea typeface="Calibri" panose="020F0502020204030204" pitchFamily="34" charset="0"/>
                <a:cs typeface="Times New Roman" panose="02020603050405020304" pitchFamily="18" charset="0"/>
              </a:rPr>
              <a:t>ceremonial</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associations, remained a “house made with hands.” That was true in a special sense of idolatrous and polytheistic “holy places” such as “the temple of the great goddess Artemis … whom all Asia and the world worship” at Ephesus, said to contain “the sacred stone that fell from the sky” (19:27, 35). Therefore, using some of the same words, Paul repeated to the Greeks of Athens, and even reinforced, the statements of Stephen here to the Jews of Jerusalem: “The God who made the world and everything in it, being Lord of heaven and earth, does not live in shrines made by man” (17:24). Authentic worship (→4:24–30), consequently, could be offered to the true God anytime and anywhere—on a housetop near Joppa (10:9) or on a sand beach at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Tyre</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(21:5)—which implied that the spaces and times became sacred spaces and sacred times because of the prayer rather than vice versa.</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particular times when sacred events of salvation history took place acquired a derivative sacredness from them, and they were observed, “Pentecost”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πεντηκοστή</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having originally been the Jewish Feast of Weeks (20:16) but becoming eventually the Christian observance of the sending of the Holy Spirit.</a:t>
            </a:r>
            <a:r>
              <a:rPr lang="en-US" sz="1800" b="1" baseline="30000" dirty="0">
                <a:effectLst/>
                <a:latin typeface="Calibri" panose="020F0502020204030204" pitchFamily="34" charset="0"/>
                <a:ea typeface="Calibri" panose="020F0502020204030204" pitchFamily="34" charset="0"/>
                <a:cs typeface="Times New Roman" panose="02020603050405020304" pitchFamily="18" charset="0"/>
              </a:rPr>
              <a:t>18</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Instead of the Sabbath when Moses was customarily read aloud in the synagogues (15:21), now it was “on the first day of the week, when we were gathered together to break bread” for the </a:t>
            </a:r>
            <a:r>
              <a:rPr lang="en-US" b="1" dirty="0">
                <a:latin typeface="Calibri" panose="020F0502020204030204" pitchFamily="34" charset="0"/>
                <a:ea typeface="Calibri" panose="020F0502020204030204" pitchFamily="34" charset="0"/>
                <a:cs typeface="Times New Roman" panose="02020603050405020304" pitchFamily="18" charset="0"/>
              </a:rPr>
              <a:t>memorial</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service (→20:7), in remembrance and observance of that “first day of the week, at early dawn” (Luke 24:1) and the sacred event of the resurrection of Christ (→2:31). “Yet the Most High does not dwell in houses made with hands,” not even in those made with Christian hands—“neither on this mountain nor in Jerusalem; … [for] God is spirit, and those who worship him must worship in spirit and truth” (John 4:21, 24).</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Pelikan</a:t>
            </a:r>
            <a:r>
              <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J. (2005). </a:t>
            </a:r>
            <a:r>
              <a:rPr lang="en-US"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Acts</a:t>
            </a:r>
            <a:r>
              <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(pp. 104–106). Grand Rapids, MI: Brazos Press.</a:t>
            </a:r>
          </a:p>
        </p:txBody>
      </p:sp>
    </p:spTree>
    <p:extLst>
      <p:ext uri="{BB962C8B-B14F-4D97-AF65-F5344CB8AC3E}">
        <p14:creationId xmlns:p14="http://schemas.microsoft.com/office/powerpoint/2010/main" val="821774441"/>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“You men who are stiff-necked and uncircumcised in heart and ears are always resisting the Holy Spirit; you are doing just as your fathers did.</a:t>
            </a:r>
          </a:p>
        </p:txBody>
      </p:sp>
      <p:sp>
        <p:nvSpPr>
          <p:cNvPr id="3" name="Text Placeholder 2"/>
          <p:cNvSpPr>
            <a:spLocks noGrp="1"/>
          </p:cNvSpPr>
          <p:nvPr>
            <p:ph type="body" sz="quarter" idx="11"/>
          </p:nvPr>
        </p:nvSpPr>
        <p:spPr/>
        <p:txBody>
          <a:bodyPr/>
          <a:lstStyle/>
          <a:p>
            <a:r>
              <a:rPr lang="en-US" dirty="0"/>
              <a:t>- Acts 7:51</a:t>
            </a:r>
          </a:p>
        </p:txBody>
      </p:sp>
    </p:spTree>
    <p:extLst>
      <p:ext uri="{BB962C8B-B14F-4D97-AF65-F5344CB8AC3E}">
        <p14:creationId xmlns:p14="http://schemas.microsoft.com/office/powerpoint/2010/main" val="120937538"/>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4B75A1-3DCD-4661-9172-E5A5FE39CC3B}"/>
              </a:ext>
            </a:extLst>
          </p:cNvPr>
          <p:cNvPicPr/>
          <p:nvPr/>
        </p:nvPicPr>
        <p:blipFill>
          <a:blip r:embed="rId2">
            <a:extLst>
              <a:ext uri="{28A0092B-C50C-407E-A947-70E740481C1C}">
                <a14:useLocalDpi xmlns:a14="http://schemas.microsoft.com/office/drawing/2010/main" val="0"/>
              </a:ext>
            </a:extLst>
          </a:blip>
          <a:stretch>
            <a:fillRect/>
          </a:stretch>
        </p:blipFill>
        <p:spPr>
          <a:xfrm>
            <a:off x="490887" y="375385"/>
            <a:ext cx="11174931" cy="6150544"/>
          </a:xfrm>
          <a:prstGeom prst="rect">
            <a:avLst/>
          </a:prstGeom>
        </p:spPr>
      </p:pic>
    </p:spTree>
    <p:extLst>
      <p:ext uri="{BB962C8B-B14F-4D97-AF65-F5344CB8AC3E}">
        <p14:creationId xmlns:p14="http://schemas.microsoft.com/office/powerpoint/2010/main" val="1109763534"/>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Which one of the prophets did your fathers not persecute? They killed those who had previously announced the coming of the Righteous One, whose betrayers and murderers you have now become;</a:t>
            </a:r>
          </a:p>
        </p:txBody>
      </p:sp>
      <p:sp>
        <p:nvSpPr>
          <p:cNvPr id="3" name="Text Placeholder 2"/>
          <p:cNvSpPr>
            <a:spLocks noGrp="1"/>
          </p:cNvSpPr>
          <p:nvPr>
            <p:ph type="body" sz="quarter" idx="11"/>
          </p:nvPr>
        </p:nvSpPr>
        <p:spPr/>
        <p:txBody>
          <a:bodyPr/>
          <a:lstStyle/>
          <a:p>
            <a:r>
              <a:rPr lang="en-US" dirty="0"/>
              <a:t>- Acts 7:52</a:t>
            </a:r>
          </a:p>
        </p:txBody>
      </p:sp>
    </p:spTree>
    <p:extLst>
      <p:ext uri="{BB962C8B-B14F-4D97-AF65-F5344CB8AC3E}">
        <p14:creationId xmlns:p14="http://schemas.microsoft.com/office/powerpoint/2010/main" val="1920126776"/>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you who received the law as ordained by angels, and yet did not keep it.”</a:t>
            </a:r>
          </a:p>
        </p:txBody>
      </p:sp>
      <p:sp>
        <p:nvSpPr>
          <p:cNvPr id="3" name="Text Placeholder 2"/>
          <p:cNvSpPr>
            <a:spLocks noGrp="1"/>
          </p:cNvSpPr>
          <p:nvPr>
            <p:ph type="body" sz="quarter" idx="11"/>
          </p:nvPr>
        </p:nvSpPr>
        <p:spPr/>
        <p:txBody>
          <a:bodyPr/>
          <a:lstStyle/>
          <a:p>
            <a:r>
              <a:rPr lang="en-US" dirty="0"/>
              <a:t>- Acts 7:53</a:t>
            </a:r>
          </a:p>
        </p:txBody>
      </p:sp>
    </p:spTree>
    <p:extLst>
      <p:ext uri="{BB962C8B-B14F-4D97-AF65-F5344CB8AC3E}">
        <p14:creationId xmlns:p14="http://schemas.microsoft.com/office/powerpoint/2010/main" val="262309455"/>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Stephen’s Accusations</a:t>
            </a:r>
          </a:p>
        </p:txBody>
      </p:sp>
      <p:sp>
        <p:nvSpPr>
          <p:cNvPr id="3" name="Text Placeholder 2"/>
          <p:cNvSpPr>
            <a:spLocks noGrp="1"/>
          </p:cNvSpPr>
          <p:nvPr>
            <p:ph type="body" sz="quarter" idx="10"/>
          </p:nvPr>
        </p:nvSpPr>
        <p:spPr>
          <a:xfrm>
            <a:off x="797986" y="1668583"/>
            <a:ext cx="10878684" cy="4856324"/>
          </a:xfrm>
        </p:spPr>
        <p:txBody>
          <a:bodyPr/>
          <a:lstStyle/>
          <a:p>
            <a:pPr>
              <a:lnSpc>
                <a:spcPct val="120000"/>
              </a:lnSpc>
            </a:pPr>
            <a:r>
              <a:rPr lang="en-US" dirty="0"/>
              <a:t>Stubborn, hardhearted, unspiritual</a:t>
            </a:r>
          </a:p>
          <a:p>
            <a:pPr>
              <a:lnSpc>
                <a:spcPct val="120000"/>
              </a:lnSpc>
            </a:pPr>
            <a:r>
              <a:rPr lang="en-US" dirty="0"/>
              <a:t>Disobedient</a:t>
            </a:r>
          </a:p>
          <a:p>
            <a:pPr>
              <a:lnSpc>
                <a:spcPct val="120000"/>
              </a:lnSpc>
            </a:pPr>
            <a:r>
              <a:rPr lang="en-US" dirty="0"/>
              <a:t>Like their evil ancestors</a:t>
            </a:r>
          </a:p>
          <a:p>
            <a:pPr>
              <a:lnSpc>
                <a:spcPct val="120000"/>
              </a:lnSpc>
            </a:pPr>
            <a:r>
              <a:rPr lang="en-US" dirty="0"/>
              <a:t>Killed both the prophets and the Messiah</a:t>
            </a:r>
          </a:p>
          <a:p>
            <a:pPr>
              <a:lnSpc>
                <a:spcPct val="120000"/>
              </a:lnSpc>
            </a:pPr>
            <a:r>
              <a:rPr lang="en-US" dirty="0"/>
              <a:t>Did not honor or keep the Law</a:t>
            </a:r>
          </a:p>
        </p:txBody>
      </p:sp>
    </p:spTree>
    <p:extLst>
      <p:ext uri="{BB962C8B-B14F-4D97-AF65-F5344CB8AC3E}">
        <p14:creationId xmlns:p14="http://schemas.microsoft.com/office/powerpoint/2010/main" val="301760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8A85742-3DD0-4629-B71D-6BA66C743A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884" y="279132"/>
            <a:ext cx="11492564" cy="6285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4979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914C79-0925-4CAD-982A-6B12007D5C3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9C61953A-625E-4F50-910E-D58A7AC8F3A7}"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30</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87042" name="Picture 2">
            <a:extLst>
              <a:ext uri="{FF2B5EF4-FFF2-40B4-BE49-F238E27FC236}">
                <a16:creationId xmlns:a16="http://schemas.microsoft.com/office/drawing/2014/main" id="{AAA59318-91E1-4AB9-A65D-B4365E9B9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685800"/>
            <a:ext cx="7696200" cy="5905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Persecution Begins</a:t>
            </a:r>
          </a:p>
        </p:txBody>
      </p:sp>
      <p:sp>
        <p:nvSpPr>
          <p:cNvPr id="3" name="Text Placeholder 2"/>
          <p:cNvSpPr>
            <a:spLocks noGrp="1"/>
          </p:cNvSpPr>
          <p:nvPr>
            <p:ph type="body" sz="quarter" idx="10"/>
          </p:nvPr>
        </p:nvSpPr>
        <p:spPr>
          <a:xfrm>
            <a:off x="797986" y="1668583"/>
            <a:ext cx="10551583" cy="2491780"/>
          </a:xfrm>
        </p:spPr>
        <p:txBody>
          <a:bodyPr>
            <a:normAutofit/>
          </a:bodyPr>
          <a:lstStyle/>
          <a:p>
            <a:pPr marL="685766" indent="-685766">
              <a:buFont typeface="+mj-lt"/>
              <a:buAutoNum type="arabicPeriod"/>
            </a:pPr>
            <a:r>
              <a:rPr lang="en-US" sz="2667" dirty="0"/>
              <a:t>Stephen’s Arrest</a:t>
            </a:r>
          </a:p>
          <a:p>
            <a:pPr marL="685766" indent="-685766">
              <a:buFont typeface="+mj-lt"/>
              <a:buAutoNum type="arabicPeriod"/>
            </a:pPr>
            <a:r>
              <a:rPr lang="en-US" sz="2667" dirty="0"/>
              <a:t>The Trial</a:t>
            </a:r>
          </a:p>
          <a:p>
            <a:pPr marL="685766" indent="-685766">
              <a:buFont typeface="+mj-lt"/>
              <a:buAutoNum type="arabicPeriod"/>
            </a:pPr>
            <a:r>
              <a:rPr lang="en-US" sz="2667" dirty="0"/>
              <a:t>Stephen’s Response</a:t>
            </a:r>
          </a:p>
          <a:p>
            <a:pPr marL="685766" indent="-685766">
              <a:buFont typeface="+mj-lt"/>
              <a:buAutoNum type="arabicPeriod"/>
            </a:pPr>
            <a:r>
              <a:rPr lang="en-US" sz="5333" b="1" dirty="0"/>
              <a:t>Stephen’s Death</a:t>
            </a:r>
          </a:p>
        </p:txBody>
      </p:sp>
      <p:cxnSp>
        <p:nvCxnSpPr>
          <p:cNvPr id="5" name="Straight Connector 4"/>
          <p:cNvCxnSpPr/>
          <p:nvPr/>
        </p:nvCxnSpPr>
        <p:spPr>
          <a:xfrm>
            <a:off x="1168924" y="4411307"/>
            <a:ext cx="19280" cy="1798348"/>
          </a:xfrm>
          <a:prstGeom prst="line">
            <a:avLst/>
          </a:prstGeom>
          <a:ln w="76200"/>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606258" y="4411309"/>
            <a:ext cx="9325260" cy="2185022"/>
          </a:xfrm>
          <a:prstGeom prst="rect">
            <a:avLst/>
          </a:prstGeom>
          <a:noFill/>
        </p:spPr>
        <p:txBody>
          <a:bodyPr wrap="square" rtlCol="0">
            <a:spAutoFit/>
          </a:bodyPr>
          <a:lstStyle/>
          <a:p>
            <a:pPr defTabSz="609570"/>
            <a:r>
              <a:rPr lang="en-US" sz="3733" dirty="0">
                <a:solidFill>
                  <a:srgbClr val="FFFFFF"/>
                </a:solidFill>
                <a:latin typeface="Lato" charset="0"/>
                <a:ea typeface="Lato" charset="0"/>
                <a:cs typeface="Lato" charset="0"/>
              </a:rPr>
              <a:t>Now when they heard this, they were cut to the quick, and they began gnashing their teeth at him.</a:t>
            </a:r>
          </a:p>
          <a:p>
            <a:pPr defTabSz="609570"/>
            <a:r>
              <a:rPr lang="en-US" sz="2400" dirty="0">
                <a:solidFill>
                  <a:srgbClr val="FFFFFF"/>
                </a:solidFill>
                <a:latin typeface="Lato" charset="0"/>
                <a:ea typeface="Lato" charset="0"/>
                <a:cs typeface="Lato" charset="0"/>
              </a:rPr>
              <a:t>- Acts 7:54</a:t>
            </a:r>
          </a:p>
        </p:txBody>
      </p:sp>
    </p:spTree>
    <p:extLst>
      <p:ext uri="{BB962C8B-B14F-4D97-AF65-F5344CB8AC3E}">
        <p14:creationId xmlns:p14="http://schemas.microsoft.com/office/powerpoint/2010/main" val="595693137"/>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55</a:t>
            </a:r>
            <a:r>
              <a:rPr lang="en-US" dirty="0"/>
              <a:t> But being full of the Holy Spirit, he gazed intently into heaven and saw the glory of God, and Jesus standing at the right hand of God; </a:t>
            </a:r>
            <a:r>
              <a:rPr lang="en-US" baseline="30000" dirty="0"/>
              <a:t>56</a:t>
            </a:r>
            <a:r>
              <a:rPr lang="en-US" dirty="0"/>
              <a:t> and he said, “Behold, I see the heavens opened up and the Son of Man standing at the right hand of God.”</a:t>
            </a:r>
          </a:p>
        </p:txBody>
      </p:sp>
      <p:sp>
        <p:nvSpPr>
          <p:cNvPr id="3" name="Text Placeholder 2"/>
          <p:cNvSpPr>
            <a:spLocks noGrp="1"/>
          </p:cNvSpPr>
          <p:nvPr>
            <p:ph type="body" sz="quarter" idx="11"/>
          </p:nvPr>
        </p:nvSpPr>
        <p:spPr/>
        <p:txBody>
          <a:bodyPr/>
          <a:lstStyle/>
          <a:p>
            <a:r>
              <a:rPr lang="en-US" dirty="0"/>
              <a:t>- Acts 7:55-56</a:t>
            </a:r>
          </a:p>
        </p:txBody>
      </p:sp>
    </p:spTree>
    <p:extLst>
      <p:ext uri="{BB962C8B-B14F-4D97-AF65-F5344CB8AC3E}">
        <p14:creationId xmlns:p14="http://schemas.microsoft.com/office/powerpoint/2010/main" val="578173025"/>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But they cried out with a loud voice, and covered their ears and rushed at him with one impulse.</a:t>
            </a:r>
          </a:p>
        </p:txBody>
      </p:sp>
      <p:sp>
        <p:nvSpPr>
          <p:cNvPr id="3" name="Text Placeholder 2"/>
          <p:cNvSpPr>
            <a:spLocks noGrp="1"/>
          </p:cNvSpPr>
          <p:nvPr>
            <p:ph type="body" sz="quarter" idx="11"/>
          </p:nvPr>
        </p:nvSpPr>
        <p:spPr/>
        <p:txBody>
          <a:bodyPr/>
          <a:lstStyle/>
          <a:p>
            <a:r>
              <a:rPr lang="en-US" dirty="0"/>
              <a:t>- Acts 7:57</a:t>
            </a:r>
          </a:p>
        </p:txBody>
      </p:sp>
    </p:spTree>
    <p:extLst>
      <p:ext uri="{BB962C8B-B14F-4D97-AF65-F5344CB8AC3E}">
        <p14:creationId xmlns:p14="http://schemas.microsoft.com/office/powerpoint/2010/main" val="1307199924"/>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58</a:t>
            </a:r>
            <a:r>
              <a:rPr lang="en-US" dirty="0"/>
              <a:t> When they had driven him out of the city, they began stoning him; and the witnesses laid aside their robes at the feet of a young man named Saul. </a:t>
            </a:r>
            <a:r>
              <a:rPr lang="en-US" baseline="30000" dirty="0"/>
              <a:t>59</a:t>
            </a:r>
            <a:r>
              <a:rPr lang="en-US" dirty="0"/>
              <a:t> They went on stoning Stephen as he called on the Lord and said, “Lord Jesus, receive my spirit!”</a:t>
            </a:r>
          </a:p>
        </p:txBody>
      </p:sp>
      <p:sp>
        <p:nvSpPr>
          <p:cNvPr id="3" name="Text Placeholder 2"/>
          <p:cNvSpPr>
            <a:spLocks noGrp="1"/>
          </p:cNvSpPr>
          <p:nvPr>
            <p:ph type="body" sz="quarter" idx="11"/>
          </p:nvPr>
        </p:nvSpPr>
        <p:spPr/>
        <p:txBody>
          <a:bodyPr/>
          <a:lstStyle/>
          <a:p>
            <a:r>
              <a:rPr lang="en-US" dirty="0"/>
              <a:t>- Acts 7:58-59</a:t>
            </a:r>
          </a:p>
        </p:txBody>
      </p:sp>
    </p:spTree>
    <p:extLst>
      <p:ext uri="{BB962C8B-B14F-4D97-AF65-F5344CB8AC3E}">
        <p14:creationId xmlns:p14="http://schemas.microsoft.com/office/powerpoint/2010/main" val="1153606262"/>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Then falling on his knees, he cried out with a loud voice, “Lord, do not hold this sin against them!” Having said this, he fell asleep.</a:t>
            </a:r>
          </a:p>
        </p:txBody>
      </p:sp>
      <p:sp>
        <p:nvSpPr>
          <p:cNvPr id="3" name="Text Placeholder 2"/>
          <p:cNvSpPr>
            <a:spLocks noGrp="1"/>
          </p:cNvSpPr>
          <p:nvPr>
            <p:ph type="body" sz="quarter" idx="11"/>
          </p:nvPr>
        </p:nvSpPr>
        <p:spPr/>
        <p:txBody>
          <a:bodyPr/>
          <a:lstStyle/>
          <a:p>
            <a:r>
              <a:rPr lang="en-US" dirty="0"/>
              <a:t>- Acts 7:60</a:t>
            </a:r>
          </a:p>
        </p:txBody>
      </p:sp>
    </p:spTree>
    <p:extLst>
      <p:ext uri="{BB962C8B-B14F-4D97-AF65-F5344CB8AC3E}">
        <p14:creationId xmlns:p14="http://schemas.microsoft.com/office/powerpoint/2010/main" val="923739600"/>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Martyr Model</a:t>
            </a:r>
          </a:p>
        </p:txBody>
      </p:sp>
      <p:sp>
        <p:nvSpPr>
          <p:cNvPr id="3" name="Text Placeholder 2"/>
          <p:cNvSpPr>
            <a:spLocks noGrp="1"/>
          </p:cNvSpPr>
          <p:nvPr>
            <p:ph type="body" sz="quarter" idx="10"/>
          </p:nvPr>
        </p:nvSpPr>
        <p:spPr/>
        <p:txBody>
          <a:bodyPr/>
          <a:lstStyle/>
          <a:p>
            <a:pPr>
              <a:lnSpc>
                <a:spcPct val="150000"/>
              </a:lnSpc>
            </a:pPr>
            <a:r>
              <a:rPr lang="en-US" dirty="0"/>
              <a:t>Don’t act like your executioners</a:t>
            </a:r>
          </a:p>
          <a:p>
            <a:pPr>
              <a:lnSpc>
                <a:spcPct val="150000"/>
              </a:lnSpc>
            </a:pPr>
            <a:r>
              <a:rPr lang="en-US" dirty="0"/>
              <a:t>Keep your eyes of faith on Jesus</a:t>
            </a:r>
          </a:p>
          <a:p>
            <a:pPr>
              <a:lnSpc>
                <a:spcPct val="150000"/>
              </a:lnSpc>
            </a:pPr>
            <a:r>
              <a:rPr lang="en-US" dirty="0"/>
              <a:t>Don’t compromise</a:t>
            </a:r>
          </a:p>
          <a:p>
            <a:pPr>
              <a:lnSpc>
                <a:spcPct val="150000"/>
              </a:lnSpc>
            </a:pPr>
            <a:r>
              <a:rPr lang="en-US" dirty="0"/>
              <a:t>Forgive those who are taking your life</a:t>
            </a:r>
          </a:p>
        </p:txBody>
      </p:sp>
    </p:spTree>
    <p:extLst>
      <p:ext uri="{BB962C8B-B14F-4D97-AF65-F5344CB8AC3E}">
        <p14:creationId xmlns:p14="http://schemas.microsoft.com/office/powerpoint/2010/main" val="927064588"/>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3EF0A88-B87E-4D3F-A5BC-99CD6FD9758E}"/>
              </a:ext>
            </a:extLst>
          </p:cNvPr>
          <p:cNvSpPr>
            <a:spLocks noGrp="1"/>
          </p:cNvSpPr>
          <p:nvPr>
            <p:ph type="sldNum" sz="quarter" idx="12"/>
          </p:nvPr>
        </p:nvSpPr>
        <p:spPr/>
        <p:txBody>
          <a:bodyPr/>
          <a:lstStyle/>
          <a:p>
            <a:pPr eaLnBrk="0" fontAlgn="base" hangingPunct="0">
              <a:spcBef>
                <a:spcPct val="0"/>
              </a:spcBef>
              <a:spcAft>
                <a:spcPct val="0"/>
              </a:spcAft>
            </a:pPr>
            <a:fld id="{57E3B223-C659-43B4-A8C7-8C7FFAB99374}" type="slidenum">
              <a:rPr lang="en-US" altLang="en-US">
                <a:solidFill>
                  <a:srgbClr val="000000"/>
                </a:solidFill>
                <a:latin typeface="Times" panose="02020603050405020304" pitchFamily="18" charset="0"/>
              </a:rPr>
              <a:pPr eaLnBrk="0" fontAlgn="base" hangingPunct="0">
                <a:spcBef>
                  <a:spcPct val="0"/>
                </a:spcBef>
                <a:spcAft>
                  <a:spcPct val="0"/>
                </a:spcAft>
              </a:pPr>
              <a:t>306</a:t>
            </a:fld>
            <a:endParaRPr lang="en-US" altLang="en-US">
              <a:solidFill>
                <a:srgbClr val="000000"/>
              </a:solidFill>
              <a:latin typeface="Times" panose="02020603050405020304" pitchFamily="18" charset="0"/>
            </a:endParaRPr>
          </a:p>
        </p:txBody>
      </p:sp>
      <p:sp>
        <p:nvSpPr>
          <p:cNvPr id="3074" name="WordArt 2">
            <a:extLst>
              <a:ext uri="{FF2B5EF4-FFF2-40B4-BE49-F238E27FC236}">
                <a16:creationId xmlns:a16="http://schemas.microsoft.com/office/drawing/2014/main" id="{2A1D58A1-F8A2-4412-AEB8-B2EC88A40B3B}"/>
              </a:ext>
            </a:extLst>
          </p:cNvPr>
          <p:cNvSpPr>
            <a:spLocks noChangeArrowheads="1" noChangeShapeType="1" noTextEdit="1"/>
          </p:cNvSpPr>
          <p:nvPr/>
        </p:nvSpPr>
        <p:spPr bwMode="auto">
          <a:xfrm>
            <a:off x="2667000" y="1143000"/>
            <a:ext cx="6629400" cy="426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57150">
                  <a:solidFill>
                    <a:srgbClr val="000000"/>
                  </a:solidFill>
                  <a:round/>
                  <a:headEnd/>
                  <a:tailEnd/>
                </a:ln>
                <a:solidFill>
                  <a:srgbClr val="FFFFFF"/>
                </a:solidFill>
                <a:latin typeface="Arial Black" panose="020B0A04020102020204" pitchFamily="34" charset="0"/>
              </a:rPr>
              <a:t>The Church</a:t>
            </a:r>
          </a:p>
          <a:p>
            <a:pPr algn="ctr" eaLnBrk="0" fontAlgn="base" hangingPunct="0">
              <a:spcBef>
                <a:spcPct val="0"/>
              </a:spcBef>
              <a:spcAft>
                <a:spcPct val="0"/>
              </a:spcAft>
            </a:pPr>
            <a:r>
              <a:rPr lang="en-US" sz="3600" kern="10">
                <a:ln w="57150">
                  <a:solidFill>
                    <a:srgbClr val="000000"/>
                  </a:solidFill>
                  <a:round/>
                  <a:headEnd/>
                  <a:tailEnd/>
                </a:ln>
                <a:solidFill>
                  <a:srgbClr val="FFFFFF"/>
                </a:solidFill>
                <a:latin typeface="Arial Black" panose="020B0A04020102020204" pitchFamily="34" charset="0"/>
              </a:rPr>
              <a:t> At " Jerusalem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edge">
                                      <p:cBhvr>
                                        <p:cTn id="7" dur="3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AEAA287-9821-45A2-B847-8BBC612F47CF}"/>
              </a:ext>
            </a:extLst>
          </p:cNvPr>
          <p:cNvSpPr>
            <a:spLocks noGrp="1"/>
          </p:cNvSpPr>
          <p:nvPr>
            <p:ph type="sldNum" sz="quarter" idx="12"/>
          </p:nvPr>
        </p:nvSpPr>
        <p:spPr/>
        <p:txBody>
          <a:bodyPr/>
          <a:lstStyle/>
          <a:p>
            <a:pPr eaLnBrk="0" fontAlgn="base" hangingPunct="0">
              <a:spcBef>
                <a:spcPct val="0"/>
              </a:spcBef>
              <a:spcAft>
                <a:spcPct val="0"/>
              </a:spcAft>
            </a:pPr>
            <a:fld id="{3F0CDF25-70CD-4866-9945-886726EFF402}" type="slidenum">
              <a:rPr lang="en-US" altLang="en-US">
                <a:solidFill>
                  <a:srgbClr val="000000"/>
                </a:solidFill>
                <a:latin typeface="Times" panose="02020603050405020304" pitchFamily="18" charset="0"/>
              </a:rPr>
              <a:pPr eaLnBrk="0" fontAlgn="base" hangingPunct="0">
                <a:spcBef>
                  <a:spcPct val="0"/>
                </a:spcBef>
                <a:spcAft>
                  <a:spcPct val="0"/>
                </a:spcAft>
              </a:pPr>
              <a:t>307</a:t>
            </a:fld>
            <a:endParaRPr lang="en-US" altLang="en-US">
              <a:solidFill>
                <a:srgbClr val="000000"/>
              </a:solidFill>
              <a:latin typeface="Times" panose="02020603050405020304" pitchFamily="18" charset="0"/>
            </a:endParaRPr>
          </a:p>
        </p:txBody>
      </p:sp>
      <p:sp>
        <p:nvSpPr>
          <p:cNvPr id="7170" name="Rectangle 2">
            <a:extLst>
              <a:ext uri="{FF2B5EF4-FFF2-40B4-BE49-F238E27FC236}">
                <a16:creationId xmlns:a16="http://schemas.microsoft.com/office/drawing/2014/main" id="{A83B38CF-F6B5-4652-A218-B0CDC12FEB74}"/>
              </a:ext>
            </a:extLst>
          </p:cNvPr>
          <p:cNvSpPr>
            <a:spLocks noGrp="1" noChangeArrowheads="1"/>
          </p:cNvSpPr>
          <p:nvPr>
            <p:ph type="title"/>
          </p:nvPr>
        </p:nvSpPr>
        <p:spPr/>
        <p:txBody>
          <a:bodyPr/>
          <a:lstStyle/>
          <a:p>
            <a:r>
              <a:rPr lang="en-US" altLang="en-US"/>
              <a:t>Spiritual Signifiance</a:t>
            </a:r>
          </a:p>
        </p:txBody>
      </p:sp>
      <p:sp>
        <p:nvSpPr>
          <p:cNvPr id="7171" name="Rectangle 3">
            <a:extLst>
              <a:ext uri="{FF2B5EF4-FFF2-40B4-BE49-F238E27FC236}">
                <a16:creationId xmlns:a16="http://schemas.microsoft.com/office/drawing/2014/main" id="{3F3F71D5-E531-473F-BA74-C87D0F4300F8}"/>
              </a:ext>
            </a:extLst>
          </p:cNvPr>
          <p:cNvSpPr>
            <a:spLocks noGrp="1" noChangeArrowheads="1"/>
          </p:cNvSpPr>
          <p:nvPr>
            <p:ph type="body" idx="1"/>
          </p:nvPr>
        </p:nvSpPr>
        <p:spPr>
          <a:xfrm>
            <a:off x="2209800" y="1600200"/>
            <a:ext cx="7848600" cy="4876800"/>
          </a:xfrm>
        </p:spPr>
        <p:txBody>
          <a:bodyPr/>
          <a:lstStyle/>
          <a:p>
            <a:pPr>
              <a:lnSpc>
                <a:spcPct val="90000"/>
              </a:lnSpc>
            </a:pPr>
            <a:r>
              <a:rPr lang="en-US" altLang="en-US"/>
              <a:t> Site of the first Church – Jerusalem mentioned 811 times in Bible</a:t>
            </a:r>
          </a:p>
          <a:p>
            <a:pPr>
              <a:lnSpc>
                <a:spcPct val="90000"/>
              </a:lnSpc>
            </a:pPr>
            <a:r>
              <a:rPr lang="en-US" altLang="en-US"/>
              <a:t> Acts 2:5  And there were dwelling at Jerusalem Jews, devout men, out of every nation under heaven.</a:t>
            </a:r>
          </a:p>
          <a:p>
            <a:pPr>
              <a:lnSpc>
                <a:spcPct val="90000"/>
              </a:lnSpc>
            </a:pPr>
            <a:r>
              <a:rPr lang="en-US" altLang="en-US"/>
              <a:t> Acts 2:14     But Peter, standing up with the eleven, lifted up his voice, and said unto them, Ye men of Judaea, and all ye that dwell at Jerusalem, be this known unto you, and hearken to my words:</a:t>
            </a:r>
          </a:p>
          <a:p>
            <a:pPr>
              <a:lnSpc>
                <a:spcPct val="90000"/>
              </a:lnSpc>
              <a:buFontTx/>
              <a:buNone/>
            </a:pP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to="" calcmode="lin" valueType="num">
                                      <p:cBhvr>
                                        <p:cTn id="7" dur="1" fill="hold"/>
                                        <p:tgtEl>
                                          <p:spTgt spid="7171">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 to="" calcmode="lin" valueType="num">
                                      <p:cBhvr>
                                        <p:cTn id="12" dur="1" fill="hold"/>
                                        <p:tgtEl>
                                          <p:spTgt spid="7171">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 to="" calcmode="lin" valueType="num">
                                      <p:cBhvr>
                                        <p:cTn id="17" dur="1" fill="hold"/>
                                        <p:tgtEl>
                                          <p:spTgt spid="7171">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9C4840F-46D0-4CFE-867C-CCD343E7A015}"/>
              </a:ext>
            </a:extLst>
          </p:cNvPr>
          <p:cNvSpPr>
            <a:spLocks noGrp="1"/>
          </p:cNvSpPr>
          <p:nvPr>
            <p:ph type="sldNum" sz="quarter" idx="12"/>
          </p:nvPr>
        </p:nvSpPr>
        <p:spPr/>
        <p:txBody>
          <a:bodyPr/>
          <a:lstStyle/>
          <a:p>
            <a:pPr eaLnBrk="0" fontAlgn="base" hangingPunct="0">
              <a:spcBef>
                <a:spcPct val="0"/>
              </a:spcBef>
              <a:spcAft>
                <a:spcPct val="0"/>
              </a:spcAft>
            </a:pPr>
            <a:fld id="{99C96899-897B-42F8-914B-D4F7AECD5F7F}" type="slidenum">
              <a:rPr lang="en-US" altLang="en-US">
                <a:solidFill>
                  <a:srgbClr val="000000"/>
                </a:solidFill>
                <a:latin typeface="Times" panose="02020603050405020304" pitchFamily="18" charset="0"/>
              </a:rPr>
              <a:pPr eaLnBrk="0" fontAlgn="base" hangingPunct="0">
                <a:spcBef>
                  <a:spcPct val="0"/>
                </a:spcBef>
                <a:spcAft>
                  <a:spcPct val="0"/>
                </a:spcAft>
              </a:pPr>
              <a:t>308</a:t>
            </a:fld>
            <a:endParaRPr lang="en-US" altLang="en-US">
              <a:solidFill>
                <a:srgbClr val="000000"/>
              </a:solidFill>
              <a:latin typeface="Times" panose="02020603050405020304" pitchFamily="18" charset="0"/>
            </a:endParaRPr>
          </a:p>
        </p:txBody>
      </p:sp>
      <p:sp>
        <p:nvSpPr>
          <p:cNvPr id="8195" name="Rectangle 3">
            <a:extLst>
              <a:ext uri="{FF2B5EF4-FFF2-40B4-BE49-F238E27FC236}">
                <a16:creationId xmlns:a16="http://schemas.microsoft.com/office/drawing/2014/main" id="{D37342B9-2A43-4984-8303-26809841757E}"/>
              </a:ext>
            </a:extLst>
          </p:cNvPr>
          <p:cNvSpPr>
            <a:spLocks noGrp="1" noChangeArrowheads="1"/>
          </p:cNvSpPr>
          <p:nvPr>
            <p:ph type="body" idx="1"/>
          </p:nvPr>
        </p:nvSpPr>
        <p:spPr>
          <a:xfrm>
            <a:off x="2209800" y="457200"/>
            <a:ext cx="7772400" cy="6096000"/>
          </a:xfrm>
        </p:spPr>
        <p:txBody>
          <a:bodyPr/>
          <a:lstStyle/>
          <a:p>
            <a:pPr>
              <a:lnSpc>
                <a:spcPct val="90000"/>
              </a:lnSpc>
            </a:pPr>
            <a:r>
              <a:rPr lang="en-US" altLang="en-US"/>
              <a:t> The response from the High Priest speaking about their teachings on Jesus</a:t>
            </a:r>
          </a:p>
          <a:p>
            <a:pPr>
              <a:lnSpc>
                <a:spcPct val="90000"/>
              </a:lnSpc>
            </a:pPr>
            <a:r>
              <a:rPr lang="en-US" altLang="en-US"/>
              <a:t> Acts 5:28  Saying, Did not we straitly command you that ye should not teach in this name? and, behold, ye have filled Jerusalem with your doctrine, and intend to bring this man's blood upon us.</a:t>
            </a:r>
          </a:p>
          <a:p>
            <a:pPr>
              <a:lnSpc>
                <a:spcPct val="90000"/>
              </a:lnSpc>
            </a:pPr>
            <a:r>
              <a:rPr lang="en-US" altLang="en-US"/>
              <a:t> Good results in Jerusalem</a:t>
            </a:r>
          </a:p>
          <a:p>
            <a:pPr>
              <a:lnSpc>
                <a:spcPct val="90000"/>
              </a:lnSpc>
            </a:pPr>
            <a:r>
              <a:rPr lang="en-US" altLang="en-US"/>
              <a:t>Acts 6:7  And the word of God increased; and the number of the disciples multiplied in Jerusalem greatly; and a great company of the priests were obedient to the faith.</a:t>
            </a:r>
          </a:p>
          <a:p>
            <a:pPr>
              <a:lnSpc>
                <a:spcPct val="90000"/>
              </a:lnSpc>
              <a:buFontTx/>
              <a:buNone/>
            </a:pP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to="" calcmode="lin" valueType="num">
                                      <p:cBhvr>
                                        <p:cTn id="7" dur="1" fill="hold"/>
                                        <p:tgtEl>
                                          <p:spTgt spid="8195">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195">
                                            <p:txEl>
                                              <p:pRg st="1" end="1"/>
                                            </p:txEl>
                                          </p:spTgt>
                                        </p:tgtEl>
                                        <p:attrNameLst>
                                          <p:attrName>style.visibility</p:attrName>
                                        </p:attrNameLst>
                                      </p:cBhvr>
                                      <p:to>
                                        <p:strVal val="visible"/>
                                      </p:to>
                                    </p:set>
                                    <p:anim to="" calcmode="lin" valueType="num">
                                      <p:cBhvr>
                                        <p:cTn id="12" dur="1" fill="hold"/>
                                        <p:tgtEl>
                                          <p:spTgt spid="8195">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195">
                                            <p:txEl>
                                              <p:pRg st="2" end="2"/>
                                            </p:txEl>
                                          </p:spTgt>
                                        </p:tgtEl>
                                        <p:attrNameLst>
                                          <p:attrName>style.visibility</p:attrName>
                                        </p:attrNameLst>
                                      </p:cBhvr>
                                      <p:to>
                                        <p:strVal val="visible"/>
                                      </p:to>
                                    </p:set>
                                    <p:anim to="" calcmode="lin" valueType="num">
                                      <p:cBhvr>
                                        <p:cTn id="17" dur="1" fill="hold"/>
                                        <p:tgtEl>
                                          <p:spTgt spid="8195">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195">
                                            <p:txEl>
                                              <p:pRg st="3" end="3"/>
                                            </p:txEl>
                                          </p:spTgt>
                                        </p:tgtEl>
                                        <p:attrNameLst>
                                          <p:attrName>style.visibility</p:attrName>
                                        </p:attrNameLst>
                                      </p:cBhvr>
                                      <p:to>
                                        <p:strVal val="visible"/>
                                      </p:to>
                                    </p:set>
                                    <p:anim to="" calcmode="lin" valueType="num">
                                      <p:cBhvr>
                                        <p:cTn id="22" dur="1" fill="hold"/>
                                        <p:tgtEl>
                                          <p:spTgt spid="8195">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110E21-DB28-4B3D-8CBA-AF4999D0700C}"/>
              </a:ext>
            </a:extLst>
          </p:cNvPr>
          <p:cNvSpPr>
            <a:spLocks noGrp="1"/>
          </p:cNvSpPr>
          <p:nvPr>
            <p:ph type="sldNum" sz="quarter" idx="12"/>
          </p:nvPr>
        </p:nvSpPr>
        <p:spPr/>
        <p:txBody>
          <a:bodyPr/>
          <a:lstStyle/>
          <a:p>
            <a:pPr eaLnBrk="0" fontAlgn="base" hangingPunct="0">
              <a:spcBef>
                <a:spcPct val="0"/>
              </a:spcBef>
              <a:spcAft>
                <a:spcPct val="0"/>
              </a:spcAft>
            </a:pPr>
            <a:fld id="{57090ED3-7EE5-4C26-806C-997207D800BC}" type="slidenum">
              <a:rPr lang="en-US" altLang="en-US">
                <a:solidFill>
                  <a:srgbClr val="000000"/>
                </a:solidFill>
                <a:latin typeface="Times" panose="02020603050405020304" pitchFamily="18" charset="0"/>
              </a:rPr>
              <a:pPr eaLnBrk="0" fontAlgn="base" hangingPunct="0">
                <a:spcBef>
                  <a:spcPct val="0"/>
                </a:spcBef>
                <a:spcAft>
                  <a:spcPct val="0"/>
                </a:spcAft>
              </a:pPr>
              <a:t>309</a:t>
            </a:fld>
            <a:endParaRPr lang="en-US" altLang="en-US">
              <a:solidFill>
                <a:srgbClr val="000000"/>
              </a:solidFill>
              <a:latin typeface="Times" panose="02020603050405020304" pitchFamily="18" charset="0"/>
            </a:endParaRPr>
          </a:p>
        </p:txBody>
      </p:sp>
      <p:sp>
        <p:nvSpPr>
          <p:cNvPr id="9218" name="Rectangle 2">
            <a:extLst>
              <a:ext uri="{FF2B5EF4-FFF2-40B4-BE49-F238E27FC236}">
                <a16:creationId xmlns:a16="http://schemas.microsoft.com/office/drawing/2014/main" id="{404D46FA-70F3-4117-B481-4922B51A385B}"/>
              </a:ext>
            </a:extLst>
          </p:cNvPr>
          <p:cNvSpPr>
            <a:spLocks noGrp="1" noChangeArrowheads="1"/>
          </p:cNvSpPr>
          <p:nvPr>
            <p:ph type="title"/>
          </p:nvPr>
        </p:nvSpPr>
        <p:spPr>
          <a:xfrm>
            <a:off x="2209800" y="457200"/>
            <a:ext cx="7772400" cy="838200"/>
          </a:xfrm>
        </p:spPr>
        <p:txBody>
          <a:bodyPr/>
          <a:lstStyle/>
          <a:p>
            <a:r>
              <a:rPr lang="en-US" altLang="en-US"/>
              <a:t>The Church Under Persecution</a:t>
            </a:r>
          </a:p>
        </p:txBody>
      </p:sp>
      <p:sp>
        <p:nvSpPr>
          <p:cNvPr id="9219" name="Rectangle 3">
            <a:extLst>
              <a:ext uri="{FF2B5EF4-FFF2-40B4-BE49-F238E27FC236}">
                <a16:creationId xmlns:a16="http://schemas.microsoft.com/office/drawing/2014/main" id="{271D9C44-EC58-44C5-BB42-71970E90A55D}"/>
              </a:ext>
            </a:extLst>
          </p:cNvPr>
          <p:cNvSpPr>
            <a:spLocks noGrp="1" noChangeArrowheads="1"/>
          </p:cNvSpPr>
          <p:nvPr>
            <p:ph type="body" idx="1"/>
          </p:nvPr>
        </p:nvSpPr>
        <p:spPr>
          <a:xfrm>
            <a:off x="1981200" y="1219200"/>
            <a:ext cx="8305800" cy="5334000"/>
          </a:xfrm>
        </p:spPr>
        <p:txBody>
          <a:bodyPr/>
          <a:lstStyle/>
          <a:p>
            <a:pPr>
              <a:lnSpc>
                <a:spcPct val="90000"/>
              </a:lnSpc>
            </a:pPr>
            <a:r>
              <a:rPr lang="en-US" altLang="en-US"/>
              <a:t>Acts 8:1-3   And Saul was consenting unto his death. And at that time there was a great persecution against the church which was at Jerusalem; and they were all scattered abroad throughout the regions of Judaea and Samaria, except the apostles.  2 And devout men carried Stephen to his burial, and made great lamentation over him.  3 As for Saul, he made havock of the church, entering into every house, and haling men and women committed them to prison.</a:t>
            </a:r>
          </a:p>
          <a:p>
            <a:pPr>
              <a:lnSpc>
                <a:spcPct val="90000"/>
              </a:lnSpc>
              <a:buFontTx/>
              <a:buNone/>
            </a:pP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to="" calcmode="lin" valueType="num">
                                      <p:cBhvr>
                                        <p:cTn id="7" dur="1" fill="hold"/>
                                        <p:tgtEl>
                                          <p:spTgt spid="9219">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B557B856-8ED5-4922-9E75-556B93D169C9}"/>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D02C8A7-09D5-4B1E-A52D-439F16244B82}"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31</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86018" name="Picture 2">
            <a:extLst>
              <a:ext uri="{FF2B5EF4-FFF2-40B4-BE49-F238E27FC236}">
                <a16:creationId xmlns:a16="http://schemas.microsoft.com/office/drawing/2014/main" id="{347806F7-5093-4A28-8BB3-CB1E0BD41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04801"/>
            <a:ext cx="8229600" cy="5681663"/>
          </a:xfrm>
          <a:prstGeom prst="rect">
            <a:avLst/>
          </a:prstGeom>
          <a:noFill/>
          <a:extLst>
            <a:ext uri="{909E8E84-426E-40DD-AFC4-6F175D3DCCD1}">
              <a14:hiddenFill xmlns:a14="http://schemas.microsoft.com/office/drawing/2010/main">
                <a:solidFill>
                  <a:srgbClr val="FFFFFF"/>
                </a:solidFill>
              </a14:hiddenFill>
            </a:ext>
          </a:extLst>
        </p:spPr>
      </p:pic>
      <p:sp>
        <p:nvSpPr>
          <p:cNvPr id="86019" name="Text Box 3">
            <a:extLst>
              <a:ext uri="{FF2B5EF4-FFF2-40B4-BE49-F238E27FC236}">
                <a16:creationId xmlns:a16="http://schemas.microsoft.com/office/drawing/2014/main" id="{794DD311-9B62-4B71-A9C9-A01C61FADC69}"/>
              </a:ext>
            </a:extLst>
          </p:cNvPr>
          <p:cNvSpPr txBox="1">
            <a:spLocks noChangeArrowheads="1"/>
          </p:cNvSpPr>
          <p:nvPr/>
        </p:nvSpPr>
        <p:spPr bwMode="auto">
          <a:xfrm>
            <a:off x="2209800" y="60960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Ephesus: General View of the Ancient City.</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31EE8F4-2691-430C-AB83-41E7A714CC17}"/>
              </a:ext>
            </a:extLst>
          </p:cNvPr>
          <p:cNvSpPr>
            <a:spLocks noGrp="1"/>
          </p:cNvSpPr>
          <p:nvPr>
            <p:ph type="sldNum" sz="quarter" idx="12"/>
          </p:nvPr>
        </p:nvSpPr>
        <p:spPr/>
        <p:txBody>
          <a:bodyPr/>
          <a:lstStyle/>
          <a:p>
            <a:pPr eaLnBrk="0" fontAlgn="base" hangingPunct="0">
              <a:spcBef>
                <a:spcPct val="0"/>
              </a:spcBef>
              <a:spcAft>
                <a:spcPct val="0"/>
              </a:spcAft>
            </a:pPr>
            <a:fld id="{FC89CA7A-9326-4328-92C3-D9CDD4A8C6C0}" type="slidenum">
              <a:rPr lang="en-US" altLang="en-US">
                <a:solidFill>
                  <a:srgbClr val="000000"/>
                </a:solidFill>
                <a:latin typeface="Times" panose="02020603050405020304" pitchFamily="18" charset="0"/>
              </a:rPr>
              <a:pPr eaLnBrk="0" fontAlgn="base" hangingPunct="0">
                <a:spcBef>
                  <a:spcPct val="0"/>
                </a:spcBef>
                <a:spcAft>
                  <a:spcPct val="0"/>
                </a:spcAft>
              </a:pPr>
              <a:t>310</a:t>
            </a:fld>
            <a:endParaRPr lang="en-US" altLang="en-US">
              <a:solidFill>
                <a:srgbClr val="000000"/>
              </a:solidFill>
              <a:latin typeface="Times" panose="02020603050405020304" pitchFamily="18" charset="0"/>
            </a:endParaRPr>
          </a:p>
        </p:txBody>
      </p:sp>
      <p:sp>
        <p:nvSpPr>
          <p:cNvPr id="10242" name="Rectangle 2">
            <a:extLst>
              <a:ext uri="{FF2B5EF4-FFF2-40B4-BE49-F238E27FC236}">
                <a16:creationId xmlns:a16="http://schemas.microsoft.com/office/drawing/2014/main" id="{7F68BC51-AC4E-4175-A784-38148AFDDF8E}"/>
              </a:ext>
            </a:extLst>
          </p:cNvPr>
          <p:cNvSpPr>
            <a:spLocks noGrp="1" noChangeArrowheads="1"/>
          </p:cNvSpPr>
          <p:nvPr>
            <p:ph type="title"/>
          </p:nvPr>
        </p:nvSpPr>
        <p:spPr/>
        <p:txBody>
          <a:bodyPr/>
          <a:lstStyle/>
          <a:p>
            <a:r>
              <a:rPr lang="en-US" altLang="en-US" sz="4000"/>
              <a:t>Jerusalem was the </a:t>
            </a:r>
            <a:br>
              <a:rPr lang="en-US" altLang="en-US" sz="4000"/>
            </a:br>
            <a:r>
              <a:rPr lang="en-US" altLang="en-US" sz="4000"/>
              <a:t>Center of Jewish Rule</a:t>
            </a:r>
          </a:p>
        </p:txBody>
      </p:sp>
      <p:sp>
        <p:nvSpPr>
          <p:cNvPr id="10243" name="Rectangle 3">
            <a:extLst>
              <a:ext uri="{FF2B5EF4-FFF2-40B4-BE49-F238E27FC236}">
                <a16:creationId xmlns:a16="http://schemas.microsoft.com/office/drawing/2014/main" id="{FB966F47-8986-4BC0-A577-17B40139EDED}"/>
              </a:ext>
            </a:extLst>
          </p:cNvPr>
          <p:cNvSpPr>
            <a:spLocks noGrp="1" noChangeArrowheads="1"/>
          </p:cNvSpPr>
          <p:nvPr>
            <p:ph type="body" idx="1"/>
          </p:nvPr>
        </p:nvSpPr>
        <p:spPr>
          <a:xfrm>
            <a:off x="2209800" y="1981200"/>
            <a:ext cx="7772400" cy="4495800"/>
          </a:xfrm>
        </p:spPr>
        <p:txBody>
          <a:bodyPr/>
          <a:lstStyle/>
          <a:p>
            <a:r>
              <a:rPr lang="en-US" altLang="en-US"/>
              <a:t> Acts 9:1-2  And Saul, yet breathing out threatenings and slaughter against the disciples of the Lord, went unto the high priest, 2 And desired of him letters to Damascus to the synagogues, that if he found any of this way, whether they were men or women, he might bring them bound unto Jerusalem.</a:t>
            </a:r>
          </a:p>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to="" calcmode="lin" valueType="num">
                                      <p:cBhvr>
                                        <p:cTn id="7" dur="1" fill="hold"/>
                                        <p:tgtEl>
                                          <p:spTgt spid="1024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EAF90B1-D0D9-4E8E-8BDF-8248A2C58920}"/>
              </a:ext>
            </a:extLst>
          </p:cNvPr>
          <p:cNvSpPr>
            <a:spLocks noGrp="1"/>
          </p:cNvSpPr>
          <p:nvPr>
            <p:ph type="sldNum" sz="quarter" idx="12"/>
          </p:nvPr>
        </p:nvSpPr>
        <p:spPr/>
        <p:txBody>
          <a:bodyPr/>
          <a:lstStyle/>
          <a:p>
            <a:pPr eaLnBrk="0" fontAlgn="base" hangingPunct="0">
              <a:spcBef>
                <a:spcPct val="0"/>
              </a:spcBef>
              <a:spcAft>
                <a:spcPct val="0"/>
              </a:spcAft>
            </a:pPr>
            <a:fld id="{D1958A7E-6CB9-4B1B-9B04-97DF41B26D52}" type="slidenum">
              <a:rPr lang="en-US" altLang="en-US">
                <a:solidFill>
                  <a:srgbClr val="000000"/>
                </a:solidFill>
                <a:latin typeface="Times" panose="02020603050405020304" pitchFamily="18" charset="0"/>
              </a:rPr>
              <a:pPr eaLnBrk="0" fontAlgn="base" hangingPunct="0">
                <a:spcBef>
                  <a:spcPct val="0"/>
                </a:spcBef>
                <a:spcAft>
                  <a:spcPct val="0"/>
                </a:spcAft>
              </a:pPr>
              <a:t>311</a:t>
            </a:fld>
            <a:endParaRPr lang="en-US" altLang="en-US">
              <a:solidFill>
                <a:srgbClr val="000000"/>
              </a:solidFill>
              <a:latin typeface="Times" panose="02020603050405020304" pitchFamily="18" charset="0"/>
            </a:endParaRPr>
          </a:p>
        </p:txBody>
      </p:sp>
      <p:sp>
        <p:nvSpPr>
          <p:cNvPr id="11266" name="Rectangle 2">
            <a:extLst>
              <a:ext uri="{FF2B5EF4-FFF2-40B4-BE49-F238E27FC236}">
                <a16:creationId xmlns:a16="http://schemas.microsoft.com/office/drawing/2014/main" id="{4D78D2CD-7B24-4621-8F1C-DAC668622DC9}"/>
              </a:ext>
            </a:extLst>
          </p:cNvPr>
          <p:cNvSpPr>
            <a:spLocks noGrp="1" noChangeArrowheads="1"/>
          </p:cNvSpPr>
          <p:nvPr>
            <p:ph type="title"/>
          </p:nvPr>
        </p:nvSpPr>
        <p:spPr/>
        <p:txBody>
          <a:bodyPr/>
          <a:lstStyle/>
          <a:p>
            <a:r>
              <a:rPr lang="en-US" altLang="en-US"/>
              <a:t>First church showed great faith</a:t>
            </a:r>
          </a:p>
        </p:txBody>
      </p:sp>
      <p:sp>
        <p:nvSpPr>
          <p:cNvPr id="11267" name="Rectangle 3">
            <a:extLst>
              <a:ext uri="{FF2B5EF4-FFF2-40B4-BE49-F238E27FC236}">
                <a16:creationId xmlns:a16="http://schemas.microsoft.com/office/drawing/2014/main" id="{80AD35C0-9C76-4420-9E1D-E09BE4BF1100}"/>
              </a:ext>
            </a:extLst>
          </p:cNvPr>
          <p:cNvSpPr>
            <a:spLocks noGrp="1" noChangeArrowheads="1"/>
          </p:cNvSpPr>
          <p:nvPr>
            <p:ph type="body" idx="1"/>
          </p:nvPr>
        </p:nvSpPr>
        <p:spPr>
          <a:xfrm>
            <a:off x="2209800" y="1981200"/>
            <a:ext cx="7848600" cy="4572000"/>
          </a:xfrm>
        </p:spPr>
        <p:txBody>
          <a:bodyPr/>
          <a:lstStyle/>
          <a:p>
            <a:pPr>
              <a:lnSpc>
                <a:spcPct val="90000"/>
              </a:lnSpc>
            </a:pPr>
            <a:r>
              <a:rPr lang="en-US" altLang="en-US" sz="2400"/>
              <a:t>Acts 2:42-47   And they continued stedfastly in the apostles' doctrine and fellowship, and in breaking of bread, and in prayers.  43 And fear came upon every soul: and many wonders and signs were done by the apostles.  44 And all that believed were together, and had all things common;  45 And sold their possessions and goods, and parted them to all men, as every man had need.  46 And they, continuing daily with one accord in the temple, and breaking bread from house to house, did eat their meat with gladness and singleness of heart,  47 Praising God, and having favour with all the people. And the Lord added to the church daily such as should be saved.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to="" calcmode="lin" valueType="num">
                                      <p:cBhvr>
                                        <p:cTn id="7" dur="1" fill="hold"/>
                                        <p:tgtEl>
                                          <p:spTgt spid="11267">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4268482-C8CC-423A-B6EE-361D2EE47449}"/>
              </a:ext>
            </a:extLst>
          </p:cNvPr>
          <p:cNvSpPr>
            <a:spLocks noGrp="1"/>
          </p:cNvSpPr>
          <p:nvPr>
            <p:ph type="sldNum" sz="quarter" idx="12"/>
          </p:nvPr>
        </p:nvSpPr>
        <p:spPr/>
        <p:txBody>
          <a:bodyPr/>
          <a:lstStyle/>
          <a:p>
            <a:pPr eaLnBrk="0" fontAlgn="base" hangingPunct="0">
              <a:spcBef>
                <a:spcPct val="0"/>
              </a:spcBef>
              <a:spcAft>
                <a:spcPct val="0"/>
              </a:spcAft>
            </a:pPr>
            <a:fld id="{4974C1BE-43B3-47B5-8D9F-441D71311BB7}" type="slidenum">
              <a:rPr lang="en-US" altLang="en-US">
                <a:solidFill>
                  <a:srgbClr val="000000"/>
                </a:solidFill>
                <a:latin typeface="Times" panose="02020603050405020304" pitchFamily="18" charset="0"/>
              </a:rPr>
              <a:pPr eaLnBrk="0" fontAlgn="base" hangingPunct="0">
                <a:spcBef>
                  <a:spcPct val="0"/>
                </a:spcBef>
                <a:spcAft>
                  <a:spcPct val="0"/>
                </a:spcAft>
              </a:pPr>
              <a:t>312</a:t>
            </a:fld>
            <a:endParaRPr lang="en-US" altLang="en-US">
              <a:solidFill>
                <a:srgbClr val="000000"/>
              </a:solidFill>
              <a:latin typeface="Times" panose="02020603050405020304" pitchFamily="18" charset="0"/>
            </a:endParaRPr>
          </a:p>
        </p:txBody>
      </p:sp>
      <p:sp>
        <p:nvSpPr>
          <p:cNvPr id="12290" name="Rectangle 2">
            <a:extLst>
              <a:ext uri="{FF2B5EF4-FFF2-40B4-BE49-F238E27FC236}">
                <a16:creationId xmlns:a16="http://schemas.microsoft.com/office/drawing/2014/main" id="{DB507C20-EF37-4B2C-8855-DFD90EDEE9C1}"/>
              </a:ext>
            </a:extLst>
          </p:cNvPr>
          <p:cNvSpPr>
            <a:spLocks noGrp="1" noChangeArrowheads="1"/>
          </p:cNvSpPr>
          <p:nvPr>
            <p:ph type="title"/>
          </p:nvPr>
        </p:nvSpPr>
        <p:spPr>
          <a:xfrm>
            <a:off x="2209800" y="304800"/>
            <a:ext cx="7772400" cy="1143000"/>
          </a:xfrm>
        </p:spPr>
        <p:txBody>
          <a:bodyPr/>
          <a:lstStyle/>
          <a:p>
            <a:r>
              <a:rPr lang="en-US" altLang="en-US" sz="4000"/>
              <a:t>Miracles were performed influencing people to trust in God</a:t>
            </a:r>
          </a:p>
        </p:txBody>
      </p:sp>
      <p:sp>
        <p:nvSpPr>
          <p:cNvPr id="12291" name="Rectangle 3">
            <a:extLst>
              <a:ext uri="{FF2B5EF4-FFF2-40B4-BE49-F238E27FC236}">
                <a16:creationId xmlns:a16="http://schemas.microsoft.com/office/drawing/2014/main" id="{25C36433-A0C0-4B8F-A538-FCE0BABCE6B6}"/>
              </a:ext>
            </a:extLst>
          </p:cNvPr>
          <p:cNvSpPr>
            <a:spLocks noGrp="1" noChangeArrowheads="1"/>
          </p:cNvSpPr>
          <p:nvPr>
            <p:ph type="body" idx="1"/>
          </p:nvPr>
        </p:nvSpPr>
        <p:spPr>
          <a:xfrm>
            <a:off x="1905000" y="1600200"/>
            <a:ext cx="8382000" cy="5257800"/>
          </a:xfrm>
        </p:spPr>
        <p:txBody>
          <a:bodyPr/>
          <a:lstStyle/>
          <a:p>
            <a:pPr>
              <a:lnSpc>
                <a:spcPct val="90000"/>
              </a:lnSpc>
            </a:pPr>
            <a:r>
              <a:rPr lang="en-US" altLang="en-US" sz="2400"/>
              <a:t> Acts 3:1-7  Now Peter and John went up together into the temple at the hour of prayer, being the ninth hour.   2 And a certain man lame from his mother's womb was carried, whom they laid daily at the gate of the temple which is called Beautiful, to ask alms of them that entered into the temple;  3 Who seeing Peter and John about to go into the temple asked an alms.  4 And Peter, fastening his eyes upon him with John, said, Look on us.  5 And he gave heed unto them, expecting to receive something of them.  6 Then Peter said, Silver and gold have I none; but such as I have give I thee: In the name of Jesus Christ of Nazareth rise up and walk.  7 And he took him by the right hand, and lifted him up: and immediately his feet and ankle bones received strength</a:t>
            </a:r>
          </a:p>
          <a:p>
            <a:pPr>
              <a:lnSpc>
                <a:spcPct val="90000"/>
              </a:lnSpc>
            </a:pP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to="" calcmode="lin" valueType="num">
                                      <p:cBhvr>
                                        <p:cTn id="7" dur="1" fill="hold"/>
                                        <p:tgtEl>
                                          <p:spTgt spid="12291">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AE3C21F-E030-450D-8C9B-960C1A422CC6}"/>
              </a:ext>
            </a:extLst>
          </p:cNvPr>
          <p:cNvSpPr>
            <a:spLocks noGrp="1"/>
          </p:cNvSpPr>
          <p:nvPr>
            <p:ph type="sldNum" sz="quarter" idx="12"/>
          </p:nvPr>
        </p:nvSpPr>
        <p:spPr/>
        <p:txBody>
          <a:bodyPr/>
          <a:lstStyle/>
          <a:p>
            <a:pPr eaLnBrk="0" fontAlgn="base" hangingPunct="0">
              <a:spcBef>
                <a:spcPct val="0"/>
              </a:spcBef>
              <a:spcAft>
                <a:spcPct val="0"/>
              </a:spcAft>
            </a:pPr>
            <a:fld id="{B44A6EE9-A9BE-4828-9927-3C654A8B70DD}" type="slidenum">
              <a:rPr lang="en-US" altLang="en-US">
                <a:solidFill>
                  <a:srgbClr val="000000"/>
                </a:solidFill>
                <a:latin typeface="Times" panose="02020603050405020304" pitchFamily="18" charset="0"/>
              </a:rPr>
              <a:pPr eaLnBrk="0" fontAlgn="base" hangingPunct="0">
                <a:spcBef>
                  <a:spcPct val="0"/>
                </a:spcBef>
                <a:spcAft>
                  <a:spcPct val="0"/>
                </a:spcAft>
              </a:pPr>
              <a:t>313</a:t>
            </a:fld>
            <a:endParaRPr lang="en-US" altLang="en-US">
              <a:solidFill>
                <a:srgbClr val="000000"/>
              </a:solidFill>
              <a:latin typeface="Times" panose="02020603050405020304" pitchFamily="18" charset="0"/>
            </a:endParaRPr>
          </a:p>
        </p:txBody>
      </p:sp>
      <p:sp>
        <p:nvSpPr>
          <p:cNvPr id="13314" name="Rectangle 2">
            <a:extLst>
              <a:ext uri="{FF2B5EF4-FFF2-40B4-BE49-F238E27FC236}">
                <a16:creationId xmlns:a16="http://schemas.microsoft.com/office/drawing/2014/main" id="{57B0C596-E5B2-4ED3-9D49-A3734A60F91A}"/>
              </a:ext>
            </a:extLst>
          </p:cNvPr>
          <p:cNvSpPr>
            <a:spLocks noGrp="1" noChangeArrowheads="1"/>
          </p:cNvSpPr>
          <p:nvPr>
            <p:ph type="title"/>
          </p:nvPr>
        </p:nvSpPr>
        <p:spPr>
          <a:xfrm>
            <a:off x="2209800" y="381000"/>
            <a:ext cx="7772400" cy="762000"/>
          </a:xfrm>
        </p:spPr>
        <p:txBody>
          <a:bodyPr/>
          <a:lstStyle/>
          <a:p>
            <a:r>
              <a:rPr lang="en-US" altLang="en-US"/>
              <a:t>Apostles faced prison time</a:t>
            </a:r>
          </a:p>
        </p:txBody>
      </p:sp>
      <p:sp>
        <p:nvSpPr>
          <p:cNvPr id="13315" name="Rectangle 3">
            <a:extLst>
              <a:ext uri="{FF2B5EF4-FFF2-40B4-BE49-F238E27FC236}">
                <a16:creationId xmlns:a16="http://schemas.microsoft.com/office/drawing/2014/main" id="{FEFF99A7-7C5A-48BB-858F-AF286A1E7108}"/>
              </a:ext>
            </a:extLst>
          </p:cNvPr>
          <p:cNvSpPr>
            <a:spLocks noGrp="1" noChangeArrowheads="1"/>
          </p:cNvSpPr>
          <p:nvPr>
            <p:ph type="body" idx="1"/>
          </p:nvPr>
        </p:nvSpPr>
        <p:spPr>
          <a:xfrm>
            <a:off x="1981200" y="1143000"/>
            <a:ext cx="8229600" cy="5715000"/>
          </a:xfrm>
        </p:spPr>
        <p:txBody>
          <a:bodyPr/>
          <a:lstStyle/>
          <a:p>
            <a:pPr>
              <a:lnSpc>
                <a:spcPct val="80000"/>
              </a:lnSpc>
            </a:pPr>
            <a:r>
              <a:rPr lang="en-US" altLang="en-US" sz="2400"/>
              <a:t>Acts 4:1-10  And as they spake unto the people, the priests, and the captain of the temple, and the Sadducees, came upon them,  2 Being grieved that they taught the people, and preached through Jesus the resurrection from the dead.  3 And they laid hands on them, and put them in hold unto the next day: for it was now eventide.  4 Howbeit many of them which heard the word believed; and the number of the men was about five thousand.       7 And when they had set them in the midst, they asked, By what power, or by what name, have ye done this?  8 Then Peter, filled with the Holy Ghost, said unto them, Ye rulers of the people, and elders of Israel,  9 If we this day be examined of the good deed done to the impotent man, by what means he is made whole;  10 Be it known unto you all, and to all the people of Israel, that by the name of Jesus Christ of Nazareth, whom ye crucified, whom God raised from the dead, even by him doth this man stand here before you whole.</a:t>
            </a:r>
          </a:p>
          <a:p>
            <a:pPr>
              <a:lnSpc>
                <a:spcPct val="80000"/>
              </a:lnSpc>
            </a:pP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to="" calcmode="lin" valueType="num">
                                      <p:cBhvr>
                                        <p:cTn id="7" dur="1" fill="hold"/>
                                        <p:tgtEl>
                                          <p:spTgt spid="13315">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944C611-D92A-4C08-BE39-C867ABA9ED79}"/>
              </a:ext>
            </a:extLst>
          </p:cNvPr>
          <p:cNvSpPr>
            <a:spLocks noGrp="1"/>
          </p:cNvSpPr>
          <p:nvPr>
            <p:ph type="sldNum" sz="quarter" idx="12"/>
          </p:nvPr>
        </p:nvSpPr>
        <p:spPr/>
        <p:txBody>
          <a:bodyPr/>
          <a:lstStyle/>
          <a:p>
            <a:pPr eaLnBrk="0" fontAlgn="base" hangingPunct="0">
              <a:spcBef>
                <a:spcPct val="0"/>
              </a:spcBef>
              <a:spcAft>
                <a:spcPct val="0"/>
              </a:spcAft>
            </a:pPr>
            <a:fld id="{A0A392B9-DC09-4F2C-9166-A3752F46BFA1}" type="slidenum">
              <a:rPr lang="en-US" altLang="en-US">
                <a:solidFill>
                  <a:srgbClr val="000000"/>
                </a:solidFill>
                <a:latin typeface="Times" panose="02020603050405020304" pitchFamily="18" charset="0"/>
              </a:rPr>
              <a:pPr eaLnBrk="0" fontAlgn="base" hangingPunct="0">
                <a:spcBef>
                  <a:spcPct val="0"/>
                </a:spcBef>
                <a:spcAft>
                  <a:spcPct val="0"/>
                </a:spcAft>
              </a:pPr>
              <a:t>314</a:t>
            </a:fld>
            <a:endParaRPr lang="en-US" altLang="en-US">
              <a:solidFill>
                <a:srgbClr val="000000"/>
              </a:solidFill>
              <a:latin typeface="Times" panose="02020603050405020304" pitchFamily="18" charset="0"/>
            </a:endParaRPr>
          </a:p>
        </p:txBody>
      </p:sp>
      <p:sp>
        <p:nvSpPr>
          <p:cNvPr id="15362" name="Rectangle 2">
            <a:extLst>
              <a:ext uri="{FF2B5EF4-FFF2-40B4-BE49-F238E27FC236}">
                <a16:creationId xmlns:a16="http://schemas.microsoft.com/office/drawing/2014/main" id="{998FC41B-1AF0-47E7-8562-CD07E279D50C}"/>
              </a:ext>
            </a:extLst>
          </p:cNvPr>
          <p:cNvSpPr>
            <a:spLocks noGrp="1" noChangeArrowheads="1"/>
          </p:cNvSpPr>
          <p:nvPr>
            <p:ph type="title"/>
          </p:nvPr>
        </p:nvSpPr>
        <p:spPr/>
        <p:txBody>
          <a:bodyPr/>
          <a:lstStyle/>
          <a:p>
            <a:r>
              <a:rPr lang="en-US" altLang="en-US"/>
              <a:t>Evil sometimes crept in …</a:t>
            </a:r>
          </a:p>
        </p:txBody>
      </p:sp>
      <p:sp>
        <p:nvSpPr>
          <p:cNvPr id="15363" name="Rectangle 3">
            <a:extLst>
              <a:ext uri="{FF2B5EF4-FFF2-40B4-BE49-F238E27FC236}">
                <a16:creationId xmlns:a16="http://schemas.microsoft.com/office/drawing/2014/main" id="{A972B413-CF97-4CEC-A13F-A84A8C6A81B8}"/>
              </a:ext>
            </a:extLst>
          </p:cNvPr>
          <p:cNvSpPr>
            <a:spLocks noGrp="1" noChangeArrowheads="1"/>
          </p:cNvSpPr>
          <p:nvPr>
            <p:ph type="body" idx="1"/>
          </p:nvPr>
        </p:nvSpPr>
        <p:spPr>
          <a:xfrm>
            <a:off x="1981200" y="1600200"/>
            <a:ext cx="8153400" cy="5257800"/>
          </a:xfrm>
        </p:spPr>
        <p:txBody>
          <a:bodyPr/>
          <a:lstStyle/>
          <a:p>
            <a:pPr>
              <a:lnSpc>
                <a:spcPct val="80000"/>
              </a:lnSpc>
            </a:pPr>
            <a:r>
              <a:rPr lang="en-US" altLang="en-US" sz="2800"/>
              <a:t>Acts 5:1-5  But a certain man named Ananias, with Sapphira his wife, sold a possession,  2 And kept back part of the price, his wife also being privy to it, and brought a certain part, and laid it at the apostles' feet.  3 But Peter said, Ananias, why hath Satan filled thine heart to lie to the Holy Ghost, and to keep back part of the price of the land?  4 Whiles it remained, was it not thine own? and after it was sold, was it not in thine own power? why hast thou conceived this thing in thine heart? thou hast not lied unto men, but unto God.  5 And Ananias hearing these words fell down, and gave up the ghost: and great fear came on all them that heard these things.</a:t>
            </a:r>
          </a:p>
          <a:p>
            <a:pPr>
              <a:lnSpc>
                <a:spcPct val="80000"/>
              </a:lnSpc>
            </a:pPr>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to="" calcmode="lin" valueType="num">
                                      <p:cBhvr>
                                        <p:cTn id="7" dur="1" fill="hold"/>
                                        <p:tgtEl>
                                          <p:spTgt spid="1536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12F5C18-5023-4055-AD97-B5C4757A4EDE}"/>
              </a:ext>
            </a:extLst>
          </p:cNvPr>
          <p:cNvSpPr>
            <a:spLocks noGrp="1"/>
          </p:cNvSpPr>
          <p:nvPr>
            <p:ph type="sldNum" sz="quarter" idx="12"/>
          </p:nvPr>
        </p:nvSpPr>
        <p:spPr/>
        <p:txBody>
          <a:bodyPr/>
          <a:lstStyle/>
          <a:p>
            <a:pPr eaLnBrk="0" fontAlgn="base" hangingPunct="0">
              <a:spcBef>
                <a:spcPct val="0"/>
              </a:spcBef>
              <a:spcAft>
                <a:spcPct val="0"/>
              </a:spcAft>
            </a:pPr>
            <a:fld id="{091E9CC0-447C-44A5-A4E1-095F640AFE21}" type="slidenum">
              <a:rPr lang="en-US" altLang="en-US">
                <a:solidFill>
                  <a:srgbClr val="000000"/>
                </a:solidFill>
                <a:latin typeface="Times" panose="02020603050405020304" pitchFamily="18" charset="0"/>
              </a:rPr>
              <a:pPr eaLnBrk="0" fontAlgn="base" hangingPunct="0">
                <a:spcBef>
                  <a:spcPct val="0"/>
                </a:spcBef>
                <a:spcAft>
                  <a:spcPct val="0"/>
                </a:spcAft>
              </a:pPr>
              <a:t>315</a:t>
            </a:fld>
            <a:endParaRPr lang="en-US" altLang="en-US">
              <a:solidFill>
                <a:srgbClr val="000000"/>
              </a:solidFill>
              <a:latin typeface="Times" panose="02020603050405020304" pitchFamily="18" charset="0"/>
            </a:endParaRPr>
          </a:p>
        </p:txBody>
      </p:sp>
      <p:sp>
        <p:nvSpPr>
          <p:cNvPr id="14338" name="Rectangle 2">
            <a:extLst>
              <a:ext uri="{FF2B5EF4-FFF2-40B4-BE49-F238E27FC236}">
                <a16:creationId xmlns:a16="http://schemas.microsoft.com/office/drawing/2014/main" id="{E09F312F-0DA0-491B-A4CE-86BA7E026D54}"/>
              </a:ext>
            </a:extLst>
          </p:cNvPr>
          <p:cNvSpPr>
            <a:spLocks noGrp="1" noChangeArrowheads="1"/>
          </p:cNvSpPr>
          <p:nvPr>
            <p:ph type="title"/>
          </p:nvPr>
        </p:nvSpPr>
        <p:spPr>
          <a:xfrm>
            <a:off x="1981200" y="381000"/>
            <a:ext cx="8305800" cy="1371600"/>
          </a:xfrm>
        </p:spPr>
        <p:txBody>
          <a:bodyPr/>
          <a:lstStyle/>
          <a:p>
            <a:r>
              <a:rPr lang="en-US" altLang="en-US" sz="4000"/>
              <a:t>Their suffering made them stronger</a:t>
            </a:r>
          </a:p>
        </p:txBody>
      </p:sp>
      <p:sp>
        <p:nvSpPr>
          <p:cNvPr id="14339" name="Rectangle 3">
            <a:extLst>
              <a:ext uri="{FF2B5EF4-FFF2-40B4-BE49-F238E27FC236}">
                <a16:creationId xmlns:a16="http://schemas.microsoft.com/office/drawing/2014/main" id="{15AA5EA9-0AFF-443C-9B77-56AB7CFD3D29}"/>
              </a:ext>
            </a:extLst>
          </p:cNvPr>
          <p:cNvSpPr>
            <a:spLocks noGrp="1" noChangeArrowheads="1"/>
          </p:cNvSpPr>
          <p:nvPr>
            <p:ph type="body" idx="1"/>
          </p:nvPr>
        </p:nvSpPr>
        <p:spPr>
          <a:xfrm>
            <a:off x="1981200" y="1524000"/>
            <a:ext cx="8305800" cy="5334000"/>
          </a:xfrm>
        </p:spPr>
        <p:txBody>
          <a:bodyPr/>
          <a:lstStyle/>
          <a:p>
            <a:pPr>
              <a:lnSpc>
                <a:spcPct val="90000"/>
              </a:lnSpc>
            </a:pPr>
            <a:r>
              <a:rPr lang="en-US" altLang="en-US" sz="2400"/>
              <a:t>Acts 4:31-35   And when they had prayed, the place was shaken where they were assembled together; and they were all filled with the Holy Ghost, and they spake the word of God with boldness.  32 And the multitude of them that believed were of one heart and of one soul: neither said any of them that ought of the things which he possessed was his own; but they had all things common.  33 And with great power gave the apostles witness of the resurrection of the Lord Jesus: and great grace was upon them all.  34 Neither was there any among them that lacked: for as many as were possessors of lands or houses sold them, and brought the prices of the things that were sold,  35 And laid them down at the apostles' feet: and distribution was made unto every man according as he had need.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to="" calcmode="lin" valueType="num">
                                      <p:cBhvr>
                                        <p:cTn id="7" dur="1" fill="hold"/>
                                        <p:tgtEl>
                                          <p:spTgt spid="14339">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3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4" name="Picture 3">
            <a:extLst>
              <a:ext uri="{FF2B5EF4-FFF2-40B4-BE49-F238E27FC236}">
                <a16:creationId xmlns:a16="http://schemas.microsoft.com/office/drawing/2014/main" id="{278A1CCB-54F7-4968-85CB-3F99F4182267}"/>
              </a:ext>
            </a:extLst>
          </p:cNvPr>
          <p:cNvPicPr>
            <a:picLocks noChangeAspect="1"/>
          </p:cNvPicPr>
          <p:nvPr/>
        </p:nvPicPr>
        <p:blipFill rotWithShape="1">
          <a:blip r:embed="rId2"/>
          <a:srcRect t="14877" b="10123"/>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C2E86F6D-198D-45C3-AC93-8D31B8A4D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429000"/>
          </a:xfrm>
          <a:prstGeom prst="rect">
            <a:avLst/>
          </a:prstGeom>
          <a:gradFill flip="none" rotWithShape="1">
            <a:gsLst>
              <a:gs pos="0">
                <a:srgbClr val="000000">
                  <a:alpha val="35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A2A0D5DD-0326-45F5-88E5-1B53FD4BAFF5}"/>
              </a:ext>
            </a:extLst>
          </p:cNvPr>
          <p:cNvSpPr>
            <a:spLocks noGrp="1"/>
          </p:cNvSpPr>
          <p:nvPr>
            <p:ph type="ctrTitle"/>
          </p:nvPr>
        </p:nvSpPr>
        <p:spPr>
          <a:xfrm>
            <a:off x="-1" y="939567"/>
            <a:ext cx="4893545" cy="2489433"/>
          </a:xfrm>
        </p:spPr>
        <p:txBody>
          <a:bodyPr anchor="ctr">
            <a:noAutofit/>
          </a:bodyPr>
          <a:lstStyle/>
          <a:p>
            <a:r>
              <a:rPr lang="en-US" sz="5400" dirty="0">
                <a:solidFill>
                  <a:srgbClr val="FFFF00"/>
                </a:solidFill>
                <a:effectLst>
                  <a:outerShdw blurRad="38100" dist="38100" dir="2700000" algn="tl">
                    <a:srgbClr val="000000">
                      <a:alpha val="43137"/>
                    </a:srgbClr>
                  </a:outerShdw>
                </a:effectLst>
                <a:latin typeface="Broadway" panose="04040905080B02020502" pitchFamily="82" charset="0"/>
              </a:rPr>
              <a:t>The NEW TESTAMENT </a:t>
            </a:r>
            <a:r>
              <a:rPr lang="en-US" sz="7200" dirty="0">
                <a:solidFill>
                  <a:srgbClr val="FFFF00"/>
                </a:solidFill>
                <a:effectLst>
                  <a:outerShdw blurRad="38100" dist="38100" dir="2700000" algn="tl">
                    <a:srgbClr val="000000">
                      <a:alpha val="43137"/>
                    </a:srgbClr>
                  </a:outerShdw>
                </a:effectLst>
                <a:latin typeface="Broadway" panose="04040905080B02020502" pitchFamily="82" charset="0"/>
              </a:rPr>
              <a:t>BOOK OF </a:t>
            </a:r>
            <a:r>
              <a:rPr lang="en-US" sz="9600" b="1" dirty="0">
                <a:solidFill>
                  <a:srgbClr val="FFFF00"/>
                </a:solidFill>
                <a:effectLst>
                  <a:outerShdw blurRad="38100" dist="38100" dir="2700000" algn="tl">
                    <a:srgbClr val="000000">
                      <a:alpha val="43137"/>
                    </a:srgbClr>
                  </a:outerShdw>
                </a:effectLst>
                <a:latin typeface="Broadway" panose="04040905080B02020502" pitchFamily="82" charset="0"/>
              </a:rPr>
              <a:t>ACTS</a:t>
            </a:r>
          </a:p>
        </p:txBody>
      </p:sp>
      <p:cxnSp>
        <p:nvCxnSpPr>
          <p:cNvPr id="13" name="Straight Connector 12">
            <a:extLst>
              <a:ext uri="{FF2B5EF4-FFF2-40B4-BE49-F238E27FC236}">
                <a16:creationId xmlns:a16="http://schemas.microsoft.com/office/drawing/2014/main" id="{6C14D892-36B8-4065-9158-50C22E1E69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1437846"/>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531597"/>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11F2E0-D44A-43D0-8FDA-403CB8CCE794}"/>
              </a:ext>
            </a:extLst>
          </p:cNvPr>
          <p:cNvSpPr/>
          <p:nvPr/>
        </p:nvSpPr>
        <p:spPr>
          <a:xfrm>
            <a:off x="8056344" y="2967335"/>
            <a:ext cx="1838427"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a:solidFill>
                  <a:srgbClr val="FDDF8B"/>
                </a:solidFill>
                <a:latin typeface="Calibri"/>
              </a:rPr>
              <a:t>4</a:t>
            </a:r>
            <a:r>
              <a:rPr kumimoji="0" lang="en-US" sz="5400" b="1" i="0" u="none" strike="noStrike" kern="1200" cap="none" spc="0" normalizeH="0" baseline="0" noProof="0" dirty="0">
                <a:ln/>
                <a:solidFill>
                  <a:srgbClr val="FDDF8B"/>
                </a:solidFill>
                <a:effectLst/>
                <a:uLnTx/>
                <a:uFillTx/>
                <a:latin typeface="Calibri"/>
                <a:ea typeface="+mn-ea"/>
                <a:cs typeface="+mn-cs"/>
              </a:rPr>
              <a:t>/10</a:t>
            </a:r>
          </a:p>
        </p:txBody>
      </p:sp>
      <p:sp>
        <p:nvSpPr>
          <p:cNvPr id="3" name="Arrow: Striped Right 2">
            <a:extLst>
              <a:ext uri="{FF2B5EF4-FFF2-40B4-BE49-F238E27FC236}">
                <a16:creationId xmlns:a16="http://schemas.microsoft.com/office/drawing/2014/main" id="{B529718A-2523-4C0F-8F9F-D6D9E2DCDCFD}"/>
              </a:ext>
            </a:extLst>
          </p:cNvPr>
          <p:cNvSpPr/>
          <p:nvPr/>
        </p:nvSpPr>
        <p:spPr>
          <a:xfrm>
            <a:off x="10000648" y="2967335"/>
            <a:ext cx="978408" cy="946297"/>
          </a:xfrm>
          <a:prstGeom prst="striped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32699504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9BA128-E6B0-4450-B35E-A9A80F52910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E5C6F84E-3AE9-46F8-B133-AA0E1059105C}"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32</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7890" name="Text Box 2">
            <a:extLst>
              <a:ext uri="{FF2B5EF4-FFF2-40B4-BE49-F238E27FC236}">
                <a16:creationId xmlns:a16="http://schemas.microsoft.com/office/drawing/2014/main" id="{6F2A1257-B19C-49CE-8FE0-E5394DD24771}"/>
              </a:ext>
            </a:extLst>
          </p:cNvPr>
          <p:cNvSpPr txBox="1">
            <a:spLocks noChangeArrowheads="1"/>
          </p:cNvSpPr>
          <p:nvPr/>
        </p:nvSpPr>
        <p:spPr bwMode="auto">
          <a:xfrm>
            <a:off x="2743200" y="685800"/>
            <a:ext cx="769620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9.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Paul’s arrest in Jerusalem and imprisonment in Caesarea</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Maritime</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(21.1-26.32):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Paul returns to Jerusalem (21.17) ... accused of blasphemy and profaning the Temple;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When arrested, Paul claims that he is a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Pharisee</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(21.27-23.10);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Paul is imprisoned ... in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Caesarea</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(23.33-26.32);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he exercises his birthright as a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Roman citizen</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(25.1-21);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he defends himself (26.1-29);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7890">
                                            <p:txEl>
                                              <p:pRg st="0" end="0"/>
                                            </p:txEl>
                                          </p:spTgt>
                                        </p:tgtEl>
                                        <p:attrNameLst>
                                          <p:attrName>style.visibility</p:attrName>
                                        </p:attrNameLst>
                                      </p:cBhvr>
                                      <p:to>
                                        <p:strVal val="visible"/>
                                      </p:to>
                                    </p:set>
                                    <p:anim calcmode="lin" valueType="num">
                                      <p:cBhvr additive="base">
                                        <p:cTn id="7" dur="300" fill="hold"/>
                                        <p:tgtEl>
                                          <p:spTgt spid="37890">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789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7890">
                                            <p:txEl>
                                              <p:pRg st="1" end="1"/>
                                            </p:txEl>
                                          </p:spTgt>
                                        </p:tgtEl>
                                        <p:attrNameLst>
                                          <p:attrName>style.visibility</p:attrName>
                                        </p:attrNameLst>
                                      </p:cBhvr>
                                      <p:to>
                                        <p:strVal val="visible"/>
                                      </p:to>
                                    </p:set>
                                    <p:anim calcmode="lin" valueType="num">
                                      <p:cBhvr additive="base">
                                        <p:cTn id="13" dur="300" fill="hold"/>
                                        <p:tgtEl>
                                          <p:spTgt spid="37890">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789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7890">
                                            <p:txEl>
                                              <p:pRg st="2" end="2"/>
                                            </p:txEl>
                                          </p:spTgt>
                                        </p:tgtEl>
                                        <p:attrNameLst>
                                          <p:attrName>style.visibility</p:attrName>
                                        </p:attrNameLst>
                                      </p:cBhvr>
                                      <p:to>
                                        <p:strVal val="visible"/>
                                      </p:to>
                                    </p:set>
                                    <p:anim calcmode="lin" valueType="num">
                                      <p:cBhvr additive="base">
                                        <p:cTn id="19" dur="300" fill="hold"/>
                                        <p:tgtEl>
                                          <p:spTgt spid="37890">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789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7890">
                                            <p:txEl>
                                              <p:pRg st="3" end="3"/>
                                            </p:txEl>
                                          </p:spTgt>
                                        </p:tgtEl>
                                        <p:attrNameLst>
                                          <p:attrName>style.visibility</p:attrName>
                                        </p:attrNameLst>
                                      </p:cBhvr>
                                      <p:to>
                                        <p:strVal val="visible"/>
                                      </p:to>
                                    </p:set>
                                    <p:anim calcmode="lin" valueType="num">
                                      <p:cBhvr additive="base">
                                        <p:cTn id="25" dur="300" fill="hold"/>
                                        <p:tgtEl>
                                          <p:spTgt spid="37890">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789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7890">
                                            <p:txEl>
                                              <p:pRg st="4" end="4"/>
                                            </p:txEl>
                                          </p:spTgt>
                                        </p:tgtEl>
                                        <p:attrNameLst>
                                          <p:attrName>style.visibility</p:attrName>
                                        </p:attrNameLst>
                                      </p:cBhvr>
                                      <p:to>
                                        <p:strVal val="visible"/>
                                      </p:to>
                                    </p:set>
                                    <p:anim calcmode="lin" valueType="num">
                                      <p:cBhvr additive="base">
                                        <p:cTn id="31" dur="300" fill="hold"/>
                                        <p:tgtEl>
                                          <p:spTgt spid="37890">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789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37890">
                                            <p:txEl>
                                              <p:pRg st="5" end="5"/>
                                            </p:txEl>
                                          </p:spTgt>
                                        </p:tgtEl>
                                        <p:attrNameLst>
                                          <p:attrName>style.visibility</p:attrName>
                                        </p:attrNameLst>
                                      </p:cBhvr>
                                      <p:to>
                                        <p:strVal val="visible"/>
                                      </p:to>
                                    </p:set>
                                    <p:anim calcmode="lin" valueType="num">
                                      <p:cBhvr additive="base">
                                        <p:cTn id="37" dur="300" fill="hold"/>
                                        <p:tgtEl>
                                          <p:spTgt spid="37890">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3789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88BBE5-9E9E-4F45-9CE1-ABEE73B4F78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9281949B-CA98-493C-9EE2-72981C26DB59}"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33</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76802" name="Picture 2">
            <a:extLst>
              <a:ext uri="{FF2B5EF4-FFF2-40B4-BE49-F238E27FC236}">
                <a16:creationId xmlns:a16="http://schemas.microsoft.com/office/drawing/2014/main" id="{26F37265-109C-4B5E-BBD5-D704FC5F3A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04800"/>
            <a:ext cx="5562600" cy="6324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63BE3C-6E8F-4A50-A8EB-7FD95815C1B7}"/>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C3FC003A-CD76-46AE-9352-81DFD610D83E}"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34</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8914" name="Text Box 2">
            <a:extLst>
              <a:ext uri="{FF2B5EF4-FFF2-40B4-BE49-F238E27FC236}">
                <a16:creationId xmlns:a16="http://schemas.microsoft.com/office/drawing/2014/main" id="{A70CDAC2-F2AA-4280-A9D1-698BD12057C3}"/>
              </a:ext>
            </a:extLst>
          </p:cNvPr>
          <p:cNvSpPr txBox="1">
            <a:spLocks noChangeArrowheads="1"/>
          </p:cNvSpPr>
          <p:nvPr/>
        </p:nvSpPr>
        <p:spPr bwMode="auto">
          <a:xfrm>
            <a:off x="2743200" y="685801"/>
            <a:ext cx="769620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10.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Journey to Rome and His Preaching to Roman Jews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(27.1-28.31):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sea journey to Rome... a shipwreck on the island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Malta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(28.1 ) (see Map);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narrative in the first person plural, that is, “we”;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Acts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ends with Paul’s arrival in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Rome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(28.16);</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is under house arrest but is free to preach (28.31);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He continues to evangelize the Romans (28.23-31);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We are not told of Paul’s fate.</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8914">
                                            <p:txEl>
                                              <p:pRg st="0" end="0"/>
                                            </p:txEl>
                                          </p:spTgt>
                                        </p:tgtEl>
                                        <p:attrNameLst>
                                          <p:attrName>style.visibility</p:attrName>
                                        </p:attrNameLst>
                                      </p:cBhvr>
                                      <p:to>
                                        <p:strVal val="visible"/>
                                      </p:to>
                                    </p:set>
                                    <p:anim calcmode="lin" valueType="num">
                                      <p:cBhvr additive="base">
                                        <p:cTn id="7" dur="300" fill="hold"/>
                                        <p:tgtEl>
                                          <p:spTgt spid="38914">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89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8914">
                                            <p:txEl>
                                              <p:pRg st="1" end="1"/>
                                            </p:txEl>
                                          </p:spTgt>
                                        </p:tgtEl>
                                        <p:attrNameLst>
                                          <p:attrName>style.visibility</p:attrName>
                                        </p:attrNameLst>
                                      </p:cBhvr>
                                      <p:to>
                                        <p:strVal val="visible"/>
                                      </p:to>
                                    </p:set>
                                    <p:anim calcmode="lin" valueType="num">
                                      <p:cBhvr additive="base">
                                        <p:cTn id="13" dur="300" fill="hold"/>
                                        <p:tgtEl>
                                          <p:spTgt spid="38914">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891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8914">
                                            <p:txEl>
                                              <p:pRg st="2" end="2"/>
                                            </p:txEl>
                                          </p:spTgt>
                                        </p:tgtEl>
                                        <p:attrNameLst>
                                          <p:attrName>style.visibility</p:attrName>
                                        </p:attrNameLst>
                                      </p:cBhvr>
                                      <p:to>
                                        <p:strVal val="visible"/>
                                      </p:to>
                                    </p:set>
                                    <p:anim calcmode="lin" valueType="num">
                                      <p:cBhvr additive="base">
                                        <p:cTn id="19" dur="300" fill="hold"/>
                                        <p:tgtEl>
                                          <p:spTgt spid="38914">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891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8914">
                                            <p:txEl>
                                              <p:pRg st="3" end="3"/>
                                            </p:txEl>
                                          </p:spTgt>
                                        </p:tgtEl>
                                        <p:attrNameLst>
                                          <p:attrName>style.visibility</p:attrName>
                                        </p:attrNameLst>
                                      </p:cBhvr>
                                      <p:to>
                                        <p:strVal val="visible"/>
                                      </p:to>
                                    </p:set>
                                    <p:anim calcmode="lin" valueType="num">
                                      <p:cBhvr additive="base">
                                        <p:cTn id="25" dur="300" fill="hold"/>
                                        <p:tgtEl>
                                          <p:spTgt spid="38914">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891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8914">
                                            <p:txEl>
                                              <p:pRg st="4" end="4"/>
                                            </p:txEl>
                                          </p:spTgt>
                                        </p:tgtEl>
                                        <p:attrNameLst>
                                          <p:attrName>style.visibility</p:attrName>
                                        </p:attrNameLst>
                                      </p:cBhvr>
                                      <p:to>
                                        <p:strVal val="visible"/>
                                      </p:to>
                                    </p:set>
                                    <p:anim calcmode="lin" valueType="num">
                                      <p:cBhvr additive="base">
                                        <p:cTn id="31" dur="300" fill="hold"/>
                                        <p:tgtEl>
                                          <p:spTgt spid="38914">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891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38914">
                                            <p:txEl>
                                              <p:pRg st="5" end="5"/>
                                            </p:txEl>
                                          </p:spTgt>
                                        </p:tgtEl>
                                        <p:attrNameLst>
                                          <p:attrName>style.visibility</p:attrName>
                                        </p:attrNameLst>
                                      </p:cBhvr>
                                      <p:to>
                                        <p:strVal val="visible"/>
                                      </p:to>
                                    </p:set>
                                    <p:anim calcmode="lin" valueType="num">
                                      <p:cBhvr additive="base">
                                        <p:cTn id="37" dur="300" fill="hold"/>
                                        <p:tgtEl>
                                          <p:spTgt spid="38914">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3891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iterate type="wd">
                                    <p:tmPct val="100000"/>
                                  </p:iterate>
                                  <p:childTnLst>
                                    <p:set>
                                      <p:cBhvr>
                                        <p:cTn id="42" dur="1" fill="hold">
                                          <p:stCondLst>
                                            <p:cond delay="0"/>
                                          </p:stCondLst>
                                        </p:cTn>
                                        <p:tgtEl>
                                          <p:spTgt spid="38914">
                                            <p:txEl>
                                              <p:pRg st="6" end="6"/>
                                            </p:txEl>
                                          </p:spTgt>
                                        </p:tgtEl>
                                        <p:attrNameLst>
                                          <p:attrName>style.visibility</p:attrName>
                                        </p:attrNameLst>
                                      </p:cBhvr>
                                      <p:to>
                                        <p:strVal val="visible"/>
                                      </p:to>
                                    </p:set>
                                    <p:anim calcmode="lin" valueType="num">
                                      <p:cBhvr additive="base">
                                        <p:cTn id="43" dur="300" fill="hold"/>
                                        <p:tgtEl>
                                          <p:spTgt spid="38914">
                                            <p:txEl>
                                              <p:pRg st="6" end="6"/>
                                            </p:txEl>
                                          </p:spTgt>
                                        </p:tgtEl>
                                        <p:attrNameLst>
                                          <p:attrName>ppt_x</p:attrName>
                                        </p:attrNameLst>
                                      </p:cBhvr>
                                      <p:tavLst>
                                        <p:tav tm="0">
                                          <p:val>
                                            <p:strVal val="0-#ppt_w/2"/>
                                          </p:val>
                                        </p:tav>
                                        <p:tav tm="100000">
                                          <p:val>
                                            <p:strVal val="#ppt_x"/>
                                          </p:val>
                                        </p:tav>
                                      </p:tavLst>
                                    </p:anim>
                                    <p:anim calcmode="lin" valueType="num">
                                      <p:cBhvr additive="base">
                                        <p:cTn id="44" dur="300" fill="hold"/>
                                        <p:tgtEl>
                                          <p:spTgt spid="3891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CFE29117-E0FB-4350-A87A-5BAF2CADF8F6}"/>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FB5B21C1-FB33-4A36-8720-525BB080B66D}"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35</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95236" name="Picture 4">
            <a:extLst>
              <a:ext uri="{FF2B5EF4-FFF2-40B4-BE49-F238E27FC236}">
                <a16:creationId xmlns:a16="http://schemas.microsoft.com/office/drawing/2014/main" id="{4020B5CB-4C49-437F-8EC4-7674018ED9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0"/>
            <a:ext cx="8839200" cy="6045200"/>
          </a:xfrm>
          <a:prstGeom prst="rect">
            <a:avLst/>
          </a:prstGeom>
          <a:noFill/>
          <a:extLst>
            <a:ext uri="{909E8E84-426E-40DD-AFC4-6F175D3DCCD1}">
              <a14:hiddenFill xmlns:a14="http://schemas.microsoft.com/office/drawing/2010/main">
                <a:solidFill>
                  <a:srgbClr val="FFFFFF"/>
                </a:solidFill>
              </a14:hiddenFill>
            </a:ext>
          </a:extLst>
        </p:spPr>
      </p:pic>
      <p:sp>
        <p:nvSpPr>
          <p:cNvPr id="95237" name="Text Box 5">
            <a:extLst>
              <a:ext uri="{FF2B5EF4-FFF2-40B4-BE49-F238E27FC236}">
                <a16:creationId xmlns:a16="http://schemas.microsoft.com/office/drawing/2014/main" id="{4A32F304-451D-4B16-B735-D92CC51B1580}"/>
              </a:ext>
            </a:extLst>
          </p:cNvPr>
          <p:cNvSpPr txBox="1">
            <a:spLocks noChangeArrowheads="1"/>
          </p:cNvSpPr>
          <p:nvPr/>
        </p:nvSpPr>
        <p:spPr bwMode="auto">
          <a:xfrm>
            <a:off x="1905000" y="61722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Paul’s Journey to Rome.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4BB14BD1-5D20-413D-ABAB-F8CDB6CE8B78}"/>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13F176BF-7935-4446-83D0-D311BAE0DD82}"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36</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97284" name="Picture 4">
            <a:extLst>
              <a:ext uri="{FF2B5EF4-FFF2-40B4-BE49-F238E27FC236}">
                <a16:creationId xmlns:a16="http://schemas.microsoft.com/office/drawing/2014/main" id="{939608F9-F676-4D8D-8361-805AD00E1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457200"/>
            <a:ext cx="4775200" cy="5715000"/>
          </a:xfrm>
          <a:prstGeom prst="rect">
            <a:avLst/>
          </a:prstGeom>
          <a:noFill/>
          <a:extLst>
            <a:ext uri="{909E8E84-426E-40DD-AFC4-6F175D3DCCD1}">
              <a14:hiddenFill xmlns:a14="http://schemas.microsoft.com/office/drawing/2010/main">
                <a:solidFill>
                  <a:srgbClr val="FFFFFF"/>
                </a:solidFill>
              </a14:hiddenFill>
            </a:ext>
          </a:extLst>
        </p:spPr>
      </p:pic>
      <p:sp>
        <p:nvSpPr>
          <p:cNvPr id="97285" name="Text Box 5">
            <a:extLst>
              <a:ext uri="{FF2B5EF4-FFF2-40B4-BE49-F238E27FC236}">
                <a16:creationId xmlns:a16="http://schemas.microsoft.com/office/drawing/2014/main" id="{018E7B0E-F4B8-4C83-B60A-5AA674C2CABF}"/>
              </a:ext>
            </a:extLst>
          </p:cNvPr>
          <p:cNvSpPr txBox="1">
            <a:spLocks noChangeArrowheads="1"/>
          </p:cNvSpPr>
          <p:nvPr/>
        </p:nvSpPr>
        <p:spPr bwMode="auto">
          <a:xfrm>
            <a:off x="8077200" y="3733800"/>
            <a:ext cx="2590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The Good Shepherd – in Catacombs of Rome.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9F7ACF-6370-453D-B061-FF7BAE472C4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E3EE07ED-A413-4017-85D0-EF28070FAA94}"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37</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9938" name="Text Box 2">
            <a:extLst>
              <a:ext uri="{FF2B5EF4-FFF2-40B4-BE49-F238E27FC236}">
                <a16:creationId xmlns:a16="http://schemas.microsoft.com/office/drawing/2014/main" id="{2D35E2D6-9697-4C05-BCA7-6140C34EEECC}"/>
              </a:ext>
            </a:extLst>
          </p:cNvPr>
          <p:cNvSpPr txBox="1">
            <a:spLocks noChangeArrowheads="1"/>
          </p:cNvSpPr>
          <p:nvPr/>
        </p:nvSpPr>
        <p:spPr bwMode="auto">
          <a:xfrm>
            <a:off x="2743200" y="685801"/>
            <a:ext cx="76962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10.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Journey to Rome and his Preaching to Roman Jews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(27.1-28.31)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Luke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has accomplished his task of tracing Christianity’s expansion from Jerusalem to “the ends of the earth” (1.8);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Another theme emphasized: Paul and his successor evangelists will henceforth direct the Gospel primarily to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Non-Jews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for “the Gentiles will listen” (28.28);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Luke quotes from Isaiah 6 (see also Mark 4.10-13);</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Christianity’s future belongs to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Gentiles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wd">
                                    <p:tmPct val="100000"/>
                                  </p:iterate>
                                  <p:childTnLst>
                                    <p:set>
                                      <p:cBhvr>
                                        <p:cTn id="6" dur="1" fill="hold">
                                          <p:stCondLst>
                                            <p:cond delay="0"/>
                                          </p:stCondLst>
                                        </p:cTn>
                                        <p:tgtEl>
                                          <p:spTgt spid="39938">
                                            <p:txEl>
                                              <p:pRg st="0" end="0"/>
                                            </p:txEl>
                                          </p:spTgt>
                                        </p:tgtEl>
                                        <p:attrNameLst>
                                          <p:attrName>style.visibility</p:attrName>
                                        </p:attrNameLst>
                                      </p:cBhvr>
                                      <p:to>
                                        <p:strVal val="visible"/>
                                      </p:to>
                                    </p:set>
                                    <p:anim calcmode="lin" valueType="num">
                                      <p:cBhvr additive="base">
                                        <p:cTn id="7" dur="300" fill="hold"/>
                                        <p:tgtEl>
                                          <p:spTgt spid="3993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93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iterate type="wd">
                                    <p:tmPct val="100000"/>
                                  </p:iterate>
                                  <p:childTnLst>
                                    <p:set>
                                      <p:cBhvr>
                                        <p:cTn id="12" dur="1" fill="hold">
                                          <p:stCondLst>
                                            <p:cond delay="0"/>
                                          </p:stCondLst>
                                        </p:cTn>
                                        <p:tgtEl>
                                          <p:spTgt spid="39938">
                                            <p:txEl>
                                              <p:pRg st="1" end="1"/>
                                            </p:txEl>
                                          </p:spTgt>
                                        </p:tgtEl>
                                        <p:attrNameLst>
                                          <p:attrName>style.visibility</p:attrName>
                                        </p:attrNameLst>
                                      </p:cBhvr>
                                      <p:to>
                                        <p:strVal val="visible"/>
                                      </p:to>
                                    </p:set>
                                    <p:anim calcmode="lin" valueType="num">
                                      <p:cBhvr additive="base">
                                        <p:cTn id="13" dur="300" fill="hold"/>
                                        <p:tgtEl>
                                          <p:spTgt spid="39938">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993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iterate type="wd">
                                    <p:tmPct val="100000"/>
                                  </p:iterate>
                                  <p:childTnLst>
                                    <p:set>
                                      <p:cBhvr>
                                        <p:cTn id="18" dur="1" fill="hold">
                                          <p:stCondLst>
                                            <p:cond delay="0"/>
                                          </p:stCondLst>
                                        </p:cTn>
                                        <p:tgtEl>
                                          <p:spTgt spid="39938">
                                            <p:txEl>
                                              <p:pRg st="2" end="2"/>
                                            </p:txEl>
                                          </p:spTgt>
                                        </p:tgtEl>
                                        <p:attrNameLst>
                                          <p:attrName>style.visibility</p:attrName>
                                        </p:attrNameLst>
                                      </p:cBhvr>
                                      <p:to>
                                        <p:strVal val="visible"/>
                                      </p:to>
                                    </p:set>
                                    <p:anim calcmode="lin" valueType="num">
                                      <p:cBhvr additive="base">
                                        <p:cTn id="19" dur="300" fill="hold"/>
                                        <p:tgtEl>
                                          <p:spTgt spid="39938">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3993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iterate type="wd">
                                    <p:tmPct val="100000"/>
                                  </p:iterate>
                                  <p:childTnLst>
                                    <p:set>
                                      <p:cBhvr>
                                        <p:cTn id="24" dur="1" fill="hold">
                                          <p:stCondLst>
                                            <p:cond delay="0"/>
                                          </p:stCondLst>
                                        </p:cTn>
                                        <p:tgtEl>
                                          <p:spTgt spid="39938">
                                            <p:txEl>
                                              <p:pRg st="3" end="3"/>
                                            </p:txEl>
                                          </p:spTgt>
                                        </p:tgtEl>
                                        <p:attrNameLst>
                                          <p:attrName>style.visibility</p:attrName>
                                        </p:attrNameLst>
                                      </p:cBhvr>
                                      <p:to>
                                        <p:strVal val="visible"/>
                                      </p:to>
                                    </p:set>
                                    <p:anim calcmode="lin" valueType="num">
                                      <p:cBhvr additive="base">
                                        <p:cTn id="25" dur="300" fill="hold"/>
                                        <p:tgtEl>
                                          <p:spTgt spid="39938">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3993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iterate type="wd">
                                    <p:tmPct val="100000"/>
                                  </p:iterate>
                                  <p:childTnLst>
                                    <p:set>
                                      <p:cBhvr>
                                        <p:cTn id="30" dur="1" fill="hold">
                                          <p:stCondLst>
                                            <p:cond delay="0"/>
                                          </p:stCondLst>
                                        </p:cTn>
                                        <p:tgtEl>
                                          <p:spTgt spid="39938">
                                            <p:txEl>
                                              <p:pRg st="4" end="4"/>
                                            </p:txEl>
                                          </p:spTgt>
                                        </p:tgtEl>
                                        <p:attrNameLst>
                                          <p:attrName>style.visibility</p:attrName>
                                        </p:attrNameLst>
                                      </p:cBhvr>
                                      <p:to>
                                        <p:strVal val="visible"/>
                                      </p:to>
                                    </p:set>
                                    <p:anim calcmode="lin" valueType="num">
                                      <p:cBhvr additive="base">
                                        <p:cTn id="31" dur="300" fill="hold"/>
                                        <p:tgtEl>
                                          <p:spTgt spid="39938">
                                            <p:txEl>
                                              <p:pRg st="4" end="4"/>
                                            </p:txEl>
                                          </p:spTgt>
                                        </p:tgtEl>
                                        <p:attrNameLst>
                                          <p:attrName>ppt_x</p:attrName>
                                        </p:attrNameLst>
                                      </p:cBhvr>
                                      <p:tavLst>
                                        <p:tav tm="0">
                                          <p:val>
                                            <p:strVal val="#ppt_x"/>
                                          </p:val>
                                        </p:tav>
                                        <p:tav tm="100000">
                                          <p:val>
                                            <p:strVal val="#ppt_x"/>
                                          </p:val>
                                        </p:tav>
                                      </p:tavLst>
                                    </p:anim>
                                    <p:anim calcmode="lin" valueType="num">
                                      <p:cBhvr additive="base">
                                        <p:cTn id="32" dur="300" fill="hold"/>
                                        <p:tgtEl>
                                          <p:spTgt spid="3993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503339" y="776748"/>
            <a:ext cx="11688661" cy="5624052"/>
          </a:xfrm>
        </p:spPr>
        <p:txBody>
          <a:bodyPr>
            <a:noAutofit/>
          </a:bodyPr>
          <a:lstStyle/>
          <a:p>
            <a:r>
              <a:rPr lang="en-US" sz="5400" dirty="0">
                <a:solidFill>
                  <a:schemeClr val="accent2">
                    <a:lumMod val="20000"/>
                    <a:lumOff val="80000"/>
                  </a:schemeClr>
                </a:solidFill>
                <a:latin typeface="Ravie" panose="04040805050809020602" pitchFamily="82" charset="0"/>
              </a:rPr>
              <a:t>Basic Book Structure acts of the Apostles Centers </a:t>
            </a:r>
            <a:r>
              <a:rPr lang="en-US" sz="6000" dirty="0">
                <a:solidFill>
                  <a:schemeClr val="accent2">
                    <a:lumMod val="20000"/>
                    <a:lumOff val="80000"/>
                  </a:schemeClr>
                </a:solidFill>
                <a:latin typeface="Ravie" panose="04040805050809020602" pitchFamily="82" charset="0"/>
              </a:rPr>
              <a:t>around the great commission &amp; Call To evangelize Then known world!  </a:t>
            </a:r>
          </a:p>
        </p:txBody>
      </p:sp>
    </p:spTree>
    <p:extLst>
      <p:ext uri="{BB962C8B-B14F-4D97-AF65-F5344CB8AC3E}">
        <p14:creationId xmlns:p14="http://schemas.microsoft.com/office/powerpoint/2010/main" val="22033057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Where the Story takes Place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6618" y="2072640"/>
            <a:ext cx="8138765" cy="4267200"/>
          </a:xfrm>
          <a:prstGeom prst="rect">
            <a:avLst/>
          </a:prstGeom>
        </p:spPr>
      </p:pic>
    </p:spTree>
    <p:extLst>
      <p:ext uri="{BB962C8B-B14F-4D97-AF65-F5344CB8AC3E}">
        <p14:creationId xmlns:p14="http://schemas.microsoft.com/office/powerpoint/2010/main" val="4106083268"/>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693C33D-9BED-4881-B5AF-615CD2F98B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7891" y="645294"/>
            <a:ext cx="10716547" cy="5668879"/>
          </a:xfrm>
        </p:spPr>
      </p:pic>
    </p:spTree>
    <p:extLst>
      <p:ext uri="{BB962C8B-B14F-4D97-AF65-F5344CB8AC3E}">
        <p14:creationId xmlns:p14="http://schemas.microsoft.com/office/powerpoint/2010/main" val="402326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8328"/>
            <a:ext cx="10972800" cy="1252728"/>
          </a:xfrm>
        </p:spPr>
        <p:txBody>
          <a:bodyPr>
            <a:noAutofit/>
          </a:bodyPr>
          <a:lstStyle/>
          <a:p>
            <a:r>
              <a:rPr lang="en-US" sz="4267" dirty="0"/>
              <a:t>The Land of Canaan in the Near East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504" y="2108201"/>
            <a:ext cx="4876800" cy="3520783"/>
          </a:xfrm>
          <a:prstGeom prst="rect">
            <a:avLst/>
          </a:prstGeom>
        </p:spPr>
      </p:pic>
    </p:spTree>
    <p:extLst>
      <p:ext uri="{BB962C8B-B14F-4D97-AF65-F5344CB8AC3E}">
        <p14:creationId xmlns:p14="http://schemas.microsoft.com/office/powerpoint/2010/main" val="412995498"/>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1803400"/>
            <a:ext cx="11176000" cy="4673600"/>
          </a:xfrm>
        </p:spPr>
        <p:txBody>
          <a:bodyPr>
            <a:noAutofit/>
          </a:bodyPr>
          <a:lstStyle/>
          <a:p>
            <a:pPr marL="0" indent="0">
              <a:buNone/>
            </a:pPr>
            <a:r>
              <a:rPr lang="en-US" sz="2667" b="1" dirty="0"/>
              <a:t>Acts 1:8</a:t>
            </a:r>
            <a:br>
              <a:rPr lang="en-US" sz="2667" b="1" dirty="0"/>
            </a:br>
            <a:r>
              <a:rPr lang="en-US" sz="2400" dirty="0"/>
              <a:t>But ye shall receive power, after that the Holy Ghost is come upon you: and ye shall be witnesses unto me both in Jerusalem, and in all Judaea, and in Samaria, and unto the uttermost part of the earth. </a:t>
            </a:r>
          </a:p>
          <a:p>
            <a:pPr>
              <a:spcBef>
                <a:spcPts val="1600"/>
              </a:spcBef>
            </a:pPr>
            <a:r>
              <a:rPr lang="en-US" sz="2133" b="1" dirty="0">
                <a:solidFill>
                  <a:schemeClr val="tx2">
                    <a:lumMod val="75000"/>
                  </a:schemeClr>
                </a:solidFill>
              </a:rPr>
              <a:t>Matthew 28:19-20</a:t>
            </a:r>
            <a:br>
              <a:rPr lang="en-US" sz="2133" b="1" dirty="0">
                <a:solidFill>
                  <a:schemeClr val="tx2">
                    <a:lumMod val="75000"/>
                  </a:schemeClr>
                </a:solidFill>
              </a:rPr>
            </a:br>
            <a:r>
              <a:rPr lang="en-US" sz="2133" baseline="30000" dirty="0">
                <a:solidFill>
                  <a:schemeClr val="tx2">
                    <a:lumMod val="75000"/>
                  </a:schemeClr>
                </a:solidFill>
              </a:rPr>
              <a:t>19</a:t>
            </a:r>
            <a:r>
              <a:rPr lang="en-US" sz="2133" dirty="0">
                <a:solidFill>
                  <a:schemeClr val="tx2">
                    <a:lumMod val="75000"/>
                  </a:schemeClr>
                </a:solidFill>
              </a:rPr>
              <a:t> Go ye therefore, and teach all nations, baptizing them in the name of the Father, and of the Son, and of the Holy Ghost:  </a:t>
            </a:r>
            <a:br>
              <a:rPr lang="en-US" sz="2133" dirty="0">
                <a:solidFill>
                  <a:schemeClr val="tx2">
                    <a:lumMod val="75000"/>
                  </a:schemeClr>
                </a:solidFill>
              </a:rPr>
            </a:br>
            <a:r>
              <a:rPr lang="en-US" sz="2133" baseline="30000" dirty="0">
                <a:solidFill>
                  <a:schemeClr val="tx2">
                    <a:lumMod val="75000"/>
                  </a:schemeClr>
                </a:solidFill>
              </a:rPr>
              <a:t>20</a:t>
            </a:r>
            <a:r>
              <a:rPr lang="en-US" sz="2133" dirty="0">
                <a:solidFill>
                  <a:schemeClr val="tx2">
                    <a:lumMod val="75000"/>
                  </a:schemeClr>
                </a:solidFill>
              </a:rPr>
              <a:t> Teaching them to observe all things whatsoever I have commanded you: and, lo, I am with you </a:t>
            </a:r>
            <a:r>
              <a:rPr lang="en-US" sz="2133" dirty="0" err="1">
                <a:solidFill>
                  <a:schemeClr val="tx2">
                    <a:lumMod val="75000"/>
                  </a:schemeClr>
                </a:solidFill>
              </a:rPr>
              <a:t>alway</a:t>
            </a:r>
            <a:r>
              <a:rPr lang="en-US" sz="2133" dirty="0">
                <a:solidFill>
                  <a:schemeClr val="tx2">
                    <a:lumMod val="75000"/>
                  </a:schemeClr>
                </a:solidFill>
              </a:rPr>
              <a:t>, </a:t>
            </a:r>
            <a:r>
              <a:rPr lang="en-US" sz="2133" i="1" dirty="0">
                <a:solidFill>
                  <a:schemeClr val="tx2">
                    <a:lumMod val="75000"/>
                  </a:schemeClr>
                </a:solidFill>
              </a:rPr>
              <a:t>even </a:t>
            </a:r>
            <a:r>
              <a:rPr lang="en-US" sz="2133" dirty="0">
                <a:solidFill>
                  <a:schemeClr val="tx2">
                    <a:lumMod val="75000"/>
                  </a:schemeClr>
                </a:solidFill>
              </a:rPr>
              <a:t>unto the end of the world. Amen.</a:t>
            </a:r>
          </a:p>
          <a:p>
            <a:pPr>
              <a:spcBef>
                <a:spcPts val="1600"/>
              </a:spcBef>
            </a:pPr>
            <a:r>
              <a:rPr lang="en-US" sz="2133" b="1" dirty="0">
                <a:solidFill>
                  <a:schemeClr val="tx2">
                    <a:lumMod val="75000"/>
                  </a:schemeClr>
                </a:solidFill>
              </a:rPr>
              <a:t>Mark 16:15</a:t>
            </a:r>
            <a:br>
              <a:rPr lang="en-US" sz="2133" b="1" dirty="0">
                <a:solidFill>
                  <a:schemeClr val="tx2">
                    <a:lumMod val="75000"/>
                  </a:schemeClr>
                </a:solidFill>
              </a:rPr>
            </a:br>
            <a:r>
              <a:rPr lang="en-US" sz="2133" dirty="0">
                <a:solidFill>
                  <a:schemeClr val="tx2">
                    <a:lumMod val="75000"/>
                  </a:schemeClr>
                </a:solidFill>
              </a:rPr>
              <a:t>And he said unto them, Go ye into all the world, and preach the gospel to every creature. </a:t>
            </a:r>
            <a:endParaRPr lang="en-US" sz="2133" dirty="0">
              <a:solidFill>
                <a:schemeClr val="tx2">
                  <a:lumMod val="75000"/>
                </a:schemeClr>
              </a:solidFill>
              <a:latin typeface="+mj-lt"/>
            </a:endParaRP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Great Commission</a:t>
            </a:r>
          </a:p>
        </p:txBody>
      </p:sp>
    </p:spTree>
    <p:extLst>
      <p:ext uri="{BB962C8B-B14F-4D97-AF65-F5344CB8AC3E}">
        <p14:creationId xmlns:p14="http://schemas.microsoft.com/office/powerpoint/2010/main" val="32463737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1803400"/>
            <a:ext cx="11176000" cy="4673600"/>
          </a:xfrm>
        </p:spPr>
        <p:txBody>
          <a:bodyPr>
            <a:noAutofit/>
          </a:bodyPr>
          <a:lstStyle/>
          <a:p>
            <a:pPr marL="0" indent="0">
              <a:buNone/>
            </a:pPr>
            <a:r>
              <a:rPr lang="en-US" sz="2667" b="1" dirty="0"/>
              <a:t>Acts 1:8</a:t>
            </a:r>
            <a:br>
              <a:rPr lang="en-US" sz="2667" b="1" dirty="0"/>
            </a:br>
            <a:r>
              <a:rPr lang="en-US" sz="2400" dirty="0"/>
              <a:t>But ye shall receive power, after that the Holy Ghost is come upon you: and ye shall be witnesses unto me both in Jerusalem, and in all Judaea, and in Samaria, and unto </a:t>
            </a:r>
            <a:r>
              <a:rPr lang="en-US" sz="2400" dirty="0">
                <a:solidFill>
                  <a:srgbClr val="FF0000"/>
                </a:solidFill>
              </a:rPr>
              <a:t>the uttermost part of the earth</a:t>
            </a:r>
            <a:r>
              <a:rPr lang="en-US" sz="2400" dirty="0"/>
              <a:t>. </a:t>
            </a:r>
          </a:p>
          <a:p>
            <a:pPr>
              <a:spcBef>
                <a:spcPts val="1600"/>
              </a:spcBef>
            </a:pPr>
            <a:r>
              <a:rPr lang="en-US" sz="2133" b="1" dirty="0">
                <a:solidFill>
                  <a:schemeClr val="tx2">
                    <a:lumMod val="75000"/>
                  </a:schemeClr>
                </a:solidFill>
              </a:rPr>
              <a:t>Matthew 28:19-20</a:t>
            </a:r>
            <a:br>
              <a:rPr lang="en-US" sz="2133" b="1" dirty="0">
                <a:solidFill>
                  <a:schemeClr val="tx2">
                    <a:lumMod val="75000"/>
                  </a:schemeClr>
                </a:solidFill>
              </a:rPr>
            </a:br>
            <a:r>
              <a:rPr lang="en-US" sz="2133" baseline="30000" dirty="0">
                <a:solidFill>
                  <a:schemeClr val="tx2">
                    <a:lumMod val="75000"/>
                  </a:schemeClr>
                </a:solidFill>
              </a:rPr>
              <a:t>19</a:t>
            </a:r>
            <a:r>
              <a:rPr lang="en-US" sz="2133" dirty="0">
                <a:solidFill>
                  <a:schemeClr val="tx2">
                    <a:lumMod val="75000"/>
                  </a:schemeClr>
                </a:solidFill>
              </a:rPr>
              <a:t> Go ye therefore, and teach all nations, baptizing them in the name of the Father, and of the Son, and of the Holy Ghost:  </a:t>
            </a:r>
            <a:br>
              <a:rPr lang="en-US" sz="2133" dirty="0">
                <a:solidFill>
                  <a:schemeClr val="tx2">
                    <a:lumMod val="75000"/>
                  </a:schemeClr>
                </a:solidFill>
              </a:rPr>
            </a:br>
            <a:r>
              <a:rPr lang="en-US" sz="2133" baseline="30000" dirty="0">
                <a:solidFill>
                  <a:schemeClr val="tx2">
                    <a:lumMod val="75000"/>
                  </a:schemeClr>
                </a:solidFill>
              </a:rPr>
              <a:t>20</a:t>
            </a:r>
            <a:r>
              <a:rPr lang="en-US" sz="2133" dirty="0">
                <a:solidFill>
                  <a:schemeClr val="tx2">
                    <a:lumMod val="75000"/>
                  </a:schemeClr>
                </a:solidFill>
              </a:rPr>
              <a:t> Teaching them to observe all things whatsoever I have commanded you: and, lo, I am with you </a:t>
            </a:r>
            <a:r>
              <a:rPr lang="en-US" sz="2133" dirty="0" err="1">
                <a:solidFill>
                  <a:schemeClr val="tx2">
                    <a:lumMod val="75000"/>
                  </a:schemeClr>
                </a:solidFill>
              </a:rPr>
              <a:t>alway</a:t>
            </a:r>
            <a:r>
              <a:rPr lang="en-US" sz="2133" dirty="0">
                <a:solidFill>
                  <a:schemeClr val="tx2">
                    <a:lumMod val="75000"/>
                  </a:schemeClr>
                </a:solidFill>
              </a:rPr>
              <a:t>, </a:t>
            </a:r>
            <a:r>
              <a:rPr lang="en-US" sz="2133" i="1" dirty="0">
                <a:solidFill>
                  <a:schemeClr val="tx2">
                    <a:lumMod val="75000"/>
                  </a:schemeClr>
                </a:solidFill>
              </a:rPr>
              <a:t>even </a:t>
            </a:r>
            <a:r>
              <a:rPr lang="en-US" sz="2133" dirty="0">
                <a:solidFill>
                  <a:schemeClr val="tx2">
                    <a:lumMod val="75000"/>
                  </a:schemeClr>
                </a:solidFill>
              </a:rPr>
              <a:t>unto the end of the world. Amen.</a:t>
            </a:r>
          </a:p>
          <a:p>
            <a:pPr>
              <a:spcBef>
                <a:spcPts val="1600"/>
              </a:spcBef>
            </a:pPr>
            <a:r>
              <a:rPr lang="en-US" sz="2133" b="1" dirty="0">
                <a:solidFill>
                  <a:schemeClr val="tx2">
                    <a:lumMod val="75000"/>
                  </a:schemeClr>
                </a:solidFill>
              </a:rPr>
              <a:t>Mark 16:15</a:t>
            </a:r>
            <a:br>
              <a:rPr lang="en-US" sz="2133" b="1" dirty="0">
                <a:solidFill>
                  <a:schemeClr val="tx2">
                    <a:lumMod val="75000"/>
                  </a:schemeClr>
                </a:solidFill>
              </a:rPr>
            </a:br>
            <a:r>
              <a:rPr lang="en-US" sz="2133" dirty="0">
                <a:solidFill>
                  <a:schemeClr val="tx2">
                    <a:lumMod val="75000"/>
                  </a:schemeClr>
                </a:solidFill>
              </a:rPr>
              <a:t>And he said unto them, Go ye into all the world, and preach the gospel to every creature. </a:t>
            </a:r>
            <a:endParaRPr lang="en-US" sz="2133" dirty="0">
              <a:solidFill>
                <a:schemeClr val="tx2">
                  <a:lumMod val="75000"/>
                </a:schemeClr>
              </a:solidFill>
              <a:latin typeface="+mj-lt"/>
            </a:endParaRP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Great Commission</a:t>
            </a:r>
          </a:p>
        </p:txBody>
      </p:sp>
    </p:spTree>
    <p:extLst>
      <p:ext uri="{BB962C8B-B14F-4D97-AF65-F5344CB8AC3E}">
        <p14:creationId xmlns:p14="http://schemas.microsoft.com/office/powerpoint/2010/main" val="1040501473"/>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1803400"/>
            <a:ext cx="11176000" cy="4673600"/>
          </a:xfrm>
        </p:spPr>
        <p:txBody>
          <a:bodyPr>
            <a:noAutofit/>
          </a:bodyPr>
          <a:lstStyle/>
          <a:p>
            <a:pPr marL="0" indent="0">
              <a:buNone/>
            </a:pPr>
            <a:r>
              <a:rPr lang="en-US" sz="2667" b="1" dirty="0"/>
              <a:t>Acts 1:8</a:t>
            </a:r>
            <a:br>
              <a:rPr lang="en-US" sz="2667" b="1" dirty="0"/>
            </a:br>
            <a:r>
              <a:rPr lang="en-US" sz="2400" dirty="0"/>
              <a:t>But ye shall receive power, after that the Holy Ghost is come upon you: and ye shall be witnesses unto me both in Jerusalem, and in all Judaea, and in Samaria, and unto </a:t>
            </a:r>
            <a:r>
              <a:rPr lang="en-US" sz="2400" dirty="0">
                <a:solidFill>
                  <a:srgbClr val="FF0000"/>
                </a:solidFill>
              </a:rPr>
              <a:t>the uttermost part of the earth</a:t>
            </a:r>
            <a:r>
              <a:rPr lang="en-US" sz="2400" dirty="0"/>
              <a:t>. </a:t>
            </a:r>
          </a:p>
          <a:p>
            <a:pPr>
              <a:spcBef>
                <a:spcPts val="1600"/>
              </a:spcBef>
            </a:pPr>
            <a:r>
              <a:rPr lang="en-US" sz="2133" b="1" dirty="0">
                <a:solidFill>
                  <a:schemeClr val="tx2">
                    <a:lumMod val="75000"/>
                  </a:schemeClr>
                </a:solidFill>
              </a:rPr>
              <a:t>Matthew 28:19-20</a:t>
            </a:r>
            <a:br>
              <a:rPr lang="en-US" sz="2133" b="1" dirty="0">
                <a:solidFill>
                  <a:schemeClr val="tx2">
                    <a:lumMod val="75000"/>
                  </a:schemeClr>
                </a:solidFill>
              </a:rPr>
            </a:br>
            <a:r>
              <a:rPr lang="en-US" sz="2133" baseline="30000" dirty="0">
                <a:solidFill>
                  <a:schemeClr val="tx2">
                    <a:lumMod val="75000"/>
                  </a:schemeClr>
                </a:solidFill>
              </a:rPr>
              <a:t>19</a:t>
            </a:r>
            <a:r>
              <a:rPr lang="en-US" sz="2133" dirty="0">
                <a:solidFill>
                  <a:schemeClr val="tx2">
                    <a:lumMod val="75000"/>
                  </a:schemeClr>
                </a:solidFill>
              </a:rPr>
              <a:t> Go ye therefore, and </a:t>
            </a:r>
            <a:r>
              <a:rPr lang="en-US" sz="2133" dirty="0">
                <a:solidFill>
                  <a:srgbClr val="FF0000"/>
                </a:solidFill>
              </a:rPr>
              <a:t>teach all nations</a:t>
            </a:r>
            <a:r>
              <a:rPr lang="en-US" sz="2133" dirty="0">
                <a:solidFill>
                  <a:schemeClr val="tx2">
                    <a:lumMod val="75000"/>
                  </a:schemeClr>
                </a:solidFill>
              </a:rPr>
              <a:t>, baptizing them in the name of the Father, and of the Son, and of the Holy Ghost:  </a:t>
            </a:r>
            <a:br>
              <a:rPr lang="en-US" sz="2133" dirty="0">
                <a:solidFill>
                  <a:schemeClr val="tx2">
                    <a:lumMod val="75000"/>
                  </a:schemeClr>
                </a:solidFill>
              </a:rPr>
            </a:br>
            <a:r>
              <a:rPr lang="en-US" sz="2133" baseline="30000" dirty="0">
                <a:solidFill>
                  <a:schemeClr val="tx2">
                    <a:lumMod val="75000"/>
                  </a:schemeClr>
                </a:solidFill>
              </a:rPr>
              <a:t>20</a:t>
            </a:r>
            <a:r>
              <a:rPr lang="en-US" sz="2133" dirty="0">
                <a:solidFill>
                  <a:schemeClr val="tx2">
                    <a:lumMod val="75000"/>
                  </a:schemeClr>
                </a:solidFill>
              </a:rPr>
              <a:t> Teaching them to observe all things whatsoever I have commanded you: and, lo, I am with you </a:t>
            </a:r>
            <a:r>
              <a:rPr lang="en-US" sz="2133" dirty="0" err="1">
                <a:solidFill>
                  <a:schemeClr val="tx2">
                    <a:lumMod val="75000"/>
                  </a:schemeClr>
                </a:solidFill>
              </a:rPr>
              <a:t>alway</a:t>
            </a:r>
            <a:r>
              <a:rPr lang="en-US" sz="2133" dirty="0">
                <a:solidFill>
                  <a:schemeClr val="tx2">
                    <a:lumMod val="75000"/>
                  </a:schemeClr>
                </a:solidFill>
              </a:rPr>
              <a:t>, </a:t>
            </a:r>
            <a:r>
              <a:rPr lang="en-US" sz="2133" i="1" dirty="0">
                <a:solidFill>
                  <a:schemeClr val="tx2">
                    <a:lumMod val="75000"/>
                  </a:schemeClr>
                </a:solidFill>
              </a:rPr>
              <a:t>even </a:t>
            </a:r>
            <a:r>
              <a:rPr lang="en-US" sz="2133" dirty="0">
                <a:solidFill>
                  <a:schemeClr val="tx2">
                    <a:lumMod val="75000"/>
                  </a:schemeClr>
                </a:solidFill>
              </a:rPr>
              <a:t>unto the end of the world. Amen.</a:t>
            </a:r>
          </a:p>
          <a:p>
            <a:pPr>
              <a:spcBef>
                <a:spcPts val="1600"/>
              </a:spcBef>
            </a:pPr>
            <a:r>
              <a:rPr lang="en-US" sz="2133" b="1" dirty="0">
                <a:solidFill>
                  <a:schemeClr val="tx2">
                    <a:lumMod val="75000"/>
                  </a:schemeClr>
                </a:solidFill>
              </a:rPr>
              <a:t>Mark 16:15</a:t>
            </a:r>
            <a:br>
              <a:rPr lang="en-US" sz="2133" b="1" dirty="0">
                <a:solidFill>
                  <a:schemeClr val="tx2">
                    <a:lumMod val="75000"/>
                  </a:schemeClr>
                </a:solidFill>
              </a:rPr>
            </a:br>
            <a:r>
              <a:rPr lang="en-US" sz="2133" dirty="0">
                <a:solidFill>
                  <a:schemeClr val="tx2">
                    <a:lumMod val="75000"/>
                  </a:schemeClr>
                </a:solidFill>
              </a:rPr>
              <a:t>And he said unto them, Go ye into all the world, and preach the gospel to every creature. </a:t>
            </a:r>
            <a:endParaRPr lang="en-US" sz="2133" dirty="0">
              <a:solidFill>
                <a:schemeClr val="tx2">
                  <a:lumMod val="75000"/>
                </a:schemeClr>
              </a:solidFill>
              <a:latin typeface="+mj-lt"/>
            </a:endParaRP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Great Commission</a:t>
            </a:r>
          </a:p>
        </p:txBody>
      </p:sp>
    </p:spTree>
    <p:extLst>
      <p:ext uri="{BB962C8B-B14F-4D97-AF65-F5344CB8AC3E}">
        <p14:creationId xmlns:p14="http://schemas.microsoft.com/office/powerpoint/2010/main" val="1277602258"/>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1803400"/>
            <a:ext cx="11176000" cy="4673600"/>
          </a:xfrm>
        </p:spPr>
        <p:txBody>
          <a:bodyPr>
            <a:noAutofit/>
          </a:bodyPr>
          <a:lstStyle/>
          <a:p>
            <a:pPr marL="0" indent="0">
              <a:buNone/>
            </a:pPr>
            <a:r>
              <a:rPr lang="en-US" sz="2667" b="1" dirty="0"/>
              <a:t>Acts 1:8</a:t>
            </a:r>
            <a:br>
              <a:rPr lang="en-US" sz="2667" b="1" dirty="0"/>
            </a:br>
            <a:r>
              <a:rPr lang="en-US" sz="2400" dirty="0"/>
              <a:t>But ye shall receive power, after that the Holy Ghost is come upon you: and ye shall be witnesses unto me both in Jerusalem, and in all Judaea, and in Samaria, and unto </a:t>
            </a:r>
            <a:r>
              <a:rPr lang="en-US" sz="2400" dirty="0">
                <a:solidFill>
                  <a:srgbClr val="FF0000"/>
                </a:solidFill>
              </a:rPr>
              <a:t>the uttermost part of the earth</a:t>
            </a:r>
            <a:r>
              <a:rPr lang="en-US" sz="2400" dirty="0"/>
              <a:t>. </a:t>
            </a:r>
          </a:p>
          <a:p>
            <a:pPr>
              <a:spcBef>
                <a:spcPts val="1600"/>
              </a:spcBef>
            </a:pPr>
            <a:r>
              <a:rPr lang="en-US" sz="2133" b="1" dirty="0">
                <a:solidFill>
                  <a:schemeClr val="tx2">
                    <a:lumMod val="75000"/>
                  </a:schemeClr>
                </a:solidFill>
              </a:rPr>
              <a:t>Matthew 28:19-20</a:t>
            </a:r>
            <a:br>
              <a:rPr lang="en-US" sz="2133" b="1" dirty="0">
                <a:solidFill>
                  <a:schemeClr val="tx2">
                    <a:lumMod val="75000"/>
                  </a:schemeClr>
                </a:solidFill>
              </a:rPr>
            </a:br>
            <a:r>
              <a:rPr lang="en-US" sz="2133" baseline="30000" dirty="0">
                <a:solidFill>
                  <a:schemeClr val="tx2">
                    <a:lumMod val="75000"/>
                  </a:schemeClr>
                </a:solidFill>
              </a:rPr>
              <a:t>19</a:t>
            </a:r>
            <a:r>
              <a:rPr lang="en-US" sz="2133" dirty="0">
                <a:solidFill>
                  <a:schemeClr val="tx2">
                    <a:lumMod val="75000"/>
                  </a:schemeClr>
                </a:solidFill>
              </a:rPr>
              <a:t> Go ye therefore, and </a:t>
            </a:r>
            <a:r>
              <a:rPr lang="en-US" sz="2133" dirty="0">
                <a:solidFill>
                  <a:srgbClr val="FF0000"/>
                </a:solidFill>
              </a:rPr>
              <a:t>teach all nations</a:t>
            </a:r>
            <a:r>
              <a:rPr lang="en-US" sz="2133" dirty="0">
                <a:solidFill>
                  <a:schemeClr val="tx2">
                    <a:lumMod val="75000"/>
                  </a:schemeClr>
                </a:solidFill>
              </a:rPr>
              <a:t>, baptizing them in the name of the Father, and of the Son, and of the Holy Ghost:  </a:t>
            </a:r>
            <a:br>
              <a:rPr lang="en-US" sz="2133" dirty="0">
                <a:solidFill>
                  <a:schemeClr val="tx2">
                    <a:lumMod val="75000"/>
                  </a:schemeClr>
                </a:solidFill>
              </a:rPr>
            </a:br>
            <a:r>
              <a:rPr lang="en-US" sz="2133" baseline="30000" dirty="0">
                <a:solidFill>
                  <a:schemeClr val="tx2">
                    <a:lumMod val="75000"/>
                  </a:schemeClr>
                </a:solidFill>
              </a:rPr>
              <a:t>20</a:t>
            </a:r>
            <a:r>
              <a:rPr lang="en-US" sz="2133" dirty="0">
                <a:solidFill>
                  <a:schemeClr val="tx2">
                    <a:lumMod val="75000"/>
                  </a:schemeClr>
                </a:solidFill>
              </a:rPr>
              <a:t> Teaching them to observe all things whatsoever I have commanded you: and, lo, I am with you </a:t>
            </a:r>
            <a:r>
              <a:rPr lang="en-US" sz="2133" dirty="0" err="1">
                <a:solidFill>
                  <a:schemeClr val="tx2">
                    <a:lumMod val="75000"/>
                  </a:schemeClr>
                </a:solidFill>
              </a:rPr>
              <a:t>alway</a:t>
            </a:r>
            <a:r>
              <a:rPr lang="en-US" sz="2133" dirty="0">
                <a:solidFill>
                  <a:schemeClr val="tx2">
                    <a:lumMod val="75000"/>
                  </a:schemeClr>
                </a:solidFill>
              </a:rPr>
              <a:t>, </a:t>
            </a:r>
            <a:r>
              <a:rPr lang="en-US" sz="2133" i="1" dirty="0">
                <a:solidFill>
                  <a:schemeClr val="tx2">
                    <a:lumMod val="75000"/>
                  </a:schemeClr>
                </a:solidFill>
              </a:rPr>
              <a:t>even </a:t>
            </a:r>
            <a:r>
              <a:rPr lang="en-US" sz="2133" dirty="0">
                <a:solidFill>
                  <a:schemeClr val="tx2">
                    <a:lumMod val="75000"/>
                  </a:schemeClr>
                </a:solidFill>
              </a:rPr>
              <a:t>unto the end of the world. Amen.</a:t>
            </a:r>
          </a:p>
          <a:p>
            <a:pPr>
              <a:spcBef>
                <a:spcPts val="1600"/>
              </a:spcBef>
            </a:pPr>
            <a:r>
              <a:rPr lang="en-US" sz="2133" b="1" dirty="0">
                <a:solidFill>
                  <a:schemeClr val="tx2">
                    <a:lumMod val="75000"/>
                  </a:schemeClr>
                </a:solidFill>
              </a:rPr>
              <a:t>Mark 16:15</a:t>
            </a:r>
            <a:br>
              <a:rPr lang="en-US" sz="2133" b="1" dirty="0">
                <a:solidFill>
                  <a:schemeClr val="tx2">
                    <a:lumMod val="75000"/>
                  </a:schemeClr>
                </a:solidFill>
              </a:rPr>
            </a:br>
            <a:r>
              <a:rPr lang="en-US" sz="2133" dirty="0">
                <a:solidFill>
                  <a:schemeClr val="tx2">
                    <a:lumMod val="75000"/>
                  </a:schemeClr>
                </a:solidFill>
              </a:rPr>
              <a:t>And he said unto them, </a:t>
            </a:r>
            <a:r>
              <a:rPr lang="en-US" sz="2133" dirty="0">
                <a:solidFill>
                  <a:srgbClr val="FF0000"/>
                </a:solidFill>
              </a:rPr>
              <a:t>Go ye into all the world</a:t>
            </a:r>
            <a:r>
              <a:rPr lang="en-US" sz="2133" dirty="0">
                <a:solidFill>
                  <a:schemeClr val="tx2">
                    <a:lumMod val="75000"/>
                  </a:schemeClr>
                </a:solidFill>
              </a:rPr>
              <a:t>, and preach the gospel to every creature. </a:t>
            </a:r>
            <a:endParaRPr lang="en-US" sz="2133" dirty="0">
              <a:solidFill>
                <a:schemeClr val="tx2">
                  <a:lumMod val="75000"/>
                </a:schemeClr>
              </a:solidFill>
              <a:latin typeface="+mj-lt"/>
            </a:endParaRP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Great Commission</a:t>
            </a:r>
          </a:p>
        </p:txBody>
      </p:sp>
    </p:spTree>
    <p:extLst>
      <p:ext uri="{BB962C8B-B14F-4D97-AF65-F5344CB8AC3E}">
        <p14:creationId xmlns:p14="http://schemas.microsoft.com/office/powerpoint/2010/main" val="3310887470"/>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16000" y="1701800"/>
            <a:ext cx="10058400" cy="4572000"/>
          </a:xfrm>
        </p:spPr>
        <p:txBody>
          <a:bodyPr>
            <a:noAutofit/>
          </a:bodyPr>
          <a:lstStyle/>
          <a:p>
            <a:r>
              <a:rPr lang="en-US" sz="2667" b="1" dirty="0"/>
              <a:t>Acts 1:8</a:t>
            </a:r>
            <a:br>
              <a:rPr lang="en-US" sz="2667" b="1" dirty="0"/>
            </a:br>
            <a:r>
              <a:rPr lang="en-US" sz="2667" b="1" dirty="0"/>
              <a:t>… </a:t>
            </a:r>
            <a:r>
              <a:rPr lang="en-US" sz="2400" dirty="0"/>
              <a:t>ye shall be witnesses unto me both in Jerusalem, and in all Judaea, and in Samaria, and unto the uttermost part of the earth. </a:t>
            </a:r>
            <a:endParaRPr lang="en-US" sz="2400" dirty="0">
              <a:latin typeface="+mj-lt"/>
            </a:endParaRPr>
          </a:p>
          <a:p>
            <a:pPr>
              <a:spcBef>
                <a:spcPts val="2400"/>
              </a:spcBef>
            </a:pPr>
            <a:r>
              <a:rPr lang="en-US" sz="2667" dirty="0">
                <a:latin typeface="+mj-lt"/>
              </a:rPr>
              <a:t>1. </a:t>
            </a:r>
            <a:r>
              <a:rPr lang="en-US" sz="2667" dirty="0">
                <a:solidFill>
                  <a:srgbClr val="C00000"/>
                </a:solidFill>
                <a:latin typeface="+mj-lt"/>
              </a:rPr>
              <a:t>The witness in Jerusalem:</a:t>
            </a:r>
          </a:p>
          <a:p>
            <a:pPr lvl="2"/>
            <a:r>
              <a:rPr lang="en-US" dirty="0">
                <a:solidFill>
                  <a:schemeClr val="accent2"/>
                </a:solidFill>
                <a:latin typeface="+mj-lt"/>
              </a:rPr>
              <a:t>Chapters 1 to 7</a:t>
            </a:r>
          </a:p>
          <a:p>
            <a:r>
              <a:rPr lang="en-US" sz="2667" dirty="0">
                <a:latin typeface="+mj-lt"/>
              </a:rPr>
              <a:t>2. </a:t>
            </a:r>
            <a:r>
              <a:rPr lang="en-US" sz="2667" dirty="0">
                <a:solidFill>
                  <a:srgbClr val="C00000"/>
                </a:solidFill>
                <a:latin typeface="+mj-lt"/>
              </a:rPr>
              <a:t>The witness in Judaea and Samaria: </a:t>
            </a:r>
          </a:p>
          <a:p>
            <a:pPr lvl="2"/>
            <a:r>
              <a:rPr lang="en-US" dirty="0">
                <a:solidFill>
                  <a:schemeClr val="accent2"/>
                </a:solidFill>
                <a:latin typeface="+mj-lt"/>
              </a:rPr>
              <a:t>Chapters 8 to 12</a:t>
            </a:r>
          </a:p>
          <a:p>
            <a:r>
              <a:rPr lang="en-US" sz="2667" dirty="0">
                <a:latin typeface="+mj-lt"/>
              </a:rPr>
              <a:t>3. </a:t>
            </a:r>
            <a:r>
              <a:rPr lang="en-US" sz="2667" dirty="0">
                <a:solidFill>
                  <a:srgbClr val="C00000"/>
                </a:solidFill>
              </a:rPr>
              <a:t>The witness unto the uttermost parts of the earth</a:t>
            </a:r>
            <a:r>
              <a:rPr lang="en-US" sz="2667" dirty="0">
                <a:solidFill>
                  <a:srgbClr val="C00000"/>
                </a:solidFill>
                <a:latin typeface="+mj-lt"/>
              </a:rPr>
              <a:t>: </a:t>
            </a:r>
          </a:p>
          <a:p>
            <a:pPr lvl="2"/>
            <a:r>
              <a:rPr lang="en-US" dirty="0">
                <a:solidFill>
                  <a:schemeClr val="accent2"/>
                </a:solidFill>
                <a:latin typeface="+mj-lt"/>
              </a:rPr>
              <a:t>Chapters 13 to 28</a:t>
            </a: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Structure of the Book</a:t>
            </a:r>
          </a:p>
        </p:txBody>
      </p:sp>
    </p:spTree>
    <p:extLst>
      <p:ext uri="{BB962C8B-B14F-4D97-AF65-F5344CB8AC3E}">
        <p14:creationId xmlns:p14="http://schemas.microsoft.com/office/powerpoint/2010/main" val="5115033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17602" y="2895600"/>
            <a:ext cx="9877777" cy="2438400"/>
          </a:xfrm>
        </p:spPr>
        <p:txBody>
          <a:bodyPr>
            <a:normAutofit/>
          </a:bodyPr>
          <a:lstStyle/>
          <a:p>
            <a:r>
              <a:rPr lang="en-US" sz="3733" dirty="0"/>
              <a:t>Part 1:  </a:t>
            </a:r>
            <a:r>
              <a:rPr lang="en-US" sz="3733" dirty="0">
                <a:solidFill>
                  <a:schemeClr val="accent2"/>
                </a:solidFill>
              </a:rPr>
              <a:t>The Jews</a:t>
            </a:r>
          </a:p>
          <a:p>
            <a:r>
              <a:rPr lang="en-US" sz="3733" dirty="0"/>
              <a:t>Part 2:  </a:t>
            </a:r>
            <a:r>
              <a:rPr lang="en-US" sz="3733" dirty="0">
                <a:solidFill>
                  <a:schemeClr val="accent2"/>
                </a:solidFill>
              </a:rPr>
              <a:t>The Samaritans</a:t>
            </a:r>
          </a:p>
          <a:p>
            <a:r>
              <a:rPr lang="en-US" sz="3733" dirty="0"/>
              <a:t>Part 3:  </a:t>
            </a:r>
            <a:r>
              <a:rPr lang="en-US" sz="3733" dirty="0">
                <a:solidFill>
                  <a:schemeClr val="accent2"/>
                </a:solidFill>
              </a:rPr>
              <a:t>The Gentiles</a:t>
            </a:r>
          </a:p>
        </p:txBody>
      </p:sp>
      <p:sp>
        <p:nvSpPr>
          <p:cNvPr id="3" name="Title 2"/>
          <p:cNvSpPr>
            <a:spLocks noGrp="1"/>
          </p:cNvSpPr>
          <p:nvPr>
            <p:ph type="title"/>
          </p:nvPr>
        </p:nvSpPr>
        <p:spPr/>
        <p:txBody>
          <a:bodyPr>
            <a:normAutofit/>
          </a:bodyPr>
          <a:lstStyle/>
          <a:p>
            <a:r>
              <a:rPr lang="en-US" sz="4267" dirty="0"/>
              <a:t>The Three Audiences</a:t>
            </a:r>
          </a:p>
        </p:txBody>
      </p:sp>
    </p:spTree>
    <p:extLst>
      <p:ext uri="{BB962C8B-B14F-4D97-AF65-F5344CB8AC3E}">
        <p14:creationId xmlns:p14="http://schemas.microsoft.com/office/powerpoint/2010/main" val="25776542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17602" y="2819400"/>
            <a:ext cx="9877777" cy="2590800"/>
          </a:xfrm>
        </p:spPr>
        <p:txBody>
          <a:bodyPr>
            <a:normAutofit/>
          </a:bodyPr>
          <a:lstStyle/>
          <a:p>
            <a:r>
              <a:rPr lang="en-US" sz="3733" dirty="0">
                <a:latin typeface="+mj-lt"/>
              </a:rPr>
              <a:t>Part 1:   </a:t>
            </a:r>
            <a:r>
              <a:rPr lang="en-US" sz="3733" dirty="0">
                <a:solidFill>
                  <a:schemeClr val="accent2"/>
                </a:solidFill>
                <a:latin typeface="+mj-lt"/>
              </a:rPr>
              <a:t>Peter</a:t>
            </a:r>
          </a:p>
          <a:p>
            <a:r>
              <a:rPr lang="en-US" sz="3733" dirty="0">
                <a:latin typeface="+mj-lt"/>
              </a:rPr>
              <a:t>Part 2:   </a:t>
            </a:r>
            <a:r>
              <a:rPr lang="en-US" sz="3733" dirty="0">
                <a:solidFill>
                  <a:schemeClr val="accent2"/>
                </a:solidFill>
                <a:latin typeface="+mj-lt"/>
              </a:rPr>
              <a:t>Peter and Paul </a:t>
            </a:r>
            <a:r>
              <a:rPr lang="en-US" sz="2667" dirty="0">
                <a:solidFill>
                  <a:schemeClr val="accent2"/>
                </a:solidFill>
                <a:latin typeface="+mj-lt"/>
              </a:rPr>
              <a:t>(Saul of Tarsus) </a:t>
            </a:r>
            <a:endParaRPr lang="en-US" sz="3733" dirty="0">
              <a:solidFill>
                <a:schemeClr val="accent2"/>
              </a:solidFill>
              <a:latin typeface="+mj-lt"/>
            </a:endParaRPr>
          </a:p>
          <a:p>
            <a:r>
              <a:rPr lang="en-US" sz="3733" dirty="0">
                <a:latin typeface="+mj-lt"/>
              </a:rPr>
              <a:t>Part 3:   </a:t>
            </a:r>
            <a:r>
              <a:rPr lang="en-US" sz="3733" dirty="0">
                <a:solidFill>
                  <a:schemeClr val="accent2"/>
                </a:solidFill>
                <a:latin typeface="+mj-lt"/>
              </a:rPr>
              <a:t>Paul</a:t>
            </a:r>
          </a:p>
        </p:txBody>
      </p:sp>
      <p:sp>
        <p:nvSpPr>
          <p:cNvPr id="3" name="Title 2"/>
          <p:cNvSpPr>
            <a:spLocks noGrp="1"/>
          </p:cNvSpPr>
          <p:nvPr>
            <p:ph type="title"/>
          </p:nvPr>
        </p:nvSpPr>
        <p:spPr/>
        <p:txBody>
          <a:bodyPr>
            <a:normAutofit/>
          </a:bodyPr>
          <a:lstStyle/>
          <a:p>
            <a:r>
              <a:rPr lang="en-US" sz="4267" dirty="0"/>
              <a:t>The Pillars of the Church</a:t>
            </a:r>
          </a:p>
        </p:txBody>
      </p:sp>
    </p:spTree>
    <p:extLst>
      <p:ext uri="{BB962C8B-B14F-4D97-AF65-F5344CB8AC3E}">
        <p14:creationId xmlns:p14="http://schemas.microsoft.com/office/powerpoint/2010/main" val="16047368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62758" y="2514600"/>
            <a:ext cx="9911644" cy="3657600"/>
          </a:xfrm>
        </p:spPr>
        <p:txBody>
          <a:bodyPr>
            <a:normAutofit/>
          </a:bodyPr>
          <a:lstStyle/>
          <a:p>
            <a:r>
              <a:rPr lang="en-US" sz="3733" dirty="0">
                <a:latin typeface="+mj-lt"/>
              </a:rPr>
              <a:t>Part 1: 	</a:t>
            </a:r>
            <a:r>
              <a:rPr lang="en-US" sz="3733" dirty="0">
                <a:solidFill>
                  <a:schemeClr val="accent2"/>
                </a:solidFill>
                <a:latin typeface="+mj-lt"/>
              </a:rPr>
              <a:t>5 years (AD 30-35)</a:t>
            </a:r>
          </a:p>
          <a:p>
            <a:r>
              <a:rPr lang="en-US" sz="3733" dirty="0">
                <a:latin typeface="+mj-lt"/>
              </a:rPr>
              <a:t>Part 2: 	</a:t>
            </a:r>
            <a:r>
              <a:rPr lang="en-US" sz="3733" dirty="0">
                <a:solidFill>
                  <a:schemeClr val="accent2"/>
                </a:solidFill>
                <a:latin typeface="+mj-lt"/>
              </a:rPr>
              <a:t>13 years (AD 35-48)</a:t>
            </a:r>
          </a:p>
          <a:p>
            <a:r>
              <a:rPr lang="en-US" sz="3733" dirty="0">
                <a:latin typeface="+mj-lt"/>
              </a:rPr>
              <a:t>Part 3: 	</a:t>
            </a:r>
            <a:r>
              <a:rPr lang="en-US" sz="3733" dirty="0">
                <a:solidFill>
                  <a:schemeClr val="accent2"/>
                </a:solidFill>
                <a:latin typeface="+mj-lt"/>
              </a:rPr>
              <a:t>14 years (AD 48-62)</a:t>
            </a:r>
            <a:endParaRPr lang="en-US" sz="3733" dirty="0">
              <a:latin typeface="+mj-lt"/>
            </a:endParaRPr>
          </a:p>
          <a:p>
            <a:pPr lvl="5">
              <a:spcBef>
                <a:spcPts val="3200"/>
              </a:spcBef>
            </a:pPr>
            <a:r>
              <a:rPr lang="en-US" sz="3200" dirty="0"/>
              <a:t>A total of 32 years, </a:t>
            </a:r>
            <a:r>
              <a:rPr lang="en-US" sz="3200" i="1" dirty="0"/>
              <a:t>according to Nelson’s Complete Book of Bible Maps and Charts.</a:t>
            </a:r>
            <a:endParaRPr lang="en-US" sz="3733" i="1" dirty="0">
              <a:latin typeface="+mj-lt"/>
            </a:endParaRPr>
          </a:p>
          <a:p>
            <a:endParaRPr lang="en-US" dirty="0">
              <a:solidFill>
                <a:srgbClr val="FF0000"/>
              </a:solidFill>
            </a:endParaRPr>
          </a:p>
        </p:txBody>
      </p:sp>
      <p:sp>
        <p:nvSpPr>
          <p:cNvPr id="3" name="Title 2"/>
          <p:cNvSpPr>
            <a:spLocks noGrp="1"/>
          </p:cNvSpPr>
          <p:nvPr>
            <p:ph type="title"/>
          </p:nvPr>
        </p:nvSpPr>
        <p:spPr/>
        <p:txBody>
          <a:bodyPr>
            <a:normAutofit/>
          </a:bodyPr>
          <a:lstStyle/>
          <a:p>
            <a:r>
              <a:rPr lang="en-US" sz="4267" dirty="0"/>
              <a:t>The Timeline</a:t>
            </a:r>
          </a:p>
        </p:txBody>
      </p:sp>
    </p:spTree>
    <p:extLst>
      <p:ext uri="{BB962C8B-B14F-4D97-AF65-F5344CB8AC3E}">
        <p14:creationId xmlns:p14="http://schemas.microsoft.com/office/powerpoint/2010/main" val="16583677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4758" y="0"/>
            <a:ext cx="5862484" cy="6858000"/>
          </a:xfrm>
          <a:prstGeom prst="rect">
            <a:avLst/>
          </a:prstGeom>
        </p:spPr>
      </p:pic>
      <p:sp>
        <p:nvSpPr>
          <p:cNvPr id="3" name="TextBox 2"/>
          <p:cNvSpPr txBox="1"/>
          <p:nvPr/>
        </p:nvSpPr>
        <p:spPr>
          <a:xfrm>
            <a:off x="9121422" y="5982935"/>
            <a:ext cx="3026510" cy="830997"/>
          </a:xfrm>
          <a:prstGeom prst="rect">
            <a:avLst/>
          </a:prstGeom>
          <a:solidFill>
            <a:srgbClr val="FFFF00"/>
          </a:solidFill>
          <a:ln w="38100">
            <a:solidFill>
              <a:srgbClr val="FF3399"/>
            </a:solidFill>
          </a:ln>
        </p:spPr>
        <p:txBody>
          <a:bodyPr wrap="square" rtlCol="0">
            <a:spAutoFit/>
          </a:bodyPr>
          <a:lstStyle/>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CHART BY</a:t>
            </a:r>
          </a:p>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Mark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Dunagan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5465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62C169C-7821-471B-A681-4FA2D722EC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982" y="241160"/>
            <a:ext cx="11374733" cy="6340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957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6B9339-F634-42C1-9A16-D6A9768863E6}"/>
              </a:ext>
            </a:extLst>
          </p:cNvPr>
          <p:cNvSpPr txBox="1"/>
          <p:nvPr/>
        </p:nvSpPr>
        <p:spPr>
          <a:xfrm>
            <a:off x="1588168" y="664144"/>
            <a:ext cx="10019899" cy="57554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PART ONE—The infancy of the church (the church in Jerusalem) (chapters 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(In this section, </a:t>
            </a:r>
            <a:r>
              <a:rPr kumimoji="0" lang="en-US" sz="1000" b="0" i="1" u="none" strike="noStrike" kern="1200" cap="none" spc="0" normalizeH="0" baseline="0" noProof="0" dirty="0">
                <a:ln>
                  <a:noFill/>
                </a:ln>
                <a:solidFill>
                  <a:prstClr val="black"/>
                </a:solidFill>
                <a:effectLst/>
                <a:uLnTx/>
                <a:uFillTx/>
                <a:latin typeface="Calibri"/>
                <a:ea typeface="+mn-ea"/>
                <a:cs typeface="+mn-cs"/>
              </a:rPr>
              <a:t>Jerusalem is the central city of Christianity and Peter is the most prominent person)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	THE POST-RESURRECTION MINISTRY OF CHRIST (1:1–8)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	THE ASCENSION OF CHRIST (1:9–11)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III.	THE WAITING IN THE UPPER ROOM (1:12–26)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IV.	THE ADVENT OF THE HOLY SPIRIT (2:1–41)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	THE SNAPSHOT OF THE EARLY CHURCH (2:42–47)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	THE HEALING OF THE LAME MAN AND ITS CONSEQUENCES (3:1–4:31)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	THE DEATH OF ANANIAS AND SAPPHIRA AND ITS EFFECTS (4:32–5:42)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VIII.	THE APPOINTMENT OF THE SEVEN (6:1–7)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IX.	THE MINISTRY OF STEPHEN (6:8–7:60)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PART TWO—The adolescence of the church (the church in all Judea and In Samaria) (chapters 8–12)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(In this section, </a:t>
            </a:r>
            <a:r>
              <a:rPr kumimoji="0" lang="en-US" sz="1000" b="0" i="1" u="none" strike="noStrike" kern="1200" cap="none" spc="0" normalizeH="0" baseline="0" noProof="0" dirty="0">
                <a:ln>
                  <a:noFill/>
                </a:ln>
                <a:solidFill>
                  <a:prstClr val="black"/>
                </a:solidFill>
                <a:effectLst/>
                <a:uLnTx/>
                <a:uFillTx/>
                <a:latin typeface="Calibri"/>
                <a:ea typeface="+mn-ea"/>
                <a:cs typeface="+mn-cs"/>
              </a:rPr>
              <a:t>Jerusalem is gradually being replaced by Antioch as the central city of Christianity and Peter is gradually being replaced by Paul as the most prominent person)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	THE FIRST MENTION OF PAUL (7:58; 8:1,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	THE PERSECUTION AND SCATTERING OF THE JERUSALEM CHURCH (8:1–4)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III.	THE CONVERSION OF SAMARITANS (8:5–25)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IV.	THE CONVERSION OF A JEWISH PROSELYTE (8:26–40)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	THE CONVERSION OF SAUL (9:1–31)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	THE EXPANSION OF THE CHURCH IN WESTERN JUDEA (9:32–43)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	THE CONVERSION OF GENTILE GOD-FEARERS (chapter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VIII.	THE GROWING VISION OF THE JEWISH LEADERS (11:1–18)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IX.	THE CONVERSION OF PAGAN GENTILES (11:19–26)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X.	THE GROWING TIES BETWEEN JEWISH AND GENTILE CHRISTIANITY (11:27–30)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XI.	THE COMPLETION OF THE TRANSITION (chapter 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PART THREE—The maturity of the church (the church in all the world) (chapters 13–28)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(In this section, </a:t>
            </a:r>
            <a:r>
              <a:rPr kumimoji="0" lang="en-US" sz="1000" b="0" i="1" u="none" strike="noStrike" kern="1200" cap="none" spc="0" normalizeH="0" baseline="0" noProof="0" dirty="0">
                <a:ln>
                  <a:noFill/>
                </a:ln>
                <a:solidFill>
                  <a:prstClr val="black"/>
                </a:solidFill>
                <a:effectLst/>
                <a:uLnTx/>
                <a:uFillTx/>
                <a:latin typeface="Calibri"/>
                <a:ea typeface="+mn-ea"/>
                <a:cs typeface="+mn-cs"/>
              </a:rPr>
              <a:t>Antioch is the central city of Christianity and Paul is the most prominent person)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	PAUL’S CALL AT ANTIOCH TO HIS LIFE’S WORK (13:1–3)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	PAUL’S FIRST MISSIONARY JOURNEY (13:4–14:27)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III.	PAUL’S TWO YEARS BACK IN ANTIOCH (14:28–15:35)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IV.	PAUL’S SECOND MISSIONARY JOURNEY (15:36–18:22)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	PAUL’S THIRD MISSIONARY JOURNEY (18:23–21:16)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	PAUL’S ARREST AT JERUSALEM (21:17–23:35)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	PAUL’S TWO-YEARS’ IMPRISONMENT AT CAESAREA (chapters 24–26)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VIII.	PAUL’S SHIPWRECK JOURNEY TO ROME (27:1–28:15)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IX.	PAUL’S FIRST ROMAN IMPRISONMENT (28:16–31)</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Gingrich, R. E. (2002). </a:t>
            </a:r>
            <a:r>
              <a:rPr kumimoji="0" lang="en-US" sz="1800" b="0" i="1" u="sng" strike="noStrike" kern="1200" cap="none" spc="0" normalizeH="0" baseline="0" noProof="0" dirty="0">
                <a:ln>
                  <a:noFill/>
                </a:ln>
                <a:solidFill>
                  <a:srgbClr val="0000FF"/>
                </a:solidFill>
                <a:effectLst/>
                <a:uLnTx/>
                <a:uFillTx/>
                <a:latin typeface="Calibri"/>
                <a:ea typeface="+mn-ea"/>
                <a:cs typeface="+mn-cs"/>
                <a:hlinkClick r:id="rId2"/>
              </a:rPr>
              <a:t>The Book of Acts</a:t>
            </a:r>
            <a:r>
              <a:rPr kumimoji="0" lang="en-US" sz="1800" b="0" i="0" u="none" strike="noStrike" kern="1200" cap="none" spc="0" normalizeH="0" baseline="0" noProof="0" dirty="0">
                <a:ln>
                  <a:noFill/>
                </a:ln>
                <a:solidFill>
                  <a:srgbClr val="0000FF"/>
                </a:solidFill>
                <a:effectLst/>
                <a:uLnTx/>
                <a:uFillTx/>
                <a:latin typeface="Calibri"/>
                <a:ea typeface="+mn-ea"/>
                <a:cs typeface="+mn-cs"/>
                <a:hlinkClick r:id="rId2"/>
              </a:rPr>
              <a:t> (pp. 5–6). Memphis, TN: Riverside Printing.</a:t>
            </a:r>
          </a:p>
        </p:txBody>
      </p:sp>
    </p:spTree>
    <p:extLst>
      <p:ext uri="{BB962C8B-B14F-4D97-AF65-F5344CB8AC3E}">
        <p14:creationId xmlns:p14="http://schemas.microsoft.com/office/powerpoint/2010/main" val="38541109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342508" y="1447800"/>
            <a:ext cx="7030092" cy="4572000"/>
          </a:xfrm>
          <a:prstGeom prst="rect">
            <a:avLst/>
          </a:prstGeom>
          <a:solidFill>
            <a:srgbClr val="C3FF57"/>
          </a:solidFill>
          <a:ln w="762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t" anchorCtr="0">
            <a:normAutofit/>
          </a:bodyPr>
          <a:lstStyle/>
          <a:p>
            <a:pPr marL="233357" indent="-233357" defTabSz="914377">
              <a:spcAft>
                <a:spcPts val="600"/>
              </a:spcAft>
              <a:buFont typeface="Arial" pitchFamily="34" charset="0"/>
              <a:buChar char="•"/>
              <a:tabLst>
                <a:tab pos="233357" algn="l"/>
              </a:tabLst>
              <a:defRPr/>
            </a:pPr>
            <a:r>
              <a:rPr lang="en-US" sz="2800" b="1" dirty="0">
                <a:solidFill>
                  <a:prstClr val="black"/>
                </a:solidFill>
                <a:effectLst>
                  <a:outerShdw blurRad="38100" dist="38100" dir="2700000" algn="tl">
                    <a:srgbClr val="000000">
                      <a:alpha val="43137"/>
                    </a:srgbClr>
                  </a:outerShdw>
                </a:effectLst>
                <a:latin typeface="Calibri"/>
              </a:rPr>
              <a:t>Chapter 1 – “Jesus’ Work On Earth Is Done”</a:t>
            </a:r>
          </a:p>
          <a:p>
            <a:pPr marL="233357" indent="-233357" defTabSz="914377">
              <a:spcAft>
                <a:spcPts val="600"/>
              </a:spcAft>
              <a:buFont typeface="Arial" pitchFamily="34" charset="0"/>
              <a:buChar char="•"/>
              <a:tabLst>
                <a:tab pos="233357" algn="l"/>
              </a:tabLst>
              <a:defRPr/>
            </a:pPr>
            <a:r>
              <a:rPr lang="en-US" sz="2800" b="1" dirty="0">
                <a:solidFill>
                  <a:prstClr val="black"/>
                </a:solidFill>
                <a:effectLst>
                  <a:outerShdw blurRad="38100" dist="38100" dir="2700000" algn="tl">
                    <a:srgbClr val="000000">
                      <a:alpha val="43137"/>
                    </a:srgbClr>
                  </a:outerShdw>
                </a:effectLst>
                <a:latin typeface="Calibri"/>
              </a:rPr>
              <a:t>Chapter 2 – “Peter Baptizes A Crew”</a:t>
            </a:r>
          </a:p>
          <a:p>
            <a:pPr marL="233357" indent="-233357" defTabSz="914377">
              <a:spcAft>
                <a:spcPts val="600"/>
              </a:spcAft>
              <a:buFont typeface="Arial" pitchFamily="34" charset="0"/>
              <a:buChar char="•"/>
              <a:tabLst>
                <a:tab pos="233357" algn="l"/>
              </a:tabLst>
              <a:defRPr/>
            </a:pPr>
            <a:r>
              <a:rPr lang="en-US" sz="2800" b="1" dirty="0">
                <a:solidFill>
                  <a:prstClr val="black"/>
                </a:solidFill>
                <a:effectLst>
                  <a:outerShdw blurRad="38100" dist="38100" dir="2700000" algn="tl">
                    <a:srgbClr val="000000">
                      <a:alpha val="43137"/>
                    </a:srgbClr>
                  </a:outerShdw>
                </a:effectLst>
                <a:latin typeface="Calibri"/>
              </a:rPr>
              <a:t>Chapter 3 – “A Beggar’s Plea”</a:t>
            </a:r>
          </a:p>
          <a:p>
            <a:pPr marL="233357" indent="-233357" defTabSz="914377">
              <a:spcAft>
                <a:spcPts val="600"/>
              </a:spcAft>
              <a:buFont typeface="Arial" pitchFamily="34" charset="0"/>
              <a:buChar char="•"/>
              <a:tabLst>
                <a:tab pos="233357" algn="l"/>
              </a:tabLst>
              <a:defRPr/>
            </a:pPr>
            <a:r>
              <a:rPr lang="en-US" sz="2800" b="1" dirty="0">
                <a:solidFill>
                  <a:prstClr val="black"/>
                </a:solidFill>
                <a:effectLst>
                  <a:outerShdw blurRad="38100" dist="38100" dir="2700000" algn="tl">
                    <a:srgbClr val="000000">
                      <a:alpha val="43137"/>
                    </a:srgbClr>
                  </a:outerShdw>
                </a:effectLst>
                <a:latin typeface="Calibri"/>
              </a:rPr>
              <a:t>Chapter 4 – “A Jailhouse Door”</a:t>
            </a:r>
          </a:p>
          <a:p>
            <a:pPr marL="233357" indent="-233357" defTabSz="914377">
              <a:spcAft>
                <a:spcPts val="600"/>
              </a:spcAft>
              <a:buFont typeface="Arial" pitchFamily="34" charset="0"/>
              <a:buChar char="•"/>
              <a:tabLst>
                <a:tab pos="233357" algn="l"/>
              </a:tabLst>
              <a:defRPr/>
            </a:pPr>
            <a:r>
              <a:rPr lang="en-US" sz="2800" b="1" dirty="0">
                <a:solidFill>
                  <a:prstClr val="black"/>
                </a:solidFill>
                <a:effectLst>
                  <a:outerShdw blurRad="38100" dist="38100" dir="2700000" algn="tl">
                    <a:srgbClr val="000000">
                      <a:alpha val="43137"/>
                    </a:srgbClr>
                  </a:outerShdw>
                </a:effectLst>
                <a:latin typeface="Calibri"/>
              </a:rPr>
              <a:t>Chapter 5 – “</a:t>
            </a:r>
            <a:r>
              <a:rPr lang="en-US" sz="2400" b="1" dirty="0">
                <a:solidFill>
                  <a:prstClr val="black"/>
                </a:solidFill>
                <a:effectLst>
                  <a:outerShdw blurRad="38100" dist="38100" dir="2700000" algn="tl">
                    <a:srgbClr val="000000">
                      <a:alpha val="43137"/>
                    </a:srgbClr>
                  </a:outerShdw>
                </a:effectLst>
                <a:latin typeface="Calibri"/>
              </a:rPr>
              <a:t>Ananias &amp; Sapphira Don’t Survive”</a:t>
            </a:r>
          </a:p>
          <a:p>
            <a:pPr marL="233357" indent="-233357" defTabSz="914377">
              <a:spcAft>
                <a:spcPts val="600"/>
              </a:spcAft>
              <a:buFont typeface="Arial" pitchFamily="34" charset="0"/>
              <a:buChar char="•"/>
              <a:tabLst>
                <a:tab pos="233357" algn="l"/>
              </a:tabLst>
              <a:defRPr/>
            </a:pPr>
            <a:r>
              <a:rPr lang="en-US" sz="2800" b="1" dirty="0">
                <a:solidFill>
                  <a:prstClr val="black"/>
                </a:solidFill>
                <a:effectLst>
                  <a:outerShdw blurRad="38100" dist="38100" dir="2700000" algn="tl">
                    <a:srgbClr val="000000">
                      <a:alpha val="43137"/>
                    </a:srgbClr>
                  </a:outerShdw>
                </a:effectLst>
                <a:latin typeface="Calibri"/>
              </a:rPr>
              <a:t>Chapter 6 – “The Widow’s Fix”</a:t>
            </a:r>
          </a:p>
          <a:p>
            <a:pPr marL="233357" indent="-233357" defTabSz="914377">
              <a:spcAft>
                <a:spcPts val="600"/>
              </a:spcAft>
              <a:buFont typeface="Arial" pitchFamily="34" charset="0"/>
              <a:buChar char="•"/>
              <a:tabLst>
                <a:tab pos="233357" algn="l"/>
              </a:tabLst>
              <a:defRPr/>
            </a:pPr>
            <a:r>
              <a:rPr lang="en-US" sz="2800" b="1" dirty="0">
                <a:solidFill>
                  <a:prstClr val="black"/>
                </a:solidFill>
                <a:effectLst>
                  <a:outerShdw blurRad="38100" dist="38100" dir="2700000" algn="tl">
                    <a:srgbClr val="000000">
                      <a:alpha val="43137"/>
                    </a:srgbClr>
                  </a:outerShdw>
                </a:effectLst>
                <a:latin typeface="Calibri"/>
              </a:rPr>
              <a:t>Chapter 8 – “Stephen Looks Into Heaven”</a:t>
            </a:r>
          </a:p>
          <a:p>
            <a:pPr marL="233357" indent="-233357" defTabSz="914377">
              <a:spcAft>
                <a:spcPts val="600"/>
              </a:spcAft>
              <a:buFont typeface="Arial" pitchFamily="34" charset="0"/>
              <a:buChar char="•"/>
              <a:tabLst>
                <a:tab pos="233357" algn="l"/>
              </a:tabLst>
              <a:defRPr/>
            </a:pPr>
            <a:r>
              <a:rPr lang="en-US" sz="2800" b="1" dirty="0">
                <a:solidFill>
                  <a:prstClr val="black"/>
                </a:solidFill>
                <a:effectLst>
                  <a:outerShdw blurRad="38100" dist="38100" dir="2700000" algn="tl">
                    <a:srgbClr val="000000">
                      <a:alpha val="43137"/>
                    </a:srgbClr>
                  </a:outerShdw>
                </a:effectLst>
                <a:latin typeface="Calibri"/>
              </a:rPr>
              <a:t>Chapter 9 – “Saul Struck Blind”</a:t>
            </a:r>
          </a:p>
          <a:p>
            <a:pPr marL="233357" indent="-233357" defTabSz="914377">
              <a:spcAft>
                <a:spcPts val="600"/>
              </a:spcAft>
              <a:buFont typeface="Arial" pitchFamily="34" charset="0"/>
              <a:buChar char="•"/>
              <a:tabLst>
                <a:tab pos="233357" algn="l"/>
              </a:tabLst>
              <a:defRPr/>
            </a:pPr>
            <a:endParaRPr lang="en-US" sz="2800" b="1" dirty="0">
              <a:solidFill>
                <a:prstClr val="black"/>
              </a:solidFill>
              <a:latin typeface="Calibri"/>
            </a:endParaRPr>
          </a:p>
          <a:p>
            <a:pPr marL="233357" indent="-233357" defTabSz="914377">
              <a:spcAft>
                <a:spcPts val="600"/>
              </a:spcAft>
              <a:buFont typeface="Arial" pitchFamily="34" charset="0"/>
              <a:buChar char="•"/>
              <a:tabLst>
                <a:tab pos="233357" algn="l"/>
              </a:tabLst>
              <a:defRPr/>
            </a:pPr>
            <a:endParaRPr lang="en-US" sz="2800" b="1" dirty="0">
              <a:solidFill>
                <a:prstClr val="black"/>
              </a:solidFill>
              <a:latin typeface="Calibri"/>
            </a:endParaRPr>
          </a:p>
          <a:p>
            <a:pPr marL="233357" indent="-233357" defTabSz="914377">
              <a:spcAft>
                <a:spcPts val="600"/>
              </a:spcAft>
              <a:buFont typeface="Arial" pitchFamily="34" charset="0"/>
              <a:buChar char="•"/>
              <a:tabLst>
                <a:tab pos="233357" algn="l"/>
              </a:tabLst>
              <a:defRPr/>
            </a:pPr>
            <a:endParaRPr lang="en-US" sz="2800" i="1" dirty="0">
              <a:solidFill>
                <a:prstClr val="black"/>
              </a:solidFill>
              <a:latin typeface="Calibri"/>
            </a:endParaRPr>
          </a:p>
        </p:txBody>
      </p:sp>
      <p:sp>
        <p:nvSpPr>
          <p:cNvPr id="21" name="Rectangle 20"/>
          <p:cNvSpPr/>
          <p:nvPr/>
        </p:nvSpPr>
        <p:spPr>
          <a:xfrm>
            <a:off x="1411549" y="838200"/>
            <a:ext cx="7546019" cy="762000"/>
          </a:xfrm>
          <a:prstGeom prst="rect">
            <a:avLst/>
          </a:prstGeom>
          <a:solidFill>
            <a:srgbClr val="3399FF"/>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5459" algn="ctr" defTabSz="914377">
              <a:defRPr/>
            </a:pPr>
            <a:r>
              <a:rPr lang="en-US" sz="3200" b="1" dirty="0">
                <a:solidFill>
                  <a:prstClr val="white"/>
                </a:solidFill>
                <a:effectLst>
                  <a:outerShdw blurRad="38100" dist="38100" dir="2700000" algn="tl">
                    <a:srgbClr val="000000">
                      <a:alpha val="43137"/>
                    </a:srgbClr>
                  </a:outerShdw>
                </a:effectLst>
                <a:latin typeface="Calibri"/>
              </a:rPr>
              <a:t>L.D. CARY &amp; SAM HOLT CATCH PHRASES</a:t>
            </a:r>
          </a:p>
        </p:txBody>
      </p:sp>
      <p:grpSp>
        <p:nvGrpSpPr>
          <p:cNvPr id="7" name="Group 6">
            <a:extLst>
              <a:ext uri="{FF2B5EF4-FFF2-40B4-BE49-F238E27FC236}">
                <a16:creationId xmlns:a16="http://schemas.microsoft.com/office/drawing/2014/main" id="{EE770738-2E1A-4A17-905C-B7993B35B18F}"/>
              </a:ext>
            </a:extLst>
          </p:cNvPr>
          <p:cNvGrpSpPr/>
          <p:nvPr/>
        </p:nvGrpSpPr>
        <p:grpSpPr>
          <a:xfrm>
            <a:off x="2214440" y="1674797"/>
            <a:ext cx="7067523" cy="4273617"/>
            <a:chOff x="4073628" y="-3457847"/>
            <a:chExt cx="4316394" cy="9553847"/>
          </a:xfrm>
        </p:grpSpPr>
        <p:sp>
          <p:nvSpPr>
            <p:cNvPr id="8" name="Oval 7">
              <a:extLst>
                <a:ext uri="{FF2B5EF4-FFF2-40B4-BE49-F238E27FC236}">
                  <a16:creationId xmlns:a16="http://schemas.microsoft.com/office/drawing/2014/main" id="{DA89C463-1519-4310-9F7B-7C732C919D13}"/>
                </a:ext>
              </a:extLst>
            </p:cNvPr>
            <p:cNvSpPr/>
            <p:nvPr/>
          </p:nvSpPr>
          <p:spPr>
            <a:xfrm>
              <a:off x="4200002" y="-3457847"/>
              <a:ext cx="4190020" cy="9553847"/>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a:endParaRPr>
            </a:p>
          </p:txBody>
        </p:sp>
        <p:sp>
          <p:nvSpPr>
            <p:cNvPr id="9" name="TextBox 8">
              <a:extLst>
                <a:ext uri="{FF2B5EF4-FFF2-40B4-BE49-F238E27FC236}">
                  <a16:creationId xmlns:a16="http://schemas.microsoft.com/office/drawing/2014/main" id="{F45D30F8-0629-4059-92E9-34D73434E6B4}"/>
                </a:ext>
              </a:extLst>
            </p:cNvPr>
            <p:cNvSpPr txBox="1"/>
            <p:nvPr/>
          </p:nvSpPr>
          <p:spPr>
            <a:xfrm>
              <a:off x="4073628" y="-2446517"/>
              <a:ext cx="4190019" cy="7693945"/>
            </a:xfrm>
            <a:prstGeom prst="rect">
              <a:avLst/>
            </a:prstGeom>
            <a:noFill/>
          </p:spPr>
          <p:txBody>
            <a:bodyPr wrap="square" rtlCol="0">
              <a:spAutoFit/>
            </a:bodyPr>
            <a:lstStyle/>
            <a:p>
              <a:pPr marL="1312830" defTabSz="914377">
                <a:lnSpc>
                  <a:spcPts val="5200"/>
                </a:lnSpc>
                <a:defRPr/>
              </a:pPr>
              <a:r>
                <a:rPr lang="en-US" sz="5400" b="1" i="1" dirty="0">
                  <a:ln w="6350">
                    <a:solidFill>
                      <a:prstClr val="black"/>
                    </a:solidFill>
                  </a:ln>
                  <a:solidFill>
                    <a:prstClr val="white"/>
                  </a:solidFill>
                  <a:effectLst>
                    <a:outerShdw blurRad="50800" dist="38100" dir="2700000" algn="tl" rotWithShape="0">
                      <a:prstClr val="black">
                        <a:alpha val="40000"/>
                      </a:prstClr>
                    </a:outerShdw>
                  </a:effectLst>
                  <a:uFill>
                    <a:solidFill>
                      <a:prstClr val="white"/>
                    </a:solidFill>
                  </a:uFill>
                  <a:latin typeface="Arial" pitchFamily="34" charset="0"/>
                  <a:cs typeface="Arial" pitchFamily="34" charset="0"/>
                </a:rPr>
                <a:t>“Ananias and Sapphira Do Not Survive”</a:t>
              </a:r>
            </a:p>
            <a:p>
              <a:pPr marL="1312830" defTabSz="914377">
                <a:lnSpc>
                  <a:spcPts val="5200"/>
                </a:lnSpc>
                <a:defRPr/>
              </a:pPr>
              <a:r>
                <a:rPr lang="en-US" sz="4400" b="1" i="1" dirty="0">
                  <a:ln w="6350">
                    <a:solidFill>
                      <a:prstClr val="black"/>
                    </a:solidFill>
                  </a:ln>
                  <a:solidFill>
                    <a:prstClr val="white"/>
                  </a:solidFill>
                  <a:effectLst>
                    <a:outerShdw blurRad="50800" dist="38100" dir="2700000" algn="tl" rotWithShape="0">
                      <a:prstClr val="black">
                        <a:alpha val="40000"/>
                      </a:prstClr>
                    </a:outerShdw>
                  </a:effectLst>
                  <a:uFill>
                    <a:solidFill>
                      <a:prstClr val="white"/>
                    </a:solidFill>
                  </a:uFill>
                  <a:latin typeface="Arial" pitchFamily="34" charset="0"/>
                  <a:cs typeface="Arial" pitchFamily="34" charset="0"/>
                </a:rPr>
                <a:t> </a:t>
              </a:r>
              <a:r>
                <a:rPr lang="en-US" sz="5400" b="1" i="1" dirty="0">
                  <a:ln w="19050">
                    <a:solidFill>
                      <a:prstClr val="black"/>
                    </a:solidFill>
                  </a:ln>
                  <a:solidFill>
                    <a:srgbClr val="B2FF4D"/>
                  </a:solidFill>
                  <a:effectLst>
                    <a:outerShdw blurRad="50800" dist="38100" dir="2700000" algn="tl" rotWithShape="0">
                      <a:prstClr val="black">
                        <a:alpha val="40000"/>
                      </a:prstClr>
                    </a:outerShdw>
                  </a:effectLst>
                  <a:uFill>
                    <a:solidFill>
                      <a:prstClr val="white"/>
                    </a:solidFill>
                  </a:uFill>
                  <a:latin typeface="Bookman Old Style" pitchFamily="18" charset="0"/>
                </a:rPr>
                <a:t>Catch Phrase</a:t>
              </a:r>
            </a:p>
            <a:p>
              <a:pPr algn="ctr" defTabSz="914377">
                <a:lnSpc>
                  <a:spcPts val="5200"/>
                </a:lnSpc>
                <a:defRPr/>
              </a:pPr>
              <a:r>
                <a:rPr lang="en-US" sz="6000" b="1" i="1" dirty="0">
                  <a:ln w="19050">
                    <a:solidFill>
                      <a:prstClr val="black"/>
                    </a:solidFill>
                  </a:ln>
                  <a:solidFill>
                    <a:srgbClr val="FF9900"/>
                  </a:solidFill>
                  <a:effectLst>
                    <a:outerShdw blurRad="50800" dist="38100" dir="2700000" algn="tl" rotWithShape="0">
                      <a:prstClr val="black">
                        <a:alpha val="40000"/>
                      </a:prstClr>
                    </a:outerShdw>
                  </a:effectLst>
                  <a:uFill>
                    <a:solidFill>
                      <a:prstClr val="white"/>
                    </a:solidFill>
                  </a:uFill>
                  <a:latin typeface="Bookman Old Style" pitchFamily="18" charset="0"/>
                </a:rPr>
                <a:t>Chapter Five</a:t>
              </a:r>
            </a:p>
          </p:txBody>
        </p:sp>
      </p:grpSp>
    </p:spTree>
    <p:extLst>
      <p:ext uri="{BB962C8B-B14F-4D97-AF65-F5344CB8AC3E}">
        <p14:creationId xmlns:p14="http://schemas.microsoft.com/office/powerpoint/2010/main" val="108987447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ppt_w/2"/>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ppt_w</p:attrName>
                                        </p:attrNameLst>
                                      </p:cBhvr>
                                      <p:tavLst>
                                        <p:tav tm="0">
                                          <p:val>
                                            <p:fltVal val="0"/>
                                          </p:val>
                                        </p:tav>
                                        <p:tav tm="100000">
                                          <p:val>
                                            <p:strVal val="#ppt_w"/>
                                          </p:val>
                                        </p:tav>
                                      </p:tavLst>
                                    </p:anim>
                                    <p:anim calcmode="lin" valueType="num">
                                      <p:cBhvr>
                                        <p:cTn id="10" dur="500" fill="hold"/>
                                        <p:tgtEl>
                                          <p:spTgt spid="21"/>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3">
                                            <p:bg/>
                                          </p:spTgt>
                                        </p:tgtEl>
                                        <p:attrNameLst>
                                          <p:attrName>style.visibility</p:attrName>
                                        </p:attrNameLst>
                                      </p:cBhvr>
                                      <p:to>
                                        <p:strVal val="visible"/>
                                      </p:to>
                                    </p:set>
                                    <p:anim calcmode="lin" valueType="num">
                                      <p:cBhvr>
                                        <p:cTn id="14" dur="500" fill="hold"/>
                                        <p:tgtEl>
                                          <p:spTgt spid="23">
                                            <p:bg/>
                                          </p:spTgt>
                                        </p:tgtEl>
                                        <p:attrNameLst>
                                          <p:attrName>ppt_x</p:attrName>
                                        </p:attrNameLst>
                                      </p:cBhvr>
                                      <p:tavLst>
                                        <p:tav tm="0">
                                          <p:val>
                                            <p:strVal val="#ppt_x"/>
                                          </p:val>
                                        </p:tav>
                                        <p:tav tm="100000">
                                          <p:val>
                                            <p:strVal val="#ppt_x"/>
                                          </p:val>
                                        </p:tav>
                                      </p:tavLst>
                                    </p:anim>
                                    <p:anim calcmode="lin" valueType="num">
                                      <p:cBhvr>
                                        <p:cTn id="15" dur="500" fill="hold"/>
                                        <p:tgtEl>
                                          <p:spTgt spid="23">
                                            <p:bg/>
                                          </p:spTgt>
                                        </p:tgtEl>
                                        <p:attrNameLst>
                                          <p:attrName>ppt_y</p:attrName>
                                        </p:attrNameLst>
                                      </p:cBhvr>
                                      <p:tavLst>
                                        <p:tav tm="0">
                                          <p:val>
                                            <p:strVal val="#ppt_y-#ppt_h/2"/>
                                          </p:val>
                                        </p:tav>
                                        <p:tav tm="100000">
                                          <p:val>
                                            <p:strVal val="#ppt_y"/>
                                          </p:val>
                                        </p:tav>
                                      </p:tavLst>
                                    </p:anim>
                                    <p:anim calcmode="lin" valueType="num">
                                      <p:cBhvr>
                                        <p:cTn id="16" dur="500" fill="hold"/>
                                        <p:tgtEl>
                                          <p:spTgt spid="23">
                                            <p:bg/>
                                          </p:spTgt>
                                        </p:tgtEl>
                                        <p:attrNameLst>
                                          <p:attrName>ppt_w</p:attrName>
                                        </p:attrNameLst>
                                      </p:cBhvr>
                                      <p:tavLst>
                                        <p:tav tm="0">
                                          <p:val>
                                            <p:strVal val="#ppt_w"/>
                                          </p:val>
                                        </p:tav>
                                        <p:tav tm="100000">
                                          <p:val>
                                            <p:strVal val="#ppt_w"/>
                                          </p:val>
                                        </p:tav>
                                      </p:tavLst>
                                    </p:anim>
                                    <p:anim calcmode="lin" valueType="num">
                                      <p:cBhvr>
                                        <p:cTn id="17" dur="500" fill="hold"/>
                                        <p:tgtEl>
                                          <p:spTgt spid="23">
                                            <p:bg/>
                                          </p:spTgt>
                                        </p:tgtEl>
                                        <p:attrNameLst>
                                          <p:attrName>ppt_h</p:attrName>
                                        </p:attrNameLst>
                                      </p:cBhvr>
                                      <p:tavLst>
                                        <p:tav tm="0">
                                          <p:val>
                                            <p:fltVal val="0"/>
                                          </p:val>
                                        </p:tav>
                                        <p:tav tm="100000">
                                          <p:val>
                                            <p:strVal val="#ppt_h"/>
                                          </p:val>
                                        </p:tav>
                                      </p:tavLst>
                                    </p:anim>
                                  </p:childTnLst>
                                </p:cTn>
                              </p:par>
                              <p:par>
                                <p:cTn id="18" presetID="17" presetClass="exit" presetSubtype="1" fill="hold" nodeType="withEffect">
                                  <p:stCondLst>
                                    <p:cond delay="0"/>
                                  </p:stCondLst>
                                  <p:childTnLst>
                                    <p:anim calcmode="lin" valueType="num">
                                      <p:cBhvr>
                                        <p:cTn id="19" dur="500"/>
                                        <p:tgtEl>
                                          <p:spTgt spid="23">
                                            <p:bg/>
                                          </p:spTgt>
                                        </p:tgtEl>
                                        <p:attrNameLst>
                                          <p:attrName>ppt_x</p:attrName>
                                        </p:attrNameLst>
                                      </p:cBhvr>
                                      <p:tavLst>
                                        <p:tav tm="0">
                                          <p:val>
                                            <p:strVal val="ppt_x"/>
                                          </p:val>
                                        </p:tav>
                                        <p:tav tm="100000">
                                          <p:val>
                                            <p:strVal val="ppt_x"/>
                                          </p:val>
                                        </p:tav>
                                      </p:tavLst>
                                    </p:anim>
                                    <p:anim calcmode="lin" valueType="num">
                                      <p:cBhvr>
                                        <p:cTn id="20" dur="500"/>
                                        <p:tgtEl>
                                          <p:spTgt spid="23">
                                            <p:bg/>
                                          </p:spTgt>
                                        </p:tgtEl>
                                        <p:attrNameLst>
                                          <p:attrName>ppt_y</p:attrName>
                                        </p:attrNameLst>
                                      </p:cBhvr>
                                      <p:tavLst>
                                        <p:tav tm="0">
                                          <p:val>
                                            <p:strVal val="ppt_y"/>
                                          </p:val>
                                        </p:tav>
                                        <p:tav tm="100000">
                                          <p:val>
                                            <p:strVal val="ppt_y-ppt_h/2"/>
                                          </p:val>
                                        </p:tav>
                                      </p:tavLst>
                                    </p:anim>
                                    <p:anim calcmode="lin" valueType="num">
                                      <p:cBhvr>
                                        <p:cTn id="21" dur="500"/>
                                        <p:tgtEl>
                                          <p:spTgt spid="23">
                                            <p:bg/>
                                          </p:spTgt>
                                        </p:tgtEl>
                                        <p:attrNameLst>
                                          <p:attrName>ppt_w</p:attrName>
                                        </p:attrNameLst>
                                      </p:cBhvr>
                                      <p:tavLst>
                                        <p:tav tm="0">
                                          <p:val>
                                            <p:strVal val="ppt_w"/>
                                          </p:val>
                                        </p:tav>
                                        <p:tav tm="100000">
                                          <p:val>
                                            <p:strVal val="ppt_w"/>
                                          </p:val>
                                        </p:tav>
                                      </p:tavLst>
                                    </p:anim>
                                    <p:anim calcmode="lin" valueType="num">
                                      <p:cBhvr>
                                        <p:cTn id="22" dur="500"/>
                                        <p:tgtEl>
                                          <p:spTgt spid="23">
                                            <p:bg/>
                                          </p:spTgt>
                                        </p:tgtEl>
                                        <p:attrNameLst>
                                          <p:attrName>ppt_h</p:attrName>
                                        </p:attrNameLst>
                                      </p:cBhvr>
                                      <p:tavLst>
                                        <p:tav tm="0">
                                          <p:val>
                                            <p:strVal val="ppt_h"/>
                                          </p:val>
                                        </p:tav>
                                        <p:tav tm="100000">
                                          <p:val>
                                            <p:fltVal val="0"/>
                                          </p:val>
                                        </p:tav>
                                      </p:tavLst>
                                    </p:anim>
                                    <p:set>
                                      <p:cBhvr>
                                        <p:cTn id="23" dur="1" fill="hold">
                                          <p:stCondLst>
                                            <p:cond delay="499"/>
                                          </p:stCondLst>
                                        </p:cTn>
                                        <p:tgtEl>
                                          <p:spTgt spid="23">
                                            <p:bg/>
                                          </p:spTgt>
                                        </p:tgtEl>
                                        <p:attrNameLst>
                                          <p:attrName>style.visibility</p:attrName>
                                        </p:attrNameLst>
                                      </p:cBhvr>
                                      <p:to>
                                        <p:strVal val="hidden"/>
                                      </p:to>
                                    </p:set>
                                  </p:childTnLst>
                                </p:cTn>
                              </p:par>
                            </p:childTnLst>
                          </p:cTn>
                        </p:par>
                        <p:par>
                          <p:cTn id="24" fill="hold">
                            <p:stCondLst>
                              <p:cond delay="1000"/>
                            </p:stCondLst>
                            <p:childTnLst>
                              <p:par>
                                <p:cTn id="25" presetID="17" presetClass="exit" presetSubtype="2" fill="hold" grpId="1" nodeType="afterEffect">
                                  <p:stCondLst>
                                    <p:cond delay="0"/>
                                  </p:stCondLst>
                                  <p:childTnLst>
                                    <p:anim calcmode="lin" valueType="num">
                                      <p:cBhvr>
                                        <p:cTn id="26" dur="500"/>
                                        <p:tgtEl>
                                          <p:spTgt spid="21"/>
                                        </p:tgtEl>
                                        <p:attrNameLst>
                                          <p:attrName>ppt_x</p:attrName>
                                        </p:attrNameLst>
                                      </p:cBhvr>
                                      <p:tavLst>
                                        <p:tav tm="0">
                                          <p:val>
                                            <p:strVal val="ppt_x"/>
                                          </p:val>
                                        </p:tav>
                                        <p:tav tm="100000">
                                          <p:val>
                                            <p:strVal val="ppt_x+ppt_w/2"/>
                                          </p:val>
                                        </p:tav>
                                      </p:tavLst>
                                    </p:anim>
                                    <p:anim calcmode="lin" valueType="num">
                                      <p:cBhvr>
                                        <p:cTn id="27" dur="500"/>
                                        <p:tgtEl>
                                          <p:spTgt spid="21"/>
                                        </p:tgtEl>
                                        <p:attrNameLst>
                                          <p:attrName>ppt_y</p:attrName>
                                        </p:attrNameLst>
                                      </p:cBhvr>
                                      <p:tavLst>
                                        <p:tav tm="0">
                                          <p:val>
                                            <p:strVal val="ppt_y"/>
                                          </p:val>
                                        </p:tav>
                                        <p:tav tm="100000">
                                          <p:val>
                                            <p:strVal val="ppt_y"/>
                                          </p:val>
                                        </p:tav>
                                      </p:tavLst>
                                    </p:anim>
                                    <p:anim calcmode="lin" valueType="num">
                                      <p:cBhvr>
                                        <p:cTn id="28" dur="500"/>
                                        <p:tgtEl>
                                          <p:spTgt spid="21"/>
                                        </p:tgtEl>
                                        <p:attrNameLst>
                                          <p:attrName>ppt_w</p:attrName>
                                        </p:attrNameLst>
                                      </p:cBhvr>
                                      <p:tavLst>
                                        <p:tav tm="0">
                                          <p:val>
                                            <p:strVal val="ppt_w"/>
                                          </p:val>
                                        </p:tav>
                                        <p:tav tm="100000">
                                          <p:val>
                                            <p:fltVal val="0"/>
                                          </p:val>
                                        </p:tav>
                                      </p:tavLst>
                                    </p:anim>
                                    <p:anim calcmode="lin" valueType="num">
                                      <p:cBhvr>
                                        <p:cTn id="29" dur="500"/>
                                        <p:tgtEl>
                                          <p:spTgt spid="21"/>
                                        </p:tgtEl>
                                        <p:attrNameLst>
                                          <p:attrName>ppt_h</p:attrName>
                                        </p:attrNameLst>
                                      </p:cBhvr>
                                      <p:tavLst>
                                        <p:tav tm="0">
                                          <p:val>
                                            <p:strVal val="ppt_h"/>
                                          </p:val>
                                        </p:tav>
                                        <p:tav tm="100000">
                                          <p:val>
                                            <p:strVal val="ppt_h"/>
                                          </p:val>
                                        </p:tav>
                                      </p:tavLst>
                                    </p:anim>
                                    <p:set>
                                      <p:cBhvr>
                                        <p:cTn id="30" dur="1" fill="hold">
                                          <p:stCondLst>
                                            <p:cond delay="499"/>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9" presetClass="emph" presetSubtype="0" nodeType="withEffect">
                                  <p:stCondLst>
                                    <p:cond delay="0"/>
                                  </p:stCondLst>
                                  <p:childTnLst>
                                    <p:set>
                                      <p:cBhvr rctx="PPT">
                                        <p:cTn id="36" dur="indefinite"/>
                                        <p:tgtEl>
                                          <p:spTgt spid="7"/>
                                        </p:tgtEl>
                                        <p:attrNameLst>
                                          <p:attrName>style.opacity</p:attrName>
                                        </p:attrNameLst>
                                      </p:cBhvr>
                                      <p:to>
                                        <p:strVal val="0.85"/>
                                      </p:to>
                                    </p:set>
                                    <p:animEffect filter="image" prLst="opacity: 0.85">
                                      <p:cBhvr rctx="IE">
                                        <p:cTn id="37" dur="indefinite"/>
                                        <p:tgtEl>
                                          <p:spTgt spid="7"/>
                                        </p:tgtEl>
                                      </p:cBhvr>
                                    </p:animEffect>
                                  </p:childTnLst>
                                </p:cTn>
                              </p:par>
                              <p:par>
                                <p:cTn id="38" presetID="56" presetClass="path" presetSubtype="0" accel="50000" decel="50000" fill="hold" nodeType="withEffect">
                                  <p:stCondLst>
                                    <p:cond delay="0"/>
                                  </p:stCondLst>
                                  <p:childTnLst>
                                    <p:animMotion origin="layout" path="M -3.95833E-6 1.48148E-6 L 0.34167 -0.27222 " pathEditMode="relative" rAng="0" ptsTypes="AA">
                                      <p:cBhvr>
                                        <p:cTn id="39" dur="2000" fill="hold"/>
                                        <p:tgtEl>
                                          <p:spTgt spid="7"/>
                                        </p:tgtEl>
                                        <p:attrNameLst>
                                          <p:attrName>ppt_x</p:attrName>
                                          <p:attrName>ppt_y</p:attrName>
                                        </p:attrNameLst>
                                      </p:cBhvr>
                                      <p:rCtr x="17083" y="-13611"/>
                                    </p:animMotion>
                                  </p:childTnLst>
                                </p:cTn>
                              </p:par>
                              <p:par>
                                <p:cTn id="40" presetID="6" presetClass="emph" presetSubtype="0" fill="hold" nodeType="withEffect">
                                  <p:stCondLst>
                                    <p:cond delay="0"/>
                                  </p:stCondLst>
                                  <p:childTnLst>
                                    <p:animScale>
                                      <p:cBhvr>
                                        <p:cTn id="41" dur="2000" fill="hold"/>
                                        <p:tgtEl>
                                          <p:spTgt spid="7"/>
                                        </p:tgtEl>
                                      </p:cBhvr>
                                      <p:by x="30000" y="30000"/>
                                    </p:animScale>
                                  </p:childTnLst>
                                </p:cTn>
                              </p:par>
                            </p:childTnLst>
                          </p:cTn>
                        </p:par>
                        <p:par>
                          <p:cTn id="42" fill="hold">
                            <p:stCondLst>
                              <p:cond delay="2000"/>
                            </p:stCondLst>
                            <p:childTnLst>
                              <p:par>
                                <p:cTn id="43" presetID="53" presetClass="exit" presetSubtype="0" fill="hold" nodeType="afterEffect">
                                  <p:stCondLst>
                                    <p:cond delay="0"/>
                                  </p:stCondLst>
                                  <p:childTnLst>
                                    <p:anim calcmode="lin" valueType="num">
                                      <p:cBhvr>
                                        <p:cTn id="44" dur="2000"/>
                                        <p:tgtEl>
                                          <p:spTgt spid="7"/>
                                        </p:tgtEl>
                                        <p:attrNameLst>
                                          <p:attrName>ppt_w</p:attrName>
                                        </p:attrNameLst>
                                      </p:cBhvr>
                                      <p:tavLst>
                                        <p:tav tm="0">
                                          <p:val>
                                            <p:strVal val="ppt_w"/>
                                          </p:val>
                                        </p:tav>
                                        <p:tav tm="100000">
                                          <p:val>
                                            <p:fltVal val="0"/>
                                          </p:val>
                                        </p:tav>
                                      </p:tavLst>
                                    </p:anim>
                                    <p:anim calcmode="lin" valueType="num">
                                      <p:cBhvr>
                                        <p:cTn id="45" dur="2000"/>
                                        <p:tgtEl>
                                          <p:spTgt spid="7"/>
                                        </p:tgtEl>
                                        <p:attrNameLst>
                                          <p:attrName>ppt_h</p:attrName>
                                        </p:attrNameLst>
                                      </p:cBhvr>
                                      <p:tavLst>
                                        <p:tav tm="0">
                                          <p:val>
                                            <p:strVal val="ppt_h"/>
                                          </p:val>
                                        </p:tav>
                                        <p:tav tm="100000">
                                          <p:val>
                                            <p:fltVal val="0"/>
                                          </p:val>
                                        </p:tav>
                                      </p:tavLst>
                                    </p:anim>
                                    <p:animEffect transition="out" filter="fade">
                                      <p:cBhvr>
                                        <p:cTn id="46" dur="2000"/>
                                        <p:tgtEl>
                                          <p:spTgt spid="7"/>
                                        </p:tgtEl>
                                      </p:cBhvr>
                                    </p:animEffect>
                                    <p:set>
                                      <p:cBhvr>
                                        <p:cTn id="4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allAtOnce" animBg="1"/>
      <p:bldP spid="21" grpId="0" animBg="1"/>
      <p:bldP spid="21"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2" name="TextBox 1"/>
          <p:cNvSpPr txBox="1"/>
          <p:nvPr/>
        </p:nvSpPr>
        <p:spPr>
          <a:xfrm>
            <a:off x="0" y="1"/>
            <a:ext cx="3702205" cy="1015663"/>
          </a:xfrm>
          <a:prstGeom prst="rect">
            <a:avLst/>
          </a:prstGeom>
          <a:noFill/>
        </p:spPr>
        <p:txBody>
          <a:bodyPr wrap="square" rtlCol="0">
            <a:spAutoFit/>
          </a:bodyPr>
          <a:lstStyle/>
          <a:p>
            <a:pPr algn="ctr" defTabSz="914377">
              <a:defRPr/>
            </a:pPr>
            <a:r>
              <a:rPr lang="en-US" sz="6000" dirty="0">
                <a:solidFill>
                  <a:prstClr val="white"/>
                </a:solidFill>
                <a:latin typeface="Times New Roman" panose="02020603050405020304" pitchFamily="18" charset="0"/>
                <a:cs typeface="Times New Roman" panose="02020603050405020304" pitchFamily="18" charset="0"/>
              </a:rPr>
              <a:t>ACTS 5</a:t>
            </a:r>
          </a:p>
        </p:txBody>
      </p:sp>
      <p:sp>
        <p:nvSpPr>
          <p:cNvPr id="3" name="TextBox 2"/>
          <p:cNvSpPr txBox="1"/>
          <p:nvPr/>
        </p:nvSpPr>
        <p:spPr>
          <a:xfrm>
            <a:off x="8776010" y="5921298"/>
            <a:ext cx="3415991" cy="523220"/>
          </a:xfrm>
          <a:prstGeom prst="rect">
            <a:avLst/>
          </a:prstGeom>
          <a:noFill/>
        </p:spPr>
        <p:txBody>
          <a:bodyPr wrap="square" rtlCol="0">
            <a:spAutoFit/>
          </a:bodyPr>
          <a:lstStyle/>
          <a:p>
            <a:pPr algn="ctr" defTabSz="914377">
              <a:defRPr/>
            </a:pPr>
            <a:r>
              <a:rPr lang="en-US" sz="2800" dirty="0">
                <a:solidFill>
                  <a:prstClr val="white"/>
                </a:solidFill>
                <a:latin typeface="Times New Roman" panose="02020603050405020304" pitchFamily="18" charset="0"/>
                <a:cs typeface="Times New Roman" panose="02020603050405020304" pitchFamily="18" charset="0"/>
              </a:rPr>
              <a:t>HEROD’S TEMPLE</a:t>
            </a:r>
          </a:p>
        </p:txBody>
      </p:sp>
    </p:spTree>
    <p:extLst>
      <p:ext uri="{BB962C8B-B14F-4D97-AF65-F5344CB8AC3E}">
        <p14:creationId xmlns:p14="http://schemas.microsoft.com/office/powerpoint/2010/main" val="18846588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
            <a:ext cx="12192000" cy="6832640"/>
          </a:xfrm>
          <a:prstGeom prst="rect">
            <a:avLst/>
          </a:prstGeom>
          <a:solidFill>
            <a:schemeClr val="bg1"/>
          </a:solidFill>
        </p:spPr>
        <p:txBody>
          <a:bodyPr wrap="square" rtlCol="0">
            <a:spAutoFit/>
          </a:bodyPr>
          <a:lstStyle/>
          <a:p>
            <a:pPr defTabSz="274313">
              <a:spcBef>
                <a:spcPts val="1200"/>
              </a:spcBef>
              <a:defRPr/>
            </a:pPr>
            <a:r>
              <a:rPr lang="en-US" sz="2400" b="1" dirty="0">
                <a:solidFill>
                  <a:srgbClr val="FF0000"/>
                </a:solidFill>
                <a:latin typeface="Times New Roman" panose="02020603050405020304" pitchFamily="18" charset="0"/>
                <a:cs typeface="Times New Roman" panose="02020603050405020304" pitchFamily="18" charset="0"/>
              </a:rPr>
              <a:t>Acts 5:1-6 (NASB) </a:t>
            </a:r>
            <a:br>
              <a:rPr lang="en-US" sz="2400" dirty="0">
                <a:solidFill>
                  <a:srgbClr val="FF0000"/>
                </a:solidFill>
                <a:latin typeface="Times New Roman" panose="02020603050405020304" pitchFamily="18" charset="0"/>
                <a:cs typeface="Times New Roman" panose="02020603050405020304" pitchFamily="18" charset="0"/>
              </a:rPr>
            </a:br>
            <a:r>
              <a:rPr lang="en-US" sz="2400" baseline="30000" dirty="0">
                <a:solidFill>
                  <a:srgbClr val="FF0000"/>
                </a:solidFill>
                <a:latin typeface="Times New Roman" panose="02020603050405020304" pitchFamily="18" charset="0"/>
                <a:cs typeface="Times New Roman" panose="02020603050405020304" pitchFamily="18" charset="0"/>
              </a:rPr>
              <a:t>1 </a:t>
            </a:r>
            <a:r>
              <a:rPr lang="en-US" sz="2400" dirty="0">
                <a:solidFill>
                  <a:srgbClr val="FF0000"/>
                </a:solidFill>
                <a:latin typeface="Times New Roman" panose="02020603050405020304" pitchFamily="18" charset="0"/>
                <a:cs typeface="Times New Roman" panose="02020603050405020304" pitchFamily="18" charset="0"/>
              </a:rPr>
              <a:t> But a man named Ananias, with his wife </a:t>
            </a:r>
            <a:r>
              <a:rPr lang="en-US" sz="2400" dirty="0" err="1">
                <a:solidFill>
                  <a:srgbClr val="FF0000"/>
                </a:solidFill>
                <a:latin typeface="Times New Roman" panose="02020603050405020304" pitchFamily="18" charset="0"/>
                <a:cs typeface="Times New Roman" panose="02020603050405020304" pitchFamily="18" charset="0"/>
              </a:rPr>
              <a:t>Sapphira</a:t>
            </a:r>
            <a:r>
              <a:rPr lang="en-US" sz="2400" dirty="0">
                <a:solidFill>
                  <a:srgbClr val="FF0000"/>
                </a:solidFill>
                <a:latin typeface="Times New Roman" panose="02020603050405020304" pitchFamily="18" charset="0"/>
                <a:cs typeface="Times New Roman" panose="02020603050405020304" pitchFamily="18" charset="0"/>
              </a:rPr>
              <a:t>, sold a piece of property, </a:t>
            </a:r>
            <a:br>
              <a:rPr lang="en-US" sz="2400" dirty="0">
                <a:solidFill>
                  <a:srgbClr val="FF0000"/>
                </a:solidFill>
                <a:latin typeface="Times New Roman" panose="02020603050405020304" pitchFamily="18" charset="0"/>
                <a:cs typeface="Times New Roman" panose="02020603050405020304" pitchFamily="18" charset="0"/>
              </a:rPr>
            </a:br>
            <a:r>
              <a:rPr lang="en-US" sz="2400" baseline="30000" dirty="0">
                <a:solidFill>
                  <a:srgbClr val="FF0000"/>
                </a:solidFill>
                <a:latin typeface="Times New Roman" panose="02020603050405020304" pitchFamily="18" charset="0"/>
                <a:cs typeface="Times New Roman" panose="02020603050405020304" pitchFamily="18" charset="0"/>
              </a:rPr>
              <a:t>2 </a:t>
            </a:r>
            <a:r>
              <a:rPr lang="en-US" sz="2400" dirty="0">
                <a:solidFill>
                  <a:srgbClr val="FF0000"/>
                </a:solidFill>
                <a:latin typeface="Times New Roman" panose="02020603050405020304" pitchFamily="18" charset="0"/>
                <a:cs typeface="Times New Roman" panose="02020603050405020304" pitchFamily="18" charset="0"/>
              </a:rPr>
              <a:t> and kept back </a:t>
            </a:r>
            <a:r>
              <a:rPr lang="en-US" sz="2400" i="1" dirty="0">
                <a:solidFill>
                  <a:srgbClr val="FF0000"/>
                </a:solidFill>
                <a:latin typeface="Times New Roman" panose="02020603050405020304" pitchFamily="18" charset="0"/>
                <a:cs typeface="Times New Roman" panose="02020603050405020304" pitchFamily="18" charset="0"/>
              </a:rPr>
              <a:t>some</a:t>
            </a:r>
            <a:r>
              <a:rPr lang="en-US" sz="2400" dirty="0">
                <a:solidFill>
                  <a:srgbClr val="FF0000"/>
                </a:solidFill>
                <a:latin typeface="Times New Roman" panose="02020603050405020304" pitchFamily="18" charset="0"/>
                <a:cs typeface="Times New Roman" panose="02020603050405020304" pitchFamily="18" charset="0"/>
              </a:rPr>
              <a:t> of the price for himself, with his wife's full knowledge, and bringing a 	portion of it, he laid it at the apostles' feet. </a:t>
            </a:r>
            <a:br>
              <a:rPr lang="en-US" sz="2400" dirty="0">
                <a:solidFill>
                  <a:srgbClr val="FF0000"/>
                </a:solidFill>
                <a:latin typeface="Times New Roman" panose="02020603050405020304" pitchFamily="18" charset="0"/>
                <a:cs typeface="Times New Roman" panose="02020603050405020304" pitchFamily="18" charset="0"/>
              </a:rPr>
            </a:br>
            <a:r>
              <a:rPr lang="en-US" sz="2400" baseline="30000" dirty="0">
                <a:solidFill>
                  <a:srgbClr val="FF0000"/>
                </a:solidFill>
                <a:latin typeface="Times New Roman" panose="02020603050405020304" pitchFamily="18" charset="0"/>
                <a:cs typeface="Times New Roman" panose="02020603050405020304" pitchFamily="18" charset="0"/>
              </a:rPr>
              <a:t>3 </a:t>
            </a:r>
            <a:r>
              <a:rPr lang="en-US" sz="2400" dirty="0">
                <a:solidFill>
                  <a:srgbClr val="FF0000"/>
                </a:solidFill>
                <a:latin typeface="Times New Roman" panose="02020603050405020304" pitchFamily="18" charset="0"/>
                <a:cs typeface="Times New Roman" panose="02020603050405020304" pitchFamily="18" charset="0"/>
              </a:rPr>
              <a:t> But Peter said, "Ananias, why has Satan filled your heart to lie to the Holy Spirit and to keep 	back </a:t>
            </a:r>
            <a:r>
              <a:rPr lang="en-US" sz="2400" i="1" dirty="0">
                <a:solidFill>
                  <a:srgbClr val="FF0000"/>
                </a:solidFill>
                <a:latin typeface="Times New Roman" panose="02020603050405020304" pitchFamily="18" charset="0"/>
                <a:cs typeface="Times New Roman" panose="02020603050405020304" pitchFamily="18" charset="0"/>
              </a:rPr>
              <a:t>some</a:t>
            </a:r>
            <a:r>
              <a:rPr lang="en-US" sz="2400" dirty="0">
                <a:solidFill>
                  <a:srgbClr val="FF0000"/>
                </a:solidFill>
                <a:latin typeface="Times New Roman" panose="02020603050405020304" pitchFamily="18" charset="0"/>
                <a:cs typeface="Times New Roman" panose="02020603050405020304" pitchFamily="18" charset="0"/>
              </a:rPr>
              <a:t> of the price of the land? </a:t>
            </a:r>
            <a:br>
              <a:rPr lang="en-US" sz="2400" dirty="0">
                <a:solidFill>
                  <a:srgbClr val="FF0000"/>
                </a:solidFill>
                <a:latin typeface="Times New Roman" panose="02020603050405020304" pitchFamily="18" charset="0"/>
                <a:cs typeface="Times New Roman" panose="02020603050405020304" pitchFamily="18" charset="0"/>
              </a:rPr>
            </a:br>
            <a:r>
              <a:rPr lang="en-US" sz="2400" baseline="30000" dirty="0">
                <a:solidFill>
                  <a:srgbClr val="FF0000"/>
                </a:solidFill>
                <a:latin typeface="Times New Roman" panose="02020603050405020304" pitchFamily="18" charset="0"/>
                <a:cs typeface="Times New Roman" panose="02020603050405020304" pitchFamily="18" charset="0"/>
              </a:rPr>
              <a:t>4 </a:t>
            </a:r>
            <a:r>
              <a:rPr lang="en-US" sz="2400" dirty="0">
                <a:solidFill>
                  <a:srgbClr val="FF0000"/>
                </a:solidFill>
                <a:latin typeface="Times New Roman" panose="02020603050405020304" pitchFamily="18" charset="0"/>
                <a:cs typeface="Times New Roman" panose="02020603050405020304" pitchFamily="18" charset="0"/>
              </a:rPr>
              <a:t> "While it remained </a:t>
            </a:r>
            <a:r>
              <a:rPr lang="en-US" sz="2400" i="1" dirty="0">
                <a:solidFill>
                  <a:srgbClr val="FF0000"/>
                </a:solidFill>
                <a:latin typeface="Times New Roman" panose="02020603050405020304" pitchFamily="18" charset="0"/>
                <a:cs typeface="Times New Roman" panose="02020603050405020304" pitchFamily="18" charset="0"/>
              </a:rPr>
              <a:t>unsold,</a:t>
            </a:r>
            <a:r>
              <a:rPr lang="en-US" sz="2400" dirty="0">
                <a:solidFill>
                  <a:srgbClr val="FF0000"/>
                </a:solidFill>
                <a:latin typeface="Times New Roman" panose="02020603050405020304" pitchFamily="18" charset="0"/>
                <a:cs typeface="Times New Roman" panose="02020603050405020304" pitchFamily="18" charset="0"/>
              </a:rPr>
              <a:t> did it not remain your own? And after it was sold, was it not under 	your control? Why is it that you have conceived this deed in your heart? You have not lied to 	men but to God." </a:t>
            </a:r>
            <a:br>
              <a:rPr lang="en-US" sz="2400" dirty="0">
                <a:solidFill>
                  <a:srgbClr val="FF0000"/>
                </a:solidFill>
                <a:latin typeface="Times New Roman" panose="02020603050405020304" pitchFamily="18" charset="0"/>
                <a:cs typeface="Times New Roman" panose="02020603050405020304" pitchFamily="18" charset="0"/>
              </a:rPr>
            </a:br>
            <a:r>
              <a:rPr lang="en-US" sz="2400" baseline="30000" dirty="0">
                <a:solidFill>
                  <a:srgbClr val="FF0000"/>
                </a:solidFill>
                <a:latin typeface="Times New Roman" panose="02020603050405020304" pitchFamily="18" charset="0"/>
                <a:cs typeface="Times New Roman" panose="02020603050405020304" pitchFamily="18" charset="0"/>
              </a:rPr>
              <a:t>5 </a:t>
            </a:r>
            <a:r>
              <a:rPr lang="en-US" sz="2400" dirty="0">
                <a:solidFill>
                  <a:srgbClr val="FF0000"/>
                </a:solidFill>
                <a:latin typeface="Times New Roman" panose="02020603050405020304" pitchFamily="18" charset="0"/>
                <a:cs typeface="Times New Roman" panose="02020603050405020304" pitchFamily="18" charset="0"/>
              </a:rPr>
              <a:t> And as he heard these words, Ananias fell down and breathed his last; and great fear came over 	all who heard of it. </a:t>
            </a:r>
            <a:br>
              <a:rPr lang="en-US" sz="2400" dirty="0">
                <a:solidFill>
                  <a:srgbClr val="FF0000"/>
                </a:solidFill>
                <a:latin typeface="Times New Roman" panose="02020603050405020304" pitchFamily="18" charset="0"/>
                <a:cs typeface="Times New Roman" panose="02020603050405020304" pitchFamily="18" charset="0"/>
              </a:rPr>
            </a:br>
            <a:r>
              <a:rPr lang="en-US" sz="2400" baseline="30000" dirty="0">
                <a:solidFill>
                  <a:srgbClr val="FF0000"/>
                </a:solidFill>
                <a:latin typeface="Times New Roman" panose="02020603050405020304" pitchFamily="18" charset="0"/>
                <a:cs typeface="Times New Roman" panose="02020603050405020304" pitchFamily="18" charset="0"/>
              </a:rPr>
              <a:t>6 </a:t>
            </a:r>
            <a:r>
              <a:rPr lang="en-US" sz="2400" dirty="0">
                <a:solidFill>
                  <a:srgbClr val="FF0000"/>
                </a:solidFill>
                <a:latin typeface="Times New Roman" panose="02020603050405020304" pitchFamily="18" charset="0"/>
                <a:cs typeface="Times New Roman" panose="02020603050405020304" pitchFamily="18" charset="0"/>
              </a:rPr>
              <a:t> The young men got up and covered him up, and after carrying him out, they buried him. </a:t>
            </a:r>
          </a:p>
          <a:p>
            <a:pPr defTabSz="274313">
              <a:spcBef>
                <a:spcPts val="1200"/>
              </a:spcBef>
              <a:defRPr/>
            </a:pPr>
            <a:r>
              <a:rPr lang="en-US" sz="2400" dirty="0">
                <a:solidFill>
                  <a:prstClr val="black"/>
                </a:solidFill>
                <a:latin typeface="Times New Roman" panose="02020603050405020304" pitchFamily="18" charset="0"/>
                <a:cs typeface="Times New Roman" panose="02020603050405020304" pitchFamily="18" charset="0"/>
              </a:rPr>
              <a:t>A. </a:t>
            </a:r>
            <a:r>
              <a:rPr lang="en-US" sz="2400" b="1" dirty="0">
                <a:solidFill>
                  <a:prstClr val="black"/>
                </a:solidFill>
                <a:latin typeface="Times New Roman" panose="02020603050405020304" pitchFamily="18" charset="0"/>
                <a:cs typeface="Times New Roman" panose="02020603050405020304" pitchFamily="18" charset="0"/>
              </a:rPr>
              <a:t>Ananias and </a:t>
            </a:r>
            <a:r>
              <a:rPr lang="en-US" sz="2400" b="1" dirty="0" err="1">
                <a:solidFill>
                  <a:prstClr val="black"/>
                </a:solidFill>
                <a:latin typeface="Times New Roman" panose="02020603050405020304" pitchFamily="18" charset="0"/>
                <a:cs typeface="Times New Roman" panose="02020603050405020304" pitchFamily="18" charset="0"/>
              </a:rPr>
              <a:t>Sapphira’s</a:t>
            </a:r>
            <a:r>
              <a:rPr lang="en-US" sz="2400" b="1" dirty="0">
                <a:solidFill>
                  <a:prstClr val="black"/>
                </a:solidFill>
                <a:latin typeface="Times New Roman" panose="02020603050405020304" pitchFamily="18" charset="0"/>
                <a:cs typeface="Times New Roman" panose="02020603050405020304" pitchFamily="18" charset="0"/>
              </a:rPr>
              <a:t>, benevolent giving – to be contrasted with </a:t>
            </a:r>
            <a:r>
              <a:rPr lang="en-US" sz="2400" dirty="0">
                <a:solidFill>
                  <a:srgbClr val="FF0000"/>
                </a:solidFill>
                <a:latin typeface="Times New Roman" panose="02020603050405020304" pitchFamily="18" charset="0"/>
                <a:cs typeface="Times New Roman" panose="02020603050405020304" pitchFamily="18" charset="0"/>
              </a:rPr>
              <a:t>Acts 4:34-37</a:t>
            </a:r>
          </a:p>
          <a:p>
            <a:pPr defTabSz="274313">
              <a:spcBef>
                <a:spcPts val="1200"/>
              </a:spcBef>
              <a:defRPr/>
            </a:pPr>
            <a:r>
              <a:rPr lang="en-US" sz="2400" dirty="0">
                <a:solidFill>
                  <a:prstClr val="black"/>
                </a:solidFill>
                <a:latin typeface="Times New Roman" panose="02020603050405020304" pitchFamily="18" charset="0"/>
                <a:cs typeface="Times New Roman" panose="02020603050405020304" pitchFamily="18" charset="0"/>
              </a:rPr>
              <a:t>	1. If they succeeded in deceiving the Apostle then the power of God might be doubted. The 				faith of the fragile church was endangered. This would not have remained hidden. </a:t>
            </a:r>
            <a:r>
              <a:rPr lang="en-US" sz="2400" dirty="0">
                <a:solidFill>
                  <a:srgbClr val="FF0000"/>
                </a:solidFill>
                <a:latin typeface="Times New Roman" panose="02020603050405020304" pitchFamily="18" charset="0"/>
                <a:cs typeface="Times New Roman" panose="02020603050405020304" pitchFamily="18" charset="0"/>
              </a:rPr>
              <a:t>1Cor 5:6-8</a:t>
            </a:r>
          </a:p>
          <a:p>
            <a:pPr defTabSz="274313">
              <a:spcBef>
                <a:spcPts val="1200"/>
              </a:spcBef>
              <a:defRPr/>
            </a:pPr>
            <a:r>
              <a:rPr lang="en-US" sz="2400" dirty="0">
                <a:solidFill>
                  <a:prstClr val="black"/>
                </a:solidFill>
                <a:latin typeface="Times New Roman" panose="02020603050405020304" pitchFamily="18" charset="0"/>
                <a:cs typeface="Times New Roman" panose="02020603050405020304" pitchFamily="18" charset="0"/>
              </a:rPr>
              <a:t>	2. </a:t>
            </a:r>
            <a:r>
              <a:rPr lang="en-US" sz="2400" b="1" dirty="0">
                <a:solidFill>
                  <a:prstClr val="black"/>
                </a:solidFill>
                <a:latin typeface="Times New Roman" panose="02020603050405020304" pitchFamily="18" charset="0"/>
                <a:cs typeface="Times New Roman" panose="02020603050405020304" pitchFamily="18" charset="0"/>
              </a:rPr>
              <a:t>The influence of Satan and the free agency of the tempted:</a:t>
            </a:r>
            <a:r>
              <a:rPr lang="en-US" sz="2400" dirty="0">
                <a:solidFill>
                  <a:srgbClr val="FF0000"/>
                </a:solidFill>
                <a:latin typeface="Times New Roman" panose="02020603050405020304" pitchFamily="18" charset="0"/>
                <a:cs typeface="Times New Roman" panose="02020603050405020304" pitchFamily="18" charset="0"/>
              </a:rPr>
              <a:t> Lk 22:3, 31; 1Pt 5:8-9;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		1Cor 10:12-13; Ja 1:12-15; 2Cor 2:10-11; 1Thess 3:5</a:t>
            </a:r>
          </a:p>
        </p:txBody>
      </p:sp>
      <p:sp>
        <p:nvSpPr>
          <p:cNvPr id="3" name="TextBox 2"/>
          <p:cNvSpPr txBox="1"/>
          <p:nvPr/>
        </p:nvSpPr>
        <p:spPr>
          <a:xfrm>
            <a:off x="42442" y="0"/>
            <a:ext cx="12107119" cy="4462760"/>
          </a:xfrm>
          <a:prstGeom prst="rect">
            <a:avLst/>
          </a:prstGeom>
          <a:solidFill>
            <a:srgbClr val="FFFF00"/>
          </a:solidFill>
          <a:ln w="57150">
            <a:solidFill>
              <a:srgbClr val="FF0000"/>
            </a:solidFill>
          </a:ln>
        </p:spPr>
        <p:txBody>
          <a:bodyPr wrap="square" rtlCol="0">
            <a:spAutoFit/>
          </a:bodyPr>
          <a:lstStyle/>
          <a:p>
            <a:pPr defTabSz="274313">
              <a:spcBef>
                <a:spcPts val="1200"/>
              </a:spcBef>
              <a:defRPr/>
            </a:pPr>
            <a:br>
              <a:rPr lang="en-US" sz="2400" b="1" dirty="0">
                <a:solidFill>
                  <a:prstClr val="black"/>
                </a:solidFill>
                <a:latin typeface="Times New Roman" panose="02020603050405020304" pitchFamily="18" charset="0"/>
                <a:cs typeface="Times New Roman" panose="02020603050405020304" pitchFamily="18" charset="0"/>
              </a:rPr>
            </a:br>
            <a:endParaRPr lang="en-US" sz="2400" b="1" dirty="0">
              <a:solidFill>
                <a:prstClr val="black"/>
              </a:solidFill>
              <a:latin typeface="Times New Roman" panose="02020603050405020304" pitchFamily="18" charset="0"/>
              <a:cs typeface="Times New Roman" panose="02020603050405020304" pitchFamily="18" charset="0"/>
            </a:endParaRPr>
          </a:p>
          <a:p>
            <a:pPr defTabSz="274313">
              <a:spcBef>
                <a:spcPts val="1200"/>
              </a:spcBef>
              <a:defRPr/>
            </a:pPr>
            <a:r>
              <a:rPr lang="en-US" sz="2400" b="1" dirty="0">
                <a:solidFill>
                  <a:prstClr val="black"/>
                </a:solidFill>
                <a:latin typeface="Times New Roman" panose="02020603050405020304" pitchFamily="18" charset="0"/>
                <a:cs typeface="Times New Roman" panose="02020603050405020304" pitchFamily="18" charset="0"/>
              </a:rPr>
              <a:t>Acts 4:34-37 (NASB) </a:t>
            </a:r>
            <a:br>
              <a:rPr lang="en-US" sz="2400" dirty="0">
                <a:solidFill>
                  <a:prstClr val="black"/>
                </a:solidFill>
                <a:latin typeface="Times New Roman" panose="02020603050405020304" pitchFamily="18" charset="0"/>
                <a:cs typeface="Times New Roman" panose="02020603050405020304" pitchFamily="18" charset="0"/>
              </a:rPr>
            </a:br>
            <a:r>
              <a:rPr lang="en-US" sz="2400" baseline="30000" dirty="0">
                <a:solidFill>
                  <a:prstClr val="black"/>
                </a:solidFill>
                <a:latin typeface="Times New Roman" panose="02020603050405020304" pitchFamily="18" charset="0"/>
                <a:cs typeface="Times New Roman" panose="02020603050405020304" pitchFamily="18" charset="0"/>
              </a:rPr>
              <a:t>34 </a:t>
            </a:r>
            <a:r>
              <a:rPr lang="en-US" sz="2400" dirty="0">
                <a:solidFill>
                  <a:prstClr val="black"/>
                </a:solidFill>
                <a:latin typeface="Times New Roman" panose="02020603050405020304" pitchFamily="18" charset="0"/>
                <a:cs typeface="Times New Roman" panose="02020603050405020304" pitchFamily="18" charset="0"/>
              </a:rPr>
              <a:t> For there was not a needy person among them, for all who were owners of land or houses 	would sell them and bring the proceeds of the sales </a:t>
            </a:r>
            <a:br>
              <a:rPr lang="en-US" sz="2400" dirty="0">
                <a:solidFill>
                  <a:prstClr val="black"/>
                </a:solidFill>
                <a:latin typeface="Times New Roman" panose="02020603050405020304" pitchFamily="18" charset="0"/>
                <a:cs typeface="Times New Roman" panose="02020603050405020304" pitchFamily="18" charset="0"/>
              </a:rPr>
            </a:br>
            <a:r>
              <a:rPr lang="en-US" sz="2400" baseline="30000" dirty="0">
                <a:solidFill>
                  <a:prstClr val="black"/>
                </a:solidFill>
                <a:latin typeface="Times New Roman" panose="02020603050405020304" pitchFamily="18" charset="0"/>
                <a:cs typeface="Times New Roman" panose="02020603050405020304" pitchFamily="18" charset="0"/>
              </a:rPr>
              <a:t>35 </a:t>
            </a:r>
            <a:r>
              <a:rPr lang="en-US" sz="2400" dirty="0">
                <a:solidFill>
                  <a:prstClr val="black"/>
                </a:solidFill>
                <a:latin typeface="Times New Roman" panose="02020603050405020304" pitchFamily="18" charset="0"/>
                <a:cs typeface="Times New Roman" panose="02020603050405020304" pitchFamily="18" charset="0"/>
              </a:rPr>
              <a:t> and lay them at the apostles' feet, and they would be distributed to each as any had need. </a:t>
            </a:r>
            <a:br>
              <a:rPr lang="en-US" sz="2400" dirty="0">
                <a:solidFill>
                  <a:prstClr val="black"/>
                </a:solidFill>
                <a:latin typeface="Times New Roman" panose="02020603050405020304" pitchFamily="18" charset="0"/>
                <a:cs typeface="Times New Roman" panose="02020603050405020304" pitchFamily="18" charset="0"/>
              </a:rPr>
            </a:br>
            <a:r>
              <a:rPr lang="en-US" sz="2400" baseline="30000" dirty="0">
                <a:solidFill>
                  <a:prstClr val="black"/>
                </a:solidFill>
                <a:latin typeface="Times New Roman" panose="02020603050405020304" pitchFamily="18" charset="0"/>
                <a:cs typeface="Times New Roman" panose="02020603050405020304" pitchFamily="18" charset="0"/>
              </a:rPr>
              <a:t>36 </a:t>
            </a:r>
            <a:r>
              <a:rPr lang="en-US" sz="2400" dirty="0">
                <a:solidFill>
                  <a:prstClr val="black"/>
                </a:solidFill>
                <a:latin typeface="Times New Roman" panose="02020603050405020304" pitchFamily="18" charset="0"/>
                <a:cs typeface="Times New Roman" panose="02020603050405020304" pitchFamily="18" charset="0"/>
              </a:rPr>
              <a:t> Now Joseph, a Levite of Cyprian birth, who was also called Barnabas by the apostles (which 	translated means Son of Encouragement), </a:t>
            </a:r>
            <a:br>
              <a:rPr lang="en-US" sz="2400" dirty="0">
                <a:solidFill>
                  <a:prstClr val="black"/>
                </a:solidFill>
                <a:latin typeface="Times New Roman" panose="02020603050405020304" pitchFamily="18" charset="0"/>
                <a:cs typeface="Times New Roman" panose="02020603050405020304" pitchFamily="18" charset="0"/>
              </a:rPr>
            </a:br>
            <a:r>
              <a:rPr lang="en-US" sz="2400" baseline="30000" dirty="0">
                <a:solidFill>
                  <a:prstClr val="black"/>
                </a:solidFill>
                <a:latin typeface="Times New Roman" panose="02020603050405020304" pitchFamily="18" charset="0"/>
                <a:cs typeface="Times New Roman" panose="02020603050405020304" pitchFamily="18" charset="0"/>
              </a:rPr>
              <a:t>37 </a:t>
            </a:r>
            <a:r>
              <a:rPr lang="en-US" sz="2400" dirty="0">
                <a:solidFill>
                  <a:prstClr val="black"/>
                </a:solidFill>
                <a:latin typeface="Times New Roman" panose="02020603050405020304" pitchFamily="18" charset="0"/>
                <a:cs typeface="Times New Roman" panose="02020603050405020304" pitchFamily="18" charset="0"/>
              </a:rPr>
              <a:t> and who owned a tract of land, sold it and brought the money and laid it at the apostles' feet. </a:t>
            </a:r>
          </a:p>
          <a:p>
            <a:pPr defTabSz="274313">
              <a:spcBef>
                <a:spcPts val="1200"/>
              </a:spcBef>
              <a:defRPr/>
            </a:pPr>
            <a:br>
              <a:rPr lang="en-US" sz="2400" dirty="0">
                <a:solidFill>
                  <a:prstClr val="black"/>
                </a:solidFill>
                <a:latin typeface="Times New Roman" panose="02020603050405020304" pitchFamily="18" charset="0"/>
                <a:cs typeface="Times New Roman" panose="02020603050405020304" pitchFamily="18" charset="0"/>
              </a:rPr>
            </a:b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0" y="0"/>
            <a:ext cx="12149560" cy="5139869"/>
          </a:xfrm>
          <a:prstGeom prst="rect">
            <a:avLst/>
          </a:prstGeom>
          <a:solidFill>
            <a:srgbClr val="FFFF00"/>
          </a:solidFill>
          <a:ln w="57150">
            <a:solidFill>
              <a:srgbClr val="FF0000"/>
            </a:solidFill>
          </a:ln>
        </p:spPr>
        <p:txBody>
          <a:bodyPr wrap="square" rtlCol="0">
            <a:spAutoFit/>
          </a:bodyPr>
          <a:lstStyle/>
          <a:p>
            <a:pPr defTabSz="274313">
              <a:spcBef>
                <a:spcPts val="1200"/>
              </a:spcBef>
              <a:defRPr/>
            </a:pPr>
            <a:endParaRPr lang="en-US" sz="2400" b="1" dirty="0">
              <a:solidFill>
                <a:prstClr val="black"/>
              </a:solidFill>
              <a:latin typeface="Calibri" panose="020F0502020204030204"/>
            </a:endParaRPr>
          </a:p>
          <a:p>
            <a:pPr defTabSz="274313">
              <a:spcBef>
                <a:spcPts val="1200"/>
              </a:spcBef>
              <a:defRPr/>
            </a:pPr>
            <a:endParaRPr lang="en-US" sz="2400" b="1" dirty="0">
              <a:solidFill>
                <a:prstClr val="black"/>
              </a:solidFill>
              <a:latin typeface="Calibri" panose="020F0502020204030204"/>
            </a:endParaRPr>
          </a:p>
          <a:p>
            <a:pPr defTabSz="274313">
              <a:spcBef>
                <a:spcPts val="1200"/>
              </a:spcBef>
              <a:defRPr/>
            </a:pPr>
            <a:br>
              <a:rPr lang="en-US" sz="2400" b="1" dirty="0">
                <a:solidFill>
                  <a:prstClr val="black"/>
                </a:solidFill>
                <a:latin typeface="Calibri" panose="020F0502020204030204"/>
              </a:rPr>
            </a:br>
            <a:r>
              <a:rPr lang="en-US" sz="2400" b="1" dirty="0">
                <a:solidFill>
                  <a:prstClr val="black"/>
                </a:solidFill>
                <a:latin typeface="Calibri" panose="020F0502020204030204"/>
              </a:rPr>
              <a:t>1 Corinthians 5:6-8 (NASB) </a:t>
            </a:r>
            <a:br>
              <a:rPr lang="en-US" sz="2400" dirty="0">
                <a:solidFill>
                  <a:prstClr val="black"/>
                </a:solidFill>
                <a:latin typeface="Calibri" panose="020F0502020204030204"/>
              </a:rPr>
            </a:br>
            <a:r>
              <a:rPr lang="en-US" sz="2400" baseline="30000" dirty="0">
                <a:solidFill>
                  <a:prstClr val="black"/>
                </a:solidFill>
                <a:latin typeface="Calibri" panose="020F0502020204030204"/>
              </a:rPr>
              <a:t>6 </a:t>
            </a:r>
            <a:r>
              <a:rPr lang="en-US" sz="2400" dirty="0">
                <a:solidFill>
                  <a:prstClr val="black"/>
                </a:solidFill>
                <a:latin typeface="Calibri" panose="020F0502020204030204"/>
              </a:rPr>
              <a:t> Your boasting is not good. Do you not know that a little leaven leavens the whole lump </a:t>
            </a:r>
            <a:r>
              <a:rPr lang="en-US" sz="2400" i="1" dirty="0">
                <a:solidFill>
                  <a:prstClr val="black"/>
                </a:solidFill>
                <a:latin typeface="Calibri" panose="020F0502020204030204"/>
              </a:rPr>
              <a:t>of 	dough?</a:t>
            </a:r>
            <a:r>
              <a:rPr lang="en-US" sz="2400" dirty="0">
                <a:solidFill>
                  <a:prstClr val="black"/>
                </a:solidFill>
                <a:latin typeface="Calibri" panose="020F0502020204030204"/>
              </a:rPr>
              <a:t> </a:t>
            </a:r>
            <a:br>
              <a:rPr lang="en-US" sz="2400" dirty="0">
                <a:solidFill>
                  <a:prstClr val="black"/>
                </a:solidFill>
                <a:latin typeface="Calibri" panose="020F0502020204030204"/>
              </a:rPr>
            </a:br>
            <a:r>
              <a:rPr lang="en-US" sz="2400" baseline="30000" dirty="0">
                <a:solidFill>
                  <a:prstClr val="black"/>
                </a:solidFill>
                <a:latin typeface="Calibri" panose="020F0502020204030204"/>
              </a:rPr>
              <a:t>7 </a:t>
            </a:r>
            <a:r>
              <a:rPr lang="en-US" sz="2400" dirty="0">
                <a:solidFill>
                  <a:prstClr val="black"/>
                </a:solidFill>
                <a:latin typeface="Calibri" panose="020F0502020204030204"/>
              </a:rPr>
              <a:t> Clean out the old leaven so that you may be a new lump, just as you are </a:t>
            </a:r>
            <a:r>
              <a:rPr lang="en-US" sz="2400" i="1" dirty="0">
                <a:solidFill>
                  <a:prstClr val="black"/>
                </a:solidFill>
                <a:latin typeface="Calibri" panose="020F0502020204030204"/>
              </a:rPr>
              <a:t>in fact</a:t>
            </a:r>
            <a:r>
              <a:rPr lang="en-US" sz="2400" dirty="0">
                <a:solidFill>
                  <a:prstClr val="black"/>
                </a:solidFill>
                <a:latin typeface="Calibri" panose="020F0502020204030204"/>
              </a:rPr>
              <a:t> unleavened. 	For Christ our Passover also has been sacrificed. </a:t>
            </a:r>
            <a:br>
              <a:rPr lang="en-US" sz="2400" dirty="0">
                <a:solidFill>
                  <a:prstClr val="black"/>
                </a:solidFill>
                <a:latin typeface="Calibri" panose="020F0502020204030204"/>
              </a:rPr>
            </a:br>
            <a:r>
              <a:rPr lang="en-US" sz="2400" baseline="30000" dirty="0">
                <a:solidFill>
                  <a:prstClr val="black"/>
                </a:solidFill>
                <a:latin typeface="Calibri" panose="020F0502020204030204"/>
              </a:rPr>
              <a:t>8 </a:t>
            </a:r>
            <a:r>
              <a:rPr lang="en-US" sz="2400" dirty="0">
                <a:solidFill>
                  <a:prstClr val="black"/>
                </a:solidFill>
                <a:latin typeface="Calibri" panose="020F0502020204030204"/>
              </a:rPr>
              <a:t> Therefore let us celebrate the feast, not with old leaven, nor with the leaven of malice and 	wickedness, but with the unleavened bread of sincerity and truth. </a:t>
            </a:r>
          </a:p>
          <a:p>
            <a:pPr defTabSz="274313">
              <a:spcBef>
                <a:spcPts val="1200"/>
              </a:spcBef>
              <a:defRPr/>
            </a:pPr>
            <a:endParaRPr lang="en-US" sz="2400" b="1" dirty="0">
              <a:solidFill>
                <a:prstClr val="black"/>
              </a:solidFill>
              <a:latin typeface="Times New Roman" panose="02020603050405020304" pitchFamily="18" charset="0"/>
              <a:cs typeface="Times New Roman" panose="02020603050405020304" pitchFamily="18" charset="0"/>
            </a:endParaRPr>
          </a:p>
          <a:p>
            <a:pPr defTabSz="274313">
              <a:spcBef>
                <a:spcPts val="1200"/>
              </a:spcBef>
              <a:defRPr/>
            </a:pP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2442" y="1"/>
            <a:ext cx="12107119" cy="5878532"/>
          </a:xfrm>
          <a:prstGeom prst="rect">
            <a:avLst/>
          </a:prstGeom>
          <a:solidFill>
            <a:srgbClr val="FFFF00"/>
          </a:solidFill>
          <a:ln w="57150">
            <a:solidFill>
              <a:srgbClr val="FF0000"/>
            </a:solidFill>
          </a:ln>
        </p:spPr>
        <p:txBody>
          <a:bodyPr wrap="square" rtlCol="0">
            <a:spAutoFit/>
          </a:bodyPr>
          <a:lstStyle/>
          <a:p>
            <a:pPr defTabSz="274313">
              <a:spcBef>
                <a:spcPts val="1200"/>
              </a:spcBef>
              <a:defRPr/>
            </a:pPr>
            <a:endParaRPr lang="en-US" sz="2400" b="1" dirty="0">
              <a:solidFill>
                <a:prstClr val="black"/>
              </a:solidFill>
              <a:latin typeface="Calibri" panose="020F0502020204030204"/>
            </a:endParaRPr>
          </a:p>
          <a:p>
            <a:pPr defTabSz="274313">
              <a:spcBef>
                <a:spcPts val="1200"/>
              </a:spcBef>
              <a:defRPr/>
            </a:pPr>
            <a:endParaRPr lang="en-US" sz="2400" b="1" dirty="0">
              <a:solidFill>
                <a:prstClr val="black"/>
              </a:solidFill>
              <a:latin typeface="Calibri" panose="020F0502020204030204"/>
            </a:endParaRPr>
          </a:p>
          <a:p>
            <a:pPr defTabSz="274313">
              <a:spcBef>
                <a:spcPts val="1200"/>
              </a:spcBef>
              <a:defRPr/>
            </a:pPr>
            <a:r>
              <a:rPr lang="en-US" sz="2400" b="1" dirty="0">
                <a:solidFill>
                  <a:prstClr val="black"/>
                </a:solidFill>
                <a:latin typeface="Calibri" panose="020F0502020204030204"/>
              </a:rPr>
              <a:t>2 Corinthians 2:10-11 (NASB) </a:t>
            </a:r>
            <a:br>
              <a:rPr lang="en-US" sz="2400" dirty="0">
                <a:solidFill>
                  <a:prstClr val="black"/>
                </a:solidFill>
                <a:latin typeface="Calibri" panose="020F0502020204030204"/>
              </a:rPr>
            </a:br>
            <a:r>
              <a:rPr lang="en-US" sz="2400" dirty="0">
                <a:solidFill>
                  <a:prstClr val="black"/>
                </a:solidFill>
                <a:latin typeface="Calibri" panose="020F0502020204030204"/>
              </a:rPr>
              <a:t>10  But one whom you forgive anything, I </a:t>
            </a:r>
            <a:r>
              <a:rPr lang="en-US" sz="2400" i="1" dirty="0">
                <a:solidFill>
                  <a:prstClr val="black"/>
                </a:solidFill>
                <a:latin typeface="Calibri" panose="020F0502020204030204"/>
              </a:rPr>
              <a:t>forgive</a:t>
            </a:r>
            <a:r>
              <a:rPr lang="en-US" sz="2400" dirty="0">
                <a:solidFill>
                  <a:prstClr val="black"/>
                </a:solidFill>
                <a:latin typeface="Calibri" panose="020F0502020204030204"/>
              </a:rPr>
              <a:t> also; for indeed what I have forgiven, if I have 	forgiven anything, </a:t>
            </a:r>
            <a:r>
              <a:rPr lang="en-US" sz="2400" i="1" dirty="0">
                <a:solidFill>
                  <a:prstClr val="black"/>
                </a:solidFill>
                <a:latin typeface="Calibri" panose="020F0502020204030204"/>
              </a:rPr>
              <a:t>I did it</a:t>
            </a:r>
            <a:r>
              <a:rPr lang="en-US" sz="2400" dirty="0">
                <a:solidFill>
                  <a:prstClr val="black"/>
                </a:solidFill>
                <a:latin typeface="Calibri" panose="020F0502020204030204"/>
              </a:rPr>
              <a:t> for your sakes in the presence of Christ, </a:t>
            </a:r>
            <a:br>
              <a:rPr lang="en-US" sz="2400" dirty="0">
                <a:solidFill>
                  <a:prstClr val="black"/>
                </a:solidFill>
                <a:latin typeface="Calibri" panose="020F0502020204030204"/>
              </a:rPr>
            </a:br>
            <a:r>
              <a:rPr lang="en-US" sz="2400" dirty="0">
                <a:solidFill>
                  <a:prstClr val="black"/>
                </a:solidFill>
                <a:latin typeface="Calibri" panose="020F0502020204030204"/>
              </a:rPr>
              <a:t>11  </a:t>
            </a:r>
            <a:r>
              <a:rPr lang="en-US" sz="2400" dirty="0">
                <a:solidFill>
                  <a:srgbClr val="FF0000"/>
                </a:solidFill>
                <a:latin typeface="Calibri" panose="020F0502020204030204"/>
              </a:rPr>
              <a:t>so that no advantage would be taken of us by Satan, for we are not ignorant of his schemes. </a:t>
            </a:r>
            <a:br>
              <a:rPr lang="en-US" sz="2400" dirty="0">
                <a:solidFill>
                  <a:prstClr val="black"/>
                </a:solidFill>
                <a:latin typeface="Calibri" panose="020F0502020204030204"/>
              </a:rPr>
            </a:br>
            <a:br>
              <a:rPr lang="en-US" sz="2400" dirty="0">
                <a:solidFill>
                  <a:prstClr val="black"/>
                </a:solidFill>
                <a:latin typeface="Calibri" panose="020F0502020204030204"/>
              </a:rPr>
            </a:br>
            <a:endParaRPr lang="en-US" sz="2400" dirty="0">
              <a:solidFill>
                <a:prstClr val="black"/>
              </a:solidFill>
              <a:latin typeface="Calibri" panose="020F0502020204030204"/>
            </a:endParaRPr>
          </a:p>
          <a:p>
            <a:pPr defTabSz="274313">
              <a:spcBef>
                <a:spcPts val="1200"/>
              </a:spcBef>
              <a:defRPr/>
            </a:pPr>
            <a:endParaRPr lang="en-US" sz="2400" dirty="0">
              <a:solidFill>
                <a:prstClr val="black"/>
              </a:solidFill>
              <a:latin typeface="Calibri" panose="020F0502020204030204"/>
            </a:endParaRPr>
          </a:p>
          <a:p>
            <a:pPr defTabSz="274313">
              <a:spcBef>
                <a:spcPts val="1200"/>
              </a:spcBef>
              <a:defRPr/>
            </a:pPr>
            <a:r>
              <a:rPr lang="en-US" sz="2400" b="1" dirty="0">
                <a:solidFill>
                  <a:prstClr val="black"/>
                </a:solidFill>
                <a:latin typeface="Calibri" panose="020F0502020204030204"/>
              </a:rPr>
              <a:t>1 Thessalonians 3:5 (NASB) </a:t>
            </a:r>
            <a:br>
              <a:rPr lang="en-US" sz="2400" dirty="0">
                <a:solidFill>
                  <a:prstClr val="black"/>
                </a:solidFill>
                <a:latin typeface="Calibri" panose="020F0502020204030204"/>
              </a:rPr>
            </a:br>
            <a:r>
              <a:rPr lang="en-US" sz="2400" dirty="0">
                <a:solidFill>
                  <a:prstClr val="black"/>
                </a:solidFill>
                <a:latin typeface="Calibri" panose="020F0502020204030204"/>
              </a:rPr>
              <a:t>5  For this reason, when I could endure </a:t>
            </a:r>
            <a:r>
              <a:rPr lang="en-US" sz="2400" i="1" dirty="0">
                <a:solidFill>
                  <a:prstClr val="black"/>
                </a:solidFill>
                <a:latin typeface="Calibri" panose="020F0502020204030204"/>
              </a:rPr>
              <a:t>it</a:t>
            </a:r>
            <a:r>
              <a:rPr lang="en-US" sz="2400" dirty="0">
                <a:solidFill>
                  <a:prstClr val="black"/>
                </a:solidFill>
                <a:latin typeface="Calibri" panose="020F0502020204030204"/>
              </a:rPr>
              <a:t> no longer, I also sent to find out about your faith, </a:t>
            </a:r>
            <a:r>
              <a:rPr lang="en-US" sz="2400" dirty="0">
                <a:solidFill>
                  <a:srgbClr val="FF0000"/>
                </a:solidFill>
                <a:latin typeface="Calibri" panose="020F0502020204030204"/>
              </a:rPr>
              <a:t>for 	fear that the tempter might have tempted you, and our labor would be in vain. </a:t>
            </a:r>
            <a:br>
              <a:rPr lang="en-US" sz="2400" dirty="0">
                <a:solidFill>
                  <a:srgbClr val="FF0000"/>
                </a:solidFill>
                <a:latin typeface="Calibri" panose="020F0502020204030204"/>
              </a:rPr>
            </a:br>
            <a:br>
              <a:rPr lang="en-US" sz="2400" dirty="0">
                <a:solidFill>
                  <a:srgbClr val="FF0000"/>
                </a:solidFill>
                <a:latin typeface="Calibri" panose="020F0502020204030204"/>
              </a:rPr>
            </a:br>
            <a:endParaRPr lang="en-US" sz="2400" dirty="0">
              <a:solidFill>
                <a:srgbClr val="FF0000"/>
              </a:solidFill>
              <a:latin typeface="Calibri" panose="020F0502020204030204"/>
            </a:endParaRPr>
          </a:p>
        </p:txBody>
      </p:sp>
      <p:sp>
        <p:nvSpPr>
          <p:cNvPr id="6" name="TextBox 5"/>
          <p:cNvSpPr txBox="1"/>
          <p:nvPr/>
        </p:nvSpPr>
        <p:spPr>
          <a:xfrm>
            <a:off x="42442" y="2"/>
            <a:ext cx="12107119" cy="5786199"/>
          </a:xfrm>
          <a:prstGeom prst="rect">
            <a:avLst/>
          </a:prstGeom>
          <a:solidFill>
            <a:srgbClr val="FFFF00"/>
          </a:solidFill>
          <a:ln w="57150">
            <a:solidFill>
              <a:srgbClr val="FF0000"/>
            </a:solidFill>
          </a:ln>
        </p:spPr>
        <p:txBody>
          <a:bodyPr wrap="square" rtlCol="0">
            <a:spAutoFit/>
          </a:bodyPr>
          <a:lstStyle/>
          <a:p>
            <a:pPr defTabSz="274313">
              <a:spcBef>
                <a:spcPts val="1200"/>
              </a:spcBef>
              <a:defRPr/>
            </a:pPr>
            <a:br>
              <a:rPr lang="en-US" sz="2400" b="1" dirty="0">
                <a:solidFill>
                  <a:prstClr val="black"/>
                </a:solidFill>
                <a:latin typeface="Calibri" panose="020F0502020204030204"/>
              </a:rPr>
            </a:br>
            <a:r>
              <a:rPr lang="en-US" sz="2400" b="1" dirty="0">
                <a:solidFill>
                  <a:prstClr val="black"/>
                </a:solidFill>
                <a:latin typeface="Calibri" panose="020F0502020204030204"/>
              </a:rPr>
              <a:t>1 Corinthians 10:12-13 (NASB) </a:t>
            </a:r>
            <a:br>
              <a:rPr lang="en-US" sz="2400" dirty="0">
                <a:solidFill>
                  <a:prstClr val="black"/>
                </a:solidFill>
                <a:latin typeface="Calibri" panose="020F0502020204030204"/>
              </a:rPr>
            </a:br>
            <a:r>
              <a:rPr lang="en-US" sz="2400" baseline="30000" dirty="0">
                <a:solidFill>
                  <a:prstClr val="black"/>
                </a:solidFill>
                <a:latin typeface="Calibri" panose="020F0502020204030204"/>
              </a:rPr>
              <a:t>12 </a:t>
            </a:r>
            <a:r>
              <a:rPr lang="en-US" sz="2400" dirty="0">
                <a:solidFill>
                  <a:prstClr val="black"/>
                </a:solidFill>
                <a:latin typeface="Calibri" panose="020F0502020204030204"/>
              </a:rPr>
              <a:t> Therefore let him who thinks he stands take heed that he does not fall. </a:t>
            </a:r>
            <a:br>
              <a:rPr lang="en-US" sz="2400" dirty="0">
                <a:solidFill>
                  <a:prstClr val="black"/>
                </a:solidFill>
                <a:latin typeface="Calibri" panose="020F0502020204030204"/>
              </a:rPr>
            </a:br>
            <a:r>
              <a:rPr lang="en-US" sz="2400" baseline="30000" dirty="0">
                <a:solidFill>
                  <a:prstClr val="black"/>
                </a:solidFill>
                <a:latin typeface="Calibri" panose="020F0502020204030204"/>
              </a:rPr>
              <a:t>13 </a:t>
            </a:r>
            <a:r>
              <a:rPr lang="en-US" sz="2400" dirty="0">
                <a:solidFill>
                  <a:prstClr val="black"/>
                </a:solidFill>
                <a:latin typeface="Calibri" panose="020F0502020204030204"/>
              </a:rPr>
              <a:t> No temptation has overtaken you but such as is common to man; and God is faithful, who will 	not allow you to be tempted beyond what you are able, but with the temptation will provide 	the way of escape also, so that you will be able to endure it. </a:t>
            </a:r>
          </a:p>
          <a:p>
            <a:pPr defTabSz="274313">
              <a:spcBef>
                <a:spcPts val="1200"/>
              </a:spcBef>
              <a:defRPr/>
            </a:pPr>
            <a:r>
              <a:rPr lang="en-US" sz="2400" b="1" dirty="0">
                <a:solidFill>
                  <a:prstClr val="black"/>
                </a:solidFill>
                <a:latin typeface="Calibri" panose="020F0502020204030204"/>
              </a:rPr>
              <a:t>James 1:12-15 (NASB) </a:t>
            </a:r>
            <a:br>
              <a:rPr lang="en-US" sz="2400" dirty="0">
                <a:solidFill>
                  <a:prstClr val="black"/>
                </a:solidFill>
                <a:latin typeface="Calibri" panose="020F0502020204030204"/>
              </a:rPr>
            </a:br>
            <a:r>
              <a:rPr lang="en-US" sz="2400" baseline="30000" dirty="0">
                <a:solidFill>
                  <a:prstClr val="black"/>
                </a:solidFill>
                <a:latin typeface="Calibri" panose="020F0502020204030204"/>
              </a:rPr>
              <a:t>12 </a:t>
            </a:r>
            <a:r>
              <a:rPr lang="en-US" sz="2400" dirty="0">
                <a:solidFill>
                  <a:prstClr val="black"/>
                </a:solidFill>
                <a:latin typeface="Calibri" panose="020F0502020204030204"/>
              </a:rPr>
              <a:t> Blessed is a man who perseveres under trial; for once he has been approved, he will receive 	the crown of life which </a:t>
            </a:r>
            <a:r>
              <a:rPr lang="en-US" sz="2400" i="1" dirty="0">
                <a:solidFill>
                  <a:prstClr val="black"/>
                </a:solidFill>
                <a:latin typeface="Calibri" panose="020F0502020204030204"/>
              </a:rPr>
              <a:t>the Lord</a:t>
            </a:r>
            <a:r>
              <a:rPr lang="en-US" sz="2400" dirty="0">
                <a:solidFill>
                  <a:prstClr val="black"/>
                </a:solidFill>
                <a:latin typeface="Calibri" panose="020F0502020204030204"/>
              </a:rPr>
              <a:t> has promised to those who love Him. </a:t>
            </a:r>
            <a:br>
              <a:rPr lang="en-US" sz="2400" dirty="0">
                <a:solidFill>
                  <a:prstClr val="black"/>
                </a:solidFill>
                <a:latin typeface="Calibri" panose="020F0502020204030204"/>
              </a:rPr>
            </a:br>
            <a:r>
              <a:rPr lang="en-US" sz="2400" baseline="30000" dirty="0">
                <a:solidFill>
                  <a:prstClr val="black"/>
                </a:solidFill>
                <a:latin typeface="Calibri" panose="020F0502020204030204"/>
              </a:rPr>
              <a:t>13 </a:t>
            </a:r>
            <a:r>
              <a:rPr lang="en-US" sz="2400" dirty="0">
                <a:solidFill>
                  <a:prstClr val="black"/>
                </a:solidFill>
                <a:latin typeface="Calibri" panose="020F0502020204030204"/>
              </a:rPr>
              <a:t> Let no one say when he is tempted, "I am being tempted by God"; for God cannot be tempted 	by evil, and He Himself does not tempt anyone. </a:t>
            </a:r>
            <a:br>
              <a:rPr lang="en-US" sz="2400" dirty="0">
                <a:solidFill>
                  <a:prstClr val="black"/>
                </a:solidFill>
                <a:latin typeface="Calibri" panose="020F0502020204030204"/>
              </a:rPr>
            </a:br>
            <a:r>
              <a:rPr lang="en-US" sz="2400" baseline="30000" dirty="0">
                <a:solidFill>
                  <a:prstClr val="black"/>
                </a:solidFill>
                <a:latin typeface="Calibri" panose="020F0502020204030204"/>
              </a:rPr>
              <a:t>14 </a:t>
            </a:r>
            <a:r>
              <a:rPr lang="en-US" sz="2400" dirty="0">
                <a:solidFill>
                  <a:prstClr val="black"/>
                </a:solidFill>
                <a:latin typeface="Calibri" panose="020F0502020204030204"/>
              </a:rPr>
              <a:t> But each one is tempted when he is carried away and enticed by his own lust. </a:t>
            </a:r>
            <a:br>
              <a:rPr lang="en-US" sz="2400" dirty="0">
                <a:solidFill>
                  <a:prstClr val="black"/>
                </a:solidFill>
                <a:latin typeface="Calibri" panose="020F0502020204030204"/>
              </a:rPr>
            </a:br>
            <a:r>
              <a:rPr lang="en-US" sz="2400" baseline="30000" dirty="0">
                <a:solidFill>
                  <a:prstClr val="black"/>
                </a:solidFill>
                <a:latin typeface="Calibri" panose="020F0502020204030204"/>
              </a:rPr>
              <a:t>15 </a:t>
            </a:r>
            <a:r>
              <a:rPr lang="en-US" sz="2400" dirty="0">
                <a:solidFill>
                  <a:prstClr val="black"/>
                </a:solidFill>
                <a:latin typeface="Calibri" panose="020F0502020204030204"/>
              </a:rPr>
              <a:t> Then when lust has conceived, it gives birth to sin; and when sin is accomplished, it brings 	forth death. </a:t>
            </a:r>
            <a:br>
              <a:rPr lang="en-US" sz="2400" dirty="0">
                <a:solidFill>
                  <a:prstClr val="black"/>
                </a:solidFill>
                <a:latin typeface="Calibri" panose="020F0502020204030204"/>
              </a:rPr>
            </a:br>
            <a:endParaRPr lang="en-US" sz="2400" dirty="0">
              <a:solidFill>
                <a:prstClr val="black"/>
              </a:solidFill>
              <a:latin typeface="Calibri" panose="020F0502020204030204"/>
            </a:endParaRPr>
          </a:p>
        </p:txBody>
      </p:sp>
      <p:sp>
        <p:nvSpPr>
          <p:cNvPr id="5" name="TextBox 4"/>
          <p:cNvSpPr txBox="1"/>
          <p:nvPr/>
        </p:nvSpPr>
        <p:spPr>
          <a:xfrm>
            <a:off x="0" y="0"/>
            <a:ext cx="12192000" cy="5878532"/>
          </a:xfrm>
          <a:prstGeom prst="rect">
            <a:avLst/>
          </a:prstGeom>
          <a:solidFill>
            <a:srgbClr val="FFFF00"/>
          </a:solidFill>
          <a:ln w="57150">
            <a:solidFill>
              <a:srgbClr val="FF0000"/>
            </a:solidFill>
          </a:ln>
        </p:spPr>
        <p:txBody>
          <a:bodyPr wrap="square" rtlCol="0">
            <a:spAutoFit/>
          </a:bodyPr>
          <a:lstStyle/>
          <a:p>
            <a:pPr defTabSz="274313">
              <a:spcBef>
                <a:spcPts val="1200"/>
              </a:spcBef>
              <a:defRPr/>
            </a:pPr>
            <a:br>
              <a:rPr lang="en-US" sz="2400" b="1" dirty="0">
                <a:solidFill>
                  <a:prstClr val="black"/>
                </a:solidFill>
                <a:latin typeface="Calibri" panose="020F0502020204030204"/>
              </a:rPr>
            </a:br>
            <a:endParaRPr lang="en-US" sz="2400" b="1" dirty="0">
              <a:solidFill>
                <a:prstClr val="black"/>
              </a:solidFill>
              <a:latin typeface="Calibri" panose="020F0502020204030204"/>
            </a:endParaRPr>
          </a:p>
          <a:p>
            <a:pPr defTabSz="274313">
              <a:spcBef>
                <a:spcPts val="1200"/>
              </a:spcBef>
              <a:defRPr/>
            </a:pPr>
            <a:r>
              <a:rPr lang="en-US" sz="2400" b="1" dirty="0">
                <a:solidFill>
                  <a:prstClr val="black"/>
                </a:solidFill>
                <a:latin typeface="Calibri" panose="020F0502020204030204"/>
              </a:rPr>
              <a:t>Luke 22:3 (NASB) </a:t>
            </a:r>
            <a:br>
              <a:rPr lang="en-US" sz="2400" dirty="0">
                <a:solidFill>
                  <a:prstClr val="black"/>
                </a:solidFill>
                <a:latin typeface="Calibri" panose="020F0502020204030204"/>
              </a:rPr>
            </a:br>
            <a:r>
              <a:rPr lang="en-US" sz="2400" baseline="30000" dirty="0">
                <a:solidFill>
                  <a:prstClr val="black"/>
                </a:solidFill>
                <a:latin typeface="Calibri" panose="020F0502020204030204"/>
              </a:rPr>
              <a:t>3 </a:t>
            </a:r>
            <a:r>
              <a:rPr lang="en-US" sz="2400" dirty="0">
                <a:solidFill>
                  <a:prstClr val="black"/>
                </a:solidFill>
                <a:latin typeface="Calibri" panose="020F0502020204030204"/>
              </a:rPr>
              <a:t> And Satan entered into Judas who was called Iscariot, belonging to the number of the twelve.</a:t>
            </a:r>
          </a:p>
          <a:p>
            <a:pPr defTabSz="274313">
              <a:spcBef>
                <a:spcPts val="1200"/>
              </a:spcBef>
              <a:defRPr/>
            </a:pPr>
            <a:br>
              <a:rPr lang="en-US" sz="2400" b="1" dirty="0">
                <a:solidFill>
                  <a:prstClr val="black"/>
                </a:solidFill>
                <a:latin typeface="Calibri" panose="020F0502020204030204"/>
              </a:rPr>
            </a:br>
            <a:r>
              <a:rPr lang="en-US" sz="2400" b="1" dirty="0">
                <a:solidFill>
                  <a:prstClr val="black"/>
                </a:solidFill>
                <a:latin typeface="Calibri" panose="020F0502020204030204"/>
              </a:rPr>
              <a:t>Luke 22:31 (NASB) </a:t>
            </a:r>
            <a:br>
              <a:rPr lang="en-US" sz="2400" dirty="0">
                <a:solidFill>
                  <a:prstClr val="black"/>
                </a:solidFill>
                <a:latin typeface="Calibri" panose="020F0502020204030204"/>
              </a:rPr>
            </a:br>
            <a:r>
              <a:rPr lang="en-US" sz="2400" baseline="30000" dirty="0">
                <a:solidFill>
                  <a:prstClr val="black"/>
                </a:solidFill>
                <a:latin typeface="Calibri" panose="020F0502020204030204"/>
              </a:rPr>
              <a:t>31 </a:t>
            </a:r>
            <a:r>
              <a:rPr lang="en-US" sz="2400" dirty="0">
                <a:solidFill>
                  <a:prstClr val="black"/>
                </a:solidFill>
                <a:latin typeface="Calibri" panose="020F0502020204030204"/>
              </a:rPr>
              <a:t> "Simon, Simon, behold, Satan has demanded </a:t>
            </a:r>
            <a:r>
              <a:rPr lang="en-US" sz="2400" i="1" dirty="0">
                <a:solidFill>
                  <a:prstClr val="black"/>
                </a:solidFill>
                <a:latin typeface="Calibri" panose="020F0502020204030204"/>
              </a:rPr>
              <a:t>permission</a:t>
            </a:r>
            <a:r>
              <a:rPr lang="en-US" sz="2400" dirty="0">
                <a:solidFill>
                  <a:prstClr val="black"/>
                </a:solidFill>
                <a:latin typeface="Calibri" panose="020F0502020204030204"/>
              </a:rPr>
              <a:t> to sift you like wheat; </a:t>
            </a:r>
          </a:p>
          <a:p>
            <a:pPr defTabSz="274313">
              <a:spcBef>
                <a:spcPts val="1200"/>
              </a:spcBef>
              <a:defRPr/>
            </a:pPr>
            <a:br>
              <a:rPr lang="en-US" sz="2400" b="1" dirty="0">
                <a:solidFill>
                  <a:prstClr val="black"/>
                </a:solidFill>
                <a:latin typeface="Calibri" panose="020F0502020204030204"/>
              </a:rPr>
            </a:br>
            <a:r>
              <a:rPr lang="en-US" sz="2400" b="1" dirty="0">
                <a:solidFill>
                  <a:prstClr val="black"/>
                </a:solidFill>
                <a:latin typeface="Calibri" panose="020F0502020204030204"/>
              </a:rPr>
              <a:t>1 Peter 5:8-9 (NASB) </a:t>
            </a:r>
            <a:br>
              <a:rPr lang="en-US" sz="2400" dirty="0">
                <a:solidFill>
                  <a:prstClr val="black"/>
                </a:solidFill>
                <a:latin typeface="Calibri" panose="020F0502020204030204"/>
              </a:rPr>
            </a:br>
            <a:r>
              <a:rPr lang="en-US" sz="2400" baseline="30000" dirty="0">
                <a:solidFill>
                  <a:prstClr val="black"/>
                </a:solidFill>
                <a:latin typeface="Calibri" panose="020F0502020204030204"/>
              </a:rPr>
              <a:t>8 </a:t>
            </a:r>
            <a:r>
              <a:rPr lang="en-US" sz="2400" dirty="0">
                <a:solidFill>
                  <a:prstClr val="black"/>
                </a:solidFill>
                <a:latin typeface="Calibri" panose="020F0502020204030204"/>
              </a:rPr>
              <a:t> Be of sober </a:t>
            </a:r>
            <a:r>
              <a:rPr lang="en-US" sz="2400" i="1" dirty="0">
                <a:solidFill>
                  <a:prstClr val="black"/>
                </a:solidFill>
                <a:latin typeface="Calibri" panose="020F0502020204030204"/>
              </a:rPr>
              <a:t>spirit,</a:t>
            </a:r>
            <a:r>
              <a:rPr lang="en-US" sz="2400" dirty="0">
                <a:solidFill>
                  <a:prstClr val="black"/>
                </a:solidFill>
                <a:latin typeface="Calibri" panose="020F0502020204030204"/>
              </a:rPr>
              <a:t> be on the alert. Your adversary, the devil, prowls around like a roaring lion, 	seeking someone to devour. </a:t>
            </a:r>
            <a:br>
              <a:rPr lang="en-US" sz="2400" dirty="0">
                <a:solidFill>
                  <a:prstClr val="black"/>
                </a:solidFill>
                <a:latin typeface="Calibri" panose="020F0502020204030204"/>
              </a:rPr>
            </a:br>
            <a:r>
              <a:rPr lang="en-US" sz="2400" baseline="30000" dirty="0">
                <a:solidFill>
                  <a:prstClr val="black"/>
                </a:solidFill>
                <a:latin typeface="Calibri" panose="020F0502020204030204"/>
              </a:rPr>
              <a:t>9 </a:t>
            </a:r>
            <a:r>
              <a:rPr lang="en-US" sz="2400" dirty="0">
                <a:solidFill>
                  <a:prstClr val="black"/>
                </a:solidFill>
                <a:latin typeface="Calibri" panose="020F0502020204030204"/>
              </a:rPr>
              <a:t> But resist him, firm in </a:t>
            </a:r>
            <a:r>
              <a:rPr lang="en-US" sz="2400" i="1" dirty="0">
                <a:solidFill>
                  <a:prstClr val="black"/>
                </a:solidFill>
                <a:latin typeface="Calibri" panose="020F0502020204030204"/>
              </a:rPr>
              <a:t>your</a:t>
            </a:r>
            <a:r>
              <a:rPr lang="en-US" sz="2400" dirty="0">
                <a:solidFill>
                  <a:prstClr val="black"/>
                </a:solidFill>
                <a:latin typeface="Calibri" panose="020F0502020204030204"/>
              </a:rPr>
              <a:t> faith, knowing that the same experiences of suffering are being 	accomplished by your brethren who are in the world. </a:t>
            </a:r>
          </a:p>
          <a:p>
            <a:pPr defTabSz="274313">
              <a:spcBef>
                <a:spcPts val="1200"/>
              </a:spcBef>
              <a:defRPr/>
            </a:pPr>
            <a:endParaRPr lang="en-US"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122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4"/>
                                        </p:tgtEl>
                                        <p:attrNameLst>
                                          <p:attrName>ppt_w</p:attrName>
                                        </p:attrNameLst>
                                      </p:cBhvr>
                                      <p:tavLst>
                                        <p:tav tm="0">
                                          <p:val>
                                            <p:strVal val="ppt_w"/>
                                          </p:val>
                                        </p:tav>
                                        <p:tav tm="100000">
                                          <p:val>
                                            <p:fltVal val="0"/>
                                          </p:val>
                                        </p:tav>
                                      </p:tavLst>
                                    </p:anim>
                                    <p:anim calcmode="lin" valueType="num">
                                      <p:cBhvr>
                                        <p:cTn id="36" dur="500"/>
                                        <p:tgtEl>
                                          <p:spTgt spid="4"/>
                                        </p:tgtEl>
                                        <p:attrNameLst>
                                          <p:attrName>ppt_h</p:attrName>
                                        </p:attrNameLst>
                                      </p:cBhvr>
                                      <p:tavLst>
                                        <p:tav tm="0">
                                          <p:val>
                                            <p:strVal val="ppt_h"/>
                                          </p:val>
                                        </p:tav>
                                        <p:tav tm="100000">
                                          <p:val>
                                            <p:fltVal val="0"/>
                                          </p:val>
                                        </p:tav>
                                      </p:tavLst>
                                    </p:anim>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1" nodeType="clickEffect">
                                  <p:stCondLst>
                                    <p:cond delay="0"/>
                                  </p:stCondLst>
                                  <p:childTnLst>
                                    <p:anim calcmode="lin" valueType="num">
                                      <p:cBhvr>
                                        <p:cTn id="53" dur="500"/>
                                        <p:tgtEl>
                                          <p:spTgt spid="5"/>
                                        </p:tgtEl>
                                        <p:attrNameLst>
                                          <p:attrName>ppt_w</p:attrName>
                                        </p:attrNameLst>
                                      </p:cBhvr>
                                      <p:tavLst>
                                        <p:tav tm="0">
                                          <p:val>
                                            <p:strVal val="ppt_w"/>
                                          </p:val>
                                        </p:tav>
                                        <p:tav tm="100000">
                                          <p:val>
                                            <p:fltVal val="0"/>
                                          </p:val>
                                        </p:tav>
                                      </p:tavLst>
                                    </p:anim>
                                    <p:anim calcmode="lin" valueType="num">
                                      <p:cBhvr>
                                        <p:cTn id="54" dur="500"/>
                                        <p:tgtEl>
                                          <p:spTgt spid="5"/>
                                        </p:tgtEl>
                                        <p:attrNameLst>
                                          <p:attrName>ppt_h</p:attrName>
                                        </p:attrNameLst>
                                      </p:cBhvr>
                                      <p:tavLst>
                                        <p:tav tm="0">
                                          <p:val>
                                            <p:strVal val="ppt_h"/>
                                          </p:val>
                                        </p:tav>
                                        <p:tav tm="100000">
                                          <p:val>
                                            <p:fltVal val="0"/>
                                          </p:val>
                                        </p:tav>
                                      </p:tavLst>
                                    </p:anim>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p:cTn id="61" dur="500" fill="hold"/>
                                        <p:tgtEl>
                                          <p:spTgt spid="6"/>
                                        </p:tgtEl>
                                        <p:attrNameLst>
                                          <p:attrName>ppt_w</p:attrName>
                                        </p:attrNameLst>
                                      </p:cBhvr>
                                      <p:tavLst>
                                        <p:tav tm="0">
                                          <p:val>
                                            <p:fltVal val="0"/>
                                          </p:val>
                                        </p:tav>
                                        <p:tav tm="100000">
                                          <p:val>
                                            <p:strVal val="#ppt_w"/>
                                          </p:val>
                                        </p:tav>
                                      </p:tavLst>
                                    </p:anim>
                                    <p:anim calcmode="lin" valueType="num">
                                      <p:cBhvr>
                                        <p:cTn id="62" dur="500" fill="hold"/>
                                        <p:tgtEl>
                                          <p:spTgt spid="6"/>
                                        </p:tgtEl>
                                        <p:attrNameLst>
                                          <p:attrName>ppt_h</p:attrName>
                                        </p:attrNameLst>
                                      </p:cBhvr>
                                      <p:tavLst>
                                        <p:tav tm="0">
                                          <p:val>
                                            <p:fltVal val="0"/>
                                          </p:val>
                                        </p:tav>
                                        <p:tav tm="100000">
                                          <p:val>
                                            <p:strVal val="#ppt_h"/>
                                          </p:val>
                                        </p:tav>
                                      </p:tavLst>
                                    </p:anim>
                                    <p:animEffect transition="in" filter="fade">
                                      <p:cBhvr>
                                        <p:cTn id="63" dur="5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xit" presetSubtype="32" fill="hold" grpId="1" nodeType="clickEffect">
                                  <p:stCondLst>
                                    <p:cond delay="0"/>
                                  </p:stCondLst>
                                  <p:childTnLst>
                                    <p:anim calcmode="lin" valueType="num">
                                      <p:cBhvr>
                                        <p:cTn id="67" dur="500"/>
                                        <p:tgtEl>
                                          <p:spTgt spid="6"/>
                                        </p:tgtEl>
                                        <p:attrNameLst>
                                          <p:attrName>ppt_w</p:attrName>
                                        </p:attrNameLst>
                                      </p:cBhvr>
                                      <p:tavLst>
                                        <p:tav tm="0">
                                          <p:val>
                                            <p:strVal val="ppt_w"/>
                                          </p:val>
                                        </p:tav>
                                        <p:tav tm="100000">
                                          <p:val>
                                            <p:fltVal val="0"/>
                                          </p:val>
                                        </p:tav>
                                      </p:tavLst>
                                    </p:anim>
                                    <p:anim calcmode="lin" valueType="num">
                                      <p:cBhvr>
                                        <p:cTn id="68" dur="500"/>
                                        <p:tgtEl>
                                          <p:spTgt spid="6"/>
                                        </p:tgtEl>
                                        <p:attrNameLst>
                                          <p:attrName>ppt_h</p:attrName>
                                        </p:attrNameLst>
                                      </p:cBhvr>
                                      <p:tavLst>
                                        <p:tav tm="0">
                                          <p:val>
                                            <p:strVal val="ppt_h"/>
                                          </p:val>
                                        </p:tav>
                                        <p:tav tm="100000">
                                          <p:val>
                                            <p:fltVal val="0"/>
                                          </p:val>
                                        </p:tav>
                                      </p:tavLst>
                                    </p:anim>
                                    <p:animEffect transition="out" filter="fade">
                                      <p:cBhvr>
                                        <p:cTn id="69" dur="500"/>
                                        <p:tgtEl>
                                          <p:spTgt spid="6"/>
                                        </p:tgtEl>
                                      </p:cBhvr>
                                    </p:animEffect>
                                    <p:set>
                                      <p:cBhvr>
                                        <p:cTn id="70" dur="1" fill="hold">
                                          <p:stCondLst>
                                            <p:cond delay="499"/>
                                          </p:stCondLst>
                                        </p:cTn>
                                        <p:tgtEl>
                                          <p:spTgt spid="6"/>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anim calcmode="lin" valueType="num">
                                      <p:cBhvr>
                                        <p:cTn id="75" dur="500" fill="hold"/>
                                        <p:tgtEl>
                                          <p:spTgt spid="7"/>
                                        </p:tgtEl>
                                        <p:attrNameLst>
                                          <p:attrName>ppt_w</p:attrName>
                                        </p:attrNameLst>
                                      </p:cBhvr>
                                      <p:tavLst>
                                        <p:tav tm="0">
                                          <p:val>
                                            <p:fltVal val="0"/>
                                          </p:val>
                                        </p:tav>
                                        <p:tav tm="100000">
                                          <p:val>
                                            <p:strVal val="#ppt_w"/>
                                          </p:val>
                                        </p:tav>
                                      </p:tavLst>
                                    </p:anim>
                                    <p:anim calcmode="lin" valueType="num">
                                      <p:cBhvr>
                                        <p:cTn id="76" dur="500" fill="hold"/>
                                        <p:tgtEl>
                                          <p:spTgt spid="7"/>
                                        </p:tgtEl>
                                        <p:attrNameLst>
                                          <p:attrName>ppt_h</p:attrName>
                                        </p:attrNameLst>
                                      </p:cBhvr>
                                      <p:tavLst>
                                        <p:tav tm="0">
                                          <p:val>
                                            <p:fltVal val="0"/>
                                          </p:val>
                                        </p:tav>
                                        <p:tav tm="100000">
                                          <p:val>
                                            <p:strVal val="#ppt_h"/>
                                          </p:val>
                                        </p:tav>
                                      </p:tavLst>
                                    </p:anim>
                                    <p:animEffect transition="in" filter="fade">
                                      <p:cBhvr>
                                        <p:cTn id="77" dur="500"/>
                                        <p:tgtEl>
                                          <p:spTgt spid="7"/>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xit" presetSubtype="32" fill="hold" grpId="1" nodeType="clickEffect">
                                  <p:stCondLst>
                                    <p:cond delay="0"/>
                                  </p:stCondLst>
                                  <p:childTnLst>
                                    <p:anim calcmode="lin" valueType="num">
                                      <p:cBhvr>
                                        <p:cTn id="81" dur="500"/>
                                        <p:tgtEl>
                                          <p:spTgt spid="7"/>
                                        </p:tgtEl>
                                        <p:attrNameLst>
                                          <p:attrName>ppt_w</p:attrName>
                                        </p:attrNameLst>
                                      </p:cBhvr>
                                      <p:tavLst>
                                        <p:tav tm="0">
                                          <p:val>
                                            <p:strVal val="ppt_w"/>
                                          </p:val>
                                        </p:tav>
                                        <p:tav tm="100000">
                                          <p:val>
                                            <p:fltVal val="0"/>
                                          </p:val>
                                        </p:tav>
                                      </p:tavLst>
                                    </p:anim>
                                    <p:anim calcmode="lin" valueType="num">
                                      <p:cBhvr>
                                        <p:cTn id="82" dur="500"/>
                                        <p:tgtEl>
                                          <p:spTgt spid="7"/>
                                        </p:tgtEl>
                                        <p:attrNameLst>
                                          <p:attrName>ppt_h</p:attrName>
                                        </p:attrNameLst>
                                      </p:cBhvr>
                                      <p:tavLst>
                                        <p:tav tm="0">
                                          <p:val>
                                            <p:strVal val="ppt_h"/>
                                          </p:val>
                                        </p:tav>
                                        <p:tav tm="100000">
                                          <p:val>
                                            <p:fltVal val="0"/>
                                          </p:val>
                                        </p:tav>
                                      </p:tavLst>
                                    </p:anim>
                                    <p:animEffect transition="out" filter="fade">
                                      <p:cBhvr>
                                        <p:cTn id="83" dur="500"/>
                                        <p:tgtEl>
                                          <p:spTgt spid="7"/>
                                        </p:tgtEl>
                                      </p:cBhvr>
                                    </p:animEffect>
                                    <p:set>
                                      <p:cBhvr>
                                        <p:cTn id="8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7" grpId="0" animBg="1"/>
      <p:bldP spid="7" grpId="1" animBg="1"/>
      <p:bldP spid="6" grpId="0" animBg="1"/>
      <p:bldP spid="6" grpId="1" animBg="1"/>
      <p:bldP spid="5" grpId="0" animBg="1"/>
      <p:bldP spid="5"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5724644"/>
          </a:xfrm>
          <a:prstGeom prst="rect">
            <a:avLst/>
          </a:prstGeom>
          <a:solidFill>
            <a:schemeClr val="bg1"/>
          </a:solidFill>
        </p:spPr>
        <p:txBody>
          <a:bodyPr wrap="square" rtlCol="0">
            <a:spAutoFit/>
          </a:bodyPr>
          <a:lstStyle/>
          <a:p>
            <a:pPr defTabSz="274313">
              <a:spcBef>
                <a:spcPts val="1800"/>
              </a:spcBef>
              <a:defRPr/>
            </a:pPr>
            <a:r>
              <a:rPr lang="en-US" sz="2400" b="1" dirty="0">
                <a:solidFill>
                  <a:srgbClr val="FF0000"/>
                </a:solidFill>
                <a:latin typeface="Times New Roman" panose="02020603050405020304" pitchFamily="18" charset="0"/>
                <a:cs typeface="Times New Roman" panose="02020603050405020304" pitchFamily="18" charset="0"/>
              </a:rPr>
              <a:t>Acts 5:7-10 (NASB) </a:t>
            </a:r>
            <a:br>
              <a:rPr lang="en-US" sz="2400" dirty="0">
                <a:solidFill>
                  <a:srgbClr val="FF0000"/>
                </a:solidFill>
                <a:latin typeface="Times New Roman" panose="02020603050405020304" pitchFamily="18" charset="0"/>
                <a:cs typeface="Times New Roman" panose="02020603050405020304" pitchFamily="18" charset="0"/>
              </a:rPr>
            </a:br>
            <a:r>
              <a:rPr lang="en-US" sz="2400" baseline="30000" dirty="0">
                <a:solidFill>
                  <a:srgbClr val="FF0000"/>
                </a:solidFill>
                <a:latin typeface="Times New Roman" panose="02020603050405020304" pitchFamily="18" charset="0"/>
                <a:cs typeface="Times New Roman" panose="02020603050405020304" pitchFamily="18" charset="0"/>
              </a:rPr>
              <a:t>7 </a:t>
            </a:r>
            <a:r>
              <a:rPr lang="en-US" sz="2400" dirty="0">
                <a:solidFill>
                  <a:srgbClr val="FF0000"/>
                </a:solidFill>
                <a:latin typeface="Times New Roman" panose="02020603050405020304" pitchFamily="18" charset="0"/>
                <a:cs typeface="Times New Roman" panose="02020603050405020304" pitchFamily="18" charset="0"/>
              </a:rPr>
              <a:t> Now there elapsed an interval of about three hours, and his wife came in, not knowing what had 	happened. </a:t>
            </a:r>
            <a:br>
              <a:rPr lang="en-US" sz="2400" dirty="0">
                <a:solidFill>
                  <a:srgbClr val="FF0000"/>
                </a:solidFill>
                <a:latin typeface="Times New Roman" panose="02020603050405020304" pitchFamily="18" charset="0"/>
                <a:cs typeface="Times New Roman" panose="02020603050405020304" pitchFamily="18" charset="0"/>
              </a:rPr>
            </a:br>
            <a:r>
              <a:rPr lang="en-US" sz="2400" baseline="30000" dirty="0">
                <a:solidFill>
                  <a:srgbClr val="FF0000"/>
                </a:solidFill>
                <a:latin typeface="Times New Roman" panose="02020603050405020304" pitchFamily="18" charset="0"/>
                <a:cs typeface="Times New Roman" panose="02020603050405020304" pitchFamily="18" charset="0"/>
              </a:rPr>
              <a:t>8 </a:t>
            </a:r>
            <a:r>
              <a:rPr lang="en-US" sz="2400" dirty="0">
                <a:solidFill>
                  <a:srgbClr val="FF0000"/>
                </a:solidFill>
                <a:latin typeface="Times New Roman" panose="02020603050405020304" pitchFamily="18" charset="0"/>
                <a:cs typeface="Times New Roman" panose="02020603050405020304" pitchFamily="18" charset="0"/>
              </a:rPr>
              <a:t> And Peter responded to her, "Tell me whether you sold the land for such and such a price?" And 	she said, "Yes, that was the price." </a:t>
            </a:r>
            <a:br>
              <a:rPr lang="en-US" sz="2400" dirty="0">
                <a:solidFill>
                  <a:srgbClr val="FF0000"/>
                </a:solidFill>
                <a:latin typeface="Times New Roman" panose="02020603050405020304" pitchFamily="18" charset="0"/>
                <a:cs typeface="Times New Roman" panose="02020603050405020304" pitchFamily="18" charset="0"/>
              </a:rPr>
            </a:br>
            <a:r>
              <a:rPr lang="en-US" sz="2400" baseline="30000" dirty="0">
                <a:solidFill>
                  <a:srgbClr val="FF0000"/>
                </a:solidFill>
                <a:latin typeface="Times New Roman" panose="02020603050405020304" pitchFamily="18" charset="0"/>
                <a:cs typeface="Times New Roman" panose="02020603050405020304" pitchFamily="18" charset="0"/>
              </a:rPr>
              <a:t>9 </a:t>
            </a:r>
            <a:r>
              <a:rPr lang="en-US" sz="2400" dirty="0">
                <a:solidFill>
                  <a:srgbClr val="FF0000"/>
                </a:solidFill>
                <a:latin typeface="Times New Roman" panose="02020603050405020304" pitchFamily="18" charset="0"/>
                <a:cs typeface="Times New Roman" panose="02020603050405020304" pitchFamily="18" charset="0"/>
              </a:rPr>
              <a:t> Then Peter </a:t>
            </a:r>
            <a:r>
              <a:rPr lang="en-US" sz="2400" i="1" dirty="0">
                <a:solidFill>
                  <a:srgbClr val="FF0000"/>
                </a:solidFill>
                <a:latin typeface="Times New Roman" panose="02020603050405020304" pitchFamily="18" charset="0"/>
                <a:cs typeface="Times New Roman" panose="02020603050405020304" pitchFamily="18" charset="0"/>
              </a:rPr>
              <a:t>said</a:t>
            </a:r>
            <a:r>
              <a:rPr lang="en-US" sz="2400" dirty="0">
                <a:solidFill>
                  <a:srgbClr val="FF0000"/>
                </a:solidFill>
                <a:latin typeface="Times New Roman" panose="02020603050405020304" pitchFamily="18" charset="0"/>
                <a:cs typeface="Times New Roman" panose="02020603050405020304" pitchFamily="18" charset="0"/>
              </a:rPr>
              <a:t> to her, "Why is it that you have agreed together to put the Spirit of the Lord to 	the test? Behold, the feet of those who have buried your husband are at the door, and they will 	carry you out </a:t>
            </a:r>
            <a:r>
              <a:rPr lang="en-US" sz="2400" i="1" dirty="0">
                <a:solidFill>
                  <a:srgbClr val="FF0000"/>
                </a:solidFill>
                <a:latin typeface="Times New Roman" panose="02020603050405020304" pitchFamily="18" charset="0"/>
                <a:cs typeface="Times New Roman" panose="02020603050405020304" pitchFamily="18" charset="0"/>
              </a:rPr>
              <a:t>as well.</a:t>
            </a:r>
            <a:r>
              <a:rPr lang="en-US" sz="2400" dirty="0">
                <a:solidFill>
                  <a:srgbClr val="FF0000"/>
                </a:solidFill>
                <a:latin typeface="Times New Roman" panose="02020603050405020304" pitchFamily="18" charset="0"/>
                <a:cs typeface="Times New Roman" panose="02020603050405020304" pitchFamily="18" charset="0"/>
              </a:rPr>
              <a:t>" </a:t>
            </a:r>
            <a:br>
              <a:rPr lang="en-US" sz="2400" dirty="0">
                <a:solidFill>
                  <a:srgbClr val="FF0000"/>
                </a:solidFill>
                <a:latin typeface="Times New Roman" panose="02020603050405020304" pitchFamily="18" charset="0"/>
                <a:cs typeface="Times New Roman" panose="02020603050405020304" pitchFamily="18" charset="0"/>
              </a:rPr>
            </a:br>
            <a:r>
              <a:rPr lang="en-US" sz="2400" baseline="30000" dirty="0">
                <a:solidFill>
                  <a:srgbClr val="FF0000"/>
                </a:solidFill>
                <a:latin typeface="Times New Roman" panose="02020603050405020304" pitchFamily="18" charset="0"/>
                <a:cs typeface="Times New Roman" panose="02020603050405020304" pitchFamily="18" charset="0"/>
              </a:rPr>
              <a:t>10 </a:t>
            </a:r>
            <a:r>
              <a:rPr lang="en-US" sz="2400" dirty="0">
                <a:solidFill>
                  <a:srgbClr val="FF0000"/>
                </a:solidFill>
                <a:latin typeface="Times New Roman" panose="02020603050405020304" pitchFamily="18" charset="0"/>
                <a:cs typeface="Times New Roman" panose="02020603050405020304" pitchFamily="18" charset="0"/>
              </a:rPr>
              <a:t> And immediately she fell at his feet and breathed her last, and the young men came in and 	found her dead, and they carried her out and buried her beside her husband. </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A. Because she is lying to an apostle, one filled with the Spirit, it would reflect negatively upon 	the power of the Spirit that guided the apostles. Today this exact situation is not even possible.</a:t>
            </a:r>
          </a:p>
          <a:p>
            <a:pPr defTabSz="274313">
              <a:spcBef>
                <a:spcPts val="1800"/>
              </a:spcBef>
              <a:defRPr/>
            </a:pPr>
            <a:r>
              <a:rPr lang="en-US" sz="2400" dirty="0">
                <a:solidFill>
                  <a:srgbClr val="FF0000"/>
                </a:solidFill>
                <a:latin typeface="Times New Roman" panose="02020603050405020304" pitchFamily="18" charset="0"/>
                <a:cs typeface="Times New Roman" panose="02020603050405020304" pitchFamily="18" charset="0"/>
              </a:rPr>
              <a:t>	</a:t>
            </a:r>
            <a:r>
              <a:rPr lang="en-US" sz="2400" dirty="0">
                <a:solidFill>
                  <a:prstClr val="black"/>
                </a:solidFill>
                <a:latin typeface="Times New Roman" panose="02020603050405020304" pitchFamily="18" charset="0"/>
                <a:cs typeface="Times New Roman" panose="02020603050405020304" pitchFamily="18" charset="0"/>
              </a:rPr>
              <a:t>	1. An Apostles power was considerable.</a:t>
            </a:r>
            <a:r>
              <a:rPr lang="en-US" sz="2400" dirty="0">
                <a:solidFill>
                  <a:srgbClr val="FF0000"/>
                </a:solidFill>
                <a:latin typeface="Times New Roman" panose="02020603050405020304" pitchFamily="18" charset="0"/>
                <a:cs typeface="Times New Roman" panose="02020603050405020304" pitchFamily="18" charset="0"/>
              </a:rPr>
              <a:t> 2Cor 1:21; 1Cor 4:21; 2Cor 13:1-3, 12:12; 10:8-11;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			1Cor 14:37; </a:t>
            </a:r>
            <a:r>
              <a:rPr lang="en-US" sz="2400" dirty="0" err="1">
                <a:solidFill>
                  <a:srgbClr val="FF0000"/>
                </a:solidFill>
                <a:latin typeface="Times New Roman" panose="02020603050405020304" pitchFamily="18" charset="0"/>
                <a:cs typeface="Times New Roman" panose="02020603050405020304" pitchFamily="18" charset="0"/>
              </a:rPr>
              <a:t>Jn</a:t>
            </a:r>
            <a:r>
              <a:rPr lang="en-US" sz="2400" dirty="0">
                <a:solidFill>
                  <a:srgbClr val="FF0000"/>
                </a:solidFill>
                <a:latin typeface="Times New Roman" panose="02020603050405020304" pitchFamily="18" charset="0"/>
                <a:cs typeface="Times New Roman" panose="02020603050405020304" pitchFamily="18" charset="0"/>
              </a:rPr>
              <a:t> 13:20 Acts 13:6-12</a:t>
            </a:r>
          </a:p>
        </p:txBody>
      </p:sp>
      <p:sp>
        <p:nvSpPr>
          <p:cNvPr id="3" name="TextBox 2"/>
          <p:cNvSpPr txBox="1"/>
          <p:nvPr/>
        </p:nvSpPr>
        <p:spPr>
          <a:xfrm>
            <a:off x="0" y="1"/>
            <a:ext cx="12192000" cy="4893647"/>
          </a:xfrm>
          <a:prstGeom prst="rect">
            <a:avLst/>
          </a:prstGeom>
          <a:solidFill>
            <a:srgbClr val="FFFF00"/>
          </a:solidFill>
          <a:ln w="57150">
            <a:solidFill>
              <a:srgbClr val="FF0000"/>
            </a:solidFill>
          </a:ln>
        </p:spPr>
        <p:txBody>
          <a:bodyPr wrap="square" rtlCol="0">
            <a:spAutoFit/>
          </a:bodyPr>
          <a:lstStyle/>
          <a:p>
            <a:pPr defTabSz="274313">
              <a:spcBef>
                <a:spcPts val="1200"/>
              </a:spcBef>
              <a:defRPr/>
            </a:pPr>
            <a:br>
              <a:rPr lang="en-US" sz="2400" b="1" dirty="0">
                <a:solidFill>
                  <a:prstClr val="black"/>
                </a:solidFill>
                <a:latin typeface="Calibri" panose="020F0502020204030204"/>
              </a:rPr>
            </a:br>
            <a:r>
              <a:rPr lang="en-US" sz="2400" b="1" dirty="0">
                <a:solidFill>
                  <a:prstClr val="black"/>
                </a:solidFill>
                <a:latin typeface="Calibri" panose="020F0502020204030204"/>
              </a:rPr>
              <a:t>1 Corinthians 4:21 (NASB) </a:t>
            </a:r>
            <a:br>
              <a:rPr lang="en-US" sz="2400" dirty="0">
                <a:solidFill>
                  <a:prstClr val="black"/>
                </a:solidFill>
                <a:latin typeface="Calibri" panose="020F0502020204030204"/>
              </a:rPr>
            </a:br>
            <a:r>
              <a:rPr lang="en-US" sz="2400" dirty="0">
                <a:solidFill>
                  <a:prstClr val="black"/>
                </a:solidFill>
                <a:latin typeface="Calibri" panose="020F0502020204030204"/>
              </a:rPr>
              <a:t>21  What do you desire? Shall I come to you with a rod, or with love and a spirit of gentleness? </a:t>
            </a:r>
            <a:br>
              <a:rPr lang="en-US" sz="2400" dirty="0">
                <a:solidFill>
                  <a:prstClr val="black"/>
                </a:solidFill>
                <a:latin typeface="Calibri" panose="020F0502020204030204"/>
              </a:rPr>
            </a:br>
            <a:br>
              <a:rPr lang="en-US" sz="2400" dirty="0">
                <a:solidFill>
                  <a:prstClr val="black"/>
                </a:solidFill>
                <a:latin typeface="Calibri" panose="020F0502020204030204"/>
              </a:rPr>
            </a:br>
            <a:r>
              <a:rPr lang="en-US" sz="2400" b="1" dirty="0">
                <a:solidFill>
                  <a:prstClr val="black"/>
                </a:solidFill>
                <a:latin typeface="Calibri" panose="020F0502020204030204"/>
              </a:rPr>
              <a:t>2 Corinthians 13:1-3 (NASB) </a:t>
            </a:r>
            <a:br>
              <a:rPr lang="en-US" sz="2400" dirty="0">
                <a:solidFill>
                  <a:prstClr val="black"/>
                </a:solidFill>
                <a:latin typeface="Calibri" panose="020F0502020204030204"/>
              </a:rPr>
            </a:br>
            <a:r>
              <a:rPr lang="en-US" sz="2400" dirty="0">
                <a:solidFill>
                  <a:prstClr val="black"/>
                </a:solidFill>
                <a:latin typeface="Calibri" panose="020F0502020204030204"/>
              </a:rPr>
              <a:t>1  This is the third time I am coming to you. </a:t>
            </a:r>
            <a:r>
              <a:rPr lang="en-US" sz="2400" cap="small" dirty="0">
                <a:solidFill>
                  <a:prstClr val="black"/>
                </a:solidFill>
                <a:latin typeface="Calibri" panose="020F0502020204030204"/>
              </a:rPr>
              <a:t>EVERY</a:t>
            </a:r>
            <a:r>
              <a:rPr lang="en-US" sz="2400" dirty="0">
                <a:solidFill>
                  <a:prstClr val="black"/>
                </a:solidFill>
                <a:latin typeface="Calibri" panose="020F0502020204030204"/>
              </a:rPr>
              <a:t> </a:t>
            </a:r>
            <a:r>
              <a:rPr lang="en-US" sz="2400" cap="small" dirty="0">
                <a:solidFill>
                  <a:prstClr val="black"/>
                </a:solidFill>
                <a:latin typeface="Calibri" panose="020F0502020204030204"/>
              </a:rPr>
              <a:t>FACT</a:t>
            </a:r>
            <a:r>
              <a:rPr lang="en-US" sz="2400" dirty="0">
                <a:solidFill>
                  <a:prstClr val="black"/>
                </a:solidFill>
                <a:latin typeface="Calibri" panose="020F0502020204030204"/>
              </a:rPr>
              <a:t> </a:t>
            </a:r>
            <a:r>
              <a:rPr lang="en-US" sz="2400" cap="small" dirty="0">
                <a:solidFill>
                  <a:prstClr val="black"/>
                </a:solidFill>
                <a:latin typeface="Calibri" panose="020F0502020204030204"/>
              </a:rPr>
              <a:t>IS TO BE CONFIRMED BY THE</a:t>
            </a:r>
            <a:r>
              <a:rPr lang="en-US" sz="2400" dirty="0">
                <a:solidFill>
                  <a:prstClr val="black"/>
                </a:solidFill>
                <a:latin typeface="Calibri" panose="020F0502020204030204"/>
              </a:rPr>
              <a:t> </a:t>
            </a:r>
            <a:r>
              <a:rPr lang="en-US" sz="2400" cap="small" dirty="0">
                <a:solidFill>
                  <a:prstClr val="black"/>
                </a:solidFill>
                <a:latin typeface="Calibri" panose="020F0502020204030204"/>
              </a:rPr>
              <a:t>TESTIMONY 	OF TWO OR THREE WITNESSES</a:t>
            </a:r>
            <a:r>
              <a:rPr lang="en-US" sz="2400" dirty="0">
                <a:solidFill>
                  <a:prstClr val="black"/>
                </a:solidFill>
                <a:latin typeface="Calibri" panose="020F0502020204030204"/>
              </a:rPr>
              <a:t>. </a:t>
            </a:r>
            <a:br>
              <a:rPr lang="en-US" sz="2400" dirty="0">
                <a:solidFill>
                  <a:prstClr val="black"/>
                </a:solidFill>
                <a:latin typeface="Calibri" panose="020F0502020204030204"/>
              </a:rPr>
            </a:br>
            <a:r>
              <a:rPr lang="en-US" sz="2400" dirty="0">
                <a:solidFill>
                  <a:prstClr val="black"/>
                </a:solidFill>
                <a:latin typeface="Calibri" panose="020F0502020204030204"/>
              </a:rPr>
              <a:t>2  I have previously said when present the second time, and though now absent I say in advance 	to those who have sinned in the past and to all the rest </a:t>
            </a:r>
            <a:r>
              <a:rPr lang="en-US" sz="2400" i="1" dirty="0">
                <a:solidFill>
                  <a:prstClr val="black"/>
                </a:solidFill>
                <a:latin typeface="Calibri" panose="020F0502020204030204"/>
              </a:rPr>
              <a:t>as well,</a:t>
            </a:r>
            <a:r>
              <a:rPr lang="en-US" sz="2400" dirty="0">
                <a:solidFill>
                  <a:prstClr val="black"/>
                </a:solidFill>
                <a:latin typeface="Calibri" panose="020F0502020204030204"/>
              </a:rPr>
              <a:t> that if I come again I will not 	spare </a:t>
            </a:r>
            <a:r>
              <a:rPr lang="en-US" sz="2400" i="1" dirty="0">
                <a:solidFill>
                  <a:prstClr val="black"/>
                </a:solidFill>
                <a:latin typeface="Calibri" panose="020F0502020204030204"/>
              </a:rPr>
              <a:t>anyone,</a:t>
            </a:r>
            <a:r>
              <a:rPr lang="en-US" sz="2400" dirty="0">
                <a:solidFill>
                  <a:prstClr val="black"/>
                </a:solidFill>
                <a:latin typeface="Calibri" panose="020F0502020204030204"/>
              </a:rPr>
              <a:t> </a:t>
            </a:r>
            <a:br>
              <a:rPr lang="en-US" sz="2400" dirty="0">
                <a:solidFill>
                  <a:prstClr val="black"/>
                </a:solidFill>
                <a:latin typeface="Calibri" panose="020F0502020204030204"/>
              </a:rPr>
            </a:br>
            <a:r>
              <a:rPr lang="en-US" sz="2400" dirty="0">
                <a:solidFill>
                  <a:prstClr val="black"/>
                </a:solidFill>
                <a:latin typeface="Calibri" panose="020F0502020204030204"/>
              </a:rPr>
              <a:t>3  since you are seeking for proof of the Christ who speaks in me, and who is not weak toward 	you, but mighty in you. </a:t>
            </a:r>
            <a:br>
              <a:rPr lang="en-US" sz="2400" dirty="0">
                <a:solidFill>
                  <a:prstClr val="black"/>
                </a:solidFill>
                <a:latin typeface="Calibri" panose="020F0502020204030204"/>
              </a:rPr>
            </a:br>
            <a:endParaRPr lang="en-US" sz="2400" dirty="0">
              <a:solidFill>
                <a:prstClr val="black"/>
              </a:solidFill>
              <a:latin typeface="Calibri" panose="020F0502020204030204"/>
            </a:endParaRPr>
          </a:p>
        </p:txBody>
      </p:sp>
      <p:sp>
        <p:nvSpPr>
          <p:cNvPr id="5" name="TextBox 4"/>
          <p:cNvSpPr txBox="1"/>
          <p:nvPr/>
        </p:nvSpPr>
        <p:spPr>
          <a:xfrm>
            <a:off x="0" y="2"/>
            <a:ext cx="12192000" cy="5632311"/>
          </a:xfrm>
          <a:prstGeom prst="rect">
            <a:avLst/>
          </a:prstGeom>
          <a:solidFill>
            <a:srgbClr val="FFFF00"/>
          </a:solidFill>
          <a:ln w="57150">
            <a:solidFill>
              <a:srgbClr val="FF0000"/>
            </a:solidFill>
          </a:ln>
        </p:spPr>
        <p:txBody>
          <a:bodyPr wrap="square" rtlCol="0">
            <a:spAutoFit/>
          </a:bodyPr>
          <a:lstStyle/>
          <a:p>
            <a:pPr defTabSz="274313">
              <a:spcBef>
                <a:spcPts val="1200"/>
              </a:spcBef>
              <a:defRPr/>
            </a:pPr>
            <a:r>
              <a:rPr lang="en-US" sz="2400" b="1" dirty="0">
                <a:solidFill>
                  <a:prstClr val="black"/>
                </a:solidFill>
                <a:latin typeface="Calibri" panose="020F0502020204030204"/>
              </a:rPr>
              <a:t>Acts 13:6-12 (NASB) </a:t>
            </a:r>
            <a:br>
              <a:rPr lang="en-US" sz="2400" dirty="0">
                <a:solidFill>
                  <a:prstClr val="black"/>
                </a:solidFill>
                <a:latin typeface="Calibri" panose="020F0502020204030204"/>
              </a:rPr>
            </a:br>
            <a:r>
              <a:rPr lang="en-US" sz="2400" dirty="0">
                <a:solidFill>
                  <a:prstClr val="black"/>
                </a:solidFill>
                <a:latin typeface="Calibri" panose="020F0502020204030204"/>
              </a:rPr>
              <a:t>6  When they had gone through the whole island as far as </a:t>
            </a:r>
            <a:r>
              <a:rPr lang="en-US" sz="2400" dirty="0" err="1">
                <a:solidFill>
                  <a:prstClr val="black"/>
                </a:solidFill>
                <a:latin typeface="Calibri" panose="020F0502020204030204"/>
              </a:rPr>
              <a:t>Paphos</a:t>
            </a:r>
            <a:r>
              <a:rPr lang="en-US" sz="2400" dirty="0">
                <a:solidFill>
                  <a:prstClr val="black"/>
                </a:solidFill>
                <a:latin typeface="Calibri" panose="020F0502020204030204"/>
              </a:rPr>
              <a:t>, 	</a:t>
            </a:r>
            <a:r>
              <a:rPr lang="en-US" sz="2400" dirty="0">
                <a:solidFill>
                  <a:srgbClr val="FF0000"/>
                </a:solidFill>
                <a:latin typeface="Calibri" panose="020F0502020204030204"/>
              </a:rPr>
              <a:t>they found a magician, a 	Jewish false prophet whose name was Bar-Jesus, </a:t>
            </a:r>
            <a:br>
              <a:rPr lang="en-US" sz="2400" dirty="0">
                <a:solidFill>
                  <a:prstClr val="black"/>
                </a:solidFill>
                <a:latin typeface="Calibri" panose="020F0502020204030204"/>
              </a:rPr>
            </a:br>
            <a:r>
              <a:rPr lang="en-US" sz="2400" dirty="0">
                <a:solidFill>
                  <a:prstClr val="black"/>
                </a:solidFill>
                <a:latin typeface="Calibri" panose="020F0502020204030204"/>
              </a:rPr>
              <a:t>7  who was with the proconsul, </a:t>
            </a:r>
            <a:r>
              <a:rPr lang="en-US" sz="2400" dirty="0" err="1">
                <a:solidFill>
                  <a:prstClr val="black"/>
                </a:solidFill>
                <a:latin typeface="Calibri" panose="020F0502020204030204"/>
              </a:rPr>
              <a:t>Sergius</a:t>
            </a:r>
            <a:r>
              <a:rPr lang="en-US" sz="2400" dirty="0">
                <a:solidFill>
                  <a:prstClr val="black"/>
                </a:solidFill>
                <a:latin typeface="Calibri" panose="020F0502020204030204"/>
              </a:rPr>
              <a:t> Paulus, a man of intelligence. This man summoned 	Barnabas and Saul and sought to hear the word of God. </a:t>
            </a:r>
            <a:br>
              <a:rPr lang="en-US" sz="2400" dirty="0">
                <a:solidFill>
                  <a:prstClr val="black"/>
                </a:solidFill>
                <a:latin typeface="Calibri" panose="020F0502020204030204"/>
              </a:rPr>
            </a:br>
            <a:r>
              <a:rPr lang="en-US" sz="2400" dirty="0">
                <a:solidFill>
                  <a:prstClr val="black"/>
                </a:solidFill>
                <a:latin typeface="Calibri" panose="020F0502020204030204"/>
              </a:rPr>
              <a:t>8  </a:t>
            </a:r>
            <a:r>
              <a:rPr lang="en-US" sz="2400" dirty="0">
                <a:solidFill>
                  <a:srgbClr val="FF0000"/>
                </a:solidFill>
                <a:latin typeface="Calibri" panose="020F0502020204030204"/>
              </a:rPr>
              <a:t>But </a:t>
            </a:r>
            <a:r>
              <a:rPr lang="en-US" sz="2400" dirty="0" err="1">
                <a:solidFill>
                  <a:srgbClr val="FF0000"/>
                </a:solidFill>
                <a:latin typeface="Calibri" panose="020F0502020204030204"/>
              </a:rPr>
              <a:t>Elymas</a:t>
            </a:r>
            <a:r>
              <a:rPr lang="en-US" sz="2400" dirty="0">
                <a:solidFill>
                  <a:srgbClr val="FF0000"/>
                </a:solidFill>
                <a:latin typeface="Calibri" panose="020F0502020204030204"/>
              </a:rPr>
              <a:t> the magician (for so his name is translated) was opposing them, seeking to turn the 	proconsul away from the faith. </a:t>
            </a:r>
            <a:br>
              <a:rPr lang="en-US" sz="2400" dirty="0">
                <a:solidFill>
                  <a:prstClr val="black"/>
                </a:solidFill>
                <a:latin typeface="Calibri" panose="020F0502020204030204"/>
              </a:rPr>
            </a:br>
            <a:r>
              <a:rPr lang="en-US" sz="2400" dirty="0">
                <a:solidFill>
                  <a:prstClr val="black"/>
                </a:solidFill>
                <a:latin typeface="Calibri" panose="020F0502020204030204"/>
              </a:rPr>
              <a:t>9  </a:t>
            </a:r>
            <a:r>
              <a:rPr lang="en-US" sz="2400" dirty="0">
                <a:solidFill>
                  <a:srgbClr val="FF0000"/>
                </a:solidFill>
                <a:latin typeface="Calibri" panose="020F0502020204030204"/>
              </a:rPr>
              <a:t>But Saul</a:t>
            </a:r>
            <a:r>
              <a:rPr lang="en-US" sz="2400" dirty="0">
                <a:solidFill>
                  <a:prstClr val="black"/>
                </a:solidFill>
                <a:latin typeface="Calibri" panose="020F0502020204030204"/>
              </a:rPr>
              <a:t>, who was also </a:t>
            </a:r>
            <a:r>
              <a:rPr lang="en-US" sz="2400" i="1" dirty="0">
                <a:solidFill>
                  <a:prstClr val="black"/>
                </a:solidFill>
                <a:latin typeface="Calibri" panose="020F0502020204030204"/>
              </a:rPr>
              <a:t>known as</a:t>
            </a:r>
            <a:r>
              <a:rPr lang="en-US" sz="2400" dirty="0">
                <a:solidFill>
                  <a:prstClr val="black"/>
                </a:solidFill>
                <a:latin typeface="Calibri" panose="020F0502020204030204"/>
              </a:rPr>
              <a:t> Paul, </a:t>
            </a:r>
            <a:r>
              <a:rPr lang="en-US" sz="2400" dirty="0">
                <a:solidFill>
                  <a:srgbClr val="FF0000"/>
                </a:solidFill>
                <a:latin typeface="Calibri" panose="020F0502020204030204"/>
              </a:rPr>
              <a:t>filled with the Holy Spirit</a:t>
            </a:r>
            <a:r>
              <a:rPr lang="en-US" sz="2400" dirty="0">
                <a:solidFill>
                  <a:prstClr val="black"/>
                </a:solidFill>
                <a:latin typeface="Calibri" panose="020F0502020204030204"/>
              </a:rPr>
              <a:t>, fixed his gaze on him, </a:t>
            </a:r>
            <a:br>
              <a:rPr lang="en-US" sz="2400" dirty="0">
                <a:solidFill>
                  <a:prstClr val="black"/>
                </a:solidFill>
                <a:latin typeface="Calibri" panose="020F0502020204030204"/>
              </a:rPr>
            </a:br>
            <a:r>
              <a:rPr lang="en-US" sz="2400" dirty="0">
                <a:solidFill>
                  <a:prstClr val="black"/>
                </a:solidFill>
                <a:latin typeface="Calibri" panose="020F0502020204030204"/>
              </a:rPr>
              <a:t>10  and said, </a:t>
            </a:r>
            <a:r>
              <a:rPr lang="en-US" sz="2400" dirty="0">
                <a:solidFill>
                  <a:srgbClr val="FF0000"/>
                </a:solidFill>
                <a:latin typeface="Calibri" panose="020F0502020204030204"/>
              </a:rPr>
              <a:t>"You who are full of all deceit and fraud, you son of the devil, you enemy of all 	righteousness, will you not cease to make crooked the straight ways of the Lord? </a:t>
            </a:r>
            <a:br>
              <a:rPr lang="en-US" sz="2400" dirty="0">
                <a:solidFill>
                  <a:prstClr val="black"/>
                </a:solidFill>
                <a:latin typeface="Calibri" panose="020F0502020204030204"/>
              </a:rPr>
            </a:br>
            <a:r>
              <a:rPr lang="en-US" sz="2400" dirty="0">
                <a:solidFill>
                  <a:prstClr val="black"/>
                </a:solidFill>
                <a:latin typeface="Calibri" panose="020F0502020204030204"/>
              </a:rPr>
              <a:t>11  </a:t>
            </a:r>
            <a:r>
              <a:rPr lang="en-US" sz="2400" dirty="0">
                <a:solidFill>
                  <a:srgbClr val="FF0000"/>
                </a:solidFill>
                <a:latin typeface="Calibri" panose="020F0502020204030204"/>
              </a:rPr>
              <a:t>"Now, behold, the hand of the Lord is upon you, and you will be blind and not see the sun for 	a time." And immediately a mist and a darkness fell upon him, and he went about seeking 	those who would lead him by the hand. </a:t>
            </a:r>
            <a:br>
              <a:rPr lang="en-US" sz="2400" dirty="0">
                <a:solidFill>
                  <a:prstClr val="black"/>
                </a:solidFill>
                <a:latin typeface="Calibri" panose="020F0502020204030204"/>
              </a:rPr>
            </a:br>
            <a:r>
              <a:rPr lang="en-US" sz="2400" dirty="0">
                <a:solidFill>
                  <a:prstClr val="black"/>
                </a:solidFill>
                <a:latin typeface="Calibri" panose="020F0502020204030204"/>
              </a:rPr>
              <a:t>12  Then the proconsul believed when he saw what had happened, being amazed at the teaching 	of the Lord. </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0" y="5632045"/>
            <a:ext cx="12192000" cy="1200329"/>
          </a:xfrm>
          <a:prstGeom prst="rect">
            <a:avLst/>
          </a:prstGeom>
          <a:solidFill>
            <a:srgbClr val="FFFF00"/>
          </a:solidFill>
          <a:ln w="57150">
            <a:solidFill>
              <a:srgbClr val="FF0000"/>
            </a:solidFill>
          </a:ln>
        </p:spPr>
        <p:txBody>
          <a:bodyPr wrap="square" rtlCol="0">
            <a:spAutoFit/>
          </a:bodyPr>
          <a:lstStyle/>
          <a:p>
            <a:pPr defTabSz="274313">
              <a:spcBef>
                <a:spcPts val="1200"/>
              </a:spcBef>
              <a:defRPr/>
            </a:pPr>
            <a:r>
              <a:rPr lang="en-US" sz="2400" b="1" dirty="0">
                <a:solidFill>
                  <a:prstClr val="black"/>
                </a:solidFill>
                <a:latin typeface="Calibri" panose="020F0502020204030204"/>
              </a:rPr>
              <a:t>John 13:20 (NASB) </a:t>
            </a:r>
            <a:br>
              <a:rPr lang="en-US" sz="2400" dirty="0">
                <a:solidFill>
                  <a:prstClr val="black"/>
                </a:solidFill>
                <a:latin typeface="Calibri" panose="020F0502020204030204"/>
              </a:rPr>
            </a:br>
            <a:r>
              <a:rPr lang="en-US" sz="2400" dirty="0">
                <a:solidFill>
                  <a:prstClr val="black"/>
                </a:solidFill>
                <a:latin typeface="Calibri" panose="020F0502020204030204"/>
              </a:rPr>
              <a:t>20  "Truly, truly, I say to you, he who receives whomever I send receives Me; and he who receives 	Me receives Him who sent Me." </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0" y="5632045"/>
            <a:ext cx="12192000" cy="1200329"/>
          </a:xfrm>
          <a:prstGeom prst="rect">
            <a:avLst/>
          </a:prstGeom>
          <a:solidFill>
            <a:srgbClr val="FFFF00"/>
          </a:solidFill>
          <a:ln w="57150">
            <a:solidFill>
              <a:srgbClr val="FF0000"/>
            </a:solidFill>
          </a:ln>
        </p:spPr>
        <p:txBody>
          <a:bodyPr wrap="square" rtlCol="0">
            <a:spAutoFit/>
          </a:bodyPr>
          <a:lstStyle/>
          <a:p>
            <a:pPr defTabSz="274313">
              <a:spcBef>
                <a:spcPts val="1200"/>
              </a:spcBef>
              <a:defRPr/>
            </a:pPr>
            <a:r>
              <a:rPr lang="en-US" sz="2400" b="1" dirty="0">
                <a:solidFill>
                  <a:prstClr val="black"/>
                </a:solidFill>
                <a:latin typeface="Calibri" panose="020F0502020204030204"/>
              </a:rPr>
              <a:t>1 Corinthians 14:37 (NASB) </a:t>
            </a:r>
            <a:br>
              <a:rPr lang="en-US" sz="2400" dirty="0">
                <a:solidFill>
                  <a:prstClr val="black"/>
                </a:solidFill>
                <a:latin typeface="Calibri" panose="020F0502020204030204"/>
              </a:rPr>
            </a:br>
            <a:r>
              <a:rPr lang="en-US" sz="2400" dirty="0">
                <a:solidFill>
                  <a:prstClr val="black"/>
                </a:solidFill>
                <a:latin typeface="Calibri" panose="020F0502020204030204"/>
              </a:rPr>
              <a:t>37  If anyone thinks he is a prophet or spiritual, let him recognize that the </a:t>
            </a:r>
            <a:r>
              <a:rPr lang="en-US" sz="2400" dirty="0">
                <a:solidFill>
                  <a:srgbClr val="FF0000"/>
                </a:solidFill>
                <a:latin typeface="Calibri" panose="020F0502020204030204"/>
              </a:rPr>
              <a:t>things which I write to 	you are the Lord's commandment. </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0" y="5724646"/>
            <a:ext cx="12192000" cy="830997"/>
          </a:xfrm>
          <a:prstGeom prst="rect">
            <a:avLst/>
          </a:prstGeom>
          <a:solidFill>
            <a:srgbClr val="FFFF00"/>
          </a:solidFill>
          <a:ln w="57150">
            <a:solidFill>
              <a:srgbClr val="FF0000"/>
            </a:solidFill>
          </a:ln>
        </p:spPr>
        <p:txBody>
          <a:bodyPr wrap="square" rtlCol="0">
            <a:spAutoFit/>
          </a:bodyPr>
          <a:lstStyle/>
          <a:p>
            <a:pPr defTabSz="274313">
              <a:spcBef>
                <a:spcPts val="1200"/>
              </a:spcBef>
              <a:defRPr/>
            </a:pPr>
            <a:r>
              <a:rPr lang="en-US" sz="2400" b="1" dirty="0">
                <a:solidFill>
                  <a:prstClr val="black"/>
                </a:solidFill>
                <a:latin typeface="Calibri" panose="020F0502020204030204"/>
              </a:rPr>
              <a:t>2 Corinthians 1:21 (NASB) </a:t>
            </a:r>
            <a:br>
              <a:rPr lang="en-US" sz="2400" dirty="0">
                <a:solidFill>
                  <a:prstClr val="black"/>
                </a:solidFill>
                <a:latin typeface="Calibri" panose="020F0502020204030204"/>
              </a:rPr>
            </a:br>
            <a:r>
              <a:rPr lang="en-US" sz="2400" dirty="0">
                <a:solidFill>
                  <a:prstClr val="black"/>
                </a:solidFill>
                <a:latin typeface="Calibri" panose="020F0502020204030204"/>
              </a:rPr>
              <a:t>21  Now He who establishes us with you in Christ and anointed us is God, </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0" y="5632046"/>
            <a:ext cx="12192000" cy="1200329"/>
          </a:xfrm>
          <a:prstGeom prst="rect">
            <a:avLst/>
          </a:prstGeom>
          <a:solidFill>
            <a:srgbClr val="FFFF00"/>
          </a:solidFill>
          <a:ln w="57150">
            <a:solidFill>
              <a:srgbClr val="FF0000"/>
            </a:solidFill>
          </a:ln>
        </p:spPr>
        <p:txBody>
          <a:bodyPr wrap="square" rtlCol="0">
            <a:spAutoFit/>
          </a:bodyPr>
          <a:lstStyle/>
          <a:p>
            <a:pPr defTabSz="274313">
              <a:spcBef>
                <a:spcPts val="1200"/>
              </a:spcBef>
              <a:defRPr/>
            </a:pPr>
            <a:r>
              <a:rPr lang="en-US" sz="2400" b="1" dirty="0">
                <a:solidFill>
                  <a:prstClr val="black"/>
                </a:solidFill>
                <a:latin typeface="Calibri" panose="020F0502020204030204"/>
              </a:rPr>
              <a:t>2 Corinthians 12:12 (NASB) </a:t>
            </a:r>
            <a:br>
              <a:rPr lang="en-US" sz="2400" dirty="0">
                <a:solidFill>
                  <a:prstClr val="black"/>
                </a:solidFill>
                <a:latin typeface="Calibri" panose="020F0502020204030204"/>
              </a:rPr>
            </a:br>
            <a:r>
              <a:rPr lang="en-US" sz="2400" dirty="0">
                <a:solidFill>
                  <a:prstClr val="black"/>
                </a:solidFill>
                <a:latin typeface="Calibri" panose="020F0502020204030204"/>
              </a:rPr>
              <a:t>12  The signs of a true apostle were performed among you with all perseverance, by signs and 	wonders and miracles. </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0" y="0"/>
            <a:ext cx="12192000" cy="4678204"/>
          </a:xfrm>
          <a:prstGeom prst="rect">
            <a:avLst/>
          </a:prstGeom>
          <a:solidFill>
            <a:srgbClr val="FFFF00"/>
          </a:solidFill>
          <a:ln w="57150">
            <a:solidFill>
              <a:srgbClr val="FF0000"/>
            </a:solidFill>
          </a:ln>
        </p:spPr>
        <p:txBody>
          <a:bodyPr wrap="square" rtlCol="0">
            <a:spAutoFit/>
          </a:bodyPr>
          <a:lstStyle/>
          <a:p>
            <a:pPr defTabSz="274313">
              <a:spcBef>
                <a:spcPts val="1200"/>
              </a:spcBef>
              <a:defRPr/>
            </a:pPr>
            <a:r>
              <a:rPr lang="en-US" sz="2400" b="1" dirty="0">
                <a:solidFill>
                  <a:prstClr val="black"/>
                </a:solidFill>
                <a:latin typeface="Calibri" panose="020F0502020204030204"/>
              </a:rPr>
              <a:t>2 Corinthians 10:8-11 (NASB) </a:t>
            </a:r>
            <a:br>
              <a:rPr lang="en-US" sz="2400" dirty="0">
                <a:solidFill>
                  <a:prstClr val="black"/>
                </a:solidFill>
                <a:latin typeface="Calibri" panose="020F0502020204030204"/>
              </a:rPr>
            </a:br>
            <a:r>
              <a:rPr lang="en-US" sz="2400" dirty="0">
                <a:solidFill>
                  <a:prstClr val="black"/>
                </a:solidFill>
                <a:latin typeface="Calibri" panose="020F0502020204030204"/>
              </a:rPr>
              <a:t>8  For even if I boast somewhat further about </a:t>
            </a:r>
            <a:r>
              <a:rPr lang="en-US" sz="2400" dirty="0">
                <a:solidFill>
                  <a:srgbClr val="FF0000"/>
                </a:solidFill>
                <a:latin typeface="Calibri" panose="020F0502020204030204"/>
              </a:rPr>
              <a:t>our authority, which the Lord gave for building you 	up and not for destroying you, I will not be put to shame, </a:t>
            </a:r>
            <a:br>
              <a:rPr lang="en-US" sz="2400" dirty="0">
                <a:solidFill>
                  <a:prstClr val="black"/>
                </a:solidFill>
                <a:latin typeface="Calibri" panose="020F0502020204030204"/>
              </a:rPr>
            </a:br>
            <a:r>
              <a:rPr lang="en-US" sz="2400" dirty="0">
                <a:solidFill>
                  <a:prstClr val="black"/>
                </a:solidFill>
                <a:latin typeface="Calibri" panose="020F0502020204030204"/>
              </a:rPr>
              <a:t>9  for I do not wish to seem as if I would terrify you by my letters. </a:t>
            </a:r>
            <a:br>
              <a:rPr lang="en-US" sz="2400" dirty="0">
                <a:solidFill>
                  <a:prstClr val="black"/>
                </a:solidFill>
                <a:latin typeface="Calibri" panose="020F0502020204030204"/>
              </a:rPr>
            </a:br>
            <a:r>
              <a:rPr lang="en-US" sz="2400" dirty="0">
                <a:solidFill>
                  <a:prstClr val="black"/>
                </a:solidFill>
                <a:latin typeface="Calibri" panose="020F0502020204030204"/>
              </a:rPr>
              <a:t>10  For they say, "His letters are weighty and strong, but his personal presence is unimpressive 	and his speech contemptible." </a:t>
            </a:r>
            <a:br>
              <a:rPr lang="en-US" sz="2400" dirty="0">
                <a:solidFill>
                  <a:prstClr val="black"/>
                </a:solidFill>
                <a:latin typeface="Calibri" panose="020F0502020204030204"/>
              </a:rPr>
            </a:br>
            <a:r>
              <a:rPr lang="en-US" sz="2400" dirty="0">
                <a:solidFill>
                  <a:prstClr val="black"/>
                </a:solidFill>
                <a:latin typeface="Calibri" panose="020F0502020204030204"/>
              </a:rPr>
              <a:t>11  Let such a person consider this, that what we are in word by letters when absent, such 	persons </a:t>
            </a:r>
            <a:r>
              <a:rPr lang="en-US" sz="2400" i="1" dirty="0">
                <a:solidFill>
                  <a:prstClr val="black"/>
                </a:solidFill>
                <a:latin typeface="Calibri" panose="020F0502020204030204"/>
              </a:rPr>
              <a:t>we are</a:t>
            </a:r>
            <a:r>
              <a:rPr lang="en-US" sz="2400" dirty="0">
                <a:solidFill>
                  <a:prstClr val="black"/>
                </a:solidFill>
                <a:latin typeface="Calibri" panose="020F0502020204030204"/>
              </a:rPr>
              <a:t> also in deed when present. </a:t>
            </a:r>
          </a:p>
          <a:p>
            <a:pPr defTabSz="274313">
              <a:spcBef>
                <a:spcPts val="1200"/>
              </a:spcBef>
              <a:defRPr/>
            </a:pPr>
            <a:r>
              <a:rPr lang="en-US" sz="2400" b="1" dirty="0">
                <a:solidFill>
                  <a:prstClr val="black"/>
                </a:solidFill>
                <a:latin typeface="Calibri" panose="020F0502020204030204"/>
              </a:rPr>
              <a:t>2 Corinthians 13:10 (NASB) </a:t>
            </a:r>
            <a:br>
              <a:rPr lang="en-US" sz="2400" dirty="0">
                <a:solidFill>
                  <a:prstClr val="black"/>
                </a:solidFill>
                <a:latin typeface="Calibri" panose="020F0502020204030204"/>
              </a:rPr>
            </a:br>
            <a:r>
              <a:rPr lang="en-US" sz="2400" dirty="0">
                <a:solidFill>
                  <a:prstClr val="black"/>
                </a:solidFill>
                <a:latin typeface="Calibri" panose="020F0502020204030204"/>
              </a:rPr>
              <a:t>10  For this reason I am writing these things while absent, </a:t>
            </a:r>
            <a:r>
              <a:rPr lang="en-US" sz="2400" dirty="0">
                <a:solidFill>
                  <a:srgbClr val="FF0000"/>
                </a:solidFill>
                <a:latin typeface="Calibri" panose="020F0502020204030204"/>
              </a:rPr>
              <a:t>so that when present I </a:t>
            </a:r>
            <a:r>
              <a:rPr lang="en-US" sz="2400" i="1" dirty="0">
                <a:solidFill>
                  <a:srgbClr val="FF0000"/>
                </a:solidFill>
                <a:latin typeface="Calibri" panose="020F0502020204030204"/>
              </a:rPr>
              <a:t>need</a:t>
            </a:r>
            <a:r>
              <a:rPr lang="en-US" sz="2400" dirty="0">
                <a:solidFill>
                  <a:srgbClr val="FF0000"/>
                </a:solidFill>
                <a:latin typeface="Calibri" panose="020F0502020204030204"/>
              </a:rPr>
              <a:t> not use 	severity,</a:t>
            </a:r>
            <a:r>
              <a:rPr lang="en-US" sz="2400" dirty="0">
                <a:solidFill>
                  <a:prstClr val="black"/>
                </a:solidFill>
                <a:latin typeface="Calibri" panose="020F0502020204030204"/>
              </a:rPr>
              <a:t> in accordance with the authority which the Lord gave me for building up and not for 	tearing down. </a:t>
            </a:r>
          </a:p>
        </p:txBody>
      </p:sp>
    </p:spTree>
    <p:extLst>
      <p:ext uri="{BB962C8B-B14F-4D97-AF65-F5344CB8AC3E}">
        <p14:creationId xmlns:p14="http://schemas.microsoft.com/office/powerpoint/2010/main" val="21187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8"/>
                                        </p:tgtEl>
                                        <p:attrNameLst>
                                          <p:attrName>ppt_w</p:attrName>
                                        </p:attrNameLst>
                                      </p:cBhvr>
                                      <p:tavLst>
                                        <p:tav tm="0">
                                          <p:val>
                                            <p:strVal val="ppt_w"/>
                                          </p:val>
                                        </p:tav>
                                        <p:tav tm="100000">
                                          <p:val>
                                            <p:fltVal val="0"/>
                                          </p:val>
                                        </p:tav>
                                      </p:tavLst>
                                    </p:anim>
                                    <p:anim calcmode="lin" valueType="num">
                                      <p:cBhvr>
                                        <p:cTn id="22" dur="500"/>
                                        <p:tgtEl>
                                          <p:spTgt spid="8"/>
                                        </p:tgtEl>
                                        <p:attrNameLst>
                                          <p:attrName>ppt_h</p:attrName>
                                        </p:attrNameLst>
                                      </p:cBhvr>
                                      <p:tavLst>
                                        <p:tav tm="0">
                                          <p:val>
                                            <p:strVal val="ppt_h"/>
                                          </p:val>
                                        </p:tav>
                                        <p:tav tm="100000">
                                          <p:val>
                                            <p:fltVal val="0"/>
                                          </p:val>
                                        </p:tav>
                                      </p:tavLst>
                                    </p:anim>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xit" presetSubtype="32" fill="hold" grpId="1" nodeType="clickEffect">
                                  <p:stCondLst>
                                    <p:cond delay="0"/>
                                  </p:stCondLst>
                                  <p:childTnLst>
                                    <p:anim calcmode="lin" valueType="num">
                                      <p:cBhvr>
                                        <p:cTn id="42" dur="500"/>
                                        <p:tgtEl>
                                          <p:spTgt spid="9"/>
                                        </p:tgtEl>
                                        <p:attrNameLst>
                                          <p:attrName>ppt_w</p:attrName>
                                        </p:attrNameLst>
                                      </p:cBhvr>
                                      <p:tavLst>
                                        <p:tav tm="0">
                                          <p:val>
                                            <p:strVal val="ppt_w"/>
                                          </p:val>
                                        </p:tav>
                                        <p:tav tm="100000">
                                          <p:val>
                                            <p:fltVal val="0"/>
                                          </p:val>
                                        </p:tav>
                                      </p:tavLst>
                                    </p:anim>
                                    <p:anim calcmode="lin" valueType="num">
                                      <p:cBhvr>
                                        <p:cTn id="43" dur="500"/>
                                        <p:tgtEl>
                                          <p:spTgt spid="9"/>
                                        </p:tgtEl>
                                        <p:attrNameLst>
                                          <p:attrName>ppt_h</p:attrName>
                                        </p:attrNameLst>
                                      </p:cBhvr>
                                      <p:tavLst>
                                        <p:tav tm="0">
                                          <p:val>
                                            <p:strVal val="ppt_h"/>
                                          </p:val>
                                        </p:tav>
                                        <p:tav tm="100000">
                                          <p:val>
                                            <p:fltVal val="0"/>
                                          </p:val>
                                        </p:tav>
                                      </p:tavLst>
                                    </p:anim>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par>
                                <p:cTn id="46" presetID="53" presetClass="exit" presetSubtype="32" fill="hold" grpId="1" nodeType="withEffect">
                                  <p:stCondLst>
                                    <p:cond delay="0"/>
                                  </p:stCondLst>
                                  <p:childTnLst>
                                    <p:anim calcmode="lin" valueType="num">
                                      <p:cBhvr>
                                        <p:cTn id="47" dur="500"/>
                                        <p:tgtEl>
                                          <p:spTgt spid="3"/>
                                        </p:tgtEl>
                                        <p:attrNameLst>
                                          <p:attrName>ppt_w</p:attrName>
                                        </p:attrNameLst>
                                      </p:cBhvr>
                                      <p:tavLst>
                                        <p:tav tm="0">
                                          <p:val>
                                            <p:strVal val="ppt_w"/>
                                          </p:val>
                                        </p:tav>
                                        <p:tav tm="100000">
                                          <p:val>
                                            <p:fltVal val="0"/>
                                          </p:val>
                                        </p:tav>
                                      </p:tavLst>
                                    </p:anim>
                                    <p:anim calcmode="lin" valueType="num">
                                      <p:cBhvr>
                                        <p:cTn id="48" dur="500"/>
                                        <p:tgtEl>
                                          <p:spTgt spid="3"/>
                                        </p:tgtEl>
                                        <p:attrNameLst>
                                          <p:attrName>ppt_h</p:attrName>
                                        </p:attrNameLst>
                                      </p:cBhvr>
                                      <p:tavLst>
                                        <p:tav tm="0">
                                          <p:val>
                                            <p:strVal val="ppt_h"/>
                                          </p:val>
                                        </p:tav>
                                        <p:tav tm="100000">
                                          <p:val>
                                            <p:fltVal val="0"/>
                                          </p:val>
                                        </p:tav>
                                      </p:tavLst>
                                    </p:anim>
                                    <p:animEffect transition="out" filter="fade">
                                      <p:cBhvr>
                                        <p:cTn id="49" dur="500"/>
                                        <p:tgtEl>
                                          <p:spTgt spid="3"/>
                                        </p:tgtEl>
                                      </p:cBhvr>
                                    </p:animEffect>
                                    <p:set>
                                      <p:cBhvr>
                                        <p:cTn id="50" dur="1" fill="hold">
                                          <p:stCondLst>
                                            <p:cond delay="499"/>
                                          </p:stCondLst>
                                        </p:cTn>
                                        <p:tgtEl>
                                          <p:spTgt spid="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p:cTn id="55" dur="500" fill="hold"/>
                                        <p:tgtEl>
                                          <p:spTgt spid="4"/>
                                        </p:tgtEl>
                                        <p:attrNameLst>
                                          <p:attrName>ppt_w</p:attrName>
                                        </p:attrNameLst>
                                      </p:cBhvr>
                                      <p:tavLst>
                                        <p:tav tm="0">
                                          <p:val>
                                            <p:fltVal val="0"/>
                                          </p:val>
                                        </p:tav>
                                        <p:tav tm="100000">
                                          <p:val>
                                            <p:strVal val="#ppt_w"/>
                                          </p:val>
                                        </p:tav>
                                      </p:tavLst>
                                    </p:anim>
                                    <p:anim calcmode="lin" valueType="num">
                                      <p:cBhvr>
                                        <p:cTn id="56" dur="500" fill="hold"/>
                                        <p:tgtEl>
                                          <p:spTgt spid="4"/>
                                        </p:tgtEl>
                                        <p:attrNameLst>
                                          <p:attrName>ppt_h</p:attrName>
                                        </p:attrNameLst>
                                      </p:cBhvr>
                                      <p:tavLst>
                                        <p:tav tm="0">
                                          <p:val>
                                            <p:fltVal val="0"/>
                                          </p:val>
                                        </p:tav>
                                        <p:tav tm="100000">
                                          <p:val>
                                            <p:strVal val="#ppt_h"/>
                                          </p:val>
                                        </p:tav>
                                      </p:tavLst>
                                    </p:anim>
                                    <p:animEffect transition="in" filter="fade">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p:cTn id="62" dur="500" fill="hold"/>
                                        <p:tgtEl>
                                          <p:spTgt spid="7"/>
                                        </p:tgtEl>
                                        <p:attrNameLst>
                                          <p:attrName>ppt_w</p:attrName>
                                        </p:attrNameLst>
                                      </p:cBhvr>
                                      <p:tavLst>
                                        <p:tav tm="0">
                                          <p:val>
                                            <p:fltVal val="0"/>
                                          </p:val>
                                        </p:tav>
                                        <p:tav tm="100000">
                                          <p:val>
                                            <p:strVal val="#ppt_w"/>
                                          </p:val>
                                        </p:tav>
                                      </p:tavLst>
                                    </p:anim>
                                    <p:anim calcmode="lin" valueType="num">
                                      <p:cBhvr>
                                        <p:cTn id="63" dur="500" fill="hold"/>
                                        <p:tgtEl>
                                          <p:spTgt spid="7"/>
                                        </p:tgtEl>
                                        <p:attrNameLst>
                                          <p:attrName>ppt_h</p:attrName>
                                        </p:attrNameLst>
                                      </p:cBhvr>
                                      <p:tavLst>
                                        <p:tav tm="0">
                                          <p:val>
                                            <p:fltVal val="0"/>
                                          </p:val>
                                        </p:tav>
                                        <p:tav tm="100000">
                                          <p:val>
                                            <p:strVal val="#ppt_h"/>
                                          </p:val>
                                        </p:tav>
                                      </p:tavLst>
                                    </p:anim>
                                    <p:animEffect transition="in" filter="fade">
                                      <p:cBhvr>
                                        <p:cTn id="64" dur="500"/>
                                        <p:tgtEl>
                                          <p:spTgt spid="7"/>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xit" presetSubtype="32" fill="hold" grpId="1" nodeType="clickEffect">
                                  <p:stCondLst>
                                    <p:cond delay="0"/>
                                  </p:stCondLst>
                                  <p:childTnLst>
                                    <p:anim calcmode="lin" valueType="num">
                                      <p:cBhvr>
                                        <p:cTn id="68" dur="500"/>
                                        <p:tgtEl>
                                          <p:spTgt spid="7"/>
                                        </p:tgtEl>
                                        <p:attrNameLst>
                                          <p:attrName>ppt_w</p:attrName>
                                        </p:attrNameLst>
                                      </p:cBhvr>
                                      <p:tavLst>
                                        <p:tav tm="0">
                                          <p:val>
                                            <p:strVal val="ppt_w"/>
                                          </p:val>
                                        </p:tav>
                                        <p:tav tm="100000">
                                          <p:val>
                                            <p:fltVal val="0"/>
                                          </p:val>
                                        </p:tav>
                                      </p:tavLst>
                                    </p:anim>
                                    <p:anim calcmode="lin" valueType="num">
                                      <p:cBhvr>
                                        <p:cTn id="69" dur="500"/>
                                        <p:tgtEl>
                                          <p:spTgt spid="7"/>
                                        </p:tgtEl>
                                        <p:attrNameLst>
                                          <p:attrName>ppt_h</p:attrName>
                                        </p:attrNameLst>
                                      </p:cBhvr>
                                      <p:tavLst>
                                        <p:tav tm="0">
                                          <p:val>
                                            <p:strVal val="ppt_h"/>
                                          </p:val>
                                        </p:tav>
                                        <p:tav tm="100000">
                                          <p:val>
                                            <p:fltVal val="0"/>
                                          </p:val>
                                        </p:tav>
                                      </p:tavLst>
                                    </p:anim>
                                    <p:animEffect transition="out" filter="fade">
                                      <p:cBhvr>
                                        <p:cTn id="70" dur="500"/>
                                        <p:tgtEl>
                                          <p:spTgt spid="7"/>
                                        </p:tgtEl>
                                      </p:cBhvr>
                                    </p:animEffect>
                                    <p:set>
                                      <p:cBhvr>
                                        <p:cTn id="71" dur="1" fill="hold">
                                          <p:stCondLst>
                                            <p:cond delay="499"/>
                                          </p:stCondLst>
                                        </p:cTn>
                                        <p:tgtEl>
                                          <p:spTgt spid="7"/>
                                        </p:tgtEl>
                                        <p:attrNameLst>
                                          <p:attrName>style.visibility</p:attrName>
                                        </p:attrNameLst>
                                      </p:cBhvr>
                                      <p:to>
                                        <p:strVal val="hidden"/>
                                      </p:to>
                                    </p:set>
                                  </p:childTnLst>
                                </p:cTn>
                              </p:par>
                              <p:par>
                                <p:cTn id="72" presetID="53" presetClass="exit" presetSubtype="32" fill="hold" grpId="1" nodeType="withEffect">
                                  <p:stCondLst>
                                    <p:cond delay="0"/>
                                  </p:stCondLst>
                                  <p:childTnLst>
                                    <p:anim calcmode="lin" valueType="num">
                                      <p:cBhvr>
                                        <p:cTn id="73" dur="500"/>
                                        <p:tgtEl>
                                          <p:spTgt spid="4"/>
                                        </p:tgtEl>
                                        <p:attrNameLst>
                                          <p:attrName>ppt_w</p:attrName>
                                        </p:attrNameLst>
                                      </p:cBhvr>
                                      <p:tavLst>
                                        <p:tav tm="0">
                                          <p:val>
                                            <p:strVal val="ppt_w"/>
                                          </p:val>
                                        </p:tav>
                                        <p:tav tm="100000">
                                          <p:val>
                                            <p:fltVal val="0"/>
                                          </p:val>
                                        </p:tav>
                                      </p:tavLst>
                                    </p:anim>
                                    <p:anim calcmode="lin" valueType="num">
                                      <p:cBhvr>
                                        <p:cTn id="74" dur="500"/>
                                        <p:tgtEl>
                                          <p:spTgt spid="4"/>
                                        </p:tgtEl>
                                        <p:attrNameLst>
                                          <p:attrName>ppt_h</p:attrName>
                                        </p:attrNameLst>
                                      </p:cBhvr>
                                      <p:tavLst>
                                        <p:tav tm="0">
                                          <p:val>
                                            <p:strVal val="ppt_h"/>
                                          </p:val>
                                        </p:tav>
                                        <p:tav tm="100000">
                                          <p:val>
                                            <p:fltVal val="0"/>
                                          </p:val>
                                        </p:tav>
                                      </p:tavLst>
                                    </p:anim>
                                    <p:animEffect transition="out" filter="fade">
                                      <p:cBhvr>
                                        <p:cTn id="75" dur="500"/>
                                        <p:tgtEl>
                                          <p:spTgt spid="4"/>
                                        </p:tgtEl>
                                      </p:cBhvr>
                                    </p:animEffect>
                                    <p:set>
                                      <p:cBhvr>
                                        <p:cTn id="76" dur="1" fill="hold">
                                          <p:stCondLst>
                                            <p:cond delay="499"/>
                                          </p:stCondLst>
                                        </p:cTn>
                                        <p:tgtEl>
                                          <p:spTgt spid="4"/>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6"/>
                                        </p:tgtEl>
                                        <p:attrNameLst>
                                          <p:attrName>style.visibility</p:attrName>
                                        </p:attrNameLst>
                                      </p:cBhvr>
                                      <p:to>
                                        <p:strVal val="visible"/>
                                      </p:to>
                                    </p:set>
                                    <p:anim calcmode="lin" valueType="num">
                                      <p:cBhvr>
                                        <p:cTn id="81" dur="500" fill="hold"/>
                                        <p:tgtEl>
                                          <p:spTgt spid="6"/>
                                        </p:tgtEl>
                                        <p:attrNameLst>
                                          <p:attrName>ppt_w</p:attrName>
                                        </p:attrNameLst>
                                      </p:cBhvr>
                                      <p:tavLst>
                                        <p:tav tm="0">
                                          <p:val>
                                            <p:fltVal val="0"/>
                                          </p:val>
                                        </p:tav>
                                        <p:tav tm="100000">
                                          <p:val>
                                            <p:strVal val="#ppt_w"/>
                                          </p:val>
                                        </p:tav>
                                      </p:tavLst>
                                    </p:anim>
                                    <p:anim calcmode="lin" valueType="num">
                                      <p:cBhvr>
                                        <p:cTn id="82" dur="500" fill="hold"/>
                                        <p:tgtEl>
                                          <p:spTgt spid="6"/>
                                        </p:tgtEl>
                                        <p:attrNameLst>
                                          <p:attrName>ppt_h</p:attrName>
                                        </p:attrNameLst>
                                      </p:cBhvr>
                                      <p:tavLst>
                                        <p:tav tm="0">
                                          <p:val>
                                            <p:fltVal val="0"/>
                                          </p:val>
                                        </p:tav>
                                        <p:tav tm="100000">
                                          <p:val>
                                            <p:strVal val="#ppt_h"/>
                                          </p:val>
                                        </p:tav>
                                      </p:tavLst>
                                    </p:anim>
                                    <p:animEffect transition="in" filter="fade">
                                      <p:cBhvr>
                                        <p:cTn id="83" dur="500"/>
                                        <p:tgtEl>
                                          <p:spTgt spid="6"/>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xit" presetSubtype="32" fill="hold" grpId="1" nodeType="clickEffect">
                                  <p:stCondLst>
                                    <p:cond delay="0"/>
                                  </p:stCondLst>
                                  <p:childTnLst>
                                    <p:anim calcmode="lin" valueType="num">
                                      <p:cBhvr>
                                        <p:cTn id="87" dur="500"/>
                                        <p:tgtEl>
                                          <p:spTgt spid="6"/>
                                        </p:tgtEl>
                                        <p:attrNameLst>
                                          <p:attrName>ppt_w</p:attrName>
                                        </p:attrNameLst>
                                      </p:cBhvr>
                                      <p:tavLst>
                                        <p:tav tm="0">
                                          <p:val>
                                            <p:strVal val="ppt_w"/>
                                          </p:val>
                                        </p:tav>
                                        <p:tav tm="100000">
                                          <p:val>
                                            <p:fltVal val="0"/>
                                          </p:val>
                                        </p:tav>
                                      </p:tavLst>
                                    </p:anim>
                                    <p:anim calcmode="lin" valueType="num">
                                      <p:cBhvr>
                                        <p:cTn id="88" dur="500"/>
                                        <p:tgtEl>
                                          <p:spTgt spid="6"/>
                                        </p:tgtEl>
                                        <p:attrNameLst>
                                          <p:attrName>ppt_h</p:attrName>
                                        </p:attrNameLst>
                                      </p:cBhvr>
                                      <p:tavLst>
                                        <p:tav tm="0">
                                          <p:val>
                                            <p:strVal val="ppt_h"/>
                                          </p:val>
                                        </p:tav>
                                        <p:tav tm="100000">
                                          <p:val>
                                            <p:fltVal val="0"/>
                                          </p:val>
                                        </p:tav>
                                      </p:tavLst>
                                    </p:anim>
                                    <p:animEffect transition="out" filter="fade">
                                      <p:cBhvr>
                                        <p:cTn id="89" dur="500"/>
                                        <p:tgtEl>
                                          <p:spTgt spid="6"/>
                                        </p:tgtEl>
                                      </p:cBhvr>
                                    </p:animEffect>
                                    <p:set>
                                      <p:cBhvr>
                                        <p:cTn id="90" dur="1" fill="hold">
                                          <p:stCondLst>
                                            <p:cond delay="499"/>
                                          </p:stCondLst>
                                        </p:cTn>
                                        <p:tgtEl>
                                          <p:spTgt spid="6"/>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5"/>
                                        </p:tgtEl>
                                        <p:attrNameLst>
                                          <p:attrName>style.visibility</p:attrName>
                                        </p:attrNameLst>
                                      </p:cBhvr>
                                      <p:to>
                                        <p:strVal val="visible"/>
                                      </p:to>
                                    </p:set>
                                    <p:anim calcmode="lin" valueType="num">
                                      <p:cBhvr>
                                        <p:cTn id="95" dur="500" fill="hold"/>
                                        <p:tgtEl>
                                          <p:spTgt spid="5"/>
                                        </p:tgtEl>
                                        <p:attrNameLst>
                                          <p:attrName>ppt_w</p:attrName>
                                        </p:attrNameLst>
                                      </p:cBhvr>
                                      <p:tavLst>
                                        <p:tav tm="0">
                                          <p:val>
                                            <p:fltVal val="0"/>
                                          </p:val>
                                        </p:tav>
                                        <p:tav tm="100000">
                                          <p:val>
                                            <p:strVal val="#ppt_w"/>
                                          </p:val>
                                        </p:tav>
                                      </p:tavLst>
                                    </p:anim>
                                    <p:anim calcmode="lin" valueType="num">
                                      <p:cBhvr>
                                        <p:cTn id="96" dur="500" fill="hold"/>
                                        <p:tgtEl>
                                          <p:spTgt spid="5"/>
                                        </p:tgtEl>
                                        <p:attrNameLst>
                                          <p:attrName>ppt_h</p:attrName>
                                        </p:attrNameLst>
                                      </p:cBhvr>
                                      <p:tavLst>
                                        <p:tav tm="0">
                                          <p:val>
                                            <p:fltVal val="0"/>
                                          </p:val>
                                        </p:tav>
                                        <p:tav tm="100000">
                                          <p:val>
                                            <p:strVal val="#ppt_h"/>
                                          </p:val>
                                        </p:tav>
                                      </p:tavLst>
                                    </p:anim>
                                    <p:animEffect transition="in" filter="fade">
                                      <p:cBhvr>
                                        <p:cTn id="97" dur="500"/>
                                        <p:tgtEl>
                                          <p:spTgt spid="5"/>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xit" presetSubtype="32" fill="hold" grpId="1" nodeType="clickEffect">
                                  <p:stCondLst>
                                    <p:cond delay="0"/>
                                  </p:stCondLst>
                                  <p:childTnLst>
                                    <p:anim calcmode="lin" valueType="num">
                                      <p:cBhvr>
                                        <p:cTn id="101" dur="500"/>
                                        <p:tgtEl>
                                          <p:spTgt spid="5"/>
                                        </p:tgtEl>
                                        <p:attrNameLst>
                                          <p:attrName>ppt_w</p:attrName>
                                        </p:attrNameLst>
                                      </p:cBhvr>
                                      <p:tavLst>
                                        <p:tav tm="0">
                                          <p:val>
                                            <p:strVal val="ppt_w"/>
                                          </p:val>
                                        </p:tav>
                                        <p:tav tm="100000">
                                          <p:val>
                                            <p:fltVal val="0"/>
                                          </p:val>
                                        </p:tav>
                                      </p:tavLst>
                                    </p:anim>
                                    <p:anim calcmode="lin" valueType="num">
                                      <p:cBhvr>
                                        <p:cTn id="102" dur="500"/>
                                        <p:tgtEl>
                                          <p:spTgt spid="5"/>
                                        </p:tgtEl>
                                        <p:attrNameLst>
                                          <p:attrName>ppt_h</p:attrName>
                                        </p:attrNameLst>
                                      </p:cBhvr>
                                      <p:tavLst>
                                        <p:tav tm="0">
                                          <p:val>
                                            <p:strVal val="ppt_h"/>
                                          </p:val>
                                        </p:tav>
                                        <p:tav tm="100000">
                                          <p:val>
                                            <p:fltVal val="0"/>
                                          </p:val>
                                        </p:tav>
                                      </p:tavLst>
                                    </p:anim>
                                    <p:animEffect transition="out" filter="fade">
                                      <p:cBhvr>
                                        <p:cTn id="103" dur="500"/>
                                        <p:tgtEl>
                                          <p:spTgt spid="5"/>
                                        </p:tgtEl>
                                      </p:cBhvr>
                                    </p:animEffect>
                                    <p:set>
                                      <p:cBhvr>
                                        <p:cTn id="10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4" grpId="0" animBg="1"/>
      <p:bldP spid="4"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
            <a:ext cx="12192000" cy="6247864"/>
          </a:xfrm>
          <a:prstGeom prst="rect">
            <a:avLst/>
          </a:prstGeom>
          <a:solidFill>
            <a:schemeClr val="bg1"/>
          </a:solidFill>
        </p:spPr>
        <p:txBody>
          <a:bodyPr wrap="square" rtlCol="0">
            <a:spAutoFit/>
          </a:bodyPr>
          <a:lstStyle/>
          <a:p>
            <a:pPr defTabSz="274313">
              <a:spcBef>
                <a:spcPts val="1200"/>
              </a:spcBef>
              <a:defRPr/>
            </a:pPr>
            <a:r>
              <a:rPr lang="en-US" sz="2400" b="1" dirty="0">
                <a:solidFill>
                  <a:srgbClr val="FF0000"/>
                </a:solidFill>
                <a:latin typeface="Times New Roman" panose="02020603050405020304" pitchFamily="18" charset="0"/>
                <a:cs typeface="Times New Roman" panose="02020603050405020304" pitchFamily="18" charset="0"/>
              </a:rPr>
              <a:t>Acts 5:11-13 (NASB) </a:t>
            </a:r>
            <a:br>
              <a:rPr lang="en-US" sz="2400" dirty="0">
                <a:solidFill>
                  <a:srgbClr val="FF0000"/>
                </a:solidFill>
                <a:latin typeface="Times New Roman" panose="02020603050405020304" pitchFamily="18" charset="0"/>
                <a:cs typeface="Times New Roman" panose="02020603050405020304" pitchFamily="18" charset="0"/>
              </a:rPr>
            </a:br>
            <a:r>
              <a:rPr lang="en-US" sz="2400" baseline="30000" dirty="0">
                <a:solidFill>
                  <a:srgbClr val="FF0000"/>
                </a:solidFill>
                <a:latin typeface="Times New Roman" panose="02020603050405020304" pitchFamily="18" charset="0"/>
                <a:cs typeface="Times New Roman" panose="02020603050405020304" pitchFamily="18" charset="0"/>
              </a:rPr>
              <a:t>11 </a:t>
            </a:r>
            <a:r>
              <a:rPr lang="en-US" sz="2400" dirty="0">
                <a:solidFill>
                  <a:srgbClr val="FF0000"/>
                </a:solidFill>
                <a:latin typeface="Times New Roman" panose="02020603050405020304" pitchFamily="18" charset="0"/>
                <a:cs typeface="Times New Roman" panose="02020603050405020304" pitchFamily="18" charset="0"/>
              </a:rPr>
              <a:t> And great fear came over the whole church, and over all who heard of these things. </a:t>
            </a:r>
            <a:br>
              <a:rPr lang="en-US" sz="2400" dirty="0">
                <a:solidFill>
                  <a:srgbClr val="FF0000"/>
                </a:solidFill>
                <a:latin typeface="Times New Roman" panose="02020603050405020304" pitchFamily="18" charset="0"/>
                <a:cs typeface="Times New Roman" panose="02020603050405020304" pitchFamily="18" charset="0"/>
              </a:rPr>
            </a:br>
            <a:r>
              <a:rPr lang="en-US" sz="2400" baseline="30000" dirty="0">
                <a:solidFill>
                  <a:srgbClr val="FF0000"/>
                </a:solidFill>
                <a:latin typeface="Times New Roman" panose="02020603050405020304" pitchFamily="18" charset="0"/>
                <a:cs typeface="Times New Roman" panose="02020603050405020304" pitchFamily="18" charset="0"/>
              </a:rPr>
              <a:t>12 </a:t>
            </a:r>
            <a:r>
              <a:rPr lang="en-US" sz="2400" dirty="0">
                <a:solidFill>
                  <a:srgbClr val="FF0000"/>
                </a:solidFill>
                <a:latin typeface="Times New Roman" panose="02020603050405020304" pitchFamily="18" charset="0"/>
                <a:cs typeface="Times New Roman" panose="02020603050405020304" pitchFamily="18" charset="0"/>
              </a:rPr>
              <a:t> At the hands of the apostles many signs and wonders were taking place among the people; and 	they were all with one accord in Solomon's portico. </a:t>
            </a:r>
            <a:br>
              <a:rPr lang="en-US" sz="2400" dirty="0">
                <a:solidFill>
                  <a:srgbClr val="FF0000"/>
                </a:solidFill>
                <a:latin typeface="Times New Roman" panose="02020603050405020304" pitchFamily="18" charset="0"/>
                <a:cs typeface="Times New Roman" panose="02020603050405020304" pitchFamily="18" charset="0"/>
              </a:rPr>
            </a:br>
            <a:r>
              <a:rPr lang="en-US" sz="2400" baseline="30000" dirty="0">
                <a:solidFill>
                  <a:srgbClr val="FF0000"/>
                </a:solidFill>
                <a:latin typeface="Times New Roman" panose="02020603050405020304" pitchFamily="18" charset="0"/>
                <a:cs typeface="Times New Roman" panose="02020603050405020304" pitchFamily="18" charset="0"/>
              </a:rPr>
              <a:t>13 </a:t>
            </a:r>
            <a:r>
              <a:rPr lang="en-US" sz="2400" dirty="0">
                <a:solidFill>
                  <a:srgbClr val="FF0000"/>
                </a:solidFill>
                <a:latin typeface="Times New Roman" panose="02020603050405020304" pitchFamily="18" charset="0"/>
                <a:cs typeface="Times New Roman" panose="02020603050405020304" pitchFamily="18" charset="0"/>
              </a:rPr>
              <a:t> But none of the rest dared to associate with them; however, the people held them in high 	esteem.  </a:t>
            </a:r>
          </a:p>
          <a:p>
            <a:pPr defTabSz="274313">
              <a:spcBef>
                <a:spcPts val="1200"/>
              </a:spcBef>
              <a:defRPr/>
            </a:pPr>
            <a:r>
              <a:rPr lang="en-US" sz="2400" dirty="0">
                <a:solidFill>
                  <a:prstClr val="black"/>
                </a:solidFill>
                <a:latin typeface="Times New Roman" panose="02020603050405020304" pitchFamily="18" charset="0"/>
                <a:cs typeface="Times New Roman" panose="02020603050405020304" pitchFamily="18" charset="0"/>
              </a:rPr>
              <a:t>A. </a:t>
            </a:r>
            <a:r>
              <a:rPr lang="en-US" sz="2400" b="1" dirty="0">
                <a:solidFill>
                  <a:prstClr val="black"/>
                </a:solidFill>
                <a:latin typeface="Times New Roman" panose="02020603050405020304" pitchFamily="18" charset="0"/>
                <a:cs typeface="Times New Roman" panose="02020603050405020304" pitchFamily="18" charset="0"/>
              </a:rPr>
              <a:t>Fear came over the whole church:</a:t>
            </a:r>
            <a:r>
              <a:rPr lang="en-US" sz="2400" dirty="0">
                <a:solidFill>
                  <a:prstClr val="black"/>
                </a:solidFill>
                <a:latin typeface="Times New Roman" panose="02020603050405020304" pitchFamily="18" charset="0"/>
                <a:cs typeface="Times New Roman" panose="02020603050405020304" pitchFamily="18" charset="0"/>
              </a:rPr>
              <a:t> this was the intention of God but must be understood in 	light of God’s purpose. His harshness was to prevent others from developing this same 	covetous, dishonest faith. </a:t>
            </a:r>
            <a:r>
              <a:rPr lang="en-US" sz="2400" dirty="0">
                <a:solidFill>
                  <a:srgbClr val="FF0000"/>
                </a:solidFill>
                <a:latin typeface="Times New Roman" panose="02020603050405020304" pitchFamily="18" charset="0"/>
                <a:cs typeface="Times New Roman" panose="02020603050405020304" pitchFamily="18" charset="0"/>
              </a:rPr>
              <a:t>He 10:26-27, 30-31; 1Cor 5:6-7; Lev 10:1-3; 1Cor 10:5-12; Lk 5:3-8</a:t>
            </a:r>
          </a:p>
          <a:p>
            <a:pPr defTabSz="274313">
              <a:spcBef>
                <a:spcPts val="1200"/>
              </a:spcBef>
              <a:defRPr/>
            </a:pPr>
            <a:r>
              <a:rPr lang="en-US" sz="2400" dirty="0">
                <a:solidFill>
                  <a:prstClr val="black"/>
                </a:solidFill>
                <a:latin typeface="Times New Roman" panose="02020603050405020304" pitchFamily="18" charset="0"/>
                <a:cs typeface="Times New Roman" panose="02020603050405020304" pitchFamily="18" charset="0"/>
              </a:rPr>
              <a:t>B. </a:t>
            </a:r>
            <a:r>
              <a:rPr lang="en-US" sz="2400" b="1" dirty="0">
                <a:solidFill>
                  <a:prstClr val="black"/>
                </a:solidFill>
                <a:latin typeface="Times New Roman" panose="02020603050405020304" pitchFamily="18" charset="0"/>
                <a:cs typeface="Times New Roman" panose="02020603050405020304" pitchFamily="18" charset="0"/>
              </a:rPr>
              <a:t>They (the apostles) met at Solomon’s portico: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Jn</a:t>
            </a:r>
            <a:r>
              <a:rPr lang="en-US" sz="2400" dirty="0">
                <a:solidFill>
                  <a:srgbClr val="FF0000"/>
                </a:solidFill>
                <a:latin typeface="Times New Roman" panose="02020603050405020304" pitchFamily="18" charset="0"/>
                <a:cs typeface="Times New Roman" panose="02020603050405020304" pitchFamily="18" charset="0"/>
              </a:rPr>
              <a:t> 10:23-24; Acts 3:11</a:t>
            </a:r>
          </a:p>
          <a:p>
            <a:pPr defTabSz="274313">
              <a:spcBef>
                <a:spcPts val="1200"/>
              </a:spcBef>
              <a:defRPr/>
            </a:pPr>
            <a:r>
              <a:rPr lang="en-US" sz="2400" dirty="0">
                <a:solidFill>
                  <a:prstClr val="black"/>
                </a:solidFill>
                <a:latin typeface="Times New Roman" panose="02020603050405020304" pitchFamily="18" charset="0"/>
                <a:cs typeface="Times New Roman" panose="02020603050405020304" pitchFamily="18" charset="0"/>
              </a:rPr>
              <a:t>	1. None of the rest of the brethren and unbelievers dared associate (glued) to the apostles as 				they met at Solomon’s portico. God has clearly set them apart as ambassadors of the Savior. 		To lie them in any way is precarious in light of Ananias and </a:t>
            </a:r>
            <a:r>
              <a:rPr lang="en-US" sz="2400" dirty="0" err="1">
                <a:solidFill>
                  <a:prstClr val="black"/>
                </a:solidFill>
                <a:latin typeface="Times New Roman" panose="02020603050405020304" pitchFamily="18" charset="0"/>
                <a:cs typeface="Times New Roman" panose="02020603050405020304" pitchFamily="18" charset="0"/>
              </a:rPr>
              <a:t>Sapphira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Acts 9:26</a:t>
            </a:r>
          </a:p>
          <a:p>
            <a:pPr defTabSz="274313">
              <a:spcBef>
                <a:spcPts val="1200"/>
              </a:spcBef>
              <a:defRPr/>
            </a:pPr>
            <a:r>
              <a:rPr lang="en-US" sz="2400" dirty="0">
                <a:solidFill>
                  <a:prstClr val="black"/>
                </a:solidFill>
                <a:latin typeface="Times New Roman" panose="02020603050405020304" pitchFamily="18" charset="0"/>
                <a:cs typeface="Times New Roman" panose="02020603050405020304" pitchFamily="18" charset="0"/>
              </a:rPr>
              <a:t>	2. Yet the people (unconverted) did highly esteem these powerful messengers of God through 			whom miraculous healings were taking place. Many were converted:</a:t>
            </a:r>
            <a:r>
              <a:rPr lang="en-US" sz="2400" dirty="0">
                <a:solidFill>
                  <a:srgbClr val="FF0000"/>
                </a:solidFill>
                <a:latin typeface="Times New Roman" panose="02020603050405020304" pitchFamily="18" charset="0"/>
                <a:cs typeface="Times New Roman" panose="02020603050405020304" pitchFamily="18" charset="0"/>
              </a:rPr>
              <a:t> Acts 2:47</a:t>
            </a:r>
          </a:p>
        </p:txBody>
      </p:sp>
      <p:sp>
        <p:nvSpPr>
          <p:cNvPr id="3" name="TextBox 2"/>
          <p:cNvSpPr txBox="1"/>
          <p:nvPr/>
        </p:nvSpPr>
        <p:spPr>
          <a:xfrm>
            <a:off x="42442" y="3553428"/>
            <a:ext cx="12107119" cy="1938992"/>
          </a:xfrm>
          <a:prstGeom prst="rect">
            <a:avLst/>
          </a:prstGeom>
          <a:solidFill>
            <a:srgbClr val="FFFF00"/>
          </a:solidFill>
          <a:ln w="57150">
            <a:solidFill>
              <a:srgbClr val="FF0000"/>
            </a:solidFill>
          </a:ln>
        </p:spPr>
        <p:txBody>
          <a:bodyPr wrap="square" rtlCol="0">
            <a:spAutoFit/>
          </a:bodyPr>
          <a:lstStyle/>
          <a:p>
            <a:pPr defTabSz="914377">
              <a:defRPr/>
            </a:pPr>
            <a:r>
              <a:rPr lang="en-US" sz="2400" b="1" dirty="0">
                <a:solidFill>
                  <a:prstClr val="black"/>
                </a:solidFill>
                <a:latin typeface="Calibri" panose="020F0502020204030204"/>
              </a:rPr>
              <a:t>Original Word: </a:t>
            </a:r>
            <a:r>
              <a:rPr lang="en-US" sz="2400" b="1" dirty="0" err="1">
                <a:solidFill>
                  <a:srgbClr val="0000FF"/>
                </a:solidFill>
                <a:latin typeface="Galatia SIL" panose="02000600020000020004" pitchFamily="2" charset="0"/>
              </a:rPr>
              <a:t>φό</a:t>
            </a:r>
            <a:r>
              <a:rPr lang="en-US" sz="2400" b="1" dirty="0">
                <a:solidFill>
                  <a:srgbClr val="0000FF"/>
                </a:solidFill>
                <a:latin typeface="Galatia SIL" panose="02000600020000020004" pitchFamily="2" charset="0"/>
              </a:rPr>
              <a:t>βος</a:t>
            </a:r>
            <a:r>
              <a:rPr lang="en-US" sz="2400" dirty="0">
                <a:solidFill>
                  <a:prstClr val="black"/>
                </a:solidFill>
                <a:latin typeface="Calibri" panose="020F0502020204030204"/>
              </a:rPr>
              <a:t>, </a:t>
            </a:r>
            <a:r>
              <a:rPr lang="en-US" sz="2400" i="1" dirty="0">
                <a:solidFill>
                  <a:prstClr val="black"/>
                </a:solidFill>
                <a:latin typeface="Gentium" panose="02000503060000020004" pitchFamily="2" charset="0"/>
              </a:rPr>
              <a:t>phobos</a:t>
            </a:r>
            <a:endParaRPr lang="en-US" sz="2400" dirty="0">
              <a:solidFill>
                <a:prstClr val="black"/>
              </a:solidFill>
              <a:latin typeface="Calibri" panose="020F0502020204030204"/>
            </a:endParaRPr>
          </a:p>
          <a:p>
            <a:pPr defTabSz="914377">
              <a:defRPr/>
            </a:pPr>
            <a:r>
              <a:rPr lang="en-US" sz="2400" b="1" dirty="0">
                <a:solidFill>
                  <a:prstClr val="black"/>
                </a:solidFill>
                <a:latin typeface="Calibri" panose="020F0502020204030204"/>
              </a:rPr>
              <a:t>Usage Notes:</a:t>
            </a:r>
            <a:r>
              <a:rPr lang="en-US" sz="2400" dirty="0">
                <a:solidFill>
                  <a:prstClr val="black"/>
                </a:solidFill>
                <a:latin typeface="Calibri" panose="020F0502020204030204"/>
              </a:rPr>
              <a:t> first had the meaning of "flight," that which is caused by being scared; then, "that which may cause flight,"</a:t>
            </a:r>
          </a:p>
          <a:p>
            <a:pPr algn="r" defTabSz="914377">
              <a:defRPr/>
            </a:pPr>
            <a:br>
              <a:rPr lang="en-US" sz="2400" dirty="0">
                <a:solidFill>
                  <a:prstClr val="black"/>
                </a:solidFill>
                <a:latin typeface="Calibri" panose="020F0502020204030204"/>
              </a:rPr>
            </a:br>
            <a:r>
              <a:rPr lang="en-US" sz="2400" b="1" dirty="0">
                <a:solidFill>
                  <a:prstClr val="black"/>
                </a:solidFill>
                <a:latin typeface="Calibri" panose="020F0502020204030204"/>
              </a:rPr>
              <a:t>Vine's Expository Dictionary of Old Testament and New Testament Words</a:t>
            </a:r>
            <a:endParaRPr lang="en-US" sz="2400" b="1" dirty="0">
              <a:solidFill>
                <a:prstClr val="black"/>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pslz="http://schemas.microsoft.com/office/powerpoint/2016/slidezoom">
        <mc:Choice Requires="pslz">
          <p:graphicFrame>
            <p:nvGraphicFramePr>
              <p:cNvPr id="5" name="Slide Zoom 4"/>
              <p:cNvGraphicFramePr>
                <a:graphicFrameLocks noChangeAspect="1"/>
              </p:cNvGraphicFramePr>
              <p:nvPr/>
            </p:nvGraphicFramePr>
            <p:xfrm>
              <a:off x="9358650" y="3588153"/>
              <a:ext cx="931247" cy="523827"/>
            </p:xfrm>
            <a:graphic>
              <a:graphicData uri="http://schemas.microsoft.com/office/powerpoint/2016/slidezoom">
                <pslz:sldZm>
                  <pslz:sldZmObj sldId="4811" cId="3904072975">
                    <pslz:zmPr id="{EC2D952B-B7C8-46EE-AB73-A7B282831ACC}" returnToParent="0" transitionDur="1000">
                      <p166:blipFill xmlns:p166="http://schemas.microsoft.com/office/powerpoint/2016/6/main">
                        <a:blip r:embed="rId3"/>
                        <a:stretch>
                          <a:fillRect/>
                        </a:stretch>
                      </p166:blipFill>
                      <p166:spPr xmlns:p166="http://schemas.microsoft.com/office/powerpoint/2016/6/main">
                        <a:xfrm>
                          <a:off x="0" y="0"/>
                          <a:ext cx="931247" cy="523827"/>
                        </a:xfrm>
                        <a:prstGeom prst="rect">
                          <a:avLst/>
                        </a:prstGeom>
                        <a:ln w="3175">
                          <a:solidFill>
                            <a:prstClr val="ltGray"/>
                          </a:solidFill>
                        </a:ln>
                      </p166:spPr>
                    </pslz:zmPr>
                  </pslz:sldZmObj>
                </pslz:sldZm>
              </a:graphicData>
            </a:graphic>
          </p:graphicFrame>
        </mc:Choice>
        <mc:Fallback xmlns="">
          <p:pic>
            <p:nvPicPr>
              <p:cNvPr id="5" name="Slide Zoom 4">
                <a:hlinkClick r:id="rId4" action="ppaction://hlinksldjump"/>
              </p:cNvPr>
              <p:cNvPicPr>
                <a:picLocks noGrp="1" noRot="1" noChangeAspect="1" noMove="1" noResize="1" noEditPoints="1" noAdjustHandles="1" noChangeArrowheads="1" noChangeShapeType="1"/>
              </p:cNvPicPr>
              <p:nvPr/>
            </p:nvPicPr>
            <p:blipFill>
              <a:blip r:embed="rId5"/>
              <a:stretch>
                <a:fillRect/>
              </a:stretch>
            </p:blipFill>
            <p:spPr>
              <a:xfrm>
                <a:off x="9358650" y="3588153"/>
                <a:ext cx="931247" cy="523827"/>
              </a:xfrm>
              <a:prstGeom prst="rect">
                <a:avLst/>
              </a:prstGeom>
              <a:ln w="3175">
                <a:solidFill>
                  <a:prstClr val="ltGray"/>
                </a:solidFill>
              </a:ln>
            </p:spPr>
          </p:pic>
        </mc:Fallback>
      </mc:AlternateContent>
      <p:sp>
        <p:nvSpPr>
          <p:cNvPr id="4" name="TextBox 3"/>
          <p:cNvSpPr txBox="1"/>
          <p:nvPr/>
        </p:nvSpPr>
        <p:spPr>
          <a:xfrm>
            <a:off x="0" y="3611303"/>
            <a:ext cx="12149560" cy="1938992"/>
          </a:xfrm>
          <a:prstGeom prst="rect">
            <a:avLst/>
          </a:prstGeom>
          <a:solidFill>
            <a:srgbClr val="FFFF00"/>
          </a:solidFill>
          <a:ln w="57150">
            <a:solidFill>
              <a:srgbClr val="FF0000"/>
            </a:solidFill>
          </a:ln>
        </p:spPr>
        <p:txBody>
          <a:bodyPr wrap="square" rtlCol="0">
            <a:spAutoFit/>
          </a:bodyPr>
          <a:lstStyle/>
          <a:p>
            <a:pPr defTabSz="274313">
              <a:spcBef>
                <a:spcPts val="1200"/>
              </a:spcBef>
              <a:defRPr/>
            </a:pPr>
            <a:r>
              <a:rPr lang="en-US" sz="2400" b="1" dirty="0">
                <a:solidFill>
                  <a:prstClr val="black"/>
                </a:solidFill>
                <a:latin typeface="Calibri" panose="020F0502020204030204"/>
              </a:rPr>
              <a:t>Hebrews 10:26-27 (NASB) </a:t>
            </a:r>
            <a:br>
              <a:rPr lang="en-US" sz="2400" dirty="0">
                <a:solidFill>
                  <a:prstClr val="black"/>
                </a:solidFill>
                <a:latin typeface="Calibri" panose="020F0502020204030204"/>
              </a:rPr>
            </a:br>
            <a:r>
              <a:rPr lang="en-US" sz="2400" dirty="0">
                <a:solidFill>
                  <a:prstClr val="black"/>
                </a:solidFill>
                <a:latin typeface="Calibri" panose="020F0502020204030204"/>
              </a:rPr>
              <a:t>26  For if we go on sinning willfully after receiving the knowledge of the truth, there no longer 	remains a sacrifice for sins, </a:t>
            </a:r>
            <a:br>
              <a:rPr lang="en-US" sz="2400" dirty="0">
                <a:solidFill>
                  <a:prstClr val="black"/>
                </a:solidFill>
                <a:latin typeface="Calibri" panose="020F0502020204030204"/>
              </a:rPr>
            </a:br>
            <a:r>
              <a:rPr lang="en-US" sz="2400" dirty="0">
                <a:solidFill>
                  <a:prstClr val="black"/>
                </a:solidFill>
                <a:latin typeface="Calibri" panose="020F0502020204030204"/>
              </a:rPr>
              <a:t>27  but a </a:t>
            </a:r>
            <a:r>
              <a:rPr lang="en-US" sz="2400" dirty="0">
                <a:solidFill>
                  <a:srgbClr val="FF0000"/>
                </a:solidFill>
                <a:latin typeface="Calibri" panose="020F0502020204030204"/>
              </a:rPr>
              <a:t>terrifying expectation of judgment </a:t>
            </a:r>
            <a:r>
              <a:rPr lang="en-US" sz="2400" dirty="0">
                <a:solidFill>
                  <a:prstClr val="black"/>
                </a:solidFill>
                <a:latin typeface="Calibri" panose="020F0502020204030204"/>
              </a:rPr>
              <a:t>and </a:t>
            </a:r>
            <a:r>
              <a:rPr lang="en-US" sz="2400" cap="small" dirty="0">
                <a:solidFill>
                  <a:prstClr val="black"/>
                </a:solidFill>
                <a:latin typeface="Calibri" panose="020F0502020204030204"/>
              </a:rPr>
              <a:t>THE</a:t>
            </a:r>
            <a:r>
              <a:rPr lang="en-US" sz="2400" dirty="0">
                <a:solidFill>
                  <a:prstClr val="black"/>
                </a:solidFill>
                <a:latin typeface="Calibri" panose="020F0502020204030204"/>
              </a:rPr>
              <a:t> </a:t>
            </a:r>
            <a:r>
              <a:rPr lang="en-US" sz="2400" cap="small" dirty="0">
                <a:solidFill>
                  <a:prstClr val="black"/>
                </a:solidFill>
                <a:latin typeface="Calibri" panose="020F0502020204030204"/>
              </a:rPr>
              <a:t>FURY OF A FIRE WHICH WILL CONSUME 	THE ADVERSARIES</a:t>
            </a:r>
            <a:r>
              <a:rPr lang="en-US" sz="2400" dirty="0">
                <a:solidFill>
                  <a:prstClr val="black"/>
                </a:solidFill>
                <a:latin typeface="Calibri" panose="020F0502020204030204"/>
              </a:rPr>
              <a:t>. </a:t>
            </a:r>
          </a:p>
        </p:txBody>
      </p:sp>
      <p:sp>
        <p:nvSpPr>
          <p:cNvPr id="6" name="TextBox 5"/>
          <p:cNvSpPr txBox="1"/>
          <p:nvPr/>
        </p:nvSpPr>
        <p:spPr>
          <a:xfrm>
            <a:off x="0" y="3622877"/>
            <a:ext cx="12149560" cy="1569660"/>
          </a:xfrm>
          <a:prstGeom prst="rect">
            <a:avLst/>
          </a:prstGeom>
          <a:solidFill>
            <a:srgbClr val="FFFF00"/>
          </a:solidFill>
          <a:ln w="57150">
            <a:solidFill>
              <a:srgbClr val="FF0000"/>
            </a:solidFill>
          </a:ln>
        </p:spPr>
        <p:txBody>
          <a:bodyPr wrap="square" rtlCol="0">
            <a:spAutoFit/>
          </a:bodyPr>
          <a:lstStyle/>
          <a:p>
            <a:pPr defTabSz="274313">
              <a:spcBef>
                <a:spcPts val="1200"/>
              </a:spcBef>
              <a:defRPr/>
            </a:pPr>
            <a:r>
              <a:rPr lang="en-US" sz="2400" b="1" dirty="0">
                <a:solidFill>
                  <a:prstClr val="black"/>
                </a:solidFill>
                <a:latin typeface="Calibri" panose="020F0502020204030204"/>
              </a:rPr>
              <a:t>Hebrews 10:30-31 (NASB) </a:t>
            </a:r>
            <a:br>
              <a:rPr lang="en-US" sz="2400" dirty="0">
                <a:solidFill>
                  <a:prstClr val="black"/>
                </a:solidFill>
                <a:latin typeface="Calibri" panose="020F0502020204030204"/>
              </a:rPr>
            </a:br>
            <a:r>
              <a:rPr lang="en-US" sz="2400" dirty="0">
                <a:solidFill>
                  <a:prstClr val="black"/>
                </a:solidFill>
                <a:latin typeface="Calibri" panose="020F0502020204030204"/>
              </a:rPr>
              <a:t>30  For we know Him who said, "</a:t>
            </a:r>
            <a:r>
              <a:rPr lang="en-US" sz="2400" cap="small" dirty="0">
                <a:solidFill>
                  <a:prstClr val="black"/>
                </a:solidFill>
                <a:latin typeface="Calibri" panose="020F0502020204030204"/>
              </a:rPr>
              <a:t>VENGEANCE IS</a:t>
            </a:r>
            <a:r>
              <a:rPr lang="en-US" sz="2400" dirty="0">
                <a:solidFill>
                  <a:prstClr val="black"/>
                </a:solidFill>
                <a:latin typeface="Calibri" panose="020F0502020204030204"/>
              </a:rPr>
              <a:t> </a:t>
            </a:r>
            <a:r>
              <a:rPr lang="en-US" sz="2400" cap="small" dirty="0">
                <a:solidFill>
                  <a:prstClr val="black"/>
                </a:solidFill>
                <a:latin typeface="Calibri" panose="020F0502020204030204"/>
              </a:rPr>
              <a:t>MINE</a:t>
            </a:r>
            <a:r>
              <a:rPr lang="en-US" sz="2400" dirty="0">
                <a:solidFill>
                  <a:prstClr val="black"/>
                </a:solidFill>
                <a:latin typeface="Calibri" panose="020F0502020204030204"/>
              </a:rPr>
              <a:t>, I </a:t>
            </a:r>
            <a:r>
              <a:rPr lang="en-US" sz="2400" cap="small" dirty="0">
                <a:solidFill>
                  <a:prstClr val="black"/>
                </a:solidFill>
                <a:latin typeface="Calibri" panose="020F0502020204030204"/>
              </a:rPr>
              <a:t>WILL REPAY</a:t>
            </a:r>
            <a:r>
              <a:rPr lang="en-US" sz="2400" dirty="0">
                <a:solidFill>
                  <a:prstClr val="black"/>
                </a:solidFill>
                <a:latin typeface="Calibri" panose="020F0502020204030204"/>
              </a:rPr>
              <a:t>." And again, "</a:t>
            </a:r>
            <a:r>
              <a:rPr lang="en-US" sz="2400" cap="small" dirty="0">
                <a:solidFill>
                  <a:prstClr val="black"/>
                </a:solidFill>
                <a:latin typeface="Calibri" panose="020F0502020204030204"/>
              </a:rPr>
              <a:t>THE</a:t>
            </a:r>
            <a:r>
              <a:rPr lang="en-US" sz="2400" dirty="0">
                <a:solidFill>
                  <a:prstClr val="black"/>
                </a:solidFill>
                <a:latin typeface="Calibri" panose="020F0502020204030204"/>
              </a:rPr>
              <a:t> </a:t>
            </a:r>
            <a:r>
              <a:rPr lang="en-US" sz="2400" cap="small" dirty="0">
                <a:solidFill>
                  <a:prstClr val="black"/>
                </a:solidFill>
                <a:latin typeface="Calibri" panose="020F0502020204030204"/>
              </a:rPr>
              <a:t>LORD WILL 	JUDGE</a:t>
            </a:r>
            <a:r>
              <a:rPr lang="en-US" sz="2400" dirty="0">
                <a:solidFill>
                  <a:prstClr val="black"/>
                </a:solidFill>
                <a:latin typeface="Calibri" panose="020F0502020204030204"/>
              </a:rPr>
              <a:t> </a:t>
            </a:r>
            <a:r>
              <a:rPr lang="en-US" sz="2400" cap="small" dirty="0">
                <a:solidFill>
                  <a:prstClr val="black"/>
                </a:solidFill>
                <a:latin typeface="Calibri" panose="020F0502020204030204"/>
              </a:rPr>
              <a:t>HIS PEOPLE</a:t>
            </a:r>
            <a:r>
              <a:rPr lang="en-US" sz="2400" dirty="0">
                <a:solidFill>
                  <a:prstClr val="black"/>
                </a:solidFill>
                <a:latin typeface="Calibri" panose="020F0502020204030204"/>
              </a:rPr>
              <a:t>." </a:t>
            </a:r>
            <a:br>
              <a:rPr lang="en-US" sz="2400" dirty="0">
                <a:solidFill>
                  <a:prstClr val="black"/>
                </a:solidFill>
                <a:latin typeface="Calibri" panose="020F0502020204030204"/>
              </a:rPr>
            </a:br>
            <a:r>
              <a:rPr lang="en-US" sz="2400" dirty="0">
                <a:solidFill>
                  <a:prstClr val="black"/>
                </a:solidFill>
                <a:latin typeface="Calibri" panose="020F0502020204030204"/>
              </a:rPr>
              <a:t>31  </a:t>
            </a:r>
            <a:r>
              <a:rPr lang="en-US" sz="2400" dirty="0">
                <a:solidFill>
                  <a:srgbClr val="FF0000"/>
                </a:solidFill>
                <a:latin typeface="Calibri" panose="020F0502020204030204"/>
              </a:rPr>
              <a:t>It is a terrifying thing to fall into the hands of the living God. </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0" y="3414528"/>
            <a:ext cx="12149560" cy="3416320"/>
          </a:xfrm>
          <a:prstGeom prst="rect">
            <a:avLst/>
          </a:prstGeom>
          <a:solidFill>
            <a:srgbClr val="FFFF00"/>
          </a:solidFill>
          <a:ln w="57150">
            <a:solidFill>
              <a:srgbClr val="FF0000"/>
            </a:solidFill>
          </a:ln>
        </p:spPr>
        <p:txBody>
          <a:bodyPr wrap="square" rtlCol="0">
            <a:spAutoFit/>
          </a:bodyPr>
          <a:lstStyle/>
          <a:p>
            <a:pPr defTabSz="274313">
              <a:spcBef>
                <a:spcPts val="1200"/>
              </a:spcBef>
              <a:defRPr/>
            </a:pPr>
            <a:r>
              <a:rPr lang="en-US" sz="2400" b="1" dirty="0">
                <a:solidFill>
                  <a:prstClr val="black"/>
                </a:solidFill>
                <a:latin typeface="Calibri" panose="020F0502020204030204"/>
              </a:rPr>
              <a:t>Leviticus 10:1-3 (NASB) </a:t>
            </a:r>
            <a:br>
              <a:rPr lang="en-US" sz="2400" dirty="0">
                <a:solidFill>
                  <a:prstClr val="black"/>
                </a:solidFill>
                <a:latin typeface="Calibri" panose="020F0502020204030204"/>
              </a:rPr>
            </a:br>
            <a:r>
              <a:rPr lang="en-US" sz="2400" dirty="0">
                <a:solidFill>
                  <a:prstClr val="black"/>
                </a:solidFill>
                <a:latin typeface="Calibri" panose="020F0502020204030204"/>
              </a:rPr>
              <a:t>1  Now </a:t>
            </a:r>
            <a:r>
              <a:rPr lang="en-US" sz="2400" dirty="0" err="1">
                <a:solidFill>
                  <a:prstClr val="black"/>
                </a:solidFill>
                <a:latin typeface="Calibri" panose="020F0502020204030204"/>
              </a:rPr>
              <a:t>Nadab</a:t>
            </a:r>
            <a:r>
              <a:rPr lang="en-US" sz="2400" dirty="0">
                <a:solidFill>
                  <a:prstClr val="black"/>
                </a:solidFill>
                <a:latin typeface="Calibri" panose="020F0502020204030204"/>
              </a:rPr>
              <a:t> and </a:t>
            </a:r>
            <a:r>
              <a:rPr lang="en-US" sz="2400" dirty="0" err="1">
                <a:solidFill>
                  <a:prstClr val="black"/>
                </a:solidFill>
                <a:latin typeface="Calibri" panose="020F0502020204030204"/>
              </a:rPr>
              <a:t>Abihu</a:t>
            </a:r>
            <a:r>
              <a:rPr lang="en-US" sz="2400" dirty="0">
                <a:solidFill>
                  <a:prstClr val="black"/>
                </a:solidFill>
                <a:latin typeface="Calibri" panose="020F0502020204030204"/>
              </a:rPr>
              <a:t>, the sons of Aaron, took their respective firepans, and after putting fire 	in them, placed incense on it and offered strange fire before the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which He had not 	commanded them. </a:t>
            </a:r>
            <a:br>
              <a:rPr lang="en-US" sz="2400" dirty="0">
                <a:solidFill>
                  <a:prstClr val="black"/>
                </a:solidFill>
                <a:latin typeface="Calibri" panose="020F0502020204030204"/>
              </a:rPr>
            </a:br>
            <a:r>
              <a:rPr lang="en-US" sz="2400" dirty="0">
                <a:solidFill>
                  <a:prstClr val="black"/>
                </a:solidFill>
                <a:latin typeface="Calibri" panose="020F0502020204030204"/>
              </a:rPr>
              <a:t>2  And fire came out from the presence of the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and consumed them, and they died before 	the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a:t>
            </a:r>
            <a:br>
              <a:rPr lang="en-US" sz="2400" dirty="0">
                <a:solidFill>
                  <a:prstClr val="black"/>
                </a:solidFill>
                <a:latin typeface="Calibri" panose="020F0502020204030204"/>
              </a:rPr>
            </a:br>
            <a:r>
              <a:rPr lang="en-US" sz="2400" dirty="0">
                <a:solidFill>
                  <a:prstClr val="black"/>
                </a:solidFill>
                <a:latin typeface="Calibri" panose="020F0502020204030204"/>
              </a:rPr>
              <a:t>3  Then Moses said to Aaron, "It is what the </a:t>
            </a:r>
            <a:r>
              <a:rPr lang="en-US" sz="2400" cap="small" dirty="0">
                <a:solidFill>
                  <a:prstClr val="black"/>
                </a:solidFill>
                <a:latin typeface="Calibri" panose="020F0502020204030204"/>
              </a:rPr>
              <a:t>LORD</a:t>
            </a:r>
            <a:r>
              <a:rPr lang="en-US" sz="2400" dirty="0">
                <a:solidFill>
                  <a:prstClr val="black"/>
                </a:solidFill>
                <a:latin typeface="Calibri" panose="020F0502020204030204"/>
              </a:rPr>
              <a:t> spoke, saying, 'By those who come near Me I 	will be treated as holy, And before all the people I will be honored.'" So Aaron, therefore, kept 	silent. </a:t>
            </a:r>
          </a:p>
        </p:txBody>
      </p:sp>
      <p:sp>
        <p:nvSpPr>
          <p:cNvPr id="8" name="TextBox 7"/>
          <p:cNvSpPr txBox="1"/>
          <p:nvPr/>
        </p:nvSpPr>
        <p:spPr>
          <a:xfrm>
            <a:off x="0" y="4035267"/>
            <a:ext cx="12149560" cy="1569660"/>
          </a:xfrm>
          <a:prstGeom prst="rect">
            <a:avLst/>
          </a:prstGeom>
          <a:solidFill>
            <a:srgbClr val="FFFF00"/>
          </a:solidFill>
          <a:ln w="57150">
            <a:solidFill>
              <a:srgbClr val="FF0000"/>
            </a:solidFill>
          </a:ln>
        </p:spPr>
        <p:txBody>
          <a:bodyPr wrap="square" rtlCol="0">
            <a:spAutoFit/>
          </a:bodyPr>
          <a:lstStyle/>
          <a:p>
            <a:pPr defTabSz="274313">
              <a:spcBef>
                <a:spcPts val="1200"/>
              </a:spcBef>
              <a:defRPr/>
            </a:pPr>
            <a:r>
              <a:rPr lang="en-US" sz="2400" b="1" dirty="0">
                <a:solidFill>
                  <a:prstClr val="black"/>
                </a:solidFill>
                <a:latin typeface="Calibri" panose="020F0502020204030204"/>
              </a:rPr>
              <a:t>John 10:23-24 (NASB) </a:t>
            </a:r>
            <a:br>
              <a:rPr lang="en-US" sz="2400" dirty="0">
                <a:solidFill>
                  <a:prstClr val="black"/>
                </a:solidFill>
                <a:latin typeface="Calibri" panose="020F0502020204030204"/>
              </a:rPr>
            </a:br>
            <a:r>
              <a:rPr lang="en-US" sz="2400" dirty="0">
                <a:solidFill>
                  <a:prstClr val="black"/>
                </a:solidFill>
                <a:latin typeface="Calibri" panose="020F0502020204030204"/>
              </a:rPr>
              <a:t>23  it was winter, and </a:t>
            </a:r>
            <a:r>
              <a:rPr lang="en-US" sz="2400" dirty="0">
                <a:solidFill>
                  <a:srgbClr val="FF0000"/>
                </a:solidFill>
                <a:latin typeface="Calibri" panose="020F0502020204030204"/>
              </a:rPr>
              <a:t>Jesus was walking in the temple in the portico of Solomon.</a:t>
            </a:r>
            <a:r>
              <a:rPr lang="en-US" sz="2400" dirty="0">
                <a:solidFill>
                  <a:prstClr val="black"/>
                </a:solidFill>
                <a:latin typeface="Calibri" panose="020F0502020204030204"/>
              </a:rPr>
              <a:t> </a:t>
            </a:r>
            <a:br>
              <a:rPr lang="en-US" sz="2400" dirty="0">
                <a:solidFill>
                  <a:prstClr val="black"/>
                </a:solidFill>
                <a:latin typeface="Calibri" panose="020F0502020204030204"/>
              </a:rPr>
            </a:br>
            <a:r>
              <a:rPr lang="en-US" sz="2400" dirty="0">
                <a:solidFill>
                  <a:prstClr val="black"/>
                </a:solidFill>
                <a:latin typeface="Calibri" panose="020F0502020204030204"/>
              </a:rPr>
              <a:t>24  The Jews then gathered around Him, and were saying to Him, "How long will You keep us in 	suspense? If You are the Christ, tell us plainly." </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2442" y="4051139"/>
            <a:ext cx="12107119" cy="1200329"/>
          </a:xfrm>
          <a:prstGeom prst="rect">
            <a:avLst/>
          </a:prstGeom>
          <a:solidFill>
            <a:srgbClr val="FFFF00"/>
          </a:solidFill>
          <a:ln w="57150">
            <a:solidFill>
              <a:srgbClr val="FF0000"/>
            </a:solidFill>
          </a:ln>
        </p:spPr>
        <p:txBody>
          <a:bodyPr wrap="square" rtlCol="0">
            <a:spAutoFit/>
          </a:bodyPr>
          <a:lstStyle/>
          <a:p>
            <a:pPr defTabSz="274313">
              <a:spcBef>
                <a:spcPts val="1200"/>
              </a:spcBef>
              <a:defRPr/>
            </a:pPr>
            <a:r>
              <a:rPr lang="en-US" sz="2400" b="1" dirty="0">
                <a:solidFill>
                  <a:prstClr val="black"/>
                </a:solidFill>
                <a:latin typeface="Calibri" panose="020F0502020204030204"/>
              </a:rPr>
              <a:t>Acts 3:11 (NASB) </a:t>
            </a:r>
            <a:br>
              <a:rPr lang="en-US" sz="2400" dirty="0">
                <a:solidFill>
                  <a:prstClr val="black"/>
                </a:solidFill>
                <a:latin typeface="Calibri" panose="020F0502020204030204"/>
              </a:rPr>
            </a:br>
            <a:r>
              <a:rPr lang="en-US" sz="2400" dirty="0">
                <a:solidFill>
                  <a:prstClr val="black"/>
                </a:solidFill>
                <a:latin typeface="Calibri" panose="020F0502020204030204"/>
              </a:rPr>
              <a:t>11  While he was clinging to Peter and John, all the people ran together to them at the so-called 	portico of Solomon, full of amazement. </a:t>
            </a:r>
          </a:p>
        </p:txBody>
      </p:sp>
      <p:sp>
        <p:nvSpPr>
          <p:cNvPr id="10" name="TextBox 9"/>
          <p:cNvSpPr txBox="1"/>
          <p:nvPr/>
        </p:nvSpPr>
        <p:spPr>
          <a:xfrm>
            <a:off x="0" y="5251468"/>
            <a:ext cx="12149560" cy="1200329"/>
          </a:xfrm>
          <a:prstGeom prst="rect">
            <a:avLst/>
          </a:prstGeom>
          <a:solidFill>
            <a:srgbClr val="FFFF00"/>
          </a:solidFill>
          <a:ln w="57150">
            <a:solidFill>
              <a:srgbClr val="FF0000"/>
            </a:solidFill>
          </a:ln>
        </p:spPr>
        <p:txBody>
          <a:bodyPr wrap="square" rtlCol="0">
            <a:spAutoFit/>
          </a:bodyPr>
          <a:lstStyle/>
          <a:p>
            <a:pPr defTabSz="274313">
              <a:spcBef>
                <a:spcPts val="1200"/>
              </a:spcBef>
              <a:defRPr/>
            </a:pPr>
            <a:r>
              <a:rPr lang="en-US" sz="2400" b="1" dirty="0">
                <a:solidFill>
                  <a:prstClr val="black"/>
                </a:solidFill>
                <a:latin typeface="Calibri" panose="020F0502020204030204"/>
              </a:rPr>
              <a:t>Acts 9:26 (NASB) </a:t>
            </a:r>
            <a:br>
              <a:rPr lang="en-US" sz="2400" dirty="0">
                <a:solidFill>
                  <a:prstClr val="black"/>
                </a:solidFill>
                <a:latin typeface="Calibri" panose="020F0502020204030204"/>
              </a:rPr>
            </a:br>
            <a:r>
              <a:rPr lang="en-US" sz="2400" dirty="0">
                <a:solidFill>
                  <a:prstClr val="black"/>
                </a:solidFill>
                <a:latin typeface="Calibri" panose="020F0502020204030204"/>
              </a:rPr>
              <a:t>26  When he came to Jerusalem, he was trying to associate with the disciples; but they were all 	afraid of him, not believing that he was a disciple. </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2442" y="4111979"/>
            <a:ext cx="12107119" cy="1200329"/>
          </a:xfrm>
          <a:prstGeom prst="rect">
            <a:avLst/>
          </a:prstGeom>
          <a:solidFill>
            <a:srgbClr val="FFFF00"/>
          </a:solidFill>
          <a:ln w="57150">
            <a:solidFill>
              <a:srgbClr val="FF0000"/>
            </a:solidFill>
          </a:ln>
        </p:spPr>
        <p:txBody>
          <a:bodyPr wrap="square" rtlCol="0">
            <a:spAutoFit/>
          </a:bodyPr>
          <a:lstStyle/>
          <a:p>
            <a:pPr defTabSz="274313">
              <a:spcBef>
                <a:spcPts val="1200"/>
              </a:spcBef>
              <a:defRPr/>
            </a:pPr>
            <a:r>
              <a:rPr lang="en-US" sz="2400" b="1" dirty="0">
                <a:solidFill>
                  <a:prstClr val="black"/>
                </a:solidFill>
                <a:latin typeface="Calibri" panose="020F0502020204030204"/>
              </a:rPr>
              <a:t>Acts 2:47 (NASB) </a:t>
            </a:r>
            <a:br>
              <a:rPr lang="en-US" sz="2400" dirty="0">
                <a:solidFill>
                  <a:prstClr val="black"/>
                </a:solidFill>
                <a:latin typeface="Calibri" panose="020F0502020204030204"/>
              </a:rPr>
            </a:br>
            <a:r>
              <a:rPr lang="en-US" sz="2400" dirty="0">
                <a:solidFill>
                  <a:prstClr val="black"/>
                </a:solidFill>
                <a:latin typeface="Calibri" panose="020F0502020204030204"/>
              </a:rPr>
              <a:t>47  praising God and having favor with all the people. And the Lord was adding to their number 	day by day those who were being saved. </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0" y="3517391"/>
            <a:ext cx="12149560" cy="3046988"/>
          </a:xfrm>
          <a:prstGeom prst="rect">
            <a:avLst/>
          </a:prstGeom>
          <a:solidFill>
            <a:srgbClr val="FFFF00"/>
          </a:solidFill>
          <a:ln w="57150">
            <a:solidFill>
              <a:srgbClr val="FF0000"/>
            </a:solidFill>
          </a:ln>
        </p:spPr>
        <p:txBody>
          <a:bodyPr wrap="square" rtlCol="0">
            <a:spAutoFit/>
          </a:bodyPr>
          <a:lstStyle/>
          <a:p>
            <a:pPr defTabSz="274313">
              <a:spcBef>
                <a:spcPts val="1200"/>
              </a:spcBef>
              <a:defRPr/>
            </a:pPr>
            <a:r>
              <a:rPr lang="en-US" sz="2400" b="1" dirty="0">
                <a:solidFill>
                  <a:prstClr val="black"/>
                </a:solidFill>
                <a:latin typeface="Calibri" panose="020F0502020204030204"/>
              </a:rPr>
              <a:t>1 Corinthians 10:5-12 (NASB) </a:t>
            </a:r>
            <a:br>
              <a:rPr lang="en-US" sz="2400" dirty="0">
                <a:solidFill>
                  <a:prstClr val="black"/>
                </a:solidFill>
                <a:latin typeface="Calibri" panose="020F0502020204030204"/>
              </a:rPr>
            </a:br>
            <a:r>
              <a:rPr lang="en-US" sz="2400" dirty="0">
                <a:solidFill>
                  <a:prstClr val="black"/>
                </a:solidFill>
                <a:latin typeface="Calibri" panose="020F0502020204030204"/>
              </a:rPr>
              <a:t>5  Nevertheless, with most of them God was not well-pleased; for they were laid low in the 	wilderness. </a:t>
            </a:r>
            <a:br>
              <a:rPr lang="en-US" sz="2400" dirty="0">
                <a:solidFill>
                  <a:prstClr val="black"/>
                </a:solidFill>
                <a:latin typeface="Calibri" panose="020F0502020204030204"/>
              </a:rPr>
            </a:br>
            <a:r>
              <a:rPr lang="en-US" sz="2400" dirty="0">
                <a:solidFill>
                  <a:prstClr val="black"/>
                </a:solidFill>
                <a:latin typeface="Calibri" panose="020F0502020204030204"/>
              </a:rPr>
              <a:t>6  Now these things happened as examples for us, so that we would not crave evil things as they 	also craved. </a:t>
            </a:r>
            <a:br>
              <a:rPr lang="en-US" sz="2400" dirty="0">
                <a:solidFill>
                  <a:prstClr val="black"/>
                </a:solidFill>
                <a:latin typeface="Calibri" panose="020F0502020204030204"/>
              </a:rPr>
            </a:br>
            <a:r>
              <a:rPr lang="en-US" sz="2400" dirty="0">
                <a:solidFill>
                  <a:prstClr val="black"/>
                </a:solidFill>
                <a:latin typeface="Calibri" panose="020F0502020204030204"/>
              </a:rPr>
              <a:t>7  Do not be idolaters, as some of them were; as it is written, "</a:t>
            </a:r>
            <a:r>
              <a:rPr lang="en-US" sz="2400" cap="small" dirty="0">
                <a:solidFill>
                  <a:prstClr val="black"/>
                </a:solidFill>
                <a:latin typeface="Calibri" panose="020F0502020204030204"/>
              </a:rPr>
              <a:t>THE PEOPLE SAT DOWN TO EAT 	AND DRINK</a:t>
            </a:r>
            <a:r>
              <a:rPr lang="en-US" sz="2400" dirty="0">
                <a:solidFill>
                  <a:prstClr val="black"/>
                </a:solidFill>
                <a:latin typeface="Calibri" panose="020F0502020204030204"/>
              </a:rPr>
              <a:t>, </a:t>
            </a:r>
            <a:r>
              <a:rPr lang="en-US" sz="2400" cap="small" dirty="0">
                <a:solidFill>
                  <a:prstClr val="black"/>
                </a:solidFill>
                <a:latin typeface="Calibri" panose="020F0502020204030204"/>
              </a:rPr>
              <a:t>AND STOOD UP TO</a:t>
            </a:r>
            <a:r>
              <a:rPr lang="en-US" sz="2400" dirty="0">
                <a:solidFill>
                  <a:prstClr val="black"/>
                </a:solidFill>
                <a:latin typeface="Calibri" panose="020F0502020204030204"/>
              </a:rPr>
              <a:t> </a:t>
            </a:r>
            <a:r>
              <a:rPr lang="en-US" sz="2400" cap="small" dirty="0">
                <a:solidFill>
                  <a:prstClr val="black"/>
                </a:solidFill>
                <a:latin typeface="Calibri" panose="020F0502020204030204"/>
              </a:rPr>
              <a:t>PLAY</a:t>
            </a:r>
            <a:r>
              <a:rPr lang="en-US" sz="2400" dirty="0">
                <a:solidFill>
                  <a:prstClr val="black"/>
                </a:solidFill>
                <a:latin typeface="Calibri" panose="020F0502020204030204"/>
              </a:rPr>
              <a:t>." </a:t>
            </a:r>
            <a:br>
              <a:rPr lang="en-US" sz="2400" dirty="0">
                <a:solidFill>
                  <a:prstClr val="black"/>
                </a:solidFill>
                <a:latin typeface="Calibri" panose="020F0502020204030204"/>
              </a:rPr>
            </a:br>
            <a:r>
              <a:rPr lang="en-US" sz="2400" dirty="0">
                <a:solidFill>
                  <a:prstClr val="black"/>
                </a:solidFill>
                <a:latin typeface="Calibri" panose="020F0502020204030204"/>
              </a:rPr>
              <a:t>8  Nor let us act immorally, as some of them did, and twenty-three thousand fell in one day. </a:t>
            </a:r>
          </a:p>
        </p:txBody>
      </p:sp>
      <p:sp>
        <p:nvSpPr>
          <p:cNvPr id="13" name="TextBox 12"/>
          <p:cNvSpPr txBox="1"/>
          <p:nvPr/>
        </p:nvSpPr>
        <p:spPr>
          <a:xfrm>
            <a:off x="0" y="3954241"/>
            <a:ext cx="12149560" cy="2831544"/>
          </a:xfrm>
          <a:prstGeom prst="rect">
            <a:avLst/>
          </a:prstGeom>
          <a:solidFill>
            <a:srgbClr val="FFFF00"/>
          </a:solidFill>
          <a:ln w="57150">
            <a:solidFill>
              <a:srgbClr val="FF0000"/>
            </a:solidFill>
          </a:ln>
        </p:spPr>
        <p:txBody>
          <a:bodyPr wrap="square" rtlCol="0">
            <a:spAutoFit/>
          </a:bodyPr>
          <a:lstStyle/>
          <a:p>
            <a:pPr defTabSz="274313">
              <a:spcBef>
                <a:spcPts val="1200"/>
              </a:spcBef>
              <a:defRPr/>
            </a:pPr>
            <a:r>
              <a:rPr lang="en-US" sz="2400" dirty="0">
                <a:solidFill>
                  <a:prstClr val="black"/>
                </a:solidFill>
                <a:latin typeface="Calibri" panose="020F0502020204030204"/>
              </a:rPr>
              <a:t>9  Nor let us try the Lord, as some of them did, and were destroyed by the serpents. </a:t>
            </a:r>
            <a:br>
              <a:rPr lang="en-US" sz="2400" dirty="0">
                <a:solidFill>
                  <a:prstClr val="black"/>
                </a:solidFill>
                <a:latin typeface="Calibri" panose="020F0502020204030204"/>
              </a:rPr>
            </a:br>
            <a:r>
              <a:rPr lang="en-US" sz="2400" dirty="0">
                <a:solidFill>
                  <a:prstClr val="black"/>
                </a:solidFill>
                <a:latin typeface="Calibri" panose="020F0502020204030204"/>
              </a:rPr>
              <a:t>10  Nor grumble, as some of them did, and were destroyed by the destroyer. </a:t>
            </a:r>
            <a:br>
              <a:rPr lang="en-US" sz="2400" dirty="0">
                <a:solidFill>
                  <a:prstClr val="black"/>
                </a:solidFill>
                <a:latin typeface="Calibri" panose="020F0502020204030204"/>
              </a:rPr>
            </a:br>
            <a:r>
              <a:rPr lang="en-US" sz="2400" dirty="0">
                <a:solidFill>
                  <a:prstClr val="black"/>
                </a:solidFill>
                <a:latin typeface="Calibri" panose="020F0502020204030204"/>
              </a:rPr>
              <a:t>11  Now these things happened to them as an example, and they were written for our 	instruction, upon whom the ends of the ages have come. </a:t>
            </a:r>
            <a:br>
              <a:rPr lang="en-US" sz="2400" dirty="0">
                <a:solidFill>
                  <a:prstClr val="black"/>
                </a:solidFill>
                <a:latin typeface="Calibri" panose="020F0502020204030204"/>
              </a:rPr>
            </a:br>
            <a:r>
              <a:rPr lang="en-US" sz="2400" dirty="0">
                <a:solidFill>
                  <a:prstClr val="black"/>
                </a:solidFill>
                <a:latin typeface="Calibri" panose="020F0502020204030204"/>
              </a:rPr>
              <a:t>12  Therefore let him who thinks he stands take heed that he does not fall.</a:t>
            </a:r>
          </a:p>
          <a:p>
            <a:pPr defTabSz="274313">
              <a:spcBef>
                <a:spcPts val="1200"/>
              </a:spcBef>
              <a:defRPr/>
            </a:pPr>
            <a:br>
              <a:rPr lang="en-US" sz="2400" b="1" dirty="0">
                <a:solidFill>
                  <a:prstClr val="black"/>
                </a:solidFill>
                <a:latin typeface="Times New Roman" panose="02020603050405020304" pitchFamily="18" charset="0"/>
                <a:cs typeface="Times New Roman" panose="02020603050405020304" pitchFamily="18" charset="0"/>
              </a:rPr>
            </a:b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0" y="3517391"/>
            <a:ext cx="12149560" cy="2677656"/>
          </a:xfrm>
          <a:prstGeom prst="rect">
            <a:avLst/>
          </a:prstGeom>
          <a:solidFill>
            <a:srgbClr val="FFFF00"/>
          </a:solidFill>
          <a:ln w="57150">
            <a:solidFill>
              <a:srgbClr val="FF0000"/>
            </a:solidFill>
          </a:ln>
        </p:spPr>
        <p:txBody>
          <a:bodyPr wrap="square" rtlCol="0">
            <a:spAutoFit/>
          </a:bodyPr>
          <a:lstStyle/>
          <a:p>
            <a:pPr defTabSz="274313">
              <a:spcBef>
                <a:spcPts val="1200"/>
              </a:spcBef>
              <a:defRPr/>
            </a:pPr>
            <a:r>
              <a:rPr lang="en-US" sz="2400" b="1" dirty="0">
                <a:solidFill>
                  <a:prstClr val="black"/>
                </a:solidFill>
                <a:latin typeface="Calibri" panose="020F0502020204030204"/>
              </a:rPr>
              <a:t>Luke 5:3-8 (NASB) </a:t>
            </a:r>
            <a:br>
              <a:rPr lang="en-US" sz="2400" dirty="0">
                <a:solidFill>
                  <a:prstClr val="black"/>
                </a:solidFill>
                <a:latin typeface="Calibri" panose="020F0502020204030204"/>
              </a:rPr>
            </a:br>
            <a:r>
              <a:rPr lang="en-US" sz="2400" dirty="0">
                <a:solidFill>
                  <a:prstClr val="black"/>
                </a:solidFill>
                <a:latin typeface="Calibri" panose="020F0502020204030204"/>
              </a:rPr>
              <a:t>3  And He got into one of the boats, which was Simon's, and asked him to put out a little way 	from the land. And He sat down and </a:t>
            </a:r>
            <a:r>
              <a:rPr lang="en-US" sz="2400" i="1" dirty="0">
                <a:solidFill>
                  <a:prstClr val="black"/>
                </a:solidFill>
                <a:latin typeface="Calibri" panose="020F0502020204030204"/>
              </a:rPr>
              <a:t>began</a:t>
            </a:r>
            <a:r>
              <a:rPr lang="en-US" sz="2400" dirty="0">
                <a:solidFill>
                  <a:prstClr val="black"/>
                </a:solidFill>
                <a:latin typeface="Calibri" panose="020F0502020204030204"/>
              </a:rPr>
              <a:t> teaching the people from the boat. </a:t>
            </a:r>
            <a:br>
              <a:rPr lang="en-US" sz="2400" dirty="0">
                <a:solidFill>
                  <a:prstClr val="black"/>
                </a:solidFill>
                <a:latin typeface="Calibri" panose="020F0502020204030204"/>
              </a:rPr>
            </a:br>
            <a:r>
              <a:rPr lang="en-US" sz="2400" dirty="0">
                <a:solidFill>
                  <a:prstClr val="black"/>
                </a:solidFill>
                <a:latin typeface="Calibri" panose="020F0502020204030204"/>
              </a:rPr>
              <a:t>4  When He had finished speaking, He said to Simon, "Put out into the deep water and let down 	your nets for a catch." </a:t>
            </a:r>
            <a:br>
              <a:rPr lang="en-US" sz="2400" dirty="0">
                <a:solidFill>
                  <a:prstClr val="black"/>
                </a:solidFill>
                <a:latin typeface="Calibri" panose="020F0502020204030204"/>
              </a:rPr>
            </a:br>
            <a:r>
              <a:rPr lang="en-US" sz="2400" dirty="0">
                <a:solidFill>
                  <a:prstClr val="black"/>
                </a:solidFill>
                <a:latin typeface="Calibri" panose="020F0502020204030204"/>
              </a:rPr>
              <a:t>5  Simon answered and said, "Master, we worked hard all night and caught nothing, but I will do 	as You say </a:t>
            </a:r>
            <a:r>
              <a:rPr lang="en-US" sz="2400" i="1" dirty="0">
                <a:solidFill>
                  <a:prstClr val="black"/>
                </a:solidFill>
                <a:latin typeface="Calibri" panose="020F0502020204030204"/>
              </a:rPr>
              <a:t>and</a:t>
            </a:r>
            <a:r>
              <a:rPr lang="en-US" sz="2400" dirty="0">
                <a:solidFill>
                  <a:prstClr val="black"/>
                </a:solidFill>
                <a:latin typeface="Calibri" panose="020F0502020204030204"/>
              </a:rPr>
              <a:t> let down the nets." </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2442" y="3954241"/>
            <a:ext cx="12107119" cy="2308324"/>
          </a:xfrm>
          <a:prstGeom prst="rect">
            <a:avLst/>
          </a:prstGeom>
          <a:solidFill>
            <a:srgbClr val="FFFF00"/>
          </a:solidFill>
          <a:ln w="57150">
            <a:solidFill>
              <a:srgbClr val="FF0000"/>
            </a:solidFill>
          </a:ln>
        </p:spPr>
        <p:txBody>
          <a:bodyPr wrap="square" rtlCol="0">
            <a:spAutoFit/>
          </a:bodyPr>
          <a:lstStyle/>
          <a:p>
            <a:pPr defTabSz="274313">
              <a:spcBef>
                <a:spcPts val="1200"/>
              </a:spcBef>
              <a:defRPr/>
            </a:pPr>
            <a:r>
              <a:rPr lang="en-US" sz="2400" dirty="0">
                <a:solidFill>
                  <a:prstClr val="black"/>
                </a:solidFill>
                <a:latin typeface="Calibri" panose="020F0502020204030204"/>
              </a:rPr>
              <a:t>6  When they had done this, they enclosed a great quantity of fish, and their nets </a:t>
            </a:r>
            <a:r>
              <a:rPr lang="en-US" sz="2400" i="1" dirty="0">
                <a:solidFill>
                  <a:prstClr val="black"/>
                </a:solidFill>
                <a:latin typeface="Calibri" panose="020F0502020204030204"/>
              </a:rPr>
              <a:t>began</a:t>
            </a:r>
            <a:r>
              <a:rPr lang="en-US" sz="2400" dirty="0">
                <a:solidFill>
                  <a:prstClr val="black"/>
                </a:solidFill>
                <a:latin typeface="Calibri" panose="020F0502020204030204"/>
              </a:rPr>
              <a:t> to 	break; </a:t>
            </a:r>
            <a:br>
              <a:rPr lang="en-US" sz="2400" dirty="0">
                <a:solidFill>
                  <a:prstClr val="black"/>
                </a:solidFill>
                <a:latin typeface="Calibri" panose="020F0502020204030204"/>
              </a:rPr>
            </a:br>
            <a:r>
              <a:rPr lang="en-US" sz="2400" dirty="0">
                <a:solidFill>
                  <a:prstClr val="black"/>
                </a:solidFill>
                <a:latin typeface="Calibri" panose="020F0502020204030204"/>
              </a:rPr>
              <a:t>7  so they signaled to their partners in the other boat for them to come and help them. And they 	came and filled both of the boats, so that they began to sink. </a:t>
            </a:r>
            <a:br>
              <a:rPr lang="en-US" sz="2400" dirty="0">
                <a:solidFill>
                  <a:prstClr val="black"/>
                </a:solidFill>
                <a:latin typeface="Calibri" panose="020F0502020204030204"/>
              </a:rPr>
            </a:br>
            <a:r>
              <a:rPr lang="en-US" sz="2400" dirty="0">
                <a:solidFill>
                  <a:prstClr val="black"/>
                </a:solidFill>
                <a:latin typeface="Calibri" panose="020F0502020204030204"/>
              </a:rPr>
              <a:t>8  But when Simon Peter saw </a:t>
            </a:r>
            <a:r>
              <a:rPr lang="en-US" sz="2400" i="1" dirty="0">
                <a:solidFill>
                  <a:prstClr val="black"/>
                </a:solidFill>
                <a:latin typeface="Calibri" panose="020F0502020204030204"/>
              </a:rPr>
              <a:t>that,</a:t>
            </a:r>
            <a:r>
              <a:rPr lang="en-US" sz="2400" dirty="0">
                <a:solidFill>
                  <a:prstClr val="black"/>
                </a:solidFill>
                <a:latin typeface="Calibri" panose="020F0502020204030204"/>
              </a:rPr>
              <a:t> he fell down at Jesus' feet, saying, </a:t>
            </a:r>
            <a:r>
              <a:rPr lang="en-US" sz="2400" dirty="0">
                <a:solidFill>
                  <a:srgbClr val="FF0000"/>
                </a:solidFill>
                <a:latin typeface="Calibri" panose="020F0502020204030204"/>
              </a:rPr>
              <a:t>"Go away from me Lord, 	for I am a sinful man!"</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42442" y="3517392"/>
            <a:ext cx="12107119" cy="1938992"/>
          </a:xfrm>
          <a:prstGeom prst="rect">
            <a:avLst/>
          </a:prstGeom>
          <a:solidFill>
            <a:srgbClr val="FFFF00"/>
          </a:solidFill>
          <a:ln w="57150">
            <a:solidFill>
              <a:srgbClr val="FF0000"/>
            </a:solidFill>
          </a:ln>
        </p:spPr>
        <p:txBody>
          <a:bodyPr wrap="square" rtlCol="0">
            <a:spAutoFit/>
          </a:bodyPr>
          <a:lstStyle/>
          <a:p>
            <a:pPr defTabSz="274313">
              <a:spcBef>
                <a:spcPts val="1200"/>
              </a:spcBef>
              <a:defRPr/>
            </a:pPr>
            <a:r>
              <a:rPr lang="en-US" sz="2400" b="1" dirty="0">
                <a:solidFill>
                  <a:prstClr val="black"/>
                </a:solidFill>
                <a:latin typeface="Calibri" panose="020F0502020204030204"/>
              </a:rPr>
              <a:t>1 Corinthians 5:6-7 (NASB) </a:t>
            </a:r>
            <a:br>
              <a:rPr lang="en-US" sz="2400" dirty="0">
                <a:solidFill>
                  <a:prstClr val="black"/>
                </a:solidFill>
                <a:latin typeface="Calibri" panose="020F0502020204030204"/>
              </a:rPr>
            </a:br>
            <a:r>
              <a:rPr lang="en-US" sz="2400" dirty="0">
                <a:solidFill>
                  <a:prstClr val="black"/>
                </a:solidFill>
                <a:latin typeface="Calibri" panose="020F0502020204030204"/>
              </a:rPr>
              <a:t>6  Your boasting is not good. Do you not know that a little leaven leavens the whole lump </a:t>
            </a:r>
            <a:r>
              <a:rPr lang="en-US" sz="2400" i="1" dirty="0">
                <a:solidFill>
                  <a:prstClr val="black"/>
                </a:solidFill>
                <a:latin typeface="Calibri" panose="020F0502020204030204"/>
              </a:rPr>
              <a:t>of 	dough?</a:t>
            </a:r>
            <a:r>
              <a:rPr lang="en-US" sz="2400" dirty="0">
                <a:solidFill>
                  <a:prstClr val="black"/>
                </a:solidFill>
                <a:latin typeface="Calibri" panose="020F0502020204030204"/>
              </a:rPr>
              <a:t> </a:t>
            </a:r>
            <a:br>
              <a:rPr lang="en-US" sz="2400" dirty="0">
                <a:solidFill>
                  <a:prstClr val="black"/>
                </a:solidFill>
                <a:latin typeface="Calibri" panose="020F0502020204030204"/>
              </a:rPr>
            </a:br>
            <a:r>
              <a:rPr lang="en-US" sz="2400" dirty="0">
                <a:solidFill>
                  <a:prstClr val="black"/>
                </a:solidFill>
                <a:latin typeface="Calibri" panose="020F0502020204030204"/>
              </a:rPr>
              <a:t>7  Clean out the old leaven so that you may be a new lump, just as you are </a:t>
            </a:r>
            <a:r>
              <a:rPr lang="en-US" sz="2400" i="1" dirty="0">
                <a:solidFill>
                  <a:prstClr val="black"/>
                </a:solidFill>
                <a:latin typeface="Calibri" panose="020F0502020204030204"/>
              </a:rPr>
              <a:t>in fact</a:t>
            </a:r>
            <a:r>
              <a:rPr lang="en-US" sz="2400" dirty="0">
                <a:solidFill>
                  <a:prstClr val="black"/>
                </a:solidFill>
                <a:latin typeface="Calibri" panose="020F0502020204030204"/>
              </a:rPr>
              <a:t> unleavened. 	For Christ our Passover also has been sacrificed.</a:t>
            </a:r>
            <a:endParaRPr lang="en-US"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138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4"/>
                                        </p:tgtEl>
                                        <p:attrNameLst>
                                          <p:attrName>ppt_w</p:attrName>
                                        </p:attrNameLst>
                                      </p:cBhvr>
                                      <p:tavLst>
                                        <p:tav tm="0">
                                          <p:val>
                                            <p:strVal val="ppt_w"/>
                                          </p:val>
                                        </p:tav>
                                        <p:tav tm="100000">
                                          <p:val>
                                            <p:fltVal val="0"/>
                                          </p:val>
                                        </p:tav>
                                      </p:tavLst>
                                    </p:anim>
                                    <p:anim calcmode="lin" valueType="num">
                                      <p:cBhvr>
                                        <p:cTn id="32" dur="500"/>
                                        <p:tgtEl>
                                          <p:spTgt spid="4"/>
                                        </p:tgtEl>
                                        <p:attrNameLst>
                                          <p:attrName>ppt_h</p:attrName>
                                        </p:attrNameLst>
                                      </p:cBhvr>
                                      <p:tavLst>
                                        <p:tav tm="0">
                                          <p:val>
                                            <p:strVal val="ppt_h"/>
                                          </p:val>
                                        </p:tav>
                                        <p:tav tm="100000">
                                          <p:val>
                                            <p:fltVal val="0"/>
                                          </p:val>
                                        </p:tav>
                                      </p:tavLst>
                                    </p:anim>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grpId="1" nodeType="clickEffect">
                                  <p:stCondLst>
                                    <p:cond delay="0"/>
                                  </p:stCondLst>
                                  <p:childTnLst>
                                    <p:anim calcmode="lin" valueType="num">
                                      <p:cBhvr>
                                        <p:cTn id="45" dur="500"/>
                                        <p:tgtEl>
                                          <p:spTgt spid="6"/>
                                        </p:tgtEl>
                                        <p:attrNameLst>
                                          <p:attrName>ppt_w</p:attrName>
                                        </p:attrNameLst>
                                      </p:cBhvr>
                                      <p:tavLst>
                                        <p:tav tm="0">
                                          <p:val>
                                            <p:strVal val="ppt_w"/>
                                          </p:val>
                                        </p:tav>
                                        <p:tav tm="100000">
                                          <p:val>
                                            <p:fltVal val="0"/>
                                          </p:val>
                                        </p:tav>
                                      </p:tavLst>
                                    </p:anim>
                                    <p:anim calcmode="lin" valueType="num">
                                      <p:cBhvr>
                                        <p:cTn id="46" dur="500"/>
                                        <p:tgtEl>
                                          <p:spTgt spid="6"/>
                                        </p:tgtEl>
                                        <p:attrNameLst>
                                          <p:attrName>ppt_h</p:attrName>
                                        </p:attrNameLst>
                                      </p:cBhvr>
                                      <p:tavLst>
                                        <p:tav tm="0">
                                          <p:val>
                                            <p:strVal val="ppt_h"/>
                                          </p:val>
                                        </p:tav>
                                        <p:tav tm="100000">
                                          <p:val>
                                            <p:fltVal val="0"/>
                                          </p:val>
                                        </p:tav>
                                      </p:tavLst>
                                    </p:anim>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ppt_w</p:attrName>
                                        </p:attrNameLst>
                                      </p:cBhvr>
                                      <p:tavLst>
                                        <p:tav tm="0">
                                          <p:val>
                                            <p:fltVal val="0"/>
                                          </p:val>
                                        </p:tav>
                                        <p:tav tm="100000">
                                          <p:val>
                                            <p:strVal val="#ppt_w"/>
                                          </p:val>
                                        </p:tav>
                                      </p:tavLst>
                                    </p:anim>
                                    <p:anim calcmode="lin" valueType="num">
                                      <p:cBhvr>
                                        <p:cTn id="54" dur="500" fill="hold"/>
                                        <p:tgtEl>
                                          <p:spTgt spid="16"/>
                                        </p:tgtEl>
                                        <p:attrNameLst>
                                          <p:attrName>ppt_h</p:attrName>
                                        </p:attrNameLst>
                                      </p:cBhvr>
                                      <p:tavLst>
                                        <p:tav tm="0">
                                          <p:val>
                                            <p:fltVal val="0"/>
                                          </p:val>
                                        </p:tav>
                                        <p:tav tm="100000">
                                          <p:val>
                                            <p:strVal val="#ppt_h"/>
                                          </p:val>
                                        </p:tav>
                                      </p:tavLst>
                                    </p:anim>
                                    <p:animEffect transition="in" filter="fade">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xit" presetSubtype="32" fill="hold" grpId="1" nodeType="clickEffect">
                                  <p:stCondLst>
                                    <p:cond delay="0"/>
                                  </p:stCondLst>
                                  <p:childTnLst>
                                    <p:anim calcmode="lin" valueType="num">
                                      <p:cBhvr>
                                        <p:cTn id="59" dur="500"/>
                                        <p:tgtEl>
                                          <p:spTgt spid="16"/>
                                        </p:tgtEl>
                                        <p:attrNameLst>
                                          <p:attrName>ppt_w</p:attrName>
                                        </p:attrNameLst>
                                      </p:cBhvr>
                                      <p:tavLst>
                                        <p:tav tm="0">
                                          <p:val>
                                            <p:strVal val="ppt_w"/>
                                          </p:val>
                                        </p:tav>
                                        <p:tav tm="100000">
                                          <p:val>
                                            <p:fltVal val="0"/>
                                          </p:val>
                                        </p:tav>
                                      </p:tavLst>
                                    </p:anim>
                                    <p:anim calcmode="lin" valueType="num">
                                      <p:cBhvr>
                                        <p:cTn id="60" dur="500"/>
                                        <p:tgtEl>
                                          <p:spTgt spid="16"/>
                                        </p:tgtEl>
                                        <p:attrNameLst>
                                          <p:attrName>ppt_h</p:attrName>
                                        </p:attrNameLst>
                                      </p:cBhvr>
                                      <p:tavLst>
                                        <p:tav tm="0">
                                          <p:val>
                                            <p:strVal val="ppt_h"/>
                                          </p:val>
                                        </p:tav>
                                        <p:tav tm="100000">
                                          <p:val>
                                            <p:fltVal val="0"/>
                                          </p:val>
                                        </p:tav>
                                      </p:tavLst>
                                    </p:anim>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p:cTn id="67" dur="500" fill="hold"/>
                                        <p:tgtEl>
                                          <p:spTgt spid="7"/>
                                        </p:tgtEl>
                                        <p:attrNameLst>
                                          <p:attrName>ppt_w</p:attrName>
                                        </p:attrNameLst>
                                      </p:cBhvr>
                                      <p:tavLst>
                                        <p:tav tm="0">
                                          <p:val>
                                            <p:fltVal val="0"/>
                                          </p:val>
                                        </p:tav>
                                        <p:tav tm="100000">
                                          <p:val>
                                            <p:strVal val="#ppt_w"/>
                                          </p:val>
                                        </p:tav>
                                      </p:tavLst>
                                    </p:anim>
                                    <p:anim calcmode="lin" valueType="num">
                                      <p:cBhvr>
                                        <p:cTn id="68" dur="500" fill="hold"/>
                                        <p:tgtEl>
                                          <p:spTgt spid="7"/>
                                        </p:tgtEl>
                                        <p:attrNameLst>
                                          <p:attrName>ppt_h</p:attrName>
                                        </p:attrNameLst>
                                      </p:cBhvr>
                                      <p:tavLst>
                                        <p:tav tm="0">
                                          <p:val>
                                            <p:fltVal val="0"/>
                                          </p:val>
                                        </p:tav>
                                        <p:tav tm="100000">
                                          <p:val>
                                            <p:strVal val="#ppt_h"/>
                                          </p:val>
                                        </p:tav>
                                      </p:tavLst>
                                    </p:anim>
                                    <p:animEffect transition="in" filter="fade">
                                      <p:cBhvr>
                                        <p:cTn id="69" dur="500"/>
                                        <p:tgtEl>
                                          <p:spTgt spid="7"/>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xit" presetSubtype="32" fill="hold" grpId="1" nodeType="clickEffect">
                                  <p:stCondLst>
                                    <p:cond delay="0"/>
                                  </p:stCondLst>
                                  <p:childTnLst>
                                    <p:anim calcmode="lin" valueType="num">
                                      <p:cBhvr>
                                        <p:cTn id="73" dur="500"/>
                                        <p:tgtEl>
                                          <p:spTgt spid="7"/>
                                        </p:tgtEl>
                                        <p:attrNameLst>
                                          <p:attrName>ppt_w</p:attrName>
                                        </p:attrNameLst>
                                      </p:cBhvr>
                                      <p:tavLst>
                                        <p:tav tm="0">
                                          <p:val>
                                            <p:strVal val="ppt_w"/>
                                          </p:val>
                                        </p:tav>
                                        <p:tav tm="100000">
                                          <p:val>
                                            <p:fltVal val="0"/>
                                          </p:val>
                                        </p:tav>
                                      </p:tavLst>
                                    </p:anim>
                                    <p:anim calcmode="lin" valueType="num">
                                      <p:cBhvr>
                                        <p:cTn id="74" dur="500"/>
                                        <p:tgtEl>
                                          <p:spTgt spid="7"/>
                                        </p:tgtEl>
                                        <p:attrNameLst>
                                          <p:attrName>ppt_h</p:attrName>
                                        </p:attrNameLst>
                                      </p:cBhvr>
                                      <p:tavLst>
                                        <p:tav tm="0">
                                          <p:val>
                                            <p:strVal val="ppt_h"/>
                                          </p:val>
                                        </p:tav>
                                        <p:tav tm="100000">
                                          <p:val>
                                            <p:fltVal val="0"/>
                                          </p:val>
                                        </p:tav>
                                      </p:tavLst>
                                    </p:anim>
                                    <p:animEffect transition="out" filter="fade">
                                      <p:cBhvr>
                                        <p:cTn id="75" dur="500"/>
                                        <p:tgtEl>
                                          <p:spTgt spid="7"/>
                                        </p:tgtEl>
                                      </p:cBhvr>
                                    </p:animEffect>
                                    <p:set>
                                      <p:cBhvr>
                                        <p:cTn id="76" dur="1" fill="hold">
                                          <p:stCondLst>
                                            <p:cond delay="499"/>
                                          </p:stCondLst>
                                        </p:cTn>
                                        <p:tgtEl>
                                          <p:spTgt spid="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12"/>
                                        </p:tgtEl>
                                        <p:attrNameLst>
                                          <p:attrName>style.visibility</p:attrName>
                                        </p:attrNameLst>
                                      </p:cBhvr>
                                      <p:to>
                                        <p:strVal val="visible"/>
                                      </p:to>
                                    </p:set>
                                    <p:anim calcmode="lin" valueType="num">
                                      <p:cBhvr>
                                        <p:cTn id="81" dur="500" fill="hold"/>
                                        <p:tgtEl>
                                          <p:spTgt spid="12"/>
                                        </p:tgtEl>
                                        <p:attrNameLst>
                                          <p:attrName>ppt_w</p:attrName>
                                        </p:attrNameLst>
                                      </p:cBhvr>
                                      <p:tavLst>
                                        <p:tav tm="0">
                                          <p:val>
                                            <p:fltVal val="0"/>
                                          </p:val>
                                        </p:tav>
                                        <p:tav tm="100000">
                                          <p:val>
                                            <p:strVal val="#ppt_w"/>
                                          </p:val>
                                        </p:tav>
                                      </p:tavLst>
                                    </p:anim>
                                    <p:anim calcmode="lin" valueType="num">
                                      <p:cBhvr>
                                        <p:cTn id="82" dur="500" fill="hold"/>
                                        <p:tgtEl>
                                          <p:spTgt spid="12"/>
                                        </p:tgtEl>
                                        <p:attrNameLst>
                                          <p:attrName>ppt_h</p:attrName>
                                        </p:attrNameLst>
                                      </p:cBhvr>
                                      <p:tavLst>
                                        <p:tav tm="0">
                                          <p:val>
                                            <p:fltVal val="0"/>
                                          </p:val>
                                        </p:tav>
                                        <p:tav tm="100000">
                                          <p:val>
                                            <p:strVal val="#ppt_h"/>
                                          </p:val>
                                        </p:tav>
                                      </p:tavLst>
                                    </p:anim>
                                    <p:animEffect transition="in" filter="fade">
                                      <p:cBhvr>
                                        <p:cTn id="83" dur="500"/>
                                        <p:tgtEl>
                                          <p:spTgt spid="12"/>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13"/>
                                        </p:tgtEl>
                                        <p:attrNameLst>
                                          <p:attrName>style.visibility</p:attrName>
                                        </p:attrNameLst>
                                      </p:cBhvr>
                                      <p:to>
                                        <p:strVal val="visible"/>
                                      </p:to>
                                    </p:set>
                                    <p:anim calcmode="lin" valueType="num">
                                      <p:cBhvr>
                                        <p:cTn id="88" dur="500" fill="hold"/>
                                        <p:tgtEl>
                                          <p:spTgt spid="13"/>
                                        </p:tgtEl>
                                        <p:attrNameLst>
                                          <p:attrName>ppt_w</p:attrName>
                                        </p:attrNameLst>
                                      </p:cBhvr>
                                      <p:tavLst>
                                        <p:tav tm="0">
                                          <p:val>
                                            <p:fltVal val="0"/>
                                          </p:val>
                                        </p:tav>
                                        <p:tav tm="100000">
                                          <p:val>
                                            <p:strVal val="#ppt_w"/>
                                          </p:val>
                                        </p:tav>
                                      </p:tavLst>
                                    </p:anim>
                                    <p:anim calcmode="lin" valueType="num">
                                      <p:cBhvr>
                                        <p:cTn id="89" dur="500" fill="hold"/>
                                        <p:tgtEl>
                                          <p:spTgt spid="13"/>
                                        </p:tgtEl>
                                        <p:attrNameLst>
                                          <p:attrName>ppt_h</p:attrName>
                                        </p:attrNameLst>
                                      </p:cBhvr>
                                      <p:tavLst>
                                        <p:tav tm="0">
                                          <p:val>
                                            <p:fltVal val="0"/>
                                          </p:val>
                                        </p:tav>
                                        <p:tav tm="100000">
                                          <p:val>
                                            <p:strVal val="#ppt_h"/>
                                          </p:val>
                                        </p:tav>
                                      </p:tavLst>
                                    </p:anim>
                                    <p:animEffect transition="in" filter="fade">
                                      <p:cBhvr>
                                        <p:cTn id="90" dur="500"/>
                                        <p:tgtEl>
                                          <p:spTgt spid="13"/>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xit" presetSubtype="32" fill="hold" grpId="1" nodeType="clickEffect">
                                  <p:stCondLst>
                                    <p:cond delay="0"/>
                                  </p:stCondLst>
                                  <p:childTnLst>
                                    <p:anim calcmode="lin" valueType="num">
                                      <p:cBhvr>
                                        <p:cTn id="94" dur="500"/>
                                        <p:tgtEl>
                                          <p:spTgt spid="13"/>
                                        </p:tgtEl>
                                        <p:attrNameLst>
                                          <p:attrName>ppt_w</p:attrName>
                                        </p:attrNameLst>
                                      </p:cBhvr>
                                      <p:tavLst>
                                        <p:tav tm="0">
                                          <p:val>
                                            <p:strVal val="ppt_w"/>
                                          </p:val>
                                        </p:tav>
                                        <p:tav tm="100000">
                                          <p:val>
                                            <p:fltVal val="0"/>
                                          </p:val>
                                        </p:tav>
                                      </p:tavLst>
                                    </p:anim>
                                    <p:anim calcmode="lin" valueType="num">
                                      <p:cBhvr>
                                        <p:cTn id="95" dur="500"/>
                                        <p:tgtEl>
                                          <p:spTgt spid="13"/>
                                        </p:tgtEl>
                                        <p:attrNameLst>
                                          <p:attrName>ppt_h</p:attrName>
                                        </p:attrNameLst>
                                      </p:cBhvr>
                                      <p:tavLst>
                                        <p:tav tm="0">
                                          <p:val>
                                            <p:strVal val="ppt_h"/>
                                          </p:val>
                                        </p:tav>
                                        <p:tav tm="100000">
                                          <p:val>
                                            <p:fltVal val="0"/>
                                          </p:val>
                                        </p:tav>
                                      </p:tavLst>
                                    </p:anim>
                                    <p:animEffect transition="out" filter="fade">
                                      <p:cBhvr>
                                        <p:cTn id="96" dur="500"/>
                                        <p:tgtEl>
                                          <p:spTgt spid="13"/>
                                        </p:tgtEl>
                                      </p:cBhvr>
                                    </p:animEffect>
                                    <p:set>
                                      <p:cBhvr>
                                        <p:cTn id="97" dur="1" fill="hold">
                                          <p:stCondLst>
                                            <p:cond delay="499"/>
                                          </p:stCondLst>
                                        </p:cTn>
                                        <p:tgtEl>
                                          <p:spTgt spid="13"/>
                                        </p:tgtEl>
                                        <p:attrNameLst>
                                          <p:attrName>style.visibility</p:attrName>
                                        </p:attrNameLst>
                                      </p:cBhvr>
                                      <p:to>
                                        <p:strVal val="hidden"/>
                                      </p:to>
                                    </p:set>
                                  </p:childTnLst>
                                </p:cTn>
                              </p:par>
                              <p:par>
                                <p:cTn id="98" presetID="53" presetClass="exit" presetSubtype="32" fill="hold" grpId="1" nodeType="withEffect">
                                  <p:stCondLst>
                                    <p:cond delay="0"/>
                                  </p:stCondLst>
                                  <p:childTnLst>
                                    <p:anim calcmode="lin" valueType="num">
                                      <p:cBhvr>
                                        <p:cTn id="99" dur="500"/>
                                        <p:tgtEl>
                                          <p:spTgt spid="12"/>
                                        </p:tgtEl>
                                        <p:attrNameLst>
                                          <p:attrName>ppt_w</p:attrName>
                                        </p:attrNameLst>
                                      </p:cBhvr>
                                      <p:tavLst>
                                        <p:tav tm="0">
                                          <p:val>
                                            <p:strVal val="ppt_w"/>
                                          </p:val>
                                        </p:tav>
                                        <p:tav tm="100000">
                                          <p:val>
                                            <p:fltVal val="0"/>
                                          </p:val>
                                        </p:tav>
                                      </p:tavLst>
                                    </p:anim>
                                    <p:anim calcmode="lin" valueType="num">
                                      <p:cBhvr>
                                        <p:cTn id="100" dur="500"/>
                                        <p:tgtEl>
                                          <p:spTgt spid="12"/>
                                        </p:tgtEl>
                                        <p:attrNameLst>
                                          <p:attrName>ppt_h</p:attrName>
                                        </p:attrNameLst>
                                      </p:cBhvr>
                                      <p:tavLst>
                                        <p:tav tm="0">
                                          <p:val>
                                            <p:strVal val="ppt_h"/>
                                          </p:val>
                                        </p:tav>
                                        <p:tav tm="100000">
                                          <p:val>
                                            <p:fltVal val="0"/>
                                          </p:val>
                                        </p:tav>
                                      </p:tavLst>
                                    </p:anim>
                                    <p:animEffect transition="out" filter="fade">
                                      <p:cBhvr>
                                        <p:cTn id="101" dur="500"/>
                                        <p:tgtEl>
                                          <p:spTgt spid="12"/>
                                        </p:tgtEl>
                                      </p:cBhvr>
                                    </p:animEffect>
                                    <p:set>
                                      <p:cBhvr>
                                        <p:cTn id="102" dur="1" fill="hold">
                                          <p:stCondLst>
                                            <p:cond delay="499"/>
                                          </p:stCondLst>
                                        </p:cTn>
                                        <p:tgtEl>
                                          <p:spTgt spid="1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14"/>
                                        </p:tgtEl>
                                        <p:attrNameLst>
                                          <p:attrName>style.visibility</p:attrName>
                                        </p:attrNameLst>
                                      </p:cBhvr>
                                      <p:to>
                                        <p:strVal val="visible"/>
                                      </p:to>
                                    </p:set>
                                    <p:anim calcmode="lin" valueType="num">
                                      <p:cBhvr>
                                        <p:cTn id="107" dur="500" fill="hold"/>
                                        <p:tgtEl>
                                          <p:spTgt spid="14"/>
                                        </p:tgtEl>
                                        <p:attrNameLst>
                                          <p:attrName>ppt_w</p:attrName>
                                        </p:attrNameLst>
                                      </p:cBhvr>
                                      <p:tavLst>
                                        <p:tav tm="0">
                                          <p:val>
                                            <p:fltVal val="0"/>
                                          </p:val>
                                        </p:tav>
                                        <p:tav tm="100000">
                                          <p:val>
                                            <p:strVal val="#ppt_w"/>
                                          </p:val>
                                        </p:tav>
                                      </p:tavLst>
                                    </p:anim>
                                    <p:anim calcmode="lin" valueType="num">
                                      <p:cBhvr>
                                        <p:cTn id="108" dur="500" fill="hold"/>
                                        <p:tgtEl>
                                          <p:spTgt spid="14"/>
                                        </p:tgtEl>
                                        <p:attrNameLst>
                                          <p:attrName>ppt_h</p:attrName>
                                        </p:attrNameLst>
                                      </p:cBhvr>
                                      <p:tavLst>
                                        <p:tav tm="0">
                                          <p:val>
                                            <p:fltVal val="0"/>
                                          </p:val>
                                        </p:tav>
                                        <p:tav tm="100000">
                                          <p:val>
                                            <p:strVal val="#ppt_h"/>
                                          </p:val>
                                        </p:tav>
                                      </p:tavLst>
                                    </p:anim>
                                    <p:animEffect transition="in" filter="fade">
                                      <p:cBhvr>
                                        <p:cTn id="109" dur="500"/>
                                        <p:tgtEl>
                                          <p:spTgt spid="14"/>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grpId="0" nodeType="clickEffect">
                                  <p:stCondLst>
                                    <p:cond delay="0"/>
                                  </p:stCondLst>
                                  <p:childTnLst>
                                    <p:set>
                                      <p:cBhvr>
                                        <p:cTn id="113" dur="1" fill="hold">
                                          <p:stCondLst>
                                            <p:cond delay="0"/>
                                          </p:stCondLst>
                                        </p:cTn>
                                        <p:tgtEl>
                                          <p:spTgt spid="15"/>
                                        </p:tgtEl>
                                        <p:attrNameLst>
                                          <p:attrName>style.visibility</p:attrName>
                                        </p:attrNameLst>
                                      </p:cBhvr>
                                      <p:to>
                                        <p:strVal val="visible"/>
                                      </p:to>
                                    </p:set>
                                    <p:anim calcmode="lin" valueType="num">
                                      <p:cBhvr>
                                        <p:cTn id="114" dur="500" fill="hold"/>
                                        <p:tgtEl>
                                          <p:spTgt spid="15"/>
                                        </p:tgtEl>
                                        <p:attrNameLst>
                                          <p:attrName>ppt_w</p:attrName>
                                        </p:attrNameLst>
                                      </p:cBhvr>
                                      <p:tavLst>
                                        <p:tav tm="0">
                                          <p:val>
                                            <p:fltVal val="0"/>
                                          </p:val>
                                        </p:tav>
                                        <p:tav tm="100000">
                                          <p:val>
                                            <p:strVal val="#ppt_w"/>
                                          </p:val>
                                        </p:tav>
                                      </p:tavLst>
                                    </p:anim>
                                    <p:anim calcmode="lin" valueType="num">
                                      <p:cBhvr>
                                        <p:cTn id="115" dur="500" fill="hold"/>
                                        <p:tgtEl>
                                          <p:spTgt spid="15"/>
                                        </p:tgtEl>
                                        <p:attrNameLst>
                                          <p:attrName>ppt_h</p:attrName>
                                        </p:attrNameLst>
                                      </p:cBhvr>
                                      <p:tavLst>
                                        <p:tav tm="0">
                                          <p:val>
                                            <p:fltVal val="0"/>
                                          </p:val>
                                        </p:tav>
                                        <p:tav tm="100000">
                                          <p:val>
                                            <p:strVal val="#ppt_h"/>
                                          </p:val>
                                        </p:tav>
                                      </p:tavLst>
                                    </p:anim>
                                    <p:animEffect transition="in" filter="fade">
                                      <p:cBhvr>
                                        <p:cTn id="116" dur="500"/>
                                        <p:tgtEl>
                                          <p:spTgt spid="15"/>
                                        </p:tgtEl>
                                      </p:cBhvr>
                                    </p:animEffect>
                                  </p:childTnLst>
                                </p:cTn>
                              </p:par>
                            </p:childTnLst>
                          </p:cTn>
                        </p:par>
                      </p:childTnLst>
                    </p:cTn>
                  </p:par>
                  <p:par>
                    <p:cTn id="117" fill="hold">
                      <p:stCondLst>
                        <p:cond delay="indefinite"/>
                      </p:stCondLst>
                      <p:childTnLst>
                        <p:par>
                          <p:cTn id="118" fill="hold">
                            <p:stCondLst>
                              <p:cond delay="0"/>
                            </p:stCondLst>
                            <p:childTnLst>
                              <p:par>
                                <p:cTn id="119" presetID="53" presetClass="exit" presetSubtype="32" fill="hold" grpId="1" nodeType="clickEffect">
                                  <p:stCondLst>
                                    <p:cond delay="0"/>
                                  </p:stCondLst>
                                  <p:childTnLst>
                                    <p:anim calcmode="lin" valueType="num">
                                      <p:cBhvr>
                                        <p:cTn id="120" dur="500"/>
                                        <p:tgtEl>
                                          <p:spTgt spid="15"/>
                                        </p:tgtEl>
                                        <p:attrNameLst>
                                          <p:attrName>ppt_w</p:attrName>
                                        </p:attrNameLst>
                                      </p:cBhvr>
                                      <p:tavLst>
                                        <p:tav tm="0">
                                          <p:val>
                                            <p:strVal val="ppt_w"/>
                                          </p:val>
                                        </p:tav>
                                        <p:tav tm="100000">
                                          <p:val>
                                            <p:fltVal val="0"/>
                                          </p:val>
                                        </p:tav>
                                      </p:tavLst>
                                    </p:anim>
                                    <p:anim calcmode="lin" valueType="num">
                                      <p:cBhvr>
                                        <p:cTn id="121" dur="500"/>
                                        <p:tgtEl>
                                          <p:spTgt spid="15"/>
                                        </p:tgtEl>
                                        <p:attrNameLst>
                                          <p:attrName>ppt_h</p:attrName>
                                        </p:attrNameLst>
                                      </p:cBhvr>
                                      <p:tavLst>
                                        <p:tav tm="0">
                                          <p:val>
                                            <p:strVal val="ppt_h"/>
                                          </p:val>
                                        </p:tav>
                                        <p:tav tm="100000">
                                          <p:val>
                                            <p:fltVal val="0"/>
                                          </p:val>
                                        </p:tav>
                                      </p:tavLst>
                                    </p:anim>
                                    <p:animEffect transition="out" filter="fade">
                                      <p:cBhvr>
                                        <p:cTn id="122" dur="500"/>
                                        <p:tgtEl>
                                          <p:spTgt spid="15"/>
                                        </p:tgtEl>
                                      </p:cBhvr>
                                    </p:animEffect>
                                    <p:set>
                                      <p:cBhvr>
                                        <p:cTn id="123" dur="1" fill="hold">
                                          <p:stCondLst>
                                            <p:cond delay="499"/>
                                          </p:stCondLst>
                                        </p:cTn>
                                        <p:tgtEl>
                                          <p:spTgt spid="15"/>
                                        </p:tgtEl>
                                        <p:attrNameLst>
                                          <p:attrName>style.visibility</p:attrName>
                                        </p:attrNameLst>
                                      </p:cBhvr>
                                      <p:to>
                                        <p:strVal val="hidden"/>
                                      </p:to>
                                    </p:set>
                                  </p:childTnLst>
                                </p:cTn>
                              </p:par>
                              <p:par>
                                <p:cTn id="124" presetID="53" presetClass="exit" presetSubtype="32" fill="hold" grpId="1" nodeType="withEffect">
                                  <p:stCondLst>
                                    <p:cond delay="0"/>
                                  </p:stCondLst>
                                  <p:childTnLst>
                                    <p:anim calcmode="lin" valueType="num">
                                      <p:cBhvr>
                                        <p:cTn id="125" dur="500"/>
                                        <p:tgtEl>
                                          <p:spTgt spid="14"/>
                                        </p:tgtEl>
                                        <p:attrNameLst>
                                          <p:attrName>ppt_w</p:attrName>
                                        </p:attrNameLst>
                                      </p:cBhvr>
                                      <p:tavLst>
                                        <p:tav tm="0">
                                          <p:val>
                                            <p:strVal val="ppt_w"/>
                                          </p:val>
                                        </p:tav>
                                        <p:tav tm="100000">
                                          <p:val>
                                            <p:fltVal val="0"/>
                                          </p:val>
                                        </p:tav>
                                      </p:tavLst>
                                    </p:anim>
                                    <p:anim calcmode="lin" valueType="num">
                                      <p:cBhvr>
                                        <p:cTn id="126" dur="500"/>
                                        <p:tgtEl>
                                          <p:spTgt spid="14"/>
                                        </p:tgtEl>
                                        <p:attrNameLst>
                                          <p:attrName>ppt_h</p:attrName>
                                        </p:attrNameLst>
                                      </p:cBhvr>
                                      <p:tavLst>
                                        <p:tav tm="0">
                                          <p:val>
                                            <p:strVal val="ppt_h"/>
                                          </p:val>
                                        </p:tav>
                                        <p:tav tm="100000">
                                          <p:val>
                                            <p:fltVal val="0"/>
                                          </p:val>
                                        </p:tav>
                                      </p:tavLst>
                                    </p:anim>
                                    <p:animEffect transition="out" filter="fade">
                                      <p:cBhvr>
                                        <p:cTn id="127" dur="500"/>
                                        <p:tgtEl>
                                          <p:spTgt spid="14"/>
                                        </p:tgtEl>
                                      </p:cBhvr>
                                    </p:animEffect>
                                    <p:set>
                                      <p:cBhvr>
                                        <p:cTn id="128" dur="1" fill="hold">
                                          <p:stCondLst>
                                            <p:cond delay="499"/>
                                          </p:stCondLst>
                                        </p:cTn>
                                        <p:tgtEl>
                                          <p:spTgt spid="14"/>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2">
                                            <p:txEl>
                                              <p:pRg st="2" end="2"/>
                                            </p:txEl>
                                          </p:spTgt>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5"/>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53" presetClass="entr" presetSubtype="16" fill="hold" grpId="0" nodeType="clickEffect">
                                  <p:stCondLst>
                                    <p:cond delay="0"/>
                                  </p:stCondLst>
                                  <p:childTnLst>
                                    <p:set>
                                      <p:cBhvr>
                                        <p:cTn id="138" dur="1" fill="hold">
                                          <p:stCondLst>
                                            <p:cond delay="0"/>
                                          </p:stCondLst>
                                        </p:cTn>
                                        <p:tgtEl>
                                          <p:spTgt spid="8"/>
                                        </p:tgtEl>
                                        <p:attrNameLst>
                                          <p:attrName>style.visibility</p:attrName>
                                        </p:attrNameLst>
                                      </p:cBhvr>
                                      <p:to>
                                        <p:strVal val="visible"/>
                                      </p:to>
                                    </p:set>
                                    <p:anim calcmode="lin" valueType="num">
                                      <p:cBhvr>
                                        <p:cTn id="139" dur="500" fill="hold"/>
                                        <p:tgtEl>
                                          <p:spTgt spid="8"/>
                                        </p:tgtEl>
                                        <p:attrNameLst>
                                          <p:attrName>ppt_w</p:attrName>
                                        </p:attrNameLst>
                                      </p:cBhvr>
                                      <p:tavLst>
                                        <p:tav tm="0">
                                          <p:val>
                                            <p:fltVal val="0"/>
                                          </p:val>
                                        </p:tav>
                                        <p:tav tm="100000">
                                          <p:val>
                                            <p:strVal val="#ppt_w"/>
                                          </p:val>
                                        </p:tav>
                                      </p:tavLst>
                                    </p:anim>
                                    <p:anim calcmode="lin" valueType="num">
                                      <p:cBhvr>
                                        <p:cTn id="140" dur="500" fill="hold"/>
                                        <p:tgtEl>
                                          <p:spTgt spid="8"/>
                                        </p:tgtEl>
                                        <p:attrNameLst>
                                          <p:attrName>ppt_h</p:attrName>
                                        </p:attrNameLst>
                                      </p:cBhvr>
                                      <p:tavLst>
                                        <p:tav tm="0">
                                          <p:val>
                                            <p:fltVal val="0"/>
                                          </p:val>
                                        </p:tav>
                                        <p:tav tm="100000">
                                          <p:val>
                                            <p:strVal val="#ppt_h"/>
                                          </p:val>
                                        </p:tav>
                                      </p:tavLst>
                                    </p:anim>
                                    <p:animEffect transition="in" filter="fade">
                                      <p:cBhvr>
                                        <p:cTn id="141" dur="500"/>
                                        <p:tgtEl>
                                          <p:spTgt spid="8"/>
                                        </p:tgtEl>
                                      </p:cBhvr>
                                    </p:animEffect>
                                  </p:childTnLst>
                                </p:cTn>
                              </p:par>
                            </p:childTnLst>
                          </p:cTn>
                        </p:par>
                      </p:childTnLst>
                    </p:cTn>
                  </p:par>
                  <p:par>
                    <p:cTn id="142" fill="hold">
                      <p:stCondLst>
                        <p:cond delay="indefinite"/>
                      </p:stCondLst>
                      <p:childTnLst>
                        <p:par>
                          <p:cTn id="143" fill="hold">
                            <p:stCondLst>
                              <p:cond delay="0"/>
                            </p:stCondLst>
                            <p:childTnLst>
                              <p:par>
                                <p:cTn id="144" presetID="53" presetClass="exit" presetSubtype="32" fill="hold" grpId="1" nodeType="clickEffect">
                                  <p:stCondLst>
                                    <p:cond delay="0"/>
                                  </p:stCondLst>
                                  <p:childTnLst>
                                    <p:anim calcmode="lin" valueType="num">
                                      <p:cBhvr>
                                        <p:cTn id="145" dur="500"/>
                                        <p:tgtEl>
                                          <p:spTgt spid="8"/>
                                        </p:tgtEl>
                                        <p:attrNameLst>
                                          <p:attrName>ppt_w</p:attrName>
                                        </p:attrNameLst>
                                      </p:cBhvr>
                                      <p:tavLst>
                                        <p:tav tm="0">
                                          <p:val>
                                            <p:strVal val="ppt_w"/>
                                          </p:val>
                                        </p:tav>
                                        <p:tav tm="100000">
                                          <p:val>
                                            <p:fltVal val="0"/>
                                          </p:val>
                                        </p:tav>
                                      </p:tavLst>
                                    </p:anim>
                                    <p:anim calcmode="lin" valueType="num">
                                      <p:cBhvr>
                                        <p:cTn id="146" dur="500"/>
                                        <p:tgtEl>
                                          <p:spTgt spid="8"/>
                                        </p:tgtEl>
                                        <p:attrNameLst>
                                          <p:attrName>ppt_h</p:attrName>
                                        </p:attrNameLst>
                                      </p:cBhvr>
                                      <p:tavLst>
                                        <p:tav tm="0">
                                          <p:val>
                                            <p:strVal val="ppt_h"/>
                                          </p:val>
                                        </p:tav>
                                        <p:tav tm="100000">
                                          <p:val>
                                            <p:fltVal val="0"/>
                                          </p:val>
                                        </p:tav>
                                      </p:tavLst>
                                    </p:anim>
                                    <p:animEffect transition="out" filter="fade">
                                      <p:cBhvr>
                                        <p:cTn id="147" dur="500"/>
                                        <p:tgtEl>
                                          <p:spTgt spid="8"/>
                                        </p:tgtEl>
                                      </p:cBhvr>
                                    </p:animEffect>
                                    <p:set>
                                      <p:cBhvr>
                                        <p:cTn id="148" dur="1" fill="hold">
                                          <p:stCondLst>
                                            <p:cond delay="499"/>
                                          </p:stCondLst>
                                        </p:cTn>
                                        <p:tgtEl>
                                          <p:spTgt spid="8"/>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53" presetClass="entr" presetSubtype="16" fill="hold" grpId="0" nodeType="clickEffect">
                                  <p:stCondLst>
                                    <p:cond delay="0"/>
                                  </p:stCondLst>
                                  <p:childTnLst>
                                    <p:set>
                                      <p:cBhvr>
                                        <p:cTn id="152" dur="1" fill="hold">
                                          <p:stCondLst>
                                            <p:cond delay="0"/>
                                          </p:stCondLst>
                                        </p:cTn>
                                        <p:tgtEl>
                                          <p:spTgt spid="9"/>
                                        </p:tgtEl>
                                        <p:attrNameLst>
                                          <p:attrName>style.visibility</p:attrName>
                                        </p:attrNameLst>
                                      </p:cBhvr>
                                      <p:to>
                                        <p:strVal val="visible"/>
                                      </p:to>
                                    </p:set>
                                    <p:anim calcmode="lin" valueType="num">
                                      <p:cBhvr>
                                        <p:cTn id="153" dur="500" fill="hold"/>
                                        <p:tgtEl>
                                          <p:spTgt spid="9"/>
                                        </p:tgtEl>
                                        <p:attrNameLst>
                                          <p:attrName>ppt_w</p:attrName>
                                        </p:attrNameLst>
                                      </p:cBhvr>
                                      <p:tavLst>
                                        <p:tav tm="0">
                                          <p:val>
                                            <p:fltVal val="0"/>
                                          </p:val>
                                        </p:tav>
                                        <p:tav tm="100000">
                                          <p:val>
                                            <p:strVal val="#ppt_w"/>
                                          </p:val>
                                        </p:tav>
                                      </p:tavLst>
                                    </p:anim>
                                    <p:anim calcmode="lin" valueType="num">
                                      <p:cBhvr>
                                        <p:cTn id="154" dur="500" fill="hold"/>
                                        <p:tgtEl>
                                          <p:spTgt spid="9"/>
                                        </p:tgtEl>
                                        <p:attrNameLst>
                                          <p:attrName>ppt_h</p:attrName>
                                        </p:attrNameLst>
                                      </p:cBhvr>
                                      <p:tavLst>
                                        <p:tav tm="0">
                                          <p:val>
                                            <p:fltVal val="0"/>
                                          </p:val>
                                        </p:tav>
                                        <p:tav tm="100000">
                                          <p:val>
                                            <p:strVal val="#ppt_h"/>
                                          </p:val>
                                        </p:tav>
                                      </p:tavLst>
                                    </p:anim>
                                    <p:animEffect transition="in" filter="fade">
                                      <p:cBhvr>
                                        <p:cTn id="155" dur="500"/>
                                        <p:tgtEl>
                                          <p:spTgt spid="9"/>
                                        </p:tgtEl>
                                      </p:cBhvr>
                                    </p:animEffect>
                                  </p:childTnLst>
                                </p:cTn>
                              </p:par>
                            </p:childTnLst>
                          </p:cTn>
                        </p:par>
                      </p:childTnLst>
                    </p:cTn>
                  </p:par>
                  <p:par>
                    <p:cTn id="156" fill="hold">
                      <p:stCondLst>
                        <p:cond delay="indefinite"/>
                      </p:stCondLst>
                      <p:childTnLst>
                        <p:par>
                          <p:cTn id="157" fill="hold">
                            <p:stCondLst>
                              <p:cond delay="0"/>
                            </p:stCondLst>
                            <p:childTnLst>
                              <p:par>
                                <p:cTn id="158" presetID="53" presetClass="exit" presetSubtype="32" fill="hold" grpId="1" nodeType="clickEffect">
                                  <p:stCondLst>
                                    <p:cond delay="0"/>
                                  </p:stCondLst>
                                  <p:childTnLst>
                                    <p:anim calcmode="lin" valueType="num">
                                      <p:cBhvr>
                                        <p:cTn id="159" dur="500"/>
                                        <p:tgtEl>
                                          <p:spTgt spid="9"/>
                                        </p:tgtEl>
                                        <p:attrNameLst>
                                          <p:attrName>ppt_w</p:attrName>
                                        </p:attrNameLst>
                                      </p:cBhvr>
                                      <p:tavLst>
                                        <p:tav tm="0">
                                          <p:val>
                                            <p:strVal val="ppt_w"/>
                                          </p:val>
                                        </p:tav>
                                        <p:tav tm="100000">
                                          <p:val>
                                            <p:fltVal val="0"/>
                                          </p:val>
                                        </p:tav>
                                      </p:tavLst>
                                    </p:anim>
                                    <p:anim calcmode="lin" valueType="num">
                                      <p:cBhvr>
                                        <p:cTn id="160" dur="500"/>
                                        <p:tgtEl>
                                          <p:spTgt spid="9"/>
                                        </p:tgtEl>
                                        <p:attrNameLst>
                                          <p:attrName>ppt_h</p:attrName>
                                        </p:attrNameLst>
                                      </p:cBhvr>
                                      <p:tavLst>
                                        <p:tav tm="0">
                                          <p:val>
                                            <p:strVal val="ppt_h"/>
                                          </p:val>
                                        </p:tav>
                                        <p:tav tm="100000">
                                          <p:val>
                                            <p:fltVal val="0"/>
                                          </p:val>
                                        </p:tav>
                                      </p:tavLst>
                                    </p:anim>
                                    <p:animEffect transition="out" filter="fade">
                                      <p:cBhvr>
                                        <p:cTn id="161" dur="500"/>
                                        <p:tgtEl>
                                          <p:spTgt spid="9"/>
                                        </p:tgtEl>
                                      </p:cBhvr>
                                    </p:animEffect>
                                    <p:set>
                                      <p:cBhvr>
                                        <p:cTn id="162" dur="1" fill="hold">
                                          <p:stCondLst>
                                            <p:cond delay="499"/>
                                          </p:stCondLst>
                                        </p:cTn>
                                        <p:tgtEl>
                                          <p:spTgt spid="9"/>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nodeType="clickEffect">
                                  <p:stCondLst>
                                    <p:cond delay="0"/>
                                  </p:stCondLst>
                                  <p:childTnLst>
                                    <p:set>
                                      <p:cBhvr>
                                        <p:cTn id="16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53" presetClass="entr" presetSubtype="16" fill="hold" grpId="0" nodeType="clickEffect">
                                  <p:stCondLst>
                                    <p:cond delay="0"/>
                                  </p:stCondLst>
                                  <p:childTnLst>
                                    <p:set>
                                      <p:cBhvr>
                                        <p:cTn id="170" dur="1" fill="hold">
                                          <p:stCondLst>
                                            <p:cond delay="0"/>
                                          </p:stCondLst>
                                        </p:cTn>
                                        <p:tgtEl>
                                          <p:spTgt spid="10"/>
                                        </p:tgtEl>
                                        <p:attrNameLst>
                                          <p:attrName>style.visibility</p:attrName>
                                        </p:attrNameLst>
                                      </p:cBhvr>
                                      <p:to>
                                        <p:strVal val="visible"/>
                                      </p:to>
                                    </p:set>
                                    <p:anim calcmode="lin" valueType="num">
                                      <p:cBhvr>
                                        <p:cTn id="171" dur="500" fill="hold"/>
                                        <p:tgtEl>
                                          <p:spTgt spid="10"/>
                                        </p:tgtEl>
                                        <p:attrNameLst>
                                          <p:attrName>ppt_w</p:attrName>
                                        </p:attrNameLst>
                                      </p:cBhvr>
                                      <p:tavLst>
                                        <p:tav tm="0">
                                          <p:val>
                                            <p:fltVal val="0"/>
                                          </p:val>
                                        </p:tav>
                                        <p:tav tm="100000">
                                          <p:val>
                                            <p:strVal val="#ppt_w"/>
                                          </p:val>
                                        </p:tav>
                                      </p:tavLst>
                                    </p:anim>
                                    <p:anim calcmode="lin" valueType="num">
                                      <p:cBhvr>
                                        <p:cTn id="172" dur="500" fill="hold"/>
                                        <p:tgtEl>
                                          <p:spTgt spid="10"/>
                                        </p:tgtEl>
                                        <p:attrNameLst>
                                          <p:attrName>ppt_h</p:attrName>
                                        </p:attrNameLst>
                                      </p:cBhvr>
                                      <p:tavLst>
                                        <p:tav tm="0">
                                          <p:val>
                                            <p:fltVal val="0"/>
                                          </p:val>
                                        </p:tav>
                                        <p:tav tm="100000">
                                          <p:val>
                                            <p:strVal val="#ppt_h"/>
                                          </p:val>
                                        </p:tav>
                                      </p:tavLst>
                                    </p:anim>
                                    <p:animEffect transition="in" filter="fade">
                                      <p:cBhvr>
                                        <p:cTn id="173" dur="500"/>
                                        <p:tgtEl>
                                          <p:spTgt spid="10"/>
                                        </p:tgtEl>
                                      </p:cBhvr>
                                    </p:animEffect>
                                  </p:childTnLst>
                                </p:cTn>
                              </p:par>
                            </p:childTnLst>
                          </p:cTn>
                        </p:par>
                      </p:childTnLst>
                    </p:cTn>
                  </p:par>
                  <p:par>
                    <p:cTn id="174" fill="hold">
                      <p:stCondLst>
                        <p:cond delay="indefinite"/>
                      </p:stCondLst>
                      <p:childTnLst>
                        <p:par>
                          <p:cTn id="175" fill="hold">
                            <p:stCondLst>
                              <p:cond delay="0"/>
                            </p:stCondLst>
                            <p:childTnLst>
                              <p:par>
                                <p:cTn id="176" presetID="53" presetClass="exit" presetSubtype="32" fill="hold" grpId="1" nodeType="clickEffect">
                                  <p:stCondLst>
                                    <p:cond delay="0"/>
                                  </p:stCondLst>
                                  <p:childTnLst>
                                    <p:anim calcmode="lin" valueType="num">
                                      <p:cBhvr>
                                        <p:cTn id="177" dur="500"/>
                                        <p:tgtEl>
                                          <p:spTgt spid="10"/>
                                        </p:tgtEl>
                                        <p:attrNameLst>
                                          <p:attrName>ppt_w</p:attrName>
                                        </p:attrNameLst>
                                      </p:cBhvr>
                                      <p:tavLst>
                                        <p:tav tm="0">
                                          <p:val>
                                            <p:strVal val="ppt_w"/>
                                          </p:val>
                                        </p:tav>
                                        <p:tav tm="100000">
                                          <p:val>
                                            <p:fltVal val="0"/>
                                          </p:val>
                                        </p:tav>
                                      </p:tavLst>
                                    </p:anim>
                                    <p:anim calcmode="lin" valueType="num">
                                      <p:cBhvr>
                                        <p:cTn id="178" dur="500"/>
                                        <p:tgtEl>
                                          <p:spTgt spid="10"/>
                                        </p:tgtEl>
                                        <p:attrNameLst>
                                          <p:attrName>ppt_h</p:attrName>
                                        </p:attrNameLst>
                                      </p:cBhvr>
                                      <p:tavLst>
                                        <p:tav tm="0">
                                          <p:val>
                                            <p:strVal val="ppt_h"/>
                                          </p:val>
                                        </p:tav>
                                        <p:tav tm="100000">
                                          <p:val>
                                            <p:fltVal val="0"/>
                                          </p:val>
                                        </p:tav>
                                      </p:tavLst>
                                    </p:anim>
                                    <p:animEffect transition="out" filter="fade">
                                      <p:cBhvr>
                                        <p:cTn id="179" dur="500"/>
                                        <p:tgtEl>
                                          <p:spTgt spid="10"/>
                                        </p:tgtEl>
                                      </p:cBhvr>
                                    </p:animEffect>
                                    <p:set>
                                      <p:cBhvr>
                                        <p:cTn id="180" dur="1" fill="hold">
                                          <p:stCondLst>
                                            <p:cond delay="499"/>
                                          </p:stCondLst>
                                        </p:cTn>
                                        <p:tgtEl>
                                          <p:spTgt spid="10"/>
                                        </p:tgtEl>
                                        <p:attrNameLst>
                                          <p:attrName>style.visibility</p:attrName>
                                        </p:attrNameLst>
                                      </p:cBhvr>
                                      <p:to>
                                        <p:strVal val="hidden"/>
                                      </p:to>
                                    </p:set>
                                  </p:childTnLst>
                                </p:cTn>
                              </p:par>
                            </p:childTnLst>
                          </p:cTn>
                        </p:par>
                      </p:childTnLst>
                    </p:cTn>
                  </p:par>
                  <p:par>
                    <p:cTn id="181" fill="hold">
                      <p:stCondLst>
                        <p:cond delay="indefinite"/>
                      </p:stCondLst>
                      <p:childTnLst>
                        <p:par>
                          <p:cTn id="182" fill="hold">
                            <p:stCondLst>
                              <p:cond delay="0"/>
                            </p:stCondLst>
                            <p:childTnLst>
                              <p:par>
                                <p:cTn id="183" presetID="1" presetClass="entr" presetSubtype="0" fill="hold" nodeType="clickEffect">
                                  <p:stCondLst>
                                    <p:cond delay="0"/>
                                  </p:stCondLst>
                                  <p:childTnLst>
                                    <p:set>
                                      <p:cBhvr>
                                        <p:cTn id="18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85" fill="hold">
                      <p:stCondLst>
                        <p:cond delay="indefinite"/>
                      </p:stCondLst>
                      <p:childTnLst>
                        <p:par>
                          <p:cTn id="186" fill="hold">
                            <p:stCondLst>
                              <p:cond delay="0"/>
                            </p:stCondLst>
                            <p:childTnLst>
                              <p:par>
                                <p:cTn id="187" presetID="53" presetClass="entr" presetSubtype="16" fill="hold" grpId="0" nodeType="clickEffect">
                                  <p:stCondLst>
                                    <p:cond delay="0"/>
                                  </p:stCondLst>
                                  <p:childTnLst>
                                    <p:set>
                                      <p:cBhvr>
                                        <p:cTn id="188" dur="1" fill="hold">
                                          <p:stCondLst>
                                            <p:cond delay="0"/>
                                          </p:stCondLst>
                                        </p:cTn>
                                        <p:tgtEl>
                                          <p:spTgt spid="11"/>
                                        </p:tgtEl>
                                        <p:attrNameLst>
                                          <p:attrName>style.visibility</p:attrName>
                                        </p:attrNameLst>
                                      </p:cBhvr>
                                      <p:to>
                                        <p:strVal val="visible"/>
                                      </p:to>
                                    </p:set>
                                    <p:anim calcmode="lin" valueType="num">
                                      <p:cBhvr>
                                        <p:cTn id="189" dur="500" fill="hold"/>
                                        <p:tgtEl>
                                          <p:spTgt spid="11"/>
                                        </p:tgtEl>
                                        <p:attrNameLst>
                                          <p:attrName>ppt_w</p:attrName>
                                        </p:attrNameLst>
                                      </p:cBhvr>
                                      <p:tavLst>
                                        <p:tav tm="0">
                                          <p:val>
                                            <p:fltVal val="0"/>
                                          </p:val>
                                        </p:tav>
                                        <p:tav tm="100000">
                                          <p:val>
                                            <p:strVal val="#ppt_w"/>
                                          </p:val>
                                        </p:tav>
                                      </p:tavLst>
                                    </p:anim>
                                    <p:anim calcmode="lin" valueType="num">
                                      <p:cBhvr>
                                        <p:cTn id="190" dur="500" fill="hold"/>
                                        <p:tgtEl>
                                          <p:spTgt spid="11"/>
                                        </p:tgtEl>
                                        <p:attrNameLst>
                                          <p:attrName>ppt_h</p:attrName>
                                        </p:attrNameLst>
                                      </p:cBhvr>
                                      <p:tavLst>
                                        <p:tav tm="0">
                                          <p:val>
                                            <p:fltVal val="0"/>
                                          </p:val>
                                        </p:tav>
                                        <p:tav tm="100000">
                                          <p:val>
                                            <p:strVal val="#ppt_h"/>
                                          </p:val>
                                        </p:tav>
                                      </p:tavLst>
                                    </p:anim>
                                    <p:animEffect transition="in" filter="fade">
                                      <p:cBhvr>
                                        <p:cTn id="191" dur="500"/>
                                        <p:tgtEl>
                                          <p:spTgt spid="11"/>
                                        </p:tgtEl>
                                      </p:cBhvr>
                                    </p:animEffect>
                                  </p:childTnLst>
                                </p:cTn>
                              </p:par>
                            </p:childTnLst>
                          </p:cTn>
                        </p:par>
                      </p:childTnLst>
                    </p:cTn>
                  </p:par>
                  <p:par>
                    <p:cTn id="192" fill="hold">
                      <p:stCondLst>
                        <p:cond delay="indefinite"/>
                      </p:stCondLst>
                      <p:childTnLst>
                        <p:par>
                          <p:cTn id="193" fill="hold">
                            <p:stCondLst>
                              <p:cond delay="0"/>
                            </p:stCondLst>
                            <p:childTnLst>
                              <p:par>
                                <p:cTn id="194" presetID="53" presetClass="exit" presetSubtype="32" fill="hold" grpId="1" nodeType="clickEffect">
                                  <p:stCondLst>
                                    <p:cond delay="0"/>
                                  </p:stCondLst>
                                  <p:childTnLst>
                                    <p:anim calcmode="lin" valueType="num">
                                      <p:cBhvr>
                                        <p:cTn id="195" dur="500"/>
                                        <p:tgtEl>
                                          <p:spTgt spid="11"/>
                                        </p:tgtEl>
                                        <p:attrNameLst>
                                          <p:attrName>ppt_w</p:attrName>
                                        </p:attrNameLst>
                                      </p:cBhvr>
                                      <p:tavLst>
                                        <p:tav tm="0">
                                          <p:val>
                                            <p:strVal val="ppt_w"/>
                                          </p:val>
                                        </p:tav>
                                        <p:tav tm="100000">
                                          <p:val>
                                            <p:fltVal val="0"/>
                                          </p:val>
                                        </p:tav>
                                      </p:tavLst>
                                    </p:anim>
                                    <p:anim calcmode="lin" valueType="num">
                                      <p:cBhvr>
                                        <p:cTn id="196" dur="500"/>
                                        <p:tgtEl>
                                          <p:spTgt spid="11"/>
                                        </p:tgtEl>
                                        <p:attrNameLst>
                                          <p:attrName>ppt_h</p:attrName>
                                        </p:attrNameLst>
                                      </p:cBhvr>
                                      <p:tavLst>
                                        <p:tav tm="0">
                                          <p:val>
                                            <p:strVal val="ppt_h"/>
                                          </p:val>
                                        </p:tav>
                                        <p:tav tm="100000">
                                          <p:val>
                                            <p:fltVal val="0"/>
                                          </p:val>
                                        </p:tav>
                                      </p:tavLst>
                                    </p:anim>
                                    <p:animEffect transition="out" filter="fade">
                                      <p:cBhvr>
                                        <p:cTn id="197" dur="500"/>
                                        <p:tgtEl>
                                          <p:spTgt spid="11"/>
                                        </p:tgtEl>
                                      </p:cBhvr>
                                    </p:animEffect>
                                    <p:set>
                                      <p:cBhvr>
                                        <p:cTn id="198"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186309"/>
          </a:xfrm>
          <a:prstGeom prst="rect">
            <a:avLst/>
          </a:prstGeom>
          <a:solidFill>
            <a:schemeClr val="bg1"/>
          </a:solidFill>
        </p:spPr>
        <p:txBody>
          <a:bodyPr wrap="square" rtlCol="0">
            <a:spAutoFit/>
          </a:bodyPr>
          <a:lstStyle/>
          <a:p>
            <a:pPr defTabSz="274313">
              <a:spcBef>
                <a:spcPts val="1800"/>
              </a:spcBef>
              <a:defRPr/>
            </a:pPr>
            <a:r>
              <a:rPr lang="en-US" sz="2400" b="1" dirty="0">
                <a:solidFill>
                  <a:srgbClr val="FF0000"/>
                </a:solidFill>
                <a:latin typeface="Times New Roman" panose="02020603050405020304" pitchFamily="18" charset="0"/>
                <a:cs typeface="Times New Roman" panose="02020603050405020304" pitchFamily="18" charset="0"/>
              </a:rPr>
              <a:t>Acts 5:11-16 (NASB) </a:t>
            </a:r>
            <a:br>
              <a:rPr lang="en-US" sz="2400" dirty="0">
                <a:solidFill>
                  <a:srgbClr val="FF0000"/>
                </a:solidFill>
                <a:latin typeface="Times New Roman" panose="02020603050405020304" pitchFamily="18" charset="0"/>
                <a:cs typeface="Times New Roman" panose="02020603050405020304" pitchFamily="18" charset="0"/>
              </a:rPr>
            </a:br>
            <a:r>
              <a:rPr lang="en-US" sz="2400" baseline="30000" dirty="0">
                <a:solidFill>
                  <a:srgbClr val="FF0000"/>
                </a:solidFill>
                <a:latin typeface="Times New Roman" panose="02020603050405020304" pitchFamily="18" charset="0"/>
                <a:cs typeface="Times New Roman" panose="02020603050405020304" pitchFamily="18" charset="0"/>
              </a:rPr>
              <a:t>14 </a:t>
            </a:r>
            <a:r>
              <a:rPr lang="en-US" sz="2400" dirty="0">
                <a:solidFill>
                  <a:srgbClr val="FF0000"/>
                </a:solidFill>
                <a:latin typeface="Times New Roman" panose="02020603050405020304" pitchFamily="18" charset="0"/>
                <a:cs typeface="Times New Roman" panose="02020603050405020304" pitchFamily="18" charset="0"/>
              </a:rPr>
              <a:t> And all the more believers in the Lord, multitudes of men and women, were constantly added 	to </a:t>
            </a:r>
            <a:r>
              <a:rPr lang="en-US" sz="2400" i="1" dirty="0">
                <a:solidFill>
                  <a:srgbClr val="FF0000"/>
                </a:solidFill>
                <a:latin typeface="Times New Roman" panose="02020603050405020304" pitchFamily="18" charset="0"/>
                <a:cs typeface="Times New Roman" panose="02020603050405020304" pitchFamily="18" charset="0"/>
              </a:rPr>
              <a:t>their number,</a:t>
            </a:r>
            <a:r>
              <a:rPr lang="en-US" sz="2400" dirty="0">
                <a:solidFill>
                  <a:srgbClr val="FF0000"/>
                </a:solidFill>
                <a:latin typeface="Times New Roman" panose="02020603050405020304" pitchFamily="18" charset="0"/>
                <a:cs typeface="Times New Roman" panose="02020603050405020304" pitchFamily="18" charset="0"/>
              </a:rPr>
              <a:t> </a:t>
            </a:r>
            <a:br>
              <a:rPr lang="en-US" sz="2400" dirty="0">
                <a:solidFill>
                  <a:srgbClr val="FF0000"/>
                </a:solidFill>
                <a:latin typeface="Times New Roman" panose="02020603050405020304" pitchFamily="18" charset="0"/>
                <a:cs typeface="Times New Roman" panose="02020603050405020304" pitchFamily="18" charset="0"/>
              </a:rPr>
            </a:br>
            <a:r>
              <a:rPr lang="en-US" sz="2400" baseline="30000" dirty="0">
                <a:solidFill>
                  <a:srgbClr val="FF0000"/>
                </a:solidFill>
                <a:latin typeface="Times New Roman" panose="02020603050405020304" pitchFamily="18" charset="0"/>
                <a:cs typeface="Times New Roman" panose="02020603050405020304" pitchFamily="18" charset="0"/>
              </a:rPr>
              <a:t>15 </a:t>
            </a:r>
            <a:r>
              <a:rPr lang="en-US" sz="2400" dirty="0">
                <a:solidFill>
                  <a:srgbClr val="FF0000"/>
                </a:solidFill>
                <a:latin typeface="Times New Roman" panose="02020603050405020304" pitchFamily="18" charset="0"/>
                <a:cs typeface="Times New Roman" panose="02020603050405020304" pitchFamily="18" charset="0"/>
              </a:rPr>
              <a:t> to such an extent that they even carried the sick out into the streets and laid them on cots and 	pallets, so that when Peter came by at least his shadow might fall on any one of them. </a:t>
            </a:r>
            <a:br>
              <a:rPr lang="en-US" sz="2400" dirty="0">
                <a:solidFill>
                  <a:srgbClr val="FF0000"/>
                </a:solidFill>
                <a:latin typeface="Times New Roman" panose="02020603050405020304" pitchFamily="18" charset="0"/>
                <a:cs typeface="Times New Roman" panose="02020603050405020304" pitchFamily="18" charset="0"/>
              </a:rPr>
            </a:br>
            <a:r>
              <a:rPr lang="en-US" sz="2400" baseline="30000" dirty="0">
                <a:solidFill>
                  <a:srgbClr val="FF0000"/>
                </a:solidFill>
                <a:latin typeface="Times New Roman" panose="02020603050405020304" pitchFamily="18" charset="0"/>
                <a:cs typeface="Times New Roman" panose="02020603050405020304" pitchFamily="18" charset="0"/>
              </a:rPr>
              <a:t>16 </a:t>
            </a:r>
            <a:r>
              <a:rPr lang="en-US" sz="2400" dirty="0">
                <a:solidFill>
                  <a:srgbClr val="FF0000"/>
                </a:solidFill>
                <a:latin typeface="Times New Roman" panose="02020603050405020304" pitchFamily="18" charset="0"/>
                <a:cs typeface="Times New Roman" panose="02020603050405020304" pitchFamily="18" charset="0"/>
              </a:rPr>
              <a:t> Also the people from the cities in the vicinity of Jerusalem were coming together, bringing 	people who were sick or afflicted with unclean spirits, and they were all being healed. </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A. </a:t>
            </a:r>
            <a:r>
              <a:rPr lang="en-US" sz="2400" dirty="0">
                <a:solidFill>
                  <a:srgbClr val="FF0000"/>
                </a:solidFill>
                <a:latin typeface="Times New Roman" panose="02020603050405020304" pitchFamily="18" charset="0"/>
                <a:cs typeface="Times New Roman" panose="02020603050405020304" pitchFamily="18" charset="0"/>
              </a:rPr>
              <a:t>Verse 14 -</a:t>
            </a:r>
            <a:r>
              <a:rPr lang="en-US" sz="2400" dirty="0">
                <a:solidFill>
                  <a:prstClr val="black"/>
                </a:solidFill>
                <a:latin typeface="Times New Roman" panose="02020603050405020304" pitchFamily="18" charset="0"/>
                <a:cs typeface="Times New Roman" panose="02020603050405020304" pitchFamily="18" charset="0"/>
              </a:rPr>
              <a:t> The Jerusalem church continues to grow in large number: </a:t>
            </a:r>
            <a:r>
              <a:rPr lang="en-US" sz="2400" dirty="0">
                <a:solidFill>
                  <a:srgbClr val="FF0000"/>
                </a:solidFill>
                <a:latin typeface="Times New Roman" panose="02020603050405020304" pitchFamily="18" charset="0"/>
                <a:cs typeface="Times New Roman" panose="02020603050405020304" pitchFamily="18" charset="0"/>
              </a:rPr>
              <a:t>Acts 2:41, 47</a:t>
            </a:r>
            <a:r>
              <a:rPr lang="en-US" sz="2400">
                <a:solidFill>
                  <a:srgbClr val="FF0000"/>
                </a:solidFill>
                <a:latin typeface="Times New Roman" panose="02020603050405020304" pitchFamily="18" charset="0"/>
                <a:cs typeface="Times New Roman" panose="02020603050405020304" pitchFamily="18" charset="0"/>
              </a:rPr>
              <a:t>; 4:4</a:t>
            </a:r>
            <a:endParaRPr lang="en-US" sz="2400" dirty="0">
              <a:solidFill>
                <a:srgbClr val="FF0000"/>
              </a:solidFill>
              <a:latin typeface="Times New Roman" panose="02020603050405020304" pitchFamily="18" charset="0"/>
              <a:cs typeface="Times New Roman" panose="02020603050405020304" pitchFamily="18" charset="0"/>
            </a:endParaRP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	1. Though some of people of the community feared the Apostles others held them in higher 				esteem. They recognized the authority and power that God worked through them to heal. This 		must of added to their fondness toward them and their teachings. </a:t>
            </a:r>
            <a:r>
              <a:rPr lang="en-US" sz="2400" dirty="0" err="1">
                <a:solidFill>
                  <a:srgbClr val="FF0000"/>
                </a:solidFill>
                <a:latin typeface="Times New Roman" panose="02020603050405020304" pitchFamily="18" charset="0"/>
                <a:cs typeface="Times New Roman" panose="02020603050405020304" pitchFamily="18" charset="0"/>
              </a:rPr>
              <a:t>Jn</a:t>
            </a:r>
            <a:r>
              <a:rPr lang="en-US" sz="2400" dirty="0">
                <a:solidFill>
                  <a:srgbClr val="FF0000"/>
                </a:solidFill>
                <a:latin typeface="Times New Roman" panose="02020603050405020304" pitchFamily="18" charset="0"/>
                <a:cs typeface="Times New Roman" panose="02020603050405020304" pitchFamily="18" charset="0"/>
              </a:rPr>
              <a:t> 3:1-2</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		a. Special miracles worked, if Peters shadow might fall on them. </a:t>
            </a:r>
            <a:r>
              <a:rPr lang="en-US" sz="2400" dirty="0">
                <a:solidFill>
                  <a:srgbClr val="FF0000"/>
                </a:solidFill>
                <a:latin typeface="Times New Roman" panose="02020603050405020304" pitchFamily="18" charset="0"/>
                <a:cs typeface="Times New Roman" panose="02020603050405020304" pitchFamily="18" charset="0"/>
              </a:rPr>
              <a:t>Acts 19:11-12</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		b. The news spread to nearby cities and they too came to be healed and they </a:t>
            </a:r>
            <a:r>
              <a:rPr lang="en-US" sz="2400" b="1" dirty="0">
                <a:solidFill>
                  <a:prstClr val="black"/>
                </a:solidFill>
                <a:latin typeface="Times New Roman" panose="02020603050405020304" pitchFamily="18" charset="0"/>
                <a:cs typeface="Times New Roman" panose="02020603050405020304" pitchFamily="18" charset="0"/>
              </a:rPr>
              <a:t>ALL</a:t>
            </a:r>
            <a:r>
              <a:rPr lang="en-US" sz="2400" dirty="0">
                <a:solidFill>
                  <a:prstClr val="black"/>
                </a:solidFill>
                <a:latin typeface="Times New Roman" panose="02020603050405020304" pitchFamily="18" charset="0"/>
                <a:cs typeface="Times New Roman" panose="02020603050405020304" pitchFamily="18" charset="0"/>
              </a:rPr>
              <a:t> were 						healed. </a:t>
            </a:r>
            <a:r>
              <a:rPr lang="en-US" sz="2400" dirty="0">
                <a:solidFill>
                  <a:srgbClr val="FF0000"/>
                </a:solidFill>
                <a:latin typeface="Times New Roman" panose="02020603050405020304" pitchFamily="18" charset="0"/>
                <a:cs typeface="Times New Roman" panose="02020603050405020304" pitchFamily="18" charset="0"/>
              </a:rPr>
              <a:t>Acts 28:7-9</a:t>
            </a:r>
          </a:p>
        </p:txBody>
      </p:sp>
      <p:sp>
        <p:nvSpPr>
          <p:cNvPr id="4" name="TextBox 3"/>
          <p:cNvSpPr txBox="1"/>
          <p:nvPr/>
        </p:nvSpPr>
        <p:spPr>
          <a:xfrm>
            <a:off x="0" y="5127585"/>
            <a:ext cx="12192000" cy="1569660"/>
          </a:xfrm>
          <a:prstGeom prst="rect">
            <a:avLst/>
          </a:prstGeom>
          <a:solidFill>
            <a:srgbClr val="FFFF00"/>
          </a:solidFill>
          <a:ln w="57150">
            <a:solidFill>
              <a:srgbClr val="FF0000"/>
            </a:solidFill>
          </a:ln>
        </p:spPr>
        <p:txBody>
          <a:bodyPr wrap="square" rtlCol="0">
            <a:spAutoFit/>
          </a:bodyPr>
          <a:lstStyle/>
          <a:p>
            <a:pPr defTabSz="274313">
              <a:spcBef>
                <a:spcPts val="1200"/>
              </a:spcBef>
              <a:defRPr/>
            </a:pPr>
            <a:r>
              <a:rPr lang="en-US" sz="2400" b="1" dirty="0">
                <a:solidFill>
                  <a:prstClr val="black"/>
                </a:solidFill>
                <a:latin typeface="Calibri" panose="020F0502020204030204"/>
              </a:rPr>
              <a:t>Acts 19:11-12 (NASB) </a:t>
            </a:r>
            <a:br>
              <a:rPr lang="en-US" sz="2400" dirty="0">
                <a:solidFill>
                  <a:prstClr val="black"/>
                </a:solidFill>
                <a:latin typeface="Calibri" panose="020F0502020204030204"/>
              </a:rPr>
            </a:br>
            <a:r>
              <a:rPr lang="en-US" sz="2400" dirty="0">
                <a:solidFill>
                  <a:prstClr val="black"/>
                </a:solidFill>
                <a:latin typeface="Calibri" panose="020F0502020204030204"/>
              </a:rPr>
              <a:t>11  God was performing extraordinary miracles by the hands of Paul, </a:t>
            </a:r>
            <a:br>
              <a:rPr lang="en-US" sz="2400" dirty="0">
                <a:solidFill>
                  <a:prstClr val="black"/>
                </a:solidFill>
                <a:latin typeface="Calibri" panose="020F0502020204030204"/>
              </a:rPr>
            </a:br>
            <a:r>
              <a:rPr lang="en-US" sz="2400" dirty="0">
                <a:solidFill>
                  <a:prstClr val="black"/>
                </a:solidFill>
                <a:latin typeface="Calibri" panose="020F0502020204030204"/>
              </a:rPr>
              <a:t>12  so that handkerchiefs or aprons were even carried from his body to the sick, and the diseases 	left them and the evil spirits went out. </a:t>
            </a:r>
          </a:p>
        </p:txBody>
      </p:sp>
      <p:sp>
        <p:nvSpPr>
          <p:cNvPr id="5" name="TextBox 4"/>
          <p:cNvSpPr txBox="1"/>
          <p:nvPr/>
        </p:nvSpPr>
        <p:spPr>
          <a:xfrm>
            <a:off x="0" y="34717"/>
            <a:ext cx="12192000" cy="5139869"/>
          </a:xfrm>
          <a:prstGeom prst="rect">
            <a:avLst/>
          </a:prstGeom>
          <a:solidFill>
            <a:srgbClr val="FFFF00"/>
          </a:solidFill>
          <a:ln w="57150">
            <a:solidFill>
              <a:srgbClr val="FF0000"/>
            </a:solidFill>
          </a:ln>
        </p:spPr>
        <p:txBody>
          <a:bodyPr wrap="square" rtlCol="0">
            <a:spAutoFit/>
          </a:bodyPr>
          <a:lstStyle/>
          <a:p>
            <a:pPr defTabSz="274313">
              <a:spcBef>
                <a:spcPts val="1200"/>
              </a:spcBef>
              <a:defRPr/>
            </a:pPr>
            <a:endParaRPr lang="en-US" sz="2400" b="1" dirty="0">
              <a:solidFill>
                <a:prstClr val="black"/>
              </a:solidFill>
              <a:latin typeface="Calibri" panose="020F0502020204030204"/>
            </a:endParaRPr>
          </a:p>
          <a:p>
            <a:pPr defTabSz="274313">
              <a:spcBef>
                <a:spcPts val="1200"/>
              </a:spcBef>
              <a:defRPr/>
            </a:pPr>
            <a:endParaRPr lang="en-US" sz="2400" b="1" dirty="0">
              <a:solidFill>
                <a:prstClr val="black"/>
              </a:solidFill>
              <a:latin typeface="Calibri" panose="020F0502020204030204"/>
            </a:endParaRPr>
          </a:p>
          <a:p>
            <a:pPr defTabSz="274313">
              <a:spcBef>
                <a:spcPts val="1200"/>
              </a:spcBef>
              <a:defRPr/>
            </a:pPr>
            <a:r>
              <a:rPr lang="en-US" sz="2400" b="1" dirty="0">
                <a:solidFill>
                  <a:prstClr val="black"/>
                </a:solidFill>
                <a:latin typeface="Calibri" panose="020F0502020204030204"/>
              </a:rPr>
              <a:t>Acts 28:7-9 (NASB) </a:t>
            </a:r>
            <a:br>
              <a:rPr lang="en-US" sz="2400" dirty="0">
                <a:solidFill>
                  <a:prstClr val="black"/>
                </a:solidFill>
                <a:latin typeface="Calibri" panose="020F0502020204030204"/>
              </a:rPr>
            </a:br>
            <a:r>
              <a:rPr lang="en-US" sz="2400" dirty="0">
                <a:solidFill>
                  <a:prstClr val="black"/>
                </a:solidFill>
                <a:latin typeface="Calibri" panose="020F0502020204030204"/>
              </a:rPr>
              <a:t>7  Now in the neighborhood of that place were lands belonging to the leading man of the island, 	named Publius, who welcomed us and entertained us courteously three days. </a:t>
            </a:r>
            <a:br>
              <a:rPr lang="en-US" sz="2400" dirty="0">
                <a:solidFill>
                  <a:prstClr val="black"/>
                </a:solidFill>
                <a:latin typeface="Calibri" panose="020F0502020204030204"/>
              </a:rPr>
            </a:br>
            <a:r>
              <a:rPr lang="en-US" sz="2400" dirty="0">
                <a:solidFill>
                  <a:prstClr val="black"/>
                </a:solidFill>
                <a:latin typeface="Calibri" panose="020F0502020204030204"/>
              </a:rPr>
              <a:t>8  And it happened that the father of Publius was lying </a:t>
            </a:r>
            <a:r>
              <a:rPr lang="en-US" sz="2400" i="1" dirty="0">
                <a:solidFill>
                  <a:prstClr val="black"/>
                </a:solidFill>
                <a:latin typeface="Calibri" panose="020F0502020204030204"/>
              </a:rPr>
              <a:t>in bed</a:t>
            </a:r>
            <a:r>
              <a:rPr lang="en-US" sz="2400" dirty="0">
                <a:solidFill>
                  <a:prstClr val="black"/>
                </a:solidFill>
                <a:latin typeface="Calibri" panose="020F0502020204030204"/>
              </a:rPr>
              <a:t> afflicted with </a:t>
            </a:r>
            <a:r>
              <a:rPr lang="en-US" sz="2400" i="1" dirty="0">
                <a:solidFill>
                  <a:prstClr val="black"/>
                </a:solidFill>
                <a:latin typeface="Calibri" panose="020F0502020204030204"/>
              </a:rPr>
              <a:t>recurrent</a:t>
            </a:r>
            <a:r>
              <a:rPr lang="en-US" sz="2400" dirty="0">
                <a:solidFill>
                  <a:prstClr val="black"/>
                </a:solidFill>
                <a:latin typeface="Calibri" panose="020F0502020204030204"/>
              </a:rPr>
              <a:t> fever and 	dysentery; and Paul went in </a:t>
            </a:r>
            <a:r>
              <a:rPr lang="en-US" sz="2400" i="1" dirty="0">
                <a:solidFill>
                  <a:prstClr val="black"/>
                </a:solidFill>
                <a:latin typeface="Calibri" panose="020F0502020204030204"/>
              </a:rPr>
              <a:t>to see</a:t>
            </a:r>
            <a:r>
              <a:rPr lang="en-US" sz="2400" dirty="0">
                <a:solidFill>
                  <a:prstClr val="black"/>
                </a:solidFill>
                <a:latin typeface="Calibri" panose="020F0502020204030204"/>
              </a:rPr>
              <a:t> him and after he had prayed, he laid his hands on him and 	healed him. </a:t>
            </a:r>
            <a:br>
              <a:rPr lang="en-US" sz="2400" dirty="0">
                <a:solidFill>
                  <a:prstClr val="black"/>
                </a:solidFill>
                <a:latin typeface="Calibri" panose="020F0502020204030204"/>
              </a:rPr>
            </a:br>
            <a:r>
              <a:rPr lang="en-US" sz="2400" dirty="0">
                <a:solidFill>
                  <a:prstClr val="black"/>
                </a:solidFill>
                <a:latin typeface="Calibri" panose="020F0502020204030204"/>
              </a:rPr>
              <a:t>9  After this had happened, </a:t>
            </a:r>
            <a:r>
              <a:rPr lang="en-US" sz="2400" b="1" u="sng" dirty="0">
                <a:solidFill>
                  <a:srgbClr val="FF0000"/>
                </a:solidFill>
                <a:latin typeface="Calibri" panose="020F0502020204030204"/>
              </a:rPr>
              <a:t>the rest</a:t>
            </a:r>
            <a:r>
              <a:rPr lang="en-US" sz="2400" dirty="0">
                <a:solidFill>
                  <a:srgbClr val="FF0000"/>
                </a:solidFill>
                <a:latin typeface="Calibri" panose="020F0502020204030204"/>
              </a:rPr>
              <a:t> of the people on the island who had diseases were coming 	to him and getting cured.</a:t>
            </a:r>
          </a:p>
          <a:p>
            <a:pPr defTabSz="274313">
              <a:spcBef>
                <a:spcPts val="1200"/>
              </a:spcBef>
              <a:defRPr/>
            </a:pPr>
            <a:endParaRPr lang="en-US" sz="2400" b="1" dirty="0">
              <a:solidFill>
                <a:prstClr val="black"/>
              </a:solidFill>
              <a:latin typeface="Times New Roman" panose="02020603050405020304" pitchFamily="18" charset="0"/>
              <a:cs typeface="Times New Roman" panose="02020603050405020304" pitchFamily="18" charset="0"/>
            </a:endParaRPr>
          </a:p>
          <a:p>
            <a:pPr defTabSz="274313">
              <a:spcBef>
                <a:spcPts val="1200"/>
              </a:spcBef>
              <a:defRPr/>
            </a:pP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0" y="4572000"/>
            <a:ext cx="12192000" cy="1569660"/>
          </a:xfrm>
          <a:prstGeom prst="rect">
            <a:avLst/>
          </a:prstGeom>
          <a:solidFill>
            <a:srgbClr val="FFFF00"/>
          </a:solidFill>
          <a:ln w="57150">
            <a:solidFill>
              <a:srgbClr val="FF0000"/>
            </a:solidFill>
          </a:ln>
        </p:spPr>
        <p:txBody>
          <a:bodyPr wrap="square" rtlCol="0">
            <a:spAutoFit/>
          </a:bodyPr>
          <a:lstStyle/>
          <a:p>
            <a:pPr defTabSz="274313">
              <a:spcBef>
                <a:spcPts val="1200"/>
              </a:spcBef>
              <a:defRPr/>
            </a:pPr>
            <a:r>
              <a:rPr lang="en-US" sz="2400" b="1" dirty="0">
                <a:solidFill>
                  <a:prstClr val="black"/>
                </a:solidFill>
                <a:latin typeface="Calibri" panose="020F0502020204030204"/>
              </a:rPr>
              <a:t>John 3:1-2 (NASB) </a:t>
            </a:r>
            <a:br>
              <a:rPr lang="en-US" sz="2400" dirty="0">
                <a:solidFill>
                  <a:prstClr val="black"/>
                </a:solidFill>
                <a:latin typeface="Calibri" panose="020F0502020204030204"/>
              </a:rPr>
            </a:br>
            <a:r>
              <a:rPr lang="en-US" sz="2400" dirty="0">
                <a:solidFill>
                  <a:prstClr val="black"/>
                </a:solidFill>
                <a:latin typeface="Calibri" panose="020F0502020204030204"/>
              </a:rPr>
              <a:t>1  Now there was a man of the Pharisees, named Nicodemus, a ruler of the Jews; </a:t>
            </a:r>
            <a:br>
              <a:rPr lang="en-US" sz="2400" dirty="0">
                <a:solidFill>
                  <a:prstClr val="black"/>
                </a:solidFill>
                <a:latin typeface="Calibri" panose="020F0502020204030204"/>
              </a:rPr>
            </a:br>
            <a:r>
              <a:rPr lang="en-US" sz="2400" dirty="0">
                <a:solidFill>
                  <a:prstClr val="black"/>
                </a:solidFill>
                <a:latin typeface="Calibri" panose="020F0502020204030204"/>
              </a:rPr>
              <a:t>2  this man came to Jesus by night and said to Him, "Rabbi, we know that You have come from 	God </a:t>
            </a:r>
            <a:r>
              <a:rPr lang="en-US" sz="2400" i="1" dirty="0">
                <a:solidFill>
                  <a:prstClr val="black"/>
                </a:solidFill>
                <a:latin typeface="Calibri" panose="020F0502020204030204"/>
              </a:rPr>
              <a:t>as</a:t>
            </a:r>
            <a:r>
              <a:rPr lang="en-US" sz="2400" dirty="0">
                <a:solidFill>
                  <a:prstClr val="black"/>
                </a:solidFill>
                <a:latin typeface="Calibri" panose="020F0502020204030204"/>
              </a:rPr>
              <a:t> a teacher; for </a:t>
            </a:r>
            <a:r>
              <a:rPr lang="en-US" sz="2400" dirty="0">
                <a:solidFill>
                  <a:srgbClr val="FF0000"/>
                </a:solidFill>
                <a:latin typeface="Calibri" panose="020F0502020204030204"/>
              </a:rPr>
              <a:t>no one can do these signs that You do unless God is with him." </a:t>
            </a:r>
          </a:p>
        </p:txBody>
      </p:sp>
      <p:sp>
        <p:nvSpPr>
          <p:cNvPr id="3" name="TextBox 2"/>
          <p:cNvSpPr txBox="1"/>
          <p:nvPr/>
        </p:nvSpPr>
        <p:spPr>
          <a:xfrm>
            <a:off x="0" y="3240911"/>
            <a:ext cx="12192000" cy="3570208"/>
          </a:xfrm>
          <a:prstGeom prst="rect">
            <a:avLst/>
          </a:prstGeom>
          <a:solidFill>
            <a:srgbClr val="FFFF00"/>
          </a:solidFill>
          <a:ln w="57150">
            <a:solidFill>
              <a:srgbClr val="FF0000"/>
            </a:solidFill>
          </a:ln>
        </p:spPr>
        <p:txBody>
          <a:bodyPr wrap="square" rtlCol="0">
            <a:spAutoFit/>
          </a:bodyPr>
          <a:lstStyle/>
          <a:p>
            <a:pPr defTabSz="274313">
              <a:spcBef>
                <a:spcPts val="1200"/>
              </a:spcBef>
              <a:defRPr/>
            </a:pPr>
            <a:r>
              <a:rPr lang="en-US" sz="2400" b="1" dirty="0">
                <a:solidFill>
                  <a:prstClr val="black"/>
                </a:solidFill>
                <a:latin typeface="Calibri" panose="020F0502020204030204"/>
              </a:rPr>
              <a:t>Acts 2:41 (NASB) </a:t>
            </a:r>
            <a:br>
              <a:rPr lang="en-US" sz="2400" dirty="0">
                <a:solidFill>
                  <a:prstClr val="black"/>
                </a:solidFill>
                <a:latin typeface="Calibri" panose="020F0502020204030204"/>
              </a:rPr>
            </a:br>
            <a:r>
              <a:rPr lang="en-US" sz="2400" dirty="0">
                <a:solidFill>
                  <a:prstClr val="black"/>
                </a:solidFill>
                <a:latin typeface="Calibri" panose="020F0502020204030204"/>
              </a:rPr>
              <a:t>41  So then, those who had received his word were baptized; and that day there were added 	about three thousand souls. </a:t>
            </a:r>
          </a:p>
          <a:p>
            <a:pPr defTabSz="274313">
              <a:spcBef>
                <a:spcPts val="600"/>
              </a:spcBef>
              <a:defRPr/>
            </a:pPr>
            <a:r>
              <a:rPr lang="en-US" sz="2400" b="1" dirty="0">
                <a:solidFill>
                  <a:prstClr val="black"/>
                </a:solidFill>
                <a:latin typeface="Calibri" panose="020F0502020204030204"/>
              </a:rPr>
              <a:t>Acts 2:47 (NASB) </a:t>
            </a:r>
            <a:br>
              <a:rPr lang="en-US" sz="2400" dirty="0">
                <a:solidFill>
                  <a:prstClr val="black"/>
                </a:solidFill>
                <a:latin typeface="Calibri" panose="020F0502020204030204"/>
              </a:rPr>
            </a:br>
            <a:r>
              <a:rPr lang="en-US" sz="2400" dirty="0">
                <a:solidFill>
                  <a:prstClr val="black"/>
                </a:solidFill>
                <a:latin typeface="Calibri" panose="020F0502020204030204"/>
              </a:rPr>
              <a:t>47  praising God and having favor with all the people. And the Lord was adding to their number 	day by day those who were being saved. </a:t>
            </a:r>
          </a:p>
          <a:p>
            <a:pPr defTabSz="274313">
              <a:spcBef>
                <a:spcPts val="600"/>
              </a:spcBef>
              <a:defRPr/>
            </a:pPr>
            <a:r>
              <a:rPr lang="en-US" sz="2400" b="1" dirty="0">
                <a:solidFill>
                  <a:prstClr val="black"/>
                </a:solidFill>
                <a:latin typeface="Calibri" panose="020F0502020204030204"/>
              </a:rPr>
              <a:t>Acts 4:4 (NASB) </a:t>
            </a:r>
            <a:br>
              <a:rPr lang="en-US" sz="2400" dirty="0">
                <a:solidFill>
                  <a:prstClr val="black"/>
                </a:solidFill>
                <a:latin typeface="Calibri" panose="020F0502020204030204"/>
              </a:rPr>
            </a:br>
            <a:r>
              <a:rPr lang="en-US" sz="2400" dirty="0">
                <a:solidFill>
                  <a:prstClr val="black"/>
                </a:solidFill>
                <a:latin typeface="Calibri" panose="020F0502020204030204"/>
              </a:rPr>
              <a:t>4  But many of those who had heard the message believed; and the number of the men came to 	be about five thousand. </a:t>
            </a:r>
          </a:p>
        </p:txBody>
      </p:sp>
    </p:spTree>
    <p:extLst>
      <p:ext uri="{BB962C8B-B14F-4D97-AF65-F5344CB8AC3E}">
        <p14:creationId xmlns:p14="http://schemas.microsoft.com/office/powerpoint/2010/main" val="309771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6"/>
                                        </p:tgtEl>
                                        <p:attrNameLst>
                                          <p:attrName>ppt_w</p:attrName>
                                        </p:attrNameLst>
                                      </p:cBhvr>
                                      <p:tavLst>
                                        <p:tav tm="0">
                                          <p:val>
                                            <p:strVal val="ppt_w"/>
                                          </p:val>
                                        </p:tav>
                                        <p:tav tm="100000">
                                          <p:val>
                                            <p:fltVal val="0"/>
                                          </p:val>
                                        </p:tav>
                                      </p:tavLst>
                                    </p:anim>
                                    <p:anim calcmode="lin" valueType="num">
                                      <p:cBhvr>
                                        <p:cTn id="36" dur="500"/>
                                        <p:tgtEl>
                                          <p:spTgt spid="6"/>
                                        </p:tgtEl>
                                        <p:attrNameLst>
                                          <p:attrName>ppt_h</p:attrName>
                                        </p:attrNameLst>
                                      </p:cBhvr>
                                      <p:tavLst>
                                        <p:tav tm="0">
                                          <p:val>
                                            <p:strVal val="ppt_h"/>
                                          </p:val>
                                        </p:tav>
                                        <p:tav tm="100000">
                                          <p:val>
                                            <p:fltVal val="0"/>
                                          </p:val>
                                        </p:tav>
                                      </p:tavLst>
                                    </p:anim>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fltVal val="0"/>
                                          </p:val>
                                        </p:tav>
                                        <p:tav tm="100000">
                                          <p:val>
                                            <p:strVal val="#ppt_w"/>
                                          </p:val>
                                        </p:tav>
                                      </p:tavLst>
                                    </p:anim>
                                    <p:anim calcmode="lin" valueType="num">
                                      <p:cBhvr>
                                        <p:cTn id="48" dur="500" fill="hold"/>
                                        <p:tgtEl>
                                          <p:spTgt spid="4"/>
                                        </p:tgtEl>
                                        <p:attrNameLst>
                                          <p:attrName>ppt_h</p:attrName>
                                        </p:attrNameLst>
                                      </p:cBhvr>
                                      <p:tavLst>
                                        <p:tav tm="0">
                                          <p:val>
                                            <p:fltVal val="0"/>
                                          </p:val>
                                        </p:tav>
                                        <p:tav tm="100000">
                                          <p:val>
                                            <p:strVal val="#ppt_h"/>
                                          </p:val>
                                        </p:tav>
                                      </p:tavLst>
                                    </p:anim>
                                    <p:animEffect transition="in" filter="fade">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1" nodeType="clickEffect">
                                  <p:stCondLst>
                                    <p:cond delay="0"/>
                                  </p:stCondLst>
                                  <p:childTnLst>
                                    <p:anim calcmode="lin" valueType="num">
                                      <p:cBhvr>
                                        <p:cTn id="53" dur="500"/>
                                        <p:tgtEl>
                                          <p:spTgt spid="4"/>
                                        </p:tgtEl>
                                        <p:attrNameLst>
                                          <p:attrName>ppt_w</p:attrName>
                                        </p:attrNameLst>
                                      </p:cBhvr>
                                      <p:tavLst>
                                        <p:tav tm="0">
                                          <p:val>
                                            <p:strVal val="ppt_w"/>
                                          </p:val>
                                        </p:tav>
                                        <p:tav tm="100000">
                                          <p:val>
                                            <p:fltVal val="0"/>
                                          </p:val>
                                        </p:tav>
                                      </p:tavLst>
                                    </p:anim>
                                    <p:anim calcmode="lin" valueType="num">
                                      <p:cBhvr>
                                        <p:cTn id="54" dur="500"/>
                                        <p:tgtEl>
                                          <p:spTgt spid="4"/>
                                        </p:tgtEl>
                                        <p:attrNameLst>
                                          <p:attrName>ppt_h</p:attrName>
                                        </p:attrNameLst>
                                      </p:cBhvr>
                                      <p:tavLst>
                                        <p:tav tm="0">
                                          <p:val>
                                            <p:strVal val="ppt_h"/>
                                          </p:val>
                                        </p:tav>
                                        <p:tav tm="100000">
                                          <p:val>
                                            <p:fltVal val="0"/>
                                          </p:val>
                                        </p:tav>
                                      </p:tavLst>
                                    </p:anim>
                                    <p:animEffect transition="out" filter="fade">
                                      <p:cBhvr>
                                        <p:cTn id="55" dur="500"/>
                                        <p:tgtEl>
                                          <p:spTgt spid="4"/>
                                        </p:tgtEl>
                                      </p:cBhvr>
                                    </p:animEffect>
                                    <p:set>
                                      <p:cBhvr>
                                        <p:cTn id="56" dur="1" fill="hold">
                                          <p:stCondLst>
                                            <p:cond delay="499"/>
                                          </p:stCondLst>
                                        </p:cTn>
                                        <p:tgtEl>
                                          <p:spTgt spid="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p:cTn id="65" dur="500" fill="hold"/>
                                        <p:tgtEl>
                                          <p:spTgt spid="5"/>
                                        </p:tgtEl>
                                        <p:attrNameLst>
                                          <p:attrName>ppt_w</p:attrName>
                                        </p:attrNameLst>
                                      </p:cBhvr>
                                      <p:tavLst>
                                        <p:tav tm="0">
                                          <p:val>
                                            <p:fltVal val="0"/>
                                          </p:val>
                                        </p:tav>
                                        <p:tav tm="100000">
                                          <p:val>
                                            <p:strVal val="#ppt_w"/>
                                          </p:val>
                                        </p:tav>
                                      </p:tavLst>
                                    </p:anim>
                                    <p:anim calcmode="lin" valueType="num">
                                      <p:cBhvr>
                                        <p:cTn id="66" dur="500" fill="hold"/>
                                        <p:tgtEl>
                                          <p:spTgt spid="5"/>
                                        </p:tgtEl>
                                        <p:attrNameLst>
                                          <p:attrName>ppt_h</p:attrName>
                                        </p:attrNameLst>
                                      </p:cBhvr>
                                      <p:tavLst>
                                        <p:tav tm="0">
                                          <p:val>
                                            <p:fltVal val="0"/>
                                          </p:val>
                                        </p:tav>
                                        <p:tav tm="100000">
                                          <p:val>
                                            <p:strVal val="#ppt_h"/>
                                          </p:val>
                                        </p:tav>
                                      </p:tavLst>
                                    </p:anim>
                                    <p:animEffect transition="in" filter="fade">
                                      <p:cBhvr>
                                        <p:cTn id="67" dur="500"/>
                                        <p:tgtEl>
                                          <p:spTgt spid="5"/>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xit" presetSubtype="32" fill="hold" grpId="1" nodeType="clickEffect">
                                  <p:stCondLst>
                                    <p:cond delay="0"/>
                                  </p:stCondLst>
                                  <p:childTnLst>
                                    <p:anim calcmode="lin" valueType="num">
                                      <p:cBhvr>
                                        <p:cTn id="71" dur="500"/>
                                        <p:tgtEl>
                                          <p:spTgt spid="5"/>
                                        </p:tgtEl>
                                        <p:attrNameLst>
                                          <p:attrName>ppt_w</p:attrName>
                                        </p:attrNameLst>
                                      </p:cBhvr>
                                      <p:tavLst>
                                        <p:tav tm="0">
                                          <p:val>
                                            <p:strVal val="ppt_w"/>
                                          </p:val>
                                        </p:tav>
                                        <p:tav tm="100000">
                                          <p:val>
                                            <p:fltVal val="0"/>
                                          </p:val>
                                        </p:tav>
                                      </p:tavLst>
                                    </p:anim>
                                    <p:anim calcmode="lin" valueType="num">
                                      <p:cBhvr>
                                        <p:cTn id="72" dur="500"/>
                                        <p:tgtEl>
                                          <p:spTgt spid="5"/>
                                        </p:tgtEl>
                                        <p:attrNameLst>
                                          <p:attrName>ppt_h</p:attrName>
                                        </p:attrNameLst>
                                      </p:cBhvr>
                                      <p:tavLst>
                                        <p:tav tm="0">
                                          <p:val>
                                            <p:strVal val="ppt_h"/>
                                          </p:val>
                                        </p:tav>
                                        <p:tav tm="100000">
                                          <p:val>
                                            <p:fltVal val="0"/>
                                          </p:val>
                                        </p:tav>
                                      </p:tavLst>
                                    </p:anim>
                                    <p:animEffect transition="out" filter="fade">
                                      <p:cBhvr>
                                        <p:cTn id="73" dur="500"/>
                                        <p:tgtEl>
                                          <p:spTgt spid="5"/>
                                        </p:tgtEl>
                                      </p:cBhvr>
                                    </p:animEffect>
                                    <p:set>
                                      <p:cBhvr>
                                        <p:cTn id="7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3" grpId="0" animBg="1"/>
      <p:bldP spid="3"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7217360"/>
          </a:xfrm>
          <a:prstGeom prst="rect">
            <a:avLst/>
          </a:prstGeom>
          <a:solidFill>
            <a:schemeClr val="bg1"/>
          </a:solidFill>
        </p:spPr>
        <p:txBody>
          <a:bodyPr wrap="square" rtlCol="0">
            <a:spAutoFit/>
          </a:bodyPr>
          <a:lstStyle/>
          <a:p>
            <a:pPr defTabSz="274313">
              <a:spcBef>
                <a:spcPts val="1800"/>
              </a:spcBef>
              <a:defRPr/>
            </a:pPr>
            <a:r>
              <a:rPr lang="en-US" sz="2400" b="1" dirty="0">
                <a:solidFill>
                  <a:srgbClr val="FF0000"/>
                </a:solidFill>
                <a:latin typeface="Times New Roman" panose="02020603050405020304" pitchFamily="18" charset="0"/>
                <a:cs typeface="Times New Roman" panose="02020603050405020304" pitchFamily="18" charset="0"/>
              </a:rPr>
              <a:t>Acts 5:17-21 (NASB) </a:t>
            </a:r>
            <a:br>
              <a:rPr lang="en-US" sz="2400" dirty="0">
                <a:solidFill>
                  <a:srgbClr val="FF0000"/>
                </a:solidFill>
                <a:latin typeface="Times New Roman" panose="02020603050405020304" pitchFamily="18" charset="0"/>
                <a:cs typeface="Times New Roman" panose="02020603050405020304" pitchFamily="18" charset="0"/>
              </a:rPr>
            </a:br>
            <a:r>
              <a:rPr lang="en-US" sz="2400" baseline="30000" dirty="0">
                <a:solidFill>
                  <a:srgbClr val="FF0000"/>
                </a:solidFill>
                <a:latin typeface="Times New Roman" panose="02020603050405020304" pitchFamily="18" charset="0"/>
                <a:cs typeface="Times New Roman" panose="02020603050405020304" pitchFamily="18" charset="0"/>
              </a:rPr>
              <a:t>17 </a:t>
            </a:r>
            <a:r>
              <a:rPr lang="en-US" sz="2400" dirty="0">
                <a:solidFill>
                  <a:srgbClr val="FF0000"/>
                </a:solidFill>
                <a:latin typeface="Times New Roman" panose="02020603050405020304" pitchFamily="18" charset="0"/>
                <a:cs typeface="Times New Roman" panose="02020603050405020304" pitchFamily="18" charset="0"/>
              </a:rPr>
              <a:t> But the high priest rose up, along with all his associates (that is the sect of the Sadducees), and 	they were filled with jealousy. </a:t>
            </a:r>
            <a:br>
              <a:rPr lang="en-US" sz="2400" dirty="0">
                <a:solidFill>
                  <a:srgbClr val="FF0000"/>
                </a:solidFill>
                <a:latin typeface="Times New Roman" panose="02020603050405020304" pitchFamily="18" charset="0"/>
                <a:cs typeface="Times New Roman" panose="02020603050405020304" pitchFamily="18" charset="0"/>
              </a:rPr>
            </a:br>
            <a:r>
              <a:rPr lang="en-US" sz="2400" baseline="30000" dirty="0">
                <a:solidFill>
                  <a:srgbClr val="FF0000"/>
                </a:solidFill>
                <a:latin typeface="Times New Roman" panose="02020603050405020304" pitchFamily="18" charset="0"/>
                <a:cs typeface="Times New Roman" panose="02020603050405020304" pitchFamily="18" charset="0"/>
              </a:rPr>
              <a:t>18 </a:t>
            </a:r>
            <a:r>
              <a:rPr lang="en-US" sz="2400" dirty="0">
                <a:solidFill>
                  <a:srgbClr val="FF0000"/>
                </a:solidFill>
                <a:latin typeface="Times New Roman" panose="02020603050405020304" pitchFamily="18" charset="0"/>
                <a:cs typeface="Times New Roman" panose="02020603050405020304" pitchFamily="18" charset="0"/>
              </a:rPr>
              <a:t> They laid hands on the apostles and put them in a public jail. </a:t>
            </a:r>
            <a:br>
              <a:rPr lang="en-US" sz="2400" dirty="0">
                <a:solidFill>
                  <a:srgbClr val="FF0000"/>
                </a:solidFill>
                <a:latin typeface="Times New Roman" panose="02020603050405020304" pitchFamily="18" charset="0"/>
                <a:cs typeface="Times New Roman" panose="02020603050405020304" pitchFamily="18" charset="0"/>
              </a:rPr>
            </a:br>
            <a:r>
              <a:rPr lang="en-US" sz="2400" baseline="30000" dirty="0">
                <a:solidFill>
                  <a:srgbClr val="FF0000"/>
                </a:solidFill>
                <a:latin typeface="Times New Roman" panose="02020603050405020304" pitchFamily="18" charset="0"/>
                <a:cs typeface="Times New Roman" panose="02020603050405020304" pitchFamily="18" charset="0"/>
              </a:rPr>
              <a:t>19 </a:t>
            </a:r>
            <a:r>
              <a:rPr lang="en-US" sz="2400" dirty="0">
                <a:solidFill>
                  <a:srgbClr val="FF0000"/>
                </a:solidFill>
                <a:latin typeface="Times New Roman" panose="02020603050405020304" pitchFamily="18" charset="0"/>
                <a:cs typeface="Times New Roman" panose="02020603050405020304" pitchFamily="18" charset="0"/>
              </a:rPr>
              <a:t> But during the night an angel of the Lord opened the gates of the prison, and taking them out he 	said, </a:t>
            </a:r>
            <a:br>
              <a:rPr lang="en-US" sz="2400" dirty="0">
                <a:solidFill>
                  <a:srgbClr val="FF0000"/>
                </a:solidFill>
                <a:latin typeface="Times New Roman" panose="02020603050405020304" pitchFamily="18" charset="0"/>
                <a:cs typeface="Times New Roman" panose="02020603050405020304" pitchFamily="18" charset="0"/>
              </a:rPr>
            </a:br>
            <a:r>
              <a:rPr lang="en-US" sz="2400" baseline="30000" dirty="0">
                <a:solidFill>
                  <a:srgbClr val="FF0000"/>
                </a:solidFill>
                <a:latin typeface="Times New Roman" panose="02020603050405020304" pitchFamily="18" charset="0"/>
                <a:cs typeface="Times New Roman" panose="02020603050405020304" pitchFamily="18" charset="0"/>
              </a:rPr>
              <a:t>20 </a:t>
            </a:r>
            <a:r>
              <a:rPr lang="en-US" sz="2400" dirty="0">
                <a:solidFill>
                  <a:srgbClr val="FF0000"/>
                </a:solidFill>
                <a:latin typeface="Times New Roman" panose="02020603050405020304" pitchFamily="18" charset="0"/>
                <a:cs typeface="Times New Roman" panose="02020603050405020304" pitchFamily="18" charset="0"/>
              </a:rPr>
              <a:t> "Go, stand and speak to the people in the temple the whole message of this Life." </a:t>
            </a:r>
            <a:br>
              <a:rPr lang="en-US" sz="2400" dirty="0">
                <a:solidFill>
                  <a:srgbClr val="FF0000"/>
                </a:solidFill>
                <a:latin typeface="Times New Roman" panose="02020603050405020304" pitchFamily="18" charset="0"/>
                <a:cs typeface="Times New Roman" panose="02020603050405020304" pitchFamily="18" charset="0"/>
              </a:rPr>
            </a:br>
            <a:r>
              <a:rPr lang="en-US" sz="2400" baseline="30000" dirty="0">
                <a:solidFill>
                  <a:srgbClr val="FF0000"/>
                </a:solidFill>
                <a:latin typeface="Times New Roman" panose="02020603050405020304" pitchFamily="18" charset="0"/>
                <a:cs typeface="Times New Roman" panose="02020603050405020304" pitchFamily="18" charset="0"/>
              </a:rPr>
              <a:t>21 </a:t>
            </a:r>
            <a:r>
              <a:rPr lang="en-US" sz="2400" dirty="0">
                <a:solidFill>
                  <a:srgbClr val="FF0000"/>
                </a:solidFill>
                <a:latin typeface="Times New Roman" panose="02020603050405020304" pitchFamily="18" charset="0"/>
                <a:cs typeface="Times New Roman" panose="02020603050405020304" pitchFamily="18" charset="0"/>
              </a:rPr>
              <a:t> Upon hearing </a:t>
            </a:r>
            <a:r>
              <a:rPr lang="en-US" sz="2400" i="1" dirty="0">
                <a:solidFill>
                  <a:srgbClr val="FF0000"/>
                </a:solidFill>
                <a:latin typeface="Times New Roman" panose="02020603050405020304" pitchFamily="18" charset="0"/>
                <a:cs typeface="Times New Roman" panose="02020603050405020304" pitchFamily="18" charset="0"/>
              </a:rPr>
              <a:t>this,</a:t>
            </a:r>
            <a:r>
              <a:rPr lang="en-US" sz="2400" dirty="0">
                <a:solidFill>
                  <a:srgbClr val="FF0000"/>
                </a:solidFill>
                <a:latin typeface="Times New Roman" panose="02020603050405020304" pitchFamily="18" charset="0"/>
                <a:cs typeface="Times New Roman" panose="02020603050405020304" pitchFamily="18" charset="0"/>
              </a:rPr>
              <a:t> they entered into the temple about daybreak and </a:t>
            </a:r>
            <a:r>
              <a:rPr lang="en-US" sz="2400" i="1" dirty="0">
                <a:solidFill>
                  <a:srgbClr val="FF0000"/>
                </a:solidFill>
                <a:latin typeface="Times New Roman" panose="02020603050405020304" pitchFamily="18" charset="0"/>
                <a:cs typeface="Times New Roman" panose="02020603050405020304" pitchFamily="18" charset="0"/>
              </a:rPr>
              <a:t>began</a:t>
            </a:r>
            <a:r>
              <a:rPr lang="en-US" sz="2400" dirty="0">
                <a:solidFill>
                  <a:srgbClr val="FF0000"/>
                </a:solidFill>
                <a:latin typeface="Times New Roman" panose="02020603050405020304" pitchFamily="18" charset="0"/>
                <a:cs typeface="Times New Roman" panose="02020603050405020304" pitchFamily="18" charset="0"/>
              </a:rPr>
              <a:t> to teach. Now when 	the high priest and his associates came, they called the Council together, even all the Senate of 	the sons of Israel, and sent </a:t>
            </a:r>
            <a:r>
              <a:rPr lang="en-US" sz="2400" i="1" dirty="0">
                <a:solidFill>
                  <a:srgbClr val="FF0000"/>
                </a:solidFill>
                <a:latin typeface="Times New Roman" panose="02020603050405020304" pitchFamily="18" charset="0"/>
                <a:cs typeface="Times New Roman" panose="02020603050405020304" pitchFamily="18" charset="0"/>
              </a:rPr>
              <a:t>orders</a:t>
            </a:r>
            <a:r>
              <a:rPr lang="en-US" sz="2400" dirty="0">
                <a:solidFill>
                  <a:srgbClr val="FF0000"/>
                </a:solidFill>
                <a:latin typeface="Times New Roman" panose="02020603050405020304" pitchFamily="18" charset="0"/>
                <a:cs typeface="Times New Roman" panose="02020603050405020304" pitchFamily="18" charset="0"/>
              </a:rPr>
              <a:t> to the prison house for them to be brought. </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A. </a:t>
            </a:r>
            <a:r>
              <a:rPr lang="en-US" sz="2400" b="1" dirty="0">
                <a:solidFill>
                  <a:prstClr val="black"/>
                </a:solidFill>
                <a:latin typeface="Times New Roman" panose="02020603050405020304" pitchFamily="18" charset="0"/>
                <a:cs typeface="Times New Roman" panose="02020603050405020304" pitchFamily="18" charset="0"/>
              </a:rPr>
              <a:t>Filled with jealousy:</a:t>
            </a:r>
            <a:r>
              <a:rPr lang="en-US" sz="2400" dirty="0">
                <a:solidFill>
                  <a:prstClr val="black"/>
                </a:solidFill>
                <a:latin typeface="Times New Roman" panose="02020603050405020304" pitchFamily="18" charset="0"/>
                <a:cs typeface="Times New Roman" panose="02020603050405020304" pitchFamily="18" charset="0"/>
              </a:rPr>
              <a:t> jealous of losing their power to the apostles who had openly defied 	them.  They had feared Jesus for the same reason. </a:t>
            </a:r>
            <a:r>
              <a:rPr lang="en-US" sz="2400" dirty="0" err="1">
                <a:solidFill>
                  <a:srgbClr val="FF0000"/>
                </a:solidFill>
                <a:latin typeface="Times New Roman" panose="02020603050405020304" pitchFamily="18" charset="0"/>
                <a:cs typeface="Times New Roman" panose="02020603050405020304" pitchFamily="18" charset="0"/>
              </a:rPr>
              <a:t>Jn</a:t>
            </a:r>
            <a:r>
              <a:rPr lang="en-US" sz="2400" dirty="0">
                <a:solidFill>
                  <a:srgbClr val="FF0000"/>
                </a:solidFill>
                <a:latin typeface="Times New Roman" panose="02020603050405020304" pitchFamily="18" charset="0"/>
                <a:cs typeface="Times New Roman" panose="02020603050405020304" pitchFamily="18" charset="0"/>
              </a:rPr>
              <a:t> 11:47-48; Mt 27:17-18; Acts 4:17-18</a:t>
            </a:r>
          </a:p>
          <a:p>
            <a:pPr defTabSz="274313">
              <a:spcBef>
                <a:spcPts val="1200"/>
              </a:spcBef>
              <a:defRPr/>
            </a:pPr>
            <a:r>
              <a:rPr lang="en-US" sz="2400" dirty="0">
                <a:solidFill>
                  <a:prstClr val="black"/>
                </a:solidFill>
                <a:latin typeface="Times New Roman" panose="02020603050405020304" pitchFamily="18" charset="0"/>
                <a:cs typeface="Times New Roman" panose="02020603050405020304" pitchFamily="18" charset="0"/>
              </a:rPr>
              <a:t>	1. </a:t>
            </a:r>
            <a:r>
              <a:rPr lang="en-US" sz="2400" b="1" dirty="0">
                <a:solidFill>
                  <a:prstClr val="black"/>
                </a:solidFill>
                <a:latin typeface="Times New Roman" panose="02020603050405020304" pitchFamily="18" charset="0"/>
                <a:cs typeface="Times New Roman" panose="02020603050405020304" pitchFamily="18" charset="0"/>
              </a:rPr>
              <a:t>Arrest confirmed that their teachings were convincing: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Ro 1:16; He 4:12-13</a:t>
            </a:r>
          </a:p>
          <a:p>
            <a:pPr defTabSz="274313">
              <a:spcBef>
                <a:spcPts val="1200"/>
              </a:spcBef>
              <a:defRPr/>
            </a:pPr>
            <a:r>
              <a:rPr lang="en-US" sz="2400" dirty="0">
                <a:solidFill>
                  <a:prstClr val="black"/>
                </a:solidFill>
                <a:latin typeface="Times New Roman" panose="02020603050405020304" pitchFamily="18" charset="0"/>
                <a:cs typeface="Times New Roman" panose="02020603050405020304" pitchFamily="18" charset="0"/>
              </a:rPr>
              <a:t>	2. </a:t>
            </a:r>
            <a:r>
              <a:rPr lang="en-US" sz="2400" b="1" dirty="0">
                <a:solidFill>
                  <a:prstClr val="black"/>
                </a:solidFill>
                <a:latin typeface="Times New Roman" panose="02020603050405020304" pitchFamily="18" charset="0"/>
                <a:cs typeface="Times New Roman" panose="02020603050405020304" pitchFamily="18" charset="0"/>
              </a:rPr>
              <a:t>The Sadducees did not believe in angels but that doesn’t stop angels from overriding the 		authority of the Sanhedrin.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 Acts 23:8; 8:26; 12:7-10, 23</a:t>
            </a:r>
          </a:p>
          <a:p>
            <a:pPr defTabSz="274313">
              <a:spcBef>
                <a:spcPts val="1200"/>
              </a:spcBef>
              <a:defRPr/>
            </a:pPr>
            <a:r>
              <a:rPr lang="en-US" sz="2400" dirty="0">
                <a:solidFill>
                  <a:prstClr val="black"/>
                </a:solidFill>
                <a:latin typeface="Times New Roman" panose="02020603050405020304" pitchFamily="18" charset="0"/>
                <a:cs typeface="Times New Roman" panose="02020603050405020304" pitchFamily="18" charset="0"/>
              </a:rPr>
              <a:t>	3. </a:t>
            </a:r>
            <a:r>
              <a:rPr lang="en-US" sz="2400" b="1" dirty="0">
                <a:solidFill>
                  <a:prstClr val="black"/>
                </a:solidFill>
                <a:latin typeface="Times New Roman" panose="02020603050405020304" pitchFamily="18" charset="0"/>
                <a:cs typeface="Times New Roman" panose="02020603050405020304" pitchFamily="18" charset="0"/>
              </a:rPr>
              <a:t>Preach the message of this life in the Temple:</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Jn</a:t>
            </a:r>
            <a:r>
              <a:rPr lang="en-US" sz="2400" dirty="0">
                <a:solidFill>
                  <a:srgbClr val="FF0000"/>
                </a:solidFill>
                <a:latin typeface="Times New Roman" panose="02020603050405020304" pitchFamily="18" charset="0"/>
                <a:cs typeface="Times New Roman" panose="02020603050405020304" pitchFamily="18" charset="0"/>
              </a:rPr>
              <a:t> 6:68; </a:t>
            </a:r>
            <a:r>
              <a:rPr lang="en-US" sz="2400" dirty="0" err="1">
                <a:solidFill>
                  <a:srgbClr val="FF0000"/>
                </a:solidFill>
                <a:latin typeface="Times New Roman" panose="02020603050405020304" pitchFamily="18" charset="0"/>
                <a:cs typeface="Times New Roman" panose="02020603050405020304" pitchFamily="18" charset="0"/>
              </a:rPr>
              <a:t>Jn</a:t>
            </a:r>
            <a:r>
              <a:rPr lang="en-US" sz="2400" dirty="0">
                <a:solidFill>
                  <a:srgbClr val="FF0000"/>
                </a:solidFill>
                <a:latin typeface="Times New Roman" panose="02020603050405020304" pitchFamily="18" charset="0"/>
                <a:cs typeface="Times New Roman" panose="02020603050405020304" pitchFamily="18" charset="0"/>
              </a:rPr>
              <a:t> 1:4; 2Tim 1:10; </a:t>
            </a:r>
            <a:r>
              <a:rPr lang="en-US" sz="2400" dirty="0" err="1">
                <a:solidFill>
                  <a:srgbClr val="FF0000"/>
                </a:solidFill>
                <a:latin typeface="Times New Roman" panose="02020603050405020304" pitchFamily="18" charset="0"/>
                <a:cs typeface="Times New Roman" panose="02020603050405020304" pitchFamily="18" charset="0"/>
              </a:rPr>
              <a:t>Jn</a:t>
            </a:r>
            <a:r>
              <a:rPr lang="en-US" sz="2400" dirty="0">
                <a:solidFill>
                  <a:srgbClr val="FF0000"/>
                </a:solidFill>
                <a:latin typeface="Times New Roman" panose="02020603050405020304" pitchFamily="18" charset="0"/>
                <a:cs typeface="Times New Roman" panose="02020603050405020304" pitchFamily="18" charset="0"/>
              </a:rPr>
              <a:t> 14:6; </a:t>
            </a:r>
          </a:p>
          <a:p>
            <a:pPr defTabSz="274313">
              <a:spcBef>
                <a:spcPts val="1200"/>
              </a:spcBef>
              <a:defRPr/>
            </a:pP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0" y="4699323"/>
            <a:ext cx="12192000" cy="1938992"/>
          </a:xfrm>
          <a:prstGeom prst="rect">
            <a:avLst/>
          </a:prstGeom>
          <a:solidFill>
            <a:srgbClr val="FFFF00"/>
          </a:solidFill>
          <a:ln w="57150">
            <a:solidFill>
              <a:srgbClr val="FF0000"/>
            </a:solidFill>
          </a:ln>
        </p:spPr>
        <p:txBody>
          <a:bodyPr wrap="square" rtlCol="0">
            <a:spAutoFit/>
          </a:bodyPr>
          <a:lstStyle/>
          <a:p>
            <a:pPr defTabSz="274313">
              <a:spcBef>
                <a:spcPts val="1200"/>
              </a:spcBef>
              <a:defRPr/>
            </a:pPr>
            <a:r>
              <a:rPr lang="en-US" sz="2400" b="1" dirty="0">
                <a:solidFill>
                  <a:prstClr val="black"/>
                </a:solidFill>
                <a:latin typeface="Calibri" panose="020F0502020204030204"/>
              </a:rPr>
              <a:t>John 11:47-48 (NASB) </a:t>
            </a:r>
            <a:br>
              <a:rPr lang="en-US" sz="2400" dirty="0">
                <a:solidFill>
                  <a:prstClr val="black"/>
                </a:solidFill>
                <a:latin typeface="Calibri" panose="020F0502020204030204"/>
              </a:rPr>
            </a:br>
            <a:r>
              <a:rPr lang="en-US" sz="2400" dirty="0">
                <a:solidFill>
                  <a:prstClr val="black"/>
                </a:solidFill>
                <a:latin typeface="Calibri" panose="020F0502020204030204"/>
              </a:rPr>
              <a:t>47  Therefore the chief priests and the Pharisees convened a council, and were saying, "What are 	we doing? For this man is performing many signs. </a:t>
            </a:r>
            <a:br>
              <a:rPr lang="en-US" sz="2400" dirty="0">
                <a:solidFill>
                  <a:prstClr val="black"/>
                </a:solidFill>
                <a:latin typeface="Calibri" panose="020F0502020204030204"/>
              </a:rPr>
            </a:br>
            <a:r>
              <a:rPr lang="en-US" sz="2400" dirty="0">
                <a:solidFill>
                  <a:prstClr val="black"/>
                </a:solidFill>
                <a:latin typeface="Calibri" panose="020F0502020204030204"/>
              </a:rPr>
              <a:t>48  "If we let Him </a:t>
            </a:r>
            <a:r>
              <a:rPr lang="en-US" sz="2400" i="1" dirty="0">
                <a:solidFill>
                  <a:prstClr val="black"/>
                </a:solidFill>
                <a:latin typeface="Calibri" panose="020F0502020204030204"/>
              </a:rPr>
              <a:t>go on</a:t>
            </a:r>
            <a:r>
              <a:rPr lang="en-US" sz="2400" dirty="0">
                <a:solidFill>
                  <a:prstClr val="black"/>
                </a:solidFill>
                <a:latin typeface="Calibri" panose="020F0502020204030204"/>
              </a:rPr>
              <a:t> like this, all men will believe in Him, and the Romans will come and take 	away both our place and our nation." </a:t>
            </a:r>
          </a:p>
        </p:txBody>
      </p:sp>
      <p:sp>
        <p:nvSpPr>
          <p:cNvPr id="4" name="TextBox 3"/>
          <p:cNvSpPr txBox="1"/>
          <p:nvPr/>
        </p:nvSpPr>
        <p:spPr>
          <a:xfrm>
            <a:off x="0" y="4699323"/>
            <a:ext cx="12192000" cy="1569660"/>
          </a:xfrm>
          <a:prstGeom prst="rect">
            <a:avLst/>
          </a:prstGeom>
          <a:solidFill>
            <a:srgbClr val="FFFF00"/>
          </a:solidFill>
          <a:ln w="57150">
            <a:solidFill>
              <a:srgbClr val="FF0000"/>
            </a:solidFill>
          </a:ln>
        </p:spPr>
        <p:txBody>
          <a:bodyPr wrap="square" rtlCol="0">
            <a:spAutoFit/>
          </a:bodyPr>
          <a:lstStyle/>
          <a:p>
            <a:pPr defTabSz="274313">
              <a:spcBef>
                <a:spcPts val="1200"/>
              </a:spcBef>
              <a:defRPr/>
            </a:pPr>
            <a:r>
              <a:rPr lang="en-US" sz="2400" b="1" dirty="0">
                <a:solidFill>
                  <a:prstClr val="black"/>
                </a:solidFill>
                <a:latin typeface="Calibri" panose="020F0502020204030204"/>
              </a:rPr>
              <a:t>Matthew 27:17-18 (NASB) </a:t>
            </a:r>
            <a:br>
              <a:rPr lang="en-US" sz="2400" dirty="0">
                <a:solidFill>
                  <a:prstClr val="black"/>
                </a:solidFill>
                <a:latin typeface="Calibri" panose="020F0502020204030204"/>
              </a:rPr>
            </a:br>
            <a:r>
              <a:rPr lang="en-US" sz="2400" dirty="0">
                <a:solidFill>
                  <a:prstClr val="black"/>
                </a:solidFill>
                <a:latin typeface="Calibri" panose="020F0502020204030204"/>
              </a:rPr>
              <a:t>17  So when the people gathered together, Pilate said to them, "Whom do you want me to 	release for you? Barabbas, or Jesus who is called Christ?" </a:t>
            </a:r>
            <a:br>
              <a:rPr lang="en-US" sz="2400" dirty="0">
                <a:solidFill>
                  <a:prstClr val="black"/>
                </a:solidFill>
                <a:latin typeface="Calibri" panose="020F0502020204030204"/>
              </a:rPr>
            </a:br>
            <a:r>
              <a:rPr lang="en-US" sz="2400" dirty="0">
                <a:solidFill>
                  <a:prstClr val="black"/>
                </a:solidFill>
                <a:latin typeface="Calibri" panose="020F0502020204030204"/>
              </a:rPr>
              <a:t>18  </a:t>
            </a:r>
            <a:r>
              <a:rPr lang="en-US" sz="2400" dirty="0">
                <a:solidFill>
                  <a:srgbClr val="FF0000"/>
                </a:solidFill>
                <a:latin typeface="Calibri" panose="020F0502020204030204"/>
              </a:rPr>
              <a:t>For he knew that because of envy they had handed Him over.</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0" y="4699321"/>
            <a:ext cx="12192000" cy="1938992"/>
          </a:xfrm>
          <a:prstGeom prst="rect">
            <a:avLst/>
          </a:prstGeom>
          <a:solidFill>
            <a:srgbClr val="FFFF00"/>
          </a:solidFill>
          <a:ln w="57150">
            <a:solidFill>
              <a:srgbClr val="FF0000"/>
            </a:solidFill>
          </a:ln>
        </p:spPr>
        <p:txBody>
          <a:bodyPr wrap="square" rtlCol="0">
            <a:spAutoFit/>
          </a:bodyPr>
          <a:lstStyle/>
          <a:p>
            <a:pPr defTabSz="274313">
              <a:spcBef>
                <a:spcPts val="1200"/>
              </a:spcBef>
              <a:defRPr/>
            </a:pPr>
            <a:r>
              <a:rPr lang="en-US" sz="2400" b="1" dirty="0">
                <a:solidFill>
                  <a:prstClr val="black"/>
                </a:solidFill>
                <a:latin typeface="Calibri" panose="020F0502020204030204"/>
              </a:rPr>
              <a:t>Acts 4:17-18 (NASB) </a:t>
            </a:r>
            <a:br>
              <a:rPr lang="en-US" sz="2400" dirty="0">
                <a:solidFill>
                  <a:prstClr val="black"/>
                </a:solidFill>
                <a:latin typeface="Calibri" panose="020F0502020204030204"/>
              </a:rPr>
            </a:br>
            <a:r>
              <a:rPr lang="en-US" sz="2400" dirty="0">
                <a:solidFill>
                  <a:prstClr val="black"/>
                </a:solidFill>
                <a:latin typeface="Calibri" panose="020F0502020204030204"/>
              </a:rPr>
              <a:t>17  "But so that it will not spread any further among the people, </a:t>
            </a:r>
            <a:r>
              <a:rPr lang="en-US" sz="2400" dirty="0">
                <a:solidFill>
                  <a:srgbClr val="FF0000"/>
                </a:solidFill>
                <a:latin typeface="Calibri" panose="020F0502020204030204"/>
              </a:rPr>
              <a:t>let us warn them to speak no 	longer to any man in this name." </a:t>
            </a:r>
            <a:br>
              <a:rPr lang="en-US" sz="2400" dirty="0">
                <a:solidFill>
                  <a:prstClr val="black"/>
                </a:solidFill>
                <a:latin typeface="Calibri" panose="020F0502020204030204"/>
              </a:rPr>
            </a:br>
            <a:r>
              <a:rPr lang="en-US" sz="2400" dirty="0">
                <a:solidFill>
                  <a:prstClr val="black"/>
                </a:solidFill>
                <a:latin typeface="Calibri" panose="020F0502020204030204"/>
              </a:rPr>
              <a:t>18  And when they had summoned them, </a:t>
            </a:r>
            <a:r>
              <a:rPr lang="en-US" sz="2400" dirty="0">
                <a:solidFill>
                  <a:srgbClr val="FF0000"/>
                </a:solidFill>
                <a:latin typeface="Calibri" panose="020F0502020204030204"/>
              </a:rPr>
              <a:t>they commanded them not to speak or teach at all in 	the name of Jesus.</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0" y="5220181"/>
            <a:ext cx="12192000" cy="1200329"/>
          </a:xfrm>
          <a:prstGeom prst="rect">
            <a:avLst/>
          </a:prstGeom>
          <a:solidFill>
            <a:srgbClr val="FFFF00"/>
          </a:solidFill>
          <a:ln w="57150">
            <a:solidFill>
              <a:srgbClr val="FF0000"/>
            </a:solidFill>
          </a:ln>
        </p:spPr>
        <p:txBody>
          <a:bodyPr wrap="square" rtlCol="0">
            <a:spAutoFit/>
          </a:bodyPr>
          <a:lstStyle/>
          <a:p>
            <a:pPr defTabSz="274313">
              <a:spcBef>
                <a:spcPts val="1200"/>
              </a:spcBef>
              <a:defRPr/>
            </a:pPr>
            <a:r>
              <a:rPr lang="en-US" sz="2400" b="1" dirty="0">
                <a:solidFill>
                  <a:prstClr val="black"/>
                </a:solidFill>
                <a:latin typeface="Calibri" panose="020F0502020204030204"/>
              </a:rPr>
              <a:t>Romans 1:16 (NASB) </a:t>
            </a:r>
            <a:br>
              <a:rPr lang="en-US" sz="2400" dirty="0">
                <a:solidFill>
                  <a:prstClr val="black"/>
                </a:solidFill>
                <a:latin typeface="Calibri" panose="020F0502020204030204"/>
              </a:rPr>
            </a:br>
            <a:r>
              <a:rPr lang="en-US" sz="2400" dirty="0">
                <a:solidFill>
                  <a:prstClr val="black"/>
                </a:solidFill>
                <a:latin typeface="Calibri" panose="020F0502020204030204"/>
              </a:rPr>
              <a:t>16  </a:t>
            </a:r>
            <a:r>
              <a:rPr lang="en-US" sz="2400" dirty="0">
                <a:solidFill>
                  <a:srgbClr val="FF0000"/>
                </a:solidFill>
                <a:latin typeface="Calibri" panose="020F0502020204030204"/>
              </a:rPr>
              <a:t>For I am not ashamed of the gospel, for it is the power of God </a:t>
            </a:r>
            <a:r>
              <a:rPr lang="en-US" sz="2400" dirty="0">
                <a:solidFill>
                  <a:prstClr val="black"/>
                </a:solidFill>
                <a:latin typeface="Calibri" panose="020F0502020204030204"/>
              </a:rPr>
              <a:t>for salvation to everyone who 	believes, to the Jew first and also to the Greek. </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0" y="2"/>
            <a:ext cx="12192000" cy="4770537"/>
          </a:xfrm>
          <a:prstGeom prst="rect">
            <a:avLst/>
          </a:prstGeom>
          <a:solidFill>
            <a:srgbClr val="FFFF00"/>
          </a:solidFill>
          <a:ln w="57150">
            <a:solidFill>
              <a:srgbClr val="FF0000"/>
            </a:solidFill>
          </a:ln>
        </p:spPr>
        <p:txBody>
          <a:bodyPr wrap="square" rtlCol="0">
            <a:spAutoFit/>
          </a:bodyPr>
          <a:lstStyle/>
          <a:p>
            <a:pPr defTabSz="274313">
              <a:spcBef>
                <a:spcPts val="1200"/>
              </a:spcBef>
              <a:defRPr/>
            </a:pPr>
            <a:br>
              <a:rPr lang="en-US" sz="2400" b="1" dirty="0">
                <a:solidFill>
                  <a:prstClr val="black"/>
                </a:solidFill>
                <a:latin typeface="Calibri" panose="020F0502020204030204"/>
              </a:rPr>
            </a:br>
            <a:endParaRPr lang="en-US" sz="2400" b="1" dirty="0">
              <a:solidFill>
                <a:prstClr val="black"/>
              </a:solidFill>
              <a:latin typeface="Calibri" panose="020F0502020204030204"/>
            </a:endParaRPr>
          </a:p>
          <a:p>
            <a:pPr defTabSz="274313">
              <a:spcBef>
                <a:spcPts val="1200"/>
              </a:spcBef>
              <a:defRPr/>
            </a:pPr>
            <a:endParaRPr lang="en-US" sz="2400" b="1" dirty="0">
              <a:solidFill>
                <a:prstClr val="black"/>
              </a:solidFill>
              <a:latin typeface="Calibri" panose="020F0502020204030204"/>
            </a:endParaRPr>
          </a:p>
          <a:p>
            <a:pPr defTabSz="274313">
              <a:spcBef>
                <a:spcPts val="1200"/>
              </a:spcBef>
              <a:defRPr/>
            </a:pPr>
            <a:r>
              <a:rPr lang="en-US" sz="2400" b="1" dirty="0">
                <a:solidFill>
                  <a:prstClr val="black"/>
                </a:solidFill>
                <a:latin typeface="Calibri" panose="020F0502020204030204"/>
              </a:rPr>
              <a:t>Hebrews 4:12-13 (NASB) </a:t>
            </a:r>
            <a:br>
              <a:rPr lang="en-US" sz="2400" dirty="0">
                <a:solidFill>
                  <a:prstClr val="black"/>
                </a:solidFill>
                <a:latin typeface="Calibri" panose="020F0502020204030204"/>
              </a:rPr>
            </a:br>
            <a:r>
              <a:rPr lang="en-US" sz="2400" dirty="0">
                <a:solidFill>
                  <a:prstClr val="black"/>
                </a:solidFill>
                <a:latin typeface="Calibri" panose="020F0502020204030204"/>
              </a:rPr>
              <a:t>12  For the word of God is living and active and sharper than any two-edged sword, and piercing 	as far as the division of soul and spirit, of both joints and marrow, and able to judge the 	thoughts and intentions of the heart. </a:t>
            </a:r>
            <a:br>
              <a:rPr lang="en-US" sz="2400" dirty="0">
                <a:solidFill>
                  <a:prstClr val="black"/>
                </a:solidFill>
                <a:latin typeface="Calibri" panose="020F0502020204030204"/>
              </a:rPr>
            </a:br>
            <a:r>
              <a:rPr lang="en-US" sz="2400" dirty="0">
                <a:solidFill>
                  <a:prstClr val="black"/>
                </a:solidFill>
                <a:latin typeface="Calibri" panose="020F0502020204030204"/>
              </a:rPr>
              <a:t>13  And there is no creature hidden from His sight, but all things are open and laid bare to the 	eyes of Him with whom we have to do.</a:t>
            </a:r>
          </a:p>
          <a:p>
            <a:pPr defTabSz="274313">
              <a:spcBef>
                <a:spcPts val="1200"/>
              </a:spcBef>
              <a:defRPr/>
            </a:pPr>
            <a:endParaRPr lang="en-US" sz="2400" b="1" dirty="0">
              <a:solidFill>
                <a:prstClr val="black"/>
              </a:solidFill>
              <a:latin typeface="Times New Roman" panose="02020603050405020304" pitchFamily="18" charset="0"/>
              <a:cs typeface="Times New Roman" panose="02020603050405020304" pitchFamily="18" charset="0"/>
            </a:endParaRPr>
          </a:p>
          <a:p>
            <a:pPr defTabSz="274313">
              <a:spcBef>
                <a:spcPts val="1200"/>
              </a:spcBef>
              <a:defRPr/>
            </a:pP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0" y="84225"/>
            <a:ext cx="12192000" cy="5047536"/>
          </a:xfrm>
          <a:prstGeom prst="rect">
            <a:avLst/>
          </a:prstGeom>
          <a:solidFill>
            <a:srgbClr val="FFFF00"/>
          </a:solidFill>
          <a:ln w="57150">
            <a:solidFill>
              <a:srgbClr val="FF0000"/>
            </a:solidFill>
          </a:ln>
        </p:spPr>
        <p:txBody>
          <a:bodyPr wrap="square" rtlCol="0">
            <a:spAutoFit/>
          </a:bodyPr>
          <a:lstStyle/>
          <a:p>
            <a:pPr defTabSz="274313">
              <a:spcBef>
                <a:spcPts val="1200"/>
              </a:spcBef>
              <a:defRPr/>
            </a:pPr>
            <a:r>
              <a:rPr lang="en-US" sz="2400" b="1" dirty="0">
                <a:solidFill>
                  <a:prstClr val="black"/>
                </a:solidFill>
                <a:latin typeface="Calibri" panose="020F0502020204030204"/>
              </a:rPr>
              <a:t>Acts 12:7-10 (NASB) </a:t>
            </a:r>
            <a:br>
              <a:rPr lang="en-US" sz="2400" dirty="0">
                <a:solidFill>
                  <a:prstClr val="black"/>
                </a:solidFill>
                <a:latin typeface="Calibri" panose="020F0502020204030204"/>
              </a:rPr>
            </a:br>
            <a:r>
              <a:rPr lang="en-US" sz="2400" dirty="0">
                <a:solidFill>
                  <a:prstClr val="black"/>
                </a:solidFill>
                <a:latin typeface="Calibri" panose="020F0502020204030204"/>
              </a:rPr>
              <a:t>7  And behold, an angel of the Lord suddenly appeared and a light shone in the cell; and he 	struck Peter's side and woke him up, saying, "Get up quickly." And his chains fell off his hands. </a:t>
            </a:r>
            <a:br>
              <a:rPr lang="en-US" sz="2400" dirty="0">
                <a:solidFill>
                  <a:prstClr val="black"/>
                </a:solidFill>
                <a:latin typeface="Calibri" panose="020F0502020204030204"/>
              </a:rPr>
            </a:br>
            <a:r>
              <a:rPr lang="en-US" sz="2400" dirty="0">
                <a:solidFill>
                  <a:prstClr val="black"/>
                </a:solidFill>
                <a:latin typeface="Calibri" panose="020F0502020204030204"/>
              </a:rPr>
              <a:t>8  And the angel said to him, "Gird yourself and put on your sandals." And he did so. And he 	*said to him, "Wrap your cloak around you and follow me." </a:t>
            </a:r>
            <a:br>
              <a:rPr lang="en-US" sz="2400" dirty="0">
                <a:solidFill>
                  <a:prstClr val="black"/>
                </a:solidFill>
                <a:latin typeface="Calibri" panose="020F0502020204030204"/>
              </a:rPr>
            </a:br>
            <a:r>
              <a:rPr lang="en-US" sz="2400" dirty="0">
                <a:solidFill>
                  <a:prstClr val="black"/>
                </a:solidFill>
                <a:latin typeface="Calibri" panose="020F0502020204030204"/>
              </a:rPr>
              <a:t>9  And he went out and continued to follow, and he did not know that what was being done by 	the angel was real, but thought he was seeing a vision. </a:t>
            </a:r>
            <a:br>
              <a:rPr lang="en-US" sz="2400" dirty="0">
                <a:solidFill>
                  <a:prstClr val="black"/>
                </a:solidFill>
                <a:latin typeface="Calibri" panose="020F0502020204030204"/>
              </a:rPr>
            </a:br>
            <a:r>
              <a:rPr lang="en-US" sz="2400" dirty="0">
                <a:solidFill>
                  <a:prstClr val="black"/>
                </a:solidFill>
                <a:latin typeface="Calibri" panose="020F0502020204030204"/>
              </a:rPr>
              <a:t>10  When they had passed the first and second guard, they came to the iron gate that leads into 	the city, which opened for them by itself; and they went out and went along one street, and 	immediately the angel departed from him. </a:t>
            </a:r>
          </a:p>
          <a:p>
            <a:pPr defTabSz="274313">
              <a:spcBef>
                <a:spcPts val="1200"/>
              </a:spcBef>
              <a:defRPr/>
            </a:pPr>
            <a:r>
              <a:rPr lang="en-US" sz="2400" b="1" dirty="0">
                <a:solidFill>
                  <a:prstClr val="black"/>
                </a:solidFill>
                <a:latin typeface="Calibri" panose="020F0502020204030204"/>
              </a:rPr>
              <a:t>Acts 12:23 (NASB) </a:t>
            </a:r>
            <a:br>
              <a:rPr lang="en-US" sz="2400" dirty="0">
                <a:solidFill>
                  <a:prstClr val="black"/>
                </a:solidFill>
                <a:latin typeface="Calibri" panose="020F0502020204030204"/>
              </a:rPr>
            </a:br>
            <a:r>
              <a:rPr lang="en-US" sz="2400" dirty="0">
                <a:solidFill>
                  <a:prstClr val="black"/>
                </a:solidFill>
                <a:latin typeface="Calibri" panose="020F0502020204030204"/>
              </a:rPr>
              <a:t>23  And immediately an angel of the Lord struck him because he did not give God the glory, and 	he was eaten by worms and died. </a:t>
            </a:r>
          </a:p>
        </p:txBody>
      </p:sp>
      <p:sp>
        <p:nvSpPr>
          <p:cNvPr id="11" name="TextBox 10"/>
          <p:cNvSpPr txBox="1"/>
          <p:nvPr/>
        </p:nvSpPr>
        <p:spPr>
          <a:xfrm>
            <a:off x="12032" y="3741821"/>
            <a:ext cx="12179968" cy="2308324"/>
          </a:xfrm>
          <a:prstGeom prst="rect">
            <a:avLst/>
          </a:prstGeom>
          <a:solidFill>
            <a:srgbClr val="FFFF00"/>
          </a:solidFill>
          <a:ln w="57150">
            <a:solidFill>
              <a:srgbClr val="FF0000"/>
            </a:solidFill>
          </a:ln>
        </p:spPr>
        <p:txBody>
          <a:bodyPr wrap="square" rtlCol="0">
            <a:spAutoFit/>
          </a:bodyPr>
          <a:lstStyle/>
          <a:p>
            <a:pPr defTabSz="274313">
              <a:spcBef>
                <a:spcPts val="1200"/>
              </a:spcBef>
              <a:defRPr/>
            </a:pPr>
            <a:r>
              <a:rPr lang="en-US" sz="2400" b="1" dirty="0">
                <a:solidFill>
                  <a:prstClr val="black"/>
                </a:solidFill>
                <a:latin typeface="Calibri" panose="020F0502020204030204"/>
              </a:rPr>
              <a:t>John 6:68 (NASB) </a:t>
            </a:r>
            <a:br>
              <a:rPr lang="en-US" sz="2400" dirty="0">
                <a:solidFill>
                  <a:prstClr val="black"/>
                </a:solidFill>
                <a:latin typeface="Calibri" panose="020F0502020204030204"/>
              </a:rPr>
            </a:br>
            <a:r>
              <a:rPr lang="en-US" sz="2400" dirty="0">
                <a:solidFill>
                  <a:prstClr val="black"/>
                </a:solidFill>
                <a:latin typeface="Calibri" panose="020F0502020204030204"/>
              </a:rPr>
              <a:t>68  Simon Peter answered Him, "Lord, to whom shall we go? You have words of eternal life. </a:t>
            </a:r>
            <a:br>
              <a:rPr lang="en-US" sz="2400" dirty="0">
                <a:solidFill>
                  <a:prstClr val="black"/>
                </a:solidFill>
                <a:latin typeface="Calibri" panose="020F0502020204030204"/>
              </a:rPr>
            </a:br>
            <a:br>
              <a:rPr lang="en-US" sz="2400" dirty="0">
                <a:solidFill>
                  <a:prstClr val="black"/>
                </a:solidFill>
                <a:latin typeface="Calibri" panose="020F0502020204030204"/>
              </a:rPr>
            </a:br>
            <a:r>
              <a:rPr lang="en-US" sz="2400" b="1" dirty="0">
                <a:solidFill>
                  <a:prstClr val="black"/>
                </a:solidFill>
                <a:latin typeface="Calibri" panose="020F0502020204030204"/>
              </a:rPr>
              <a:t>John 1:4 (NASB) </a:t>
            </a:r>
            <a:br>
              <a:rPr lang="en-US" sz="2400" dirty="0">
                <a:solidFill>
                  <a:prstClr val="black"/>
                </a:solidFill>
                <a:latin typeface="Calibri" panose="020F0502020204030204"/>
              </a:rPr>
            </a:br>
            <a:r>
              <a:rPr lang="en-US" sz="2400" dirty="0">
                <a:solidFill>
                  <a:prstClr val="black"/>
                </a:solidFill>
                <a:latin typeface="Calibri" panose="020F0502020204030204"/>
              </a:rPr>
              <a:t>4  In Him was life, and the life was the Light of men. </a:t>
            </a:r>
            <a:br>
              <a:rPr lang="en-US" sz="2400" dirty="0">
                <a:solidFill>
                  <a:prstClr val="black"/>
                </a:solidFill>
                <a:latin typeface="Calibri" panose="020F0502020204030204"/>
              </a:rPr>
            </a:b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2032" y="3741821"/>
            <a:ext cx="12179968" cy="2385268"/>
          </a:xfrm>
          <a:prstGeom prst="rect">
            <a:avLst/>
          </a:prstGeom>
          <a:solidFill>
            <a:srgbClr val="FFFF00"/>
          </a:solidFill>
          <a:ln w="57150">
            <a:solidFill>
              <a:srgbClr val="FF0000"/>
            </a:solidFill>
          </a:ln>
        </p:spPr>
        <p:txBody>
          <a:bodyPr wrap="square" rtlCol="0">
            <a:spAutoFit/>
          </a:bodyPr>
          <a:lstStyle/>
          <a:p>
            <a:pPr defTabSz="274313">
              <a:spcBef>
                <a:spcPts val="600"/>
              </a:spcBef>
              <a:defRPr/>
            </a:pPr>
            <a:r>
              <a:rPr lang="en-US" sz="2400" b="1" dirty="0">
                <a:solidFill>
                  <a:prstClr val="black"/>
                </a:solidFill>
                <a:latin typeface="Calibri" panose="020F0502020204030204"/>
              </a:rPr>
              <a:t>2 Timothy 1:10 (NASB) </a:t>
            </a:r>
            <a:br>
              <a:rPr lang="en-US" sz="2400" dirty="0">
                <a:solidFill>
                  <a:prstClr val="black"/>
                </a:solidFill>
                <a:latin typeface="Calibri" panose="020F0502020204030204"/>
              </a:rPr>
            </a:br>
            <a:r>
              <a:rPr lang="en-US" sz="2400" dirty="0">
                <a:solidFill>
                  <a:prstClr val="black"/>
                </a:solidFill>
                <a:latin typeface="Calibri" panose="020F0502020204030204"/>
              </a:rPr>
              <a:t>10  but now has been revealed by the appearing of our Savior Christ Jesus, who abolished death 	and brought life and immortality to light through the gospel, </a:t>
            </a:r>
          </a:p>
          <a:p>
            <a:pPr defTabSz="274313">
              <a:spcBef>
                <a:spcPts val="600"/>
              </a:spcBef>
              <a:defRPr/>
            </a:pPr>
            <a:r>
              <a:rPr lang="en-US" sz="2400" b="1" dirty="0">
                <a:solidFill>
                  <a:prstClr val="black"/>
                </a:solidFill>
                <a:latin typeface="Calibri" panose="020F0502020204030204"/>
              </a:rPr>
              <a:t>John 14:6 (NASB) </a:t>
            </a:r>
            <a:br>
              <a:rPr lang="en-US" sz="2400" dirty="0">
                <a:solidFill>
                  <a:prstClr val="black"/>
                </a:solidFill>
                <a:latin typeface="Calibri" panose="020F0502020204030204"/>
              </a:rPr>
            </a:br>
            <a:r>
              <a:rPr lang="en-US" sz="2400" dirty="0">
                <a:solidFill>
                  <a:prstClr val="black"/>
                </a:solidFill>
                <a:latin typeface="Calibri" panose="020F0502020204030204"/>
              </a:rPr>
              <a:t>6  Jesus *said to him, "I am the way, and the truth, and the life; no one comes to the Father but 	through Me. </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4064" y="3761009"/>
            <a:ext cx="12192000" cy="1569660"/>
          </a:xfrm>
          <a:prstGeom prst="rect">
            <a:avLst/>
          </a:prstGeom>
          <a:solidFill>
            <a:srgbClr val="FFFF00"/>
          </a:solidFill>
          <a:ln w="57150">
            <a:solidFill>
              <a:srgbClr val="FF0000"/>
            </a:solidFill>
          </a:ln>
        </p:spPr>
        <p:txBody>
          <a:bodyPr wrap="square" rtlCol="0">
            <a:spAutoFit/>
          </a:bodyPr>
          <a:lstStyle/>
          <a:p>
            <a:pPr defTabSz="274313">
              <a:spcBef>
                <a:spcPts val="1200"/>
              </a:spcBef>
              <a:defRPr/>
            </a:pPr>
            <a:br>
              <a:rPr lang="en-US" sz="2400" b="1" dirty="0">
                <a:solidFill>
                  <a:prstClr val="black"/>
                </a:solidFill>
                <a:latin typeface="Calibri" panose="020F0502020204030204"/>
              </a:rPr>
            </a:br>
            <a:r>
              <a:rPr lang="en-US" sz="2400" b="1" dirty="0">
                <a:solidFill>
                  <a:prstClr val="black"/>
                </a:solidFill>
                <a:latin typeface="Calibri" panose="020F0502020204030204"/>
              </a:rPr>
              <a:t>Acts 23:8 (NASB) </a:t>
            </a:r>
            <a:br>
              <a:rPr lang="en-US" sz="2400" dirty="0">
                <a:solidFill>
                  <a:prstClr val="black"/>
                </a:solidFill>
                <a:latin typeface="Calibri" panose="020F0502020204030204"/>
              </a:rPr>
            </a:br>
            <a:r>
              <a:rPr lang="en-US" sz="2400" dirty="0">
                <a:solidFill>
                  <a:prstClr val="black"/>
                </a:solidFill>
                <a:latin typeface="Calibri" panose="020F0502020204030204"/>
              </a:rPr>
              <a:t>8  For the Sadducees say that there is no resurrection, nor an angel, nor a spirit, but the 	Pharisees acknowledge them all. </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2032" y="3714252"/>
            <a:ext cx="12179968" cy="1569660"/>
          </a:xfrm>
          <a:prstGeom prst="rect">
            <a:avLst/>
          </a:prstGeom>
          <a:solidFill>
            <a:srgbClr val="FFFF00"/>
          </a:solidFill>
          <a:ln w="57150">
            <a:solidFill>
              <a:srgbClr val="FF0000"/>
            </a:solidFill>
          </a:ln>
        </p:spPr>
        <p:txBody>
          <a:bodyPr wrap="square" rtlCol="0">
            <a:spAutoFit/>
          </a:bodyPr>
          <a:lstStyle/>
          <a:p>
            <a:pPr defTabSz="274313">
              <a:spcBef>
                <a:spcPts val="1200"/>
              </a:spcBef>
              <a:defRPr/>
            </a:pPr>
            <a:br>
              <a:rPr lang="en-US" sz="2400" b="1" dirty="0">
                <a:solidFill>
                  <a:prstClr val="black"/>
                </a:solidFill>
                <a:latin typeface="Calibri" panose="020F0502020204030204"/>
              </a:rPr>
            </a:br>
            <a:r>
              <a:rPr lang="en-US" sz="2400" b="1" dirty="0">
                <a:solidFill>
                  <a:prstClr val="black"/>
                </a:solidFill>
                <a:latin typeface="Calibri" panose="020F0502020204030204"/>
              </a:rPr>
              <a:t>Acts 8:26 (NASB) </a:t>
            </a:r>
            <a:br>
              <a:rPr lang="en-US" sz="2400" dirty="0">
                <a:solidFill>
                  <a:prstClr val="black"/>
                </a:solidFill>
                <a:latin typeface="Calibri" panose="020F0502020204030204"/>
              </a:rPr>
            </a:br>
            <a:r>
              <a:rPr lang="en-US" sz="2400" dirty="0">
                <a:solidFill>
                  <a:prstClr val="black"/>
                </a:solidFill>
                <a:latin typeface="Calibri" panose="020F0502020204030204"/>
              </a:rPr>
              <a:t>26  But an angel of the Lord spoke to Philip saying, "Get up and go south to the road that 	descends from Jerusalem to Gaza." (This is a desert </a:t>
            </a:r>
            <a:r>
              <a:rPr lang="en-US" sz="2400" i="1" dirty="0">
                <a:solidFill>
                  <a:prstClr val="black"/>
                </a:solidFill>
                <a:latin typeface="Calibri" panose="020F0502020204030204"/>
              </a:rPr>
              <a:t>road.</a:t>
            </a:r>
            <a:r>
              <a:rPr lang="en-US" sz="2400" dirty="0">
                <a:solidFill>
                  <a:prstClr val="black"/>
                </a:solidFill>
                <a:latin typeface="Calibri" panose="020F0502020204030204"/>
              </a:rPr>
              <a:t>) </a:t>
            </a:r>
            <a:endParaRPr lang="en-US"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729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4"/>
                                        </p:tgtEl>
                                        <p:attrNameLst>
                                          <p:attrName>ppt_w</p:attrName>
                                        </p:attrNameLst>
                                      </p:cBhvr>
                                      <p:tavLst>
                                        <p:tav tm="0">
                                          <p:val>
                                            <p:strVal val="ppt_w"/>
                                          </p:val>
                                        </p:tav>
                                        <p:tav tm="100000">
                                          <p:val>
                                            <p:fltVal val="0"/>
                                          </p:val>
                                        </p:tav>
                                      </p:tavLst>
                                    </p:anim>
                                    <p:anim calcmode="lin" valueType="num">
                                      <p:cBhvr>
                                        <p:cTn id="32" dur="500"/>
                                        <p:tgtEl>
                                          <p:spTgt spid="4"/>
                                        </p:tgtEl>
                                        <p:attrNameLst>
                                          <p:attrName>ppt_h</p:attrName>
                                        </p:attrNameLst>
                                      </p:cBhvr>
                                      <p:tavLst>
                                        <p:tav tm="0">
                                          <p:val>
                                            <p:strVal val="ppt_h"/>
                                          </p:val>
                                        </p:tav>
                                        <p:tav tm="100000">
                                          <p:val>
                                            <p:fltVal val="0"/>
                                          </p:val>
                                        </p:tav>
                                      </p:tavLst>
                                    </p:anim>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grpId="1" nodeType="clickEffect">
                                  <p:stCondLst>
                                    <p:cond delay="0"/>
                                  </p:stCondLst>
                                  <p:childTnLst>
                                    <p:anim calcmode="lin" valueType="num">
                                      <p:cBhvr>
                                        <p:cTn id="45" dur="500"/>
                                        <p:tgtEl>
                                          <p:spTgt spid="5"/>
                                        </p:tgtEl>
                                        <p:attrNameLst>
                                          <p:attrName>ppt_w</p:attrName>
                                        </p:attrNameLst>
                                      </p:cBhvr>
                                      <p:tavLst>
                                        <p:tav tm="0">
                                          <p:val>
                                            <p:strVal val="ppt_w"/>
                                          </p:val>
                                        </p:tav>
                                        <p:tav tm="100000">
                                          <p:val>
                                            <p:fltVal val="0"/>
                                          </p:val>
                                        </p:tav>
                                      </p:tavLst>
                                    </p:anim>
                                    <p:anim calcmode="lin" valueType="num">
                                      <p:cBhvr>
                                        <p:cTn id="46" dur="500"/>
                                        <p:tgtEl>
                                          <p:spTgt spid="5"/>
                                        </p:tgtEl>
                                        <p:attrNameLst>
                                          <p:attrName>ppt_h</p:attrName>
                                        </p:attrNameLst>
                                      </p:cBhvr>
                                      <p:tavLst>
                                        <p:tav tm="0">
                                          <p:val>
                                            <p:strVal val="ppt_h"/>
                                          </p:val>
                                        </p:tav>
                                        <p:tav tm="100000">
                                          <p:val>
                                            <p:fltVal val="0"/>
                                          </p:val>
                                        </p:tav>
                                      </p:tavLst>
                                    </p:anim>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animEffect transition="in" filter="fade">
                                      <p:cBhvr>
                                        <p:cTn id="59" dur="500"/>
                                        <p:tgtEl>
                                          <p:spTgt spid="6"/>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7"/>
                                        </p:tgtEl>
                                        <p:attrNameLst>
                                          <p:attrName>style.visibility</p:attrName>
                                        </p:attrNameLst>
                                      </p:cBhvr>
                                      <p:to>
                                        <p:strVal val="visible"/>
                                      </p:to>
                                    </p:set>
                                    <p:anim calcmode="lin" valueType="num">
                                      <p:cBhvr>
                                        <p:cTn id="64" dur="500" fill="hold"/>
                                        <p:tgtEl>
                                          <p:spTgt spid="7"/>
                                        </p:tgtEl>
                                        <p:attrNameLst>
                                          <p:attrName>ppt_w</p:attrName>
                                        </p:attrNameLst>
                                      </p:cBhvr>
                                      <p:tavLst>
                                        <p:tav tm="0">
                                          <p:val>
                                            <p:fltVal val="0"/>
                                          </p:val>
                                        </p:tav>
                                        <p:tav tm="100000">
                                          <p:val>
                                            <p:strVal val="#ppt_w"/>
                                          </p:val>
                                        </p:tav>
                                      </p:tavLst>
                                    </p:anim>
                                    <p:anim calcmode="lin" valueType="num">
                                      <p:cBhvr>
                                        <p:cTn id="65" dur="500" fill="hold"/>
                                        <p:tgtEl>
                                          <p:spTgt spid="7"/>
                                        </p:tgtEl>
                                        <p:attrNameLst>
                                          <p:attrName>ppt_h</p:attrName>
                                        </p:attrNameLst>
                                      </p:cBhvr>
                                      <p:tavLst>
                                        <p:tav tm="0">
                                          <p:val>
                                            <p:fltVal val="0"/>
                                          </p:val>
                                        </p:tav>
                                        <p:tav tm="100000">
                                          <p:val>
                                            <p:strVal val="#ppt_h"/>
                                          </p:val>
                                        </p:tav>
                                      </p:tavLst>
                                    </p:anim>
                                    <p:animEffect transition="in" filter="fade">
                                      <p:cBhvr>
                                        <p:cTn id="66" dur="500"/>
                                        <p:tgtEl>
                                          <p:spTgt spid="7"/>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xit" presetSubtype="32" fill="hold" grpId="1" nodeType="clickEffect">
                                  <p:stCondLst>
                                    <p:cond delay="0"/>
                                  </p:stCondLst>
                                  <p:childTnLst>
                                    <p:anim calcmode="lin" valueType="num">
                                      <p:cBhvr>
                                        <p:cTn id="70" dur="500"/>
                                        <p:tgtEl>
                                          <p:spTgt spid="7"/>
                                        </p:tgtEl>
                                        <p:attrNameLst>
                                          <p:attrName>ppt_w</p:attrName>
                                        </p:attrNameLst>
                                      </p:cBhvr>
                                      <p:tavLst>
                                        <p:tav tm="0">
                                          <p:val>
                                            <p:strVal val="ppt_w"/>
                                          </p:val>
                                        </p:tav>
                                        <p:tav tm="100000">
                                          <p:val>
                                            <p:fltVal val="0"/>
                                          </p:val>
                                        </p:tav>
                                      </p:tavLst>
                                    </p:anim>
                                    <p:anim calcmode="lin" valueType="num">
                                      <p:cBhvr>
                                        <p:cTn id="71" dur="500"/>
                                        <p:tgtEl>
                                          <p:spTgt spid="7"/>
                                        </p:tgtEl>
                                        <p:attrNameLst>
                                          <p:attrName>ppt_h</p:attrName>
                                        </p:attrNameLst>
                                      </p:cBhvr>
                                      <p:tavLst>
                                        <p:tav tm="0">
                                          <p:val>
                                            <p:strVal val="ppt_h"/>
                                          </p:val>
                                        </p:tav>
                                        <p:tav tm="100000">
                                          <p:val>
                                            <p:fltVal val="0"/>
                                          </p:val>
                                        </p:tav>
                                      </p:tavLst>
                                    </p:anim>
                                    <p:animEffect transition="out" filter="fade">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par>
                                <p:cTn id="74" presetID="53" presetClass="exit" presetSubtype="32" fill="hold" grpId="1" nodeType="withEffect">
                                  <p:stCondLst>
                                    <p:cond delay="0"/>
                                  </p:stCondLst>
                                  <p:childTnLst>
                                    <p:anim calcmode="lin" valueType="num">
                                      <p:cBhvr>
                                        <p:cTn id="75" dur="500"/>
                                        <p:tgtEl>
                                          <p:spTgt spid="6"/>
                                        </p:tgtEl>
                                        <p:attrNameLst>
                                          <p:attrName>ppt_w</p:attrName>
                                        </p:attrNameLst>
                                      </p:cBhvr>
                                      <p:tavLst>
                                        <p:tav tm="0">
                                          <p:val>
                                            <p:strVal val="ppt_w"/>
                                          </p:val>
                                        </p:tav>
                                        <p:tav tm="100000">
                                          <p:val>
                                            <p:fltVal val="0"/>
                                          </p:val>
                                        </p:tav>
                                      </p:tavLst>
                                    </p:anim>
                                    <p:anim calcmode="lin" valueType="num">
                                      <p:cBhvr>
                                        <p:cTn id="76" dur="500"/>
                                        <p:tgtEl>
                                          <p:spTgt spid="6"/>
                                        </p:tgtEl>
                                        <p:attrNameLst>
                                          <p:attrName>ppt_h</p:attrName>
                                        </p:attrNameLst>
                                      </p:cBhvr>
                                      <p:tavLst>
                                        <p:tav tm="0">
                                          <p:val>
                                            <p:strVal val="ppt_h"/>
                                          </p:val>
                                        </p:tav>
                                        <p:tav tm="100000">
                                          <p:val>
                                            <p:fltVal val="0"/>
                                          </p:val>
                                        </p:tav>
                                      </p:tavLst>
                                    </p:anim>
                                    <p:animEffect transition="out" filter="fade">
                                      <p:cBhvr>
                                        <p:cTn id="77" dur="500"/>
                                        <p:tgtEl>
                                          <p:spTgt spid="6"/>
                                        </p:tgtEl>
                                      </p:cBhvr>
                                    </p:animEffect>
                                    <p:set>
                                      <p:cBhvr>
                                        <p:cTn id="78" dur="1" fill="hold">
                                          <p:stCondLst>
                                            <p:cond delay="499"/>
                                          </p:stCondLst>
                                        </p:cTn>
                                        <p:tgtEl>
                                          <p:spTgt spid="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8"/>
                                        </p:tgtEl>
                                        <p:attrNameLst>
                                          <p:attrName>style.visibility</p:attrName>
                                        </p:attrNameLst>
                                      </p:cBhvr>
                                      <p:to>
                                        <p:strVal val="visible"/>
                                      </p:to>
                                    </p:set>
                                    <p:anim calcmode="lin" valueType="num">
                                      <p:cBhvr>
                                        <p:cTn id="87" dur="500" fill="hold"/>
                                        <p:tgtEl>
                                          <p:spTgt spid="8"/>
                                        </p:tgtEl>
                                        <p:attrNameLst>
                                          <p:attrName>ppt_w</p:attrName>
                                        </p:attrNameLst>
                                      </p:cBhvr>
                                      <p:tavLst>
                                        <p:tav tm="0">
                                          <p:val>
                                            <p:fltVal val="0"/>
                                          </p:val>
                                        </p:tav>
                                        <p:tav tm="100000">
                                          <p:val>
                                            <p:strVal val="#ppt_w"/>
                                          </p:val>
                                        </p:tav>
                                      </p:tavLst>
                                    </p:anim>
                                    <p:anim calcmode="lin" valueType="num">
                                      <p:cBhvr>
                                        <p:cTn id="88" dur="500" fill="hold"/>
                                        <p:tgtEl>
                                          <p:spTgt spid="8"/>
                                        </p:tgtEl>
                                        <p:attrNameLst>
                                          <p:attrName>ppt_h</p:attrName>
                                        </p:attrNameLst>
                                      </p:cBhvr>
                                      <p:tavLst>
                                        <p:tav tm="0">
                                          <p:val>
                                            <p:fltVal val="0"/>
                                          </p:val>
                                        </p:tav>
                                        <p:tav tm="100000">
                                          <p:val>
                                            <p:strVal val="#ppt_h"/>
                                          </p:val>
                                        </p:tav>
                                      </p:tavLst>
                                    </p:anim>
                                    <p:animEffect transition="in" filter="fade">
                                      <p:cBhvr>
                                        <p:cTn id="89" dur="500"/>
                                        <p:tgtEl>
                                          <p:spTgt spid="8"/>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xit" presetSubtype="32" fill="hold" grpId="1" nodeType="clickEffect">
                                  <p:stCondLst>
                                    <p:cond delay="0"/>
                                  </p:stCondLst>
                                  <p:childTnLst>
                                    <p:anim calcmode="lin" valueType="num">
                                      <p:cBhvr>
                                        <p:cTn id="93" dur="500"/>
                                        <p:tgtEl>
                                          <p:spTgt spid="8"/>
                                        </p:tgtEl>
                                        <p:attrNameLst>
                                          <p:attrName>ppt_w</p:attrName>
                                        </p:attrNameLst>
                                      </p:cBhvr>
                                      <p:tavLst>
                                        <p:tav tm="0">
                                          <p:val>
                                            <p:strVal val="ppt_w"/>
                                          </p:val>
                                        </p:tav>
                                        <p:tav tm="100000">
                                          <p:val>
                                            <p:fltVal val="0"/>
                                          </p:val>
                                        </p:tav>
                                      </p:tavLst>
                                    </p:anim>
                                    <p:anim calcmode="lin" valueType="num">
                                      <p:cBhvr>
                                        <p:cTn id="94" dur="500"/>
                                        <p:tgtEl>
                                          <p:spTgt spid="8"/>
                                        </p:tgtEl>
                                        <p:attrNameLst>
                                          <p:attrName>ppt_h</p:attrName>
                                        </p:attrNameLst>
                                      </p:cBhvr>
                                      <p:tavLst>
                                        <p:tav tm="0">
                                          <p:val>
                                            <p:strVal val="ppt_h"/>
                                          </p:val>
                                        </p:tav>
                                        <p:tav tm="100000">
                                          <p:val>
                                            <p:fltVal val="0"/>
                                          </p:val>
                                        </p:tav>
                                      </p:tavLst>
                                    </p:anim>
                                    <p:animEffect transition="out" filter="fade">
                                      <p:cBhvr>
                                        <p:cTn id="95" dur="500"/>
                                        <p:tgtEl>
                                          <p:spTgt spid="8"/>
                                        </p:tgtEl>
                                      </p:cBhvr>
                                    </p:animEffect>
                                    <p:set>
                                      <p:cBhvr>
                                        <p:cTn id="96" dur="1" fill="hold">
                                          <p:stCondLst>
                                            <p:cond delay="499"/>
                                          </p:stCondLst>
                                        </p:cTn>
                                        <p:tgtEl>
                                          <p:spTgt spid="8"/>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9"/>
                                        </p:tgtEl>
                                        <p:attrNameLst>
                                          <p:attrName>style.visibility</p:attrName>
                                        </p:attrNameLst>
                                      </p:cBhvr>
                                      <p:to>
                                        <p:strVal val="visible"/>
                                      </p:to>
                                    </p:set>
                                    <p:anim calcmode="lin" valueType="num">
                                      <p:cBhvr>
                                        <p:cTn id="101" dur="500" fill="hold"/>
                                        <p:tgtEl>
                                          <p:spTgt spid="9"/>
                                        </p:tgtEl>
                                        <p:attrNameLst>
                                          <p:attrName>ppt_w</p:attrName>
                                        </p:attrNameLst>
                                      </p:cBhvr>
                                      <p:tavLst>
                                        <p:tav tm="0">
                                          <p:val>
                                            <p:fltVal val="0"/>
                                          </p:val>
                                        </p:tav>
                                        <p:tav tm="100000">
                                          <p:val>
                                            <p:strVal val="#ppt_w"/>
                                          </p:val>
                                        </p:tav>
                                      </p:tavLst>
                                    </p:anim>
                                    <p:anim calcmode="lin" valueType="num">
                                      <p:cBhvr>
                                        <p:cTn id="102" dur="500" fill="hold"/>
                                        <p:tgtEl>
                                          <p:spTgt spid="9"/>
                                        </p:tgtEl>
                                        <p:attrNameLst>
                                          <p:attrName>ppt_h</p:attrName>
                                        </p:attrNameLst>
                                      </p:cBhvr>
                                      <p:tavLst>
                                        <p:tav tm="0">
                                          <p:val>
                                            <p:fltVal val="0"/>
                                          </p:val>
                                        </p:tav>
                                        <p:tav tm="100000">
                                          <p:val>
                                            <p:strVal val="#ppt_h"/>
                                          </p:val>
                                        </p:tav>
                                      </p:tavLst>
                                    </p:anim>
                                    <p:animEffect transition="in" filter="fade">
                                      <p:cBhvr>
                                        <p:cTn id="103" dur="500"/>
                                        <p:tgtEl>
                                          <p:spTgt spid="9"/>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xit" presetSubtype="32" fill="hold" grpId="1" nodeType="clickEffect">
                                  <p:stCondLst>
                                    <p:cond delay="0"/>
                                  </p:stCondLst>
                                  <p:childTnLst>
                                    <p:anim calcmode="lin" valueType="num">
                                      <p:cBhvr>
                                        <p:cTn id="107" dur="500"/>
                                        <p:tgtEl>
                                          <p:spTgt spid="9"/>
                                        </p:tgtEl>
                                        <p:attrNameLst>
                                          <p:attrName>ppt_w</p:attrName>
                                        </p:attrNameLst>
                                      </p:cBhvr>
                                      <p:tavLst>
                                        <p:tav tm="0">
                                          <p:val>
                                            <p:strVal val="ppt_w"/>
                                          </p:val>
                                        </p:tav>
                                        <p:tav tm="100000">
                                          <p:val>
                                            <p:fltVal val="0"/>
                                          </p:val>
                                        </p:tav>
                                      </p:tavLst>
                                    </p:anim>
                                    <p:anim calcmode="lin" valueType="num">
                                      <p:cBhvr>
                                        <p:cTn id="108" dur="500"/>
                                        <p:tgtEl>
                                          <p:spTgt spid="9"/>
                                        </p:tgtEl>
                                        <p:attrNameLst>
                                          <p:attrName>ppt_h</p:attrName>
                                        </p:attrNameLst>
                                      </p:cBhvr>
                                      <p:tavLst>
                                        <p:tav tm="0">
                                          <p:val>
                                            <p:strVal val="ppt_h"/>
                                          </p:val>
                                        </p:tav>
                                        <p:tav tm="100000">
                                          <p:val>
                                            <p:fltVal val="0"/>
                                          </p:val>
                                        </p:tav>
                                      </p:tavLst>
                                    </p:anim>
                                    <p:animEffect transition="out" filter="fade">
                                      <p:cBhvr>
                                        <p:cTn id="109" dur="500"/>
                                        <p:tgtEl>
                                          <p:spTgt spid="9"/>
                                        </p:tgtEl>
                                      </p:cBhvr>
                                    </p:animEffect>
                                    <p:set>
                                      <p:cBhvr>
                                        <p:cTn id="110" dur="1" fill="hold">
                                          <p:stCondLst>
                                            <p:cond delay="499"/>
                                          </p:stCondLst>
                                        </p:cTn>
                                        <p:tgtEl>
                                          <p:spTgt spid="9"/>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10"/>
                                        </p:tgtEl>
                                        <p:attrNameLst>
                                          <p:attrName>style.visibility</p:attrName>
                                        </p:attrNameLst>
                                      </p:cBhvr>
                                      <p:to>
                                        <p:strVal val="visible"/>
                                      </p:to>
                                    </p:set>
                                    <p:anim calcmode="lin" valueType="num">
                                      <p:cBhvr>
                                        <p:cTn id="115" dur="500" fill="hold"/>
                                        <p:tgtEl>
                                          <p:spTgt spid="10"/>
                                        </p:tgtEl>
                                        <p:attrNameLst>
                                          <p:attrName>ppt_w</p:attrName>
                                        </p:attrNameLst>
                                      </p:cBhvr>
                                      <p:tavLst>
                                        <p:tav tm="0">
                                          <p:val>
                                            <p:fltVal val="0"/>
                                          </p:val>
                                        </p:tav>
                                        <p:tav tm="100000">
                                          <p:val>
                                            <p:strVal val="#ppt_w"/>
                                          </p:val>
                                        </p:tav>
                                      </p:tavLst>
                                    </p:anim>
                                    <p:anim calcmode="lin" valueType="num">
                                      <p:cBhvr>
                                        <p:cTn id="116" dur="500" fill="hold"/>
                                        <p:tgtEl>
                                          <p:spTgt spid="10"/>
                                        </p:tgtEl>
                                        <p:attrNameLst>
                                          <p:attrName>ppt_h</p:attrName>
                                        </p:attrNameLst>
                                      </p:cBhvr>
                                      <p:tavLst>
                                        <p:tav tm="0">
                                          <p:val>
                                            <p:fltVal val="0"/>
                                          </p:val>
                                        </p:tav>
                                        <p:tav tm="100000">
                                          <p:val>
                                            <p:strVal val="#ppt_h"/>
                                          </p:val>
                                        </p:tav>
                                      </p:tavLst>
                                    </p:anim>
                                    <p:animEffect transition="in" filter="fade">
                                      <p:cBhvr>
                                        <p:cTn id="117" dur="500"/>
                                        <p:tgtEl>
                                          <p:spTgt spid="10"/>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xit" presetSubtype="32" fill="hold" grpId="1" nodeType="clickEffect">
                                  <p:stCondLst>
                                    <p:cond delay="0"/>
                                  </p:stCondLst>
                                  <p:childTnLst>
                                    <p:anim calcmode="lin" valueType="num">
                                      <p:cBhvr>
                                        <p:cTn id="121" dur="500"/>
                                        <p:tgtEl>
                                          <p:spTgt spid="10"/>
                                        </p:tgtEl>
                                        <p:attrNameLst>
                                          <p:attrName>ppt_w</p:attrName>
                                        </p:attrNameLst>
                                      </p:cBhvr>
                                      <p:tavLst>
                                        <p:tav tm="0">
                                          <p:val>
                                            <p:strVal val="ppt_w"/>
                                          </p:val>
                                        </p:tav>
                                        <p:tav tm="100000">
                                          <p:val>
                                            <p:fltVal val="0"/>
                                          </p:val>
                                        </p:tav>
                                      </p:tavLst>
                                    </p:anim>
                                    <p:anim calcmode="lin" valueType="num">
                                      <p:cBhvr>
                                        <p:cTn id="122" dur="500"/>
                                        <p:tgtEl>
                                          <p:spTgt spid="10"/>
                                        </p:tgtEl>
                                        <p:attrNameLst>
                                          <p:attrName>ppt_h</p:attrName>
                                        </p:attrNameLst>
                                      </p:cBhvr>
                                      <p:tavLst>
                                        <p:tav tm="0">
                                          <p:val>
                                            <p:strVal val="ppt_h"/>
                                          </p:val>
                                        </p:tav>
                                        <p:tav tm="100000">
                                          <p:val>
                                            <p:fltVal val="0"/>
                                          </p:val>
                                        </p:tav>
                                      </p:tavLst>
                                    </p:anim>
                                    <p:animEffect transition="out" filter="fade">
                                      <p:cBhvr>
                                        <p:cTn id="123" dur="500"/>
                                        <p:tgtEl>
                                          <p:spTgt spid="10"/>
                                        </p:tgtEl>
                                      </p:cBhvr>
                                    </p:animEffect>
                                    <p:set>
                                      <p:cBhvr>
                                        <p:cTn id="124" dur="1" fill="hold">
                                          <p:stCondLst>
                                            <p:cond delay="499"/>
                                          </p:stCondLst>
                                        </p:cTn>
                                        <p:tgtEl>
                                          <p:spTgt spid="10"/>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53" presetClass="entr" presetSubtype="16" fill="hold" grpId="0" nodeType="clickEffect">
                                  <p:stCondLst>
                                    <p:cond delay="0"/>
                                  </p:stCondLst>
                                  <p:childTnLst>
                                    <p:set>
                                      <p:cBhvr>
                                        <p:cTn id="132" dur="1" fill="hold">
                                          <p:stCondLst>
                                            <p:cond delay="0"/>
                                          </p:stCondLst>
                                        </p:cTn>
                                        <p:tgtEl>
                                          <p:spTgt spid="11"/>
                                        </p:tgtEl>
                                        <p:attrNameLst>
                                          <p:attrName>style.visibility</p:attrName>
                                        </p:attrNameLst>
                                      </p:cBhvr>
                                      <p:to>
                                        <p:strVal val="visible"/>
                                      </p:to>
                                    </p:set>
                                    <p:anim calcmode="lin" valueType="num">
                                      <p:cBhvr>
                                        <p:cTn id="133" dur="500" fill="hold"/>
                                        <p:tgtEl>
                                          <p:spTgt spid="11"/>
                                        </p:tgtEl>
                                        <p:attrNameLst>
                                          <p:attrName>ppt_w</p:attrName>
                                        </p:attrNameLst>
                                      </p:cBhvr>
                                      <p:tavLst>
                                        <p:tav tm="0">
                                          <p:val>
                                            <p:fltVal val="0"/>
                                          </p:val>
                                        </p:tav>
                                        <p:tav tm="100000">
                                          <p:val>
                                            <p:strVal val="#ppt_w"/>
                                          </p:val>
                                        </p:tav>
                                      </p:tavLst>
                                    </p:anim>
                                    <p:anim calcmode="lin" valueType="num">
                                      <p:cBhvr>
                                        <p:cTn id="134" dur="500" fill="hold"/>
                                        <p:tgtEl>
                                          <p:spTgt spid="11"/>
                                        </p:tgtEl>
                                        <p:attrNameLst>
                                          <p:attrName>ppt_h</p:attrName>
                                        </p:attrNameLst>
                                      </p:cBhvr>
                                      <p:tavLst>
                                        <p:tav tm="0">
                                          <p:val>
                                            <p:fltVal val="0"/>
                                          </p:val>
                                        </p:tav>
                                        <p:tav tm="100000">
                                          <p:val>
                                            <p:strVal val="#ppt_h"/>
                                          </p:val>
                                        </p:tav>
                                      </p:tavLst>
                                    </p:anim>
                                    <p:animEffect transition="in" filter="fade">
                                      <p:cBhvr>
                                        <p:cTn id="135" dur="500"/>
                                        <p:tgtEl>
                                          <p:spTgt spid="11"/>
                                        </p:tgtEl>
                                      </p:cBhvr>
                                    </p:animEffect>
                                  </p:childTnLst>
                                </p:cTn>
                              </p:par>
                            </p:childTnLst>
                          </p:cTn>
                        </p:par>
                      </p:childTnLst>
                    </p:cTn>
                  </p:par>
                  <p:par>
                    <p:cTn id="136" fill="hold">
                      <p:stCondLst>
                        <p:cond delay="indefinite"/>
                      </p:stCondLst>
                      <p:childTnLst>
                        <p:par>
                          <p:cTn id="137" fill="hold">
                            <p:stCondLst>
                              <p:cond delay="0"/>
                            </p:stCondLst>
                            <p:childTnLst>
                              <p:par>
                                <p:cTn id="138" presetID="53" presetClass="exit" presetSubtype="32" fill="hold" grpId="1" nodeType="clickEffect">
                                  <p:stCondLst>
                                    <p:cond delay="0"/>
                                  </p:stCondLst>
                                  <p:childTnLst>
                                    <p:anim calcmode="lin" valueType="num">
                                      <p:cBhvr>
                                        <p:cTn id="139" dur="500"/>
                                        <p:tgtEl>
                                          <p:spTgt spid="11"/>
                                        </p:tgtEl>
                                        <p:attrNameLst>
                                          <p:attrName>ppt_w</p:attrName>
                                        </p:attrNameLst>
                                      </p:cBhvr>
                                      <p:tavLst>
                                        <p:tav tm="0">
                                          <p:val>
                                            <p:strVal val="ppt_w"/>
                                          </p:val>
                                        </p:tav>
                                        <p:tav tm="100000">
                                          <p:val>
                                            <p:fltVal val="0"/>
                                          </p:val>
                                        </p:tav>
                                      </p:tavLst>
                                    </p:anim>
                                    <p:anim calcmode="lin" valueType="num">
                                      <p:cBhvr>
                                        <p:cTn id="140" dur="500"/>
                                        <p:tgtEl>
                                          <p:spTgt spid="11"/>
                                        </p:tgtEl>
                                        <p:attrNameLst>
                                          <p:attrName>ppt_h</p:attrName>
                                        </p:attrNameLst>
                                      </p:cBhvr>
                                      <p:tavLst>
                                        <p:tav tm="0">
                                          <p:val>
                                            <p:strVal val="ppt_h"/>
                                          </p:val>
                                        </p:tav>
                                        <p:tav tm="100000">
                                          <p:val>
                                            <p:fltVal val="0"/>
                                          </p:val>
                                        </p:tav>
                                      </p:tavLst>
                                    </p:anim>
                                    <p:animEffect transition="out" filter="fade">
                                      <p:cBhvr>
                                        <p:cTn id="141" dur="500"/>
                                        <p:tgtEl>
                                          <p:spTgt spid="11"/>
                                        </p:tgtEl>
                                      </p:cBhvr>
                                    </p:animEffect>
                                    <p:set>
                                      <p:cBhvr>
                                        <p:cTn id="142" dur="1" fill="hold">
                                          <p:stCondLst>
                                            <p:cond delay="499"/>
                                          </p:stCondLst>
                                        </p:cTn>
                                        <p:tgtEl>
                                          <p:spTgt spid="11"/>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3" presetClass="entr" presetSubtype="16" fill="hold" grpId="0" nodeType="clickEffect">
                                  <p:stCondLst>
                                    <p:cond delay="0"/>
                                  </p:stCondLst>
                                  <p:childTnLst>
                                    <p:set>
                                      <p:cBhvr>
                                        <p:cTn id="146" dur="1" fill="hold">
                                          <p:stCondLst>
                                            <p:cond delay="0"/>
                                          </p:stCondLst>
                                        </p:cTn>
                                        <p:tgtEl>
                                          <p:spTgt spid="12"/>
                                        </p:tgtEl>
                                        <p:attrNameLst>
                                          <p:attrName>style.visibility</p:attrName>
                                        </p:attrNameLst>
                                      </p:cBhvr>
                                      <p:to>
                                        <p:strVal val="visible"/>
                                      </p:to>
                                    </p:set>
                                    <p:anim calcmode="lin" valueType="num">
                                      <p:cBhvr>
                                        <p:cTn id="147" dur="500" fill="hold"/>
                                        <p:tgtEl>
                                          <p:spTgt spid="12"/>
                                        </p:tgtEl>
                                        <p:attrNameLst>
                                          <p:attrName>ppt_w</p:attrName>
                                        </p:attrNameLst>
                                      </p:cBhvr>
                                      <p:tavLst>
                                        <p:tav tm="0">
                                          <p:val>
                                            <p:fltVal val="0"/>
                                          </p:val>
                                        </p:tav>
                                        <p:tav tm="100000">
                                          <p:val>
                                            <p:strVal val="#ppt_w"/>
                                          </p:val>
                                        </p:tav>
                                      </p:tavLst>
                                    </p:anim>
                                    <p:anim calcmode="lin" valueType="num">
                                      <p:cBhvr>
                                        <p:cTn id="148" dur="500" fill="hold"/>
                                        <p:tgtEl>
                                          <p:spTgt spid="12"/>
                                        </p:tgtEl>
                                        <p:attrNameLst>
                                          <p:attrName>ppt_h</p:attrName>
                                        </p:attrNameLst>
                                      </p:cBhvr>
                                      <p:tavLst>
                                        <p:tav tm="0">
                                          <p:val>
                                            <p:fltVal val="0"/>
                                          </p:val>
                                        </p:tav>
                                        <p:tav tm="100000">
                                          <p:val>
                                            <p:strVal val="#ppt_h"/>
                                          </p:val>
                                        </p:tav>
                                      </p:tavLst>
                                    </p:anim>
                                    <p:animEffect transition="in" filter="fade">
                                      <p:cBhvr>
                                        <p:cTn id="149" dur="500"/>
                                        <p:tgtEl>
                                          <p:spTgt spid="12"/>
                                        </p:tgtEl>
                                      </p:cBhvr>
                                    </p:animEffect>
                                  </p:childTnLst>
                                </p:cTn>
                              </p:par>
                            </p:childTnLst>
                          </p:cTn>
                        </p:par>
                      </p:childTnLst>
                    </p:cTn>
                  </p:par>
                  <p:par>
                    <p:cTn id="150" fill="hold">
                      <p:stCondLst>
                        <p:cond delay="indefinite"/>
                      </p:stCondLst>
                      <p:childTnLst>
                        <p:par>
                          <p:cTn id="151" fill="hold">
                            <p:stCondLst>
                              <p:cond delay="0"/>
                            </p:stCondLst>
                            <p:childTnLst>
                              <p:par>
                                <p:cTn id="152" presetID="53" presetClass="exit" presetSubtype="32" fill="hold" grpId="1" nodeType="clickEffect">
                                  <p:stCondLst>
                                    <p:cond delay="0"/>
                                  </p:stCondLst>
                                  <p:childTnLst>
                                    <p:anim calcmode="lin" valueType="num">
                                      <p:cBhvr>
                                        <p:cTn id="153" dur="500"/>
                                        <p:tgtEl>
                                          <p:spTgt spid="12"/>
                                        </p:tgtEl>
                                        <p:attrNameLst>
                                          <p:attrName>ppt_w</p:attrName>
                                        </p:attrNameLst>
                                      </p:cBhvr>
                                      <p:tavLst>
                                        <p:tav tm="0">
                                          <p:val>
                                            <p:strVal val="ppt_w"/>
                                          </p:val>
                                        </p:tav>
                                        <p:tav tm="100000">
                                          <p:val>
                                            <p:fltVal val="0"/>
                                          </p:val>
                                        </p:tav>
                                      </p:tavLst>
                                    </p:anim>
                                    <p:anim calcmode="lin" valueType="num">
                                      <p:cBhvr>
                                        <p:cTn id="154" dur="500"/>
                                        <p:tgtEl>
                                          <p:spTgt spid="12"/>
                                        </p:tgtEl>
                                        <p:attrNameLst>
                                          <p:attrName>ppt_h</p:attrName>
                                        </p:attrNameLst>
                                      </p:cBhvr>
                                      <p:tavLst>
                                        <p:tav tm="0">
                                          <p:val>
                                            <p:strVal val="ppt_h"/>
                                          </p:val>
                                        </p:tav>
                                        <p:tav tm="100000">
                                          <p:val>
                                            <p:fltVal val="0"/>
                                          </p:val>
                                        </p:tav>
                                      </p:tavLst>
                                    </p:anim>
                                    <p:animEffect transition="out" filter="fade">
                                      <p:cBhvr>
                                        <p:cTn id="155" dur="500"/>
                                        <p:tgtEl>
                                          <p:spTgt spid="12"/>
                                        </p:tgtEl>
                                      </p:cBhvr>
                                    </p:animEffect>
                                    <p:set>
                                      <p:cBhvr>
                                        <p:cTn id="15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10" grpId="0" animBg="1"/>
      <p:bldP spid="10" grpId="1" animBg="1"/>
      <p:bldP spid="11" grpId="0" animBg="1"/>
      <p:bldP spid="11" grpId="1" animBg="1"/>
      <p:bldP spid="12" grpId="0" animBg="1"/>
      <p:bldP spid="12" grpId="1" animBg="1"/>
      <p:bldP spid="8" grpId="0" animBg="1"/>
      <p:bldP spid="8" grpId="1" animBg="1"/>
      <p:bldP spid="9" grpId="0" animBg="1"/>
      <p:bldP spid="9"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
            <a:ext cx="12192000" cy="4524315"/>
          </a:xfrm>
          <a:prstGeom prst="rect">
            <a:avLst/>
          </a:prstGeom>
          <a:noFill/>
        </p:spPr>
        <p:txBody>
          <a:bodyPr wrap="square" rtlCol="0">
            <a:spAutoFit/>
          </a:bodyPr>
          <a:lstStyle/>
          <a:p>
            <a:pPr defTabSz="274313">
              <a:spcBef>
                <a:spcPts val="1800"/>
              </a:spcBef>
              <a:defRPr/>
            </a:pPr>
            <a:r>
              <a:rPr lang="en-US" sz="2400" b="1" dirty="0">
                <a:solidFill>
                  <a:srgbClr val="FF0000"/>
                </a:solidFill>
                <a:latin typeface="Times New Roman" panose="02020603050405020304" pitchFamily="18" charset="0"/>
                <a:cs typeface="Times New Roman" panose="02020603050405020304" pitchFamily="18" charset="0"/>
              </a:rPr>
              <a:t>Acts 5:22-27 (NASB) </a:t>
            </a:r>
            <a:br>
              <a:rPr lang="en-US" sz="2400" dirty="0">
                <a:solidFill>
                  <a:srgbClr val="FF0000"/>
                </a:solidFill>
                <a:latin typeface="Times New Roman" panose="02020603050405020304" pitchFamily="18" charset="0"/>
                <a:cs typeface="Times New Roman" panose="02020603050405020304" pitchFamily="18" charset="0"/>
              </a:rPr>
            </a:br>
            <a:r>
              <a:rPr lang="en-US" sz="2400" baseline="30000" dirty="0">
                <a:solidFill>
                  <a:srgbClr val="FF0000"/>
                </a:solidFill>
                <a:latin typeface="Times New Roman" panose="02020603050405020304" pitchFamily="18" charset="0"/>
                <a:cs typeface="Times New Roman" panose="02020603050405020304" pitchFamily="18" charset="0"/>
              </a:rPr>
              <a:t>22 </a:t>
            </a:r>
            <a:r>
              <a:rPr lang="en-US" sz="2400" dirty="0">
                <a:solidFill>
                  <a:srgbClr val="FF0000"/>
                </a:solidFill>
                <a:latin typeface="Times New Roman" panose="02020603050405020304" pitchFamily="18" charset="0"/>
                <a:cs typeface="Times New Roman" panose="02020603050405020304" pitchFamily="18" charset="0"/>
              </a:rPr>
              <a:t> But the officers who came did not find them in the prison; and they returned and reported back, </a:t>
            </a:r>
            <a:br>
              <a:rPr lang="en-US" sz="2400" dirty="0">
                <a:solidFill>
                  <a:srgbClr val="FF0000"/>
                </a:solidFill>
                <a:latin typeface="Times New Roman" panose="02020603050405020304" pitchFamily="18" charset="0"/>
                <a:cs typeface="Times New Roman" panose="02020603050405020304" pitchFamily="18" charset="0"/>
              </a:rPr>
            </a:br>
            <a:r>
              <a:rPr lang="en-US" sz="2400" baseline="30000" dirty="0">
                <a:solidFill>
                  <a:srgbClr val="FF0000"/>
                </a:solidFill>
                <a:latin typeface="Times New Roman" panose="02020603050405020304" pitchFamily="18" charset="0"/>
                <a:cs typeface="Times New Roman" panose="02020603050405020304" pitchFamily="18" charset="0"/>
              </a:rPr>
              <a:t>23 </a:t>
            </a:r>
            <a:r>
              <a:rPr lang="en-US" sz="2400" dirty="0">
                <a:solidFill>
                  <a:srgbClr val="FF0000"/>
                </a:solidFill>
                <a:latin typeface="Times New Roman" panose="02020603050405020304" pitchFamily="18" charset="0"/>
                <a:cs typeface="Times New Roman" panose="02020603050405020304" pitchFamily="18" charset="0"/>
              </a:rPr>
              <a:t> saying, "We found the prison house locked quite securely and the guards standing at the doors; 	but when we had opened up, we found no one inside." </a:t>
            </a:r>
            <a:br>
              <a:rPr lang="en-US" sz="2400" dirty="0">
                <a:solidFill>
                  <a:srgbClr val="FF0000"/>
                </a:solidFill>
                <a:latin typeface="Times New Roman" panose="02020603050405020304" pitchFamily="18" charset="0"/>
                <a:cs typeface="Times New Roman" panose="02020603050405020304" pitchFamily="18" charset="0"/>
              </a:rPr>
            </a:br>
            <a:r>
              <a:rPr lang="en-US" sz="2400" baseline="30000" dirty="0">
                <a:solidFill>
                  <a:srgbClr val="FF0000"/>
                </a:solidFill>
                <a:latin typeface="Times New Roman" panose="02020603050405020304" pitchFamily="18" charset="0"/>
                <a:cs typeface="Times New Roman" panose="02020603050405020304" pitchFamily="18" charset="0"/>
              </a:rPr>
              <a:t>24 </a:t>
            </a:r>
            <a:r>
              <a:rPr lang="en-US" sz="2400" dirty="0">
                <a:solidFill>
                  <a:srgbClr val="FF0000"/>
                </a:solidFill>
                <a:latin typeface="Times New Roman" panose="02020603050405020304" pitchFamily="18" charset="0"/>
                <a:cs typeface="Times New Roman" panose="02020603050405020304" pitchFamily="18" charset="0"/>
              </a:rPr>
              <a:t> Now when the captain of the temple </a:t>
            </a:r>
            <a:r>
              <a:rPr lang="en-US" sz="2400" i="1" dirty="0">
                <a:solidFill>
                  <a:srgbClr val="FF0000"/>
                </a:solidFill>
                <a:latin typeface="Times New Roman" panose="02020603050405020304" pitchFamily="18" charset="0"/>
                <a:cs typeface="Times New Roman" panose="02020603050405020304" pitchFamily="18" charset="0"/>
              </a:rPr>
              <a:t>guard</a:t>
            </a:r>
            <a:r>
              <a:rPr lang="en-US" sz="2400" dirty="0">
                <a:solidFill>
                  <a:srgbClr val="FF0000"/>
                </a:solidFill>
                <a:latin typeface="Times New Roman" panose="02020603050405020304" pitchFamily="18" charset="0"/>
                <a:cs typeface="Times New Roman" panose="02020603050405020304" pitchFamily="18" charset="0"/>
              </a:rPr>
              <a:t> and the chief priests heard these words, they were 	greatly perplexed about them as to what would come of this. </a:t>
            </a:r>
            <a:br>
              <a:rPr lang="en-US" sz="2400" dirty="0">
                <a:solidFill>
                  <a:srgbClr val="FF0000"/>
                </a:solidFill>
                <a:latin typeface="Times New Roman" panose="02020603050405020304" pitchFamily="18" charset="0"/>
                <a:cs typeface="Times New Roman" panose="02020603050405020304" pitchFamily="18" charset="0"/>
              </a:rPr>
            </a:br>
            <a:r>
              <a:rPr lang="en-US" sz="2400" baseline="30000" dirty="0">
                <a:solidFill>
                  <a:srgbClr val="FF0000"/>
                </a:solidFill>
                <a:latin typeface="Times New Roman" panose="02020603050405020304" pitchFamily="18" charset="0"/>
                <a:cs typeface="Times New Roman" panose="02020603050405020304" pitchFamily="18" charset="0"/>
              </a:rPr>
              <a:t>25 </a:t>
            </a:r>
            <a:r>
              <a:rPr lang="en-US" sz="2400" dirty="0">
                <a:solidFill>
                  <a:srgbClr val="FF0000"/>
                </a:solidFill>
                <a:latin typeface="Times New Roman" panose="02020603050405020304" pitchFamily="18" charset="0"/>
                <a:cs typeface="Times New Roman" panose="02020603050405020304" pitchFamily="18" charset="0"/>
              </a:rPr>
              <a:t> But someone came and reported to them, "The men whom you put in prison are standing in the 	temple and teaching the people!" </a:t>
            </a:r>
            <a:br>
              <a:rPr lang="en-US" sz="2400" dirty="0">
                <a:solidFill>
                  <a:srgbClr val="FF0000"/>
                </a:solidFill>
                <a:latin typeface="Times New Roman" panose="02020603050405020304" pitchFamily="18" charset="0"/>
                <a:cs typeface="Times New Roman" panose="02020603050405020304" pitchFamily="18" charset="0"/>
              </a:rPr>
            </a:br>
            <a:r>
              <a:rPr lang="en-US" sz="2400" baseline="30000" dirty="0">
                <a:solidFill>
                  <a:srgbClr val="FF0000"/>
                </a:solidFill>
                <a:latin typeface="Times New Roman" panose="02020603050405020304" pitchFamily="18" charset="0"/>
                <a:cs typeface="Times New Roman" panose="02020603050405020304" pitchFamily="18" charset="0"/>
              </a:rPr>
              <a:t>26 </a:t>
            </a:r>
            <a:r>
              <a:rPr lang="en-US" sz="2400" dirty="0">
                <a:solidFill>
                  <a:srgbClr val="FF0000"/>
                </a:solidFill>
                <a:latin typeface="Times New Roman" panose="02020603050405020304" pitchFamily="18" charset="0"/>
                <a:cs typeface="Times New Roman" panose="02020603050405020304" pitchFamily="18" charset="0"/>
              </a:rPr>
              <a:t> Then the captain went along with the officers and </a:t>
            </a:r>
            <a:r>
              <a:rPr lang="en-US" sz="2400" i="1" dirty="0">
                <a:solidFill>
                  <a:srgbClr val="FF0000"/>
                </a:solidFill>
                <a:latin typeface="Times New Roman" panose="02020603050405020304" pitchFamily="18" charset="0"/>
                <a:cs typeface="Times New Roman" panose="02020603050405020304" pitchFamily="18" charset="0"/>
              </a:rPr>
              <a:t>proceeded</a:t>
            </a:r>
            <a:r>
              <a:rPr lang="en-US" sz="2400" dirty="0">
                <a:solidFill>
                  <a:srgbClr val="FF0000"/>
                </a:solidFill>
                <a:latin typeface="Times New Roman" panose="02020603050405020304" pitchFamily="18" charset="0"/>
                <a:cs typeface="Times New Roman" panose="02020603050405020304" pitchFamily="18" charset="0"/>
              </a:rPr>
              <a:t> to bring them </a:t>
            </a:r>
            <a:r>
              <a:rPr lang="en-US" sz="2400" i="1" dirty="0">
                <a:solidFill>
                  <a:srgbClr val="FF0000"/>
                </a:solidFill>
                <a:latin typeface="Times New Roman" panose="02020603050405020304" pitchFamily="18" charset="0"/>
                <a:cs typeface="Times New Roman" panose="02020603050405020304" pitchFamily="18" charset="0"/>
              </a:rPr>
              <a:t>back</a:t>
            </a:r>
            <a:r>
              <a:rPr lang="en-US" sz="2400" dirty="0">
                <a:solidFill>
                  <a:srgbClr val="FF0000"/>
                </a:solidFill>
                <a:latin typeface="Times New Roman" panose="02020603050405020304" pitchFamily="18" charset="0"/>
                <a:cs typeface="Times New Roman" panose="02020603050405020304" pitchFamily="18" charset="0"/>
              </a:rPr>
              <a:t> without 	violence (for they were afraid of the people, that they might be stoned). </a:t>
            </a:r>
            <a:br>
              <a:rPr lang="en-US" sz="2400" dirty="0">
                <a:solidFill>
                  <a:srgbClr val="FF0000"/>
                </a:solidFill>
                <a:latin typeface="Times New Roman" panose="02020603050405020304" pitchFamily="18" charset="0"/>
                <a:cs typeface="Times New Roman" panose="02020603050405020304" pitchFamily="18" charset="0"/>
              </a:rPr>
            </a:br>
            <a:r>
              <a:rPr lang="en-US" sz="2400" baseline="30000" dirty="0">
                <a:solidFill>
                  <a:srgbClr val="FF0000"/>
                </a:solidFill>
                <a:latin typeface="Times New Roman" panose="02020603050405020304" pitchFamily="18" charset="0"/>
                <a:cs typeface="Times New Roman" panose="02020603050405020304" pitchFamily="18" charset="0"/>
              </a:rPr>
              <a:t>27 </a:t>
            </a:r>
            <a:r>
              <a:rPr lang="en-US" sz="2400" dirty="0">
                <a:solidFill>
                  <a:srgbClr val="FF0000"/>
                </a:solidFill>
                <a:latin typeface="Times New Roman" panose="02020603050405020304" pitchFamily="18" charset="0"/>
                <a:cs typeface="Times New Roman" panose="02020603050405020304" pitchFamily="18" charset="0"/>
              </a:rPr>
              <a:t> When they had brought them, they stood them before the Council. The high priest questioned 	them, </a:t>
            </a:r>
          </a:p>
        </p:txBody>
      </p:sp>
    </p:spTree>
    <p:extLst>
      <p:ext uri="{BB962C8B-B14F-4D97-AF65-F5344CB8AC3E}">
        <p14:creationId xmlns:p14="http://schemas.microsoft.com/office/powerpoint/2010/main" val="16719127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
            <a:ext cx="12192000" cy="6832640"/>
          </a:xfrm>
          <a:prstGeom prst="rect">
            <a:avLst/>
          </a:prstGeom>
          <a:solidFill>
            <a:schemeClr val="bg1"/>
          </a:solidFill>
        </p:spPr>
        <p:txBody>
          <a:bodyPr wrap="square" rtlCol="0">
            <a:spAutoFit/>
          </a:bodyPr>
          <a:lstStyle/>
          <a:p>
            <a:pPr defTabSz="274313">
              <a:spcBef>
                <a:spcPts val="1200"/>
              </a:spcBef>
              <a:defRPr/>
            </a:pPr>
            <a:r>
              <a:rPr lang="en-US" sz="2400" b="1" dirty="0">
                <a:solidFill>
                  <a:srgbClr val="FF0000"/>
                </a:solidFill>
                <a:latin typeface="Times New Roman" panose="02020603050405020304" pitchFamily="18" charset="0"/>
                <a:cs typeface="Times New Roman" panose="02020603050405020304" pitchFamily="18" charset="0"/>
              </a:rPr>
              <a:t>Acts 5:28-32 (NASB) </a:t>
            </a:r>
            <a:br>
              <a:rPr lang="en-US" sz="2400" dirty="0">
                <a:solidFill>
                  <a:srgbClr val="FF0000"/>
                </a:solidFill>
                <a:latin typeface="Times New Roman" panose="02020603050405020304" pitchFamily="18" charset="0"/>
                <a:cs typeface="Times New Roman" panose="02020603050405020304" pitchFamily="18" charset="0"/>
              </a:rPr>
            </a:br>
            <a:r>
              <a:rPr lang="en-US" sz="2400" baseline="30000" dirty="0">
                <a:solidFill>
                  <a:srgbClr val="FF0000"/>
                </a:solidFill>
                <a:latin typeface="Times New Roman" panose="02020603050405020304" pitchFamily="18" charset="0"/>
                <a:cs typeface="Times New Roman" panose="02020603050405020304" pitchFamily="18" charset="0"/>
              </a:rPr>
              <a:t>28 </a:t>
            </a:r>
            <a:r>
              <a:rPr lang="en-US" sz="2400" dirty="0">
                <a:solidFill>
                  <a:srgbClr val="FF0000"/>
                </a:solidFill>
                <a:latin typeface="Times New Roman" panose="02020603050405020304" pitchFamily="18" charset="0"/>
                <a:cs typeface="Times New Roman" panose="02020603050405020304" pitchFamily="18" charset="0"/>
              </a:rPr>
              <a:t> saying, "We gave you strict orders not to continue teaching in this name, and yet, you have 	filled Jerusalem with your teaching and intend to bring this man's blood upon us." </a:t>
            </a:r>
            <a:br>
              <a:rPr lang="en-US" sz="2400" dirty="0">
                <a:solidFill>
                  <a:srgbClr val="FF0000"/>
                </a:solidFill>
                <a:latin typeface="Times New Roman" panose="02020603050405020304" pitchFamily="18" charset="0"/>
                <a:cs typeface="Times New Roman" panose="02020603050405020304" pitchFamily="18" charset="0"/>
              </a:rPr>
            </a:br>
            <a:r>
              <a:rPr lang="en-US" sz="2400" baseline="30000" dirty="0">
                <a:solidFill>
                  <a:srgbClr val="FF0000"/>
                </a:solidFill>
                <a:latin typeface="Times New Roman" panose="02020603050405020304" pitchFamily="18" charset="0"/>
                <a:cs typeface="Times New Roman" panose="02020603050405020304" pitchFamily="18" charset="0"/>
              </a:rPr>
              <a:t>29 </a:t>
            </a:r>
            <a:r>
              <a:rPr lang="en-US" sz="2400" dirty="0">
                <a:solidFill>
                  <a:srgbClr val="FF0000"/>
                </a:solidFill>
                <a:latin typeface="Times New Roman" panose="02020603050405020304" pitchFamily="18" charset="0"/>
                <a:cs typeface="Times New Roman" panose="02020603050405020304" pitchFamily="18" charset="0"/>
              </a:rPr>
              <a:t> But Peter and the apostles answered, "We must obey God rather than men. </a:t>
            </a:r>
            <a:br>
              <a:rPr lang="en-US" sz="2400" dirty="0">
                <a:solidFill>
                  <a:srgbClr val="FF0000"/>
                </a:solidFill>
                <a:latin typeface="Times New Roman" panose="02020603050405020304" pitchFamily="18" charset="0"/>
                <a:cs typeface="Times New Roman" panose="02020603050405020304" pitchFamily="18" charset="0"/>
              </a:rPr>
            </a:br>
            <a:r>
              <a:rPr lang="en-US" sz="2400" baseline="30000" dirty="0">
                <a:solidFill>
                  <a:srgbClr val="FF0000"/>
                </a:solidFill>
                <a:latin typeface="Times New Roman" panose="02020603050405020304" pitchFamily="18" charset="0"/>
                <a:cs typeface="Times New Roman" panose="02020603050405020304" pitchFamily="18" charset="0"/>
              </a:rPr>
              <a:t>30 </a:t>
            </a:r>
            <a:r>
              <a:rPr lang="en-US" sz="2400" dirty="0">
                <a:solidFill>
                  <a:srgbClr val="FF0000"/>
                </a:solidFill>
                <a:latin typeface="Times New Roman" panose="02020603050405020304" pitchFamily="18" charset="0"/>
                <a:cs typeface="Times New Roman" panose="02020603050405020304" pitchFamily="18" charset="0"/>
              </a:rPr>
              <a:t> "The God of our fathers raised up Jesus, whom you had put to death by hanging Him on a 	cross. </a:t>
            </a:r>
            <a:br>
              <a:rPr lang="en-US" sz="2400" dirty="0">
                <a:solidFill>
                  <a:srgbClr val="FF0000"/>
                </a:solidFill>
                <a:latin typeface="Times New Roman" panose="02020603050405020304" pitchFamily="18" charset="0"/>
                <a:cs typeface="Times New Roman" panose="02020603050405020304" pitchFamily="18" charset="0"/>
              </a:rPr>
            </a:br>
            <a:r>
              <a:rPr lang="en-US" sz="2400" baseline="30000" dirty="0">
                <a:solidFill>
                  <a:srgbClr val="FF0000"/>
                </a:solidFill>
                <a:latin typeface="Times New Roman" panose="02020603050405020304" pitchFamily="18" charset="0"/>
                <a:cs typeface="Times New Roman" panose="02020603050405020304" pitchFamily="18" charset="0"/>
              </a:rPr>
              <a:t>31 </a:t>
            </a:r>
            <a:r>
              <a:rPr lang="en-US" sz="2400" dirty="0">
                <a:solidFill>
                  <a:srgbClr val="FF0000"/>
                </a:solidFill>
                <a:latin typeface="Times New Roman" panose="02020603050405020304" pitchFamily="18" charset="0"/>
                <a:cs typeface="Times New Roman" panose="02020603050405020304" pitchFamily="18" charset="0"/>
              </a:rPr>
              <a:t> "He is the one whom God exalted to His right hand as a Prince and a Savior, to grant 	repentance to Israel, and forgiveness of sins. </a:t>
            </a:r>
            <a:br>
              <a:rPr lang="en-US" sz="2400" dirty="0">
                <a:solidFill>
                  <a:srgbClr val="FF0000"/>
                </a:solidFill>
                <a:latin typeface="Times New Roman" panose="02020603050405020304" pitchFamily="18" charset="0"/>
                <a:cs typeface="Times New Roman" panose="02020603050405020304" pitchFamily="18" charset="0"/>
              </a:rPr>
            </a:br>
            <a:r>
              <a:rPr lang="en-US" sz="2400" baseline="30000" dirty="0">
                <a:solidFill>
                  <a:srgbClr val="FF0000"/>
                </a:solidFill>
                <a:latin typeface="Times New Roman" panose="02020603050405020304" pitchFamily="18" charset="0"/>
                <a:cs typeface="Times New Roman" panose="02020603050405020304" pitchFamily="18" charset="0"/>
              </a:rPr>
              <a:t>32 </a:t>
            </a:r>
            <a:r>
              <a:rPr lang="en-US" sz="2400" dirty="0">
                <a:solidFill>
                  <a:srgbClr val="FF0000"/>
                </a:solidFill>
                <a:latin typeface="Times New Roman" panose="02020603050405020304" pitchFamily="18" charset="0"/>
                <a:cs typeface="Times New Roman" panose="02020603050405020304" pitchFamily="18" charset="0"/>
              </a:rPr>
              <a:t> "And we are witnesses of these things; and </a:t>
            </a:r>
            <a:r>
              <a:rPr lang="en-US" sz="2400" i="1" dirty="0">
                <a:solidFill>
                  <a:srgbClr val="FF0000"/>
                </a:solidFill>
                <a:latin typeface="Times New Roman" panose="02020603050405020304" pitchFamily="18" charset="0"/>
                <a:cs typeface="Times New Roman" panose="02020603050405020304" pitchFamily="18" charset="0"/>
              </a:rPr>
              <a:t>so is</a:t>
            </a:r>
            <a:r>
              <a:rPr lang="en-US" sz="2400" dirty="0">
                <a:solidFill>
                  <a:srgbClr val="FF0000"/>
                </a:solidFill>
                <a:latin typeface="Times New Roman" panose="02020603050405020304" pitchFamily="18" charset="0"/>
                <a:cs typeface="Times New Roman" panose="02020603050405020304" pitchFamily="18" charset="0"/>
              </a:rPr>
              <a:t> the Holy Spirit, whom God has given to those 	who obey Him." </a:t>
            </a:r>
          </a:p>
          <a:p>
            <a:pPr defTabSz="274313">
              <a:spcBef>
                <a:spcPts val="1200"/>
              </a:spcBef>
              <a:defRPr/>
            </a:pPr>
            <a:r>
              <a:rPr lang="en-US" sz="2400" dirty="0">
                <a:solidFill>
                  <a:prstClr val="black"/>
                </a:solidFill>
                <a:latin typeface="Times New Roman" panose="02020603050405020304" pitchFamily="18" charset="0"/>
                <a:cs typeface="Times New Roman" panose="02020603050405020304" pitchFamily="18" charset="0"/>
              </a:rPr>
              <a:t>A. The apostles refused to obey the lesser authority. Their prayers are answered:</a:t>
            </a:r>
            <a:r>
              <a:rPr lang="en-US" sz="2400" dirty="0">
                <a:solidFill>
                  <a:srgbClr val="FF0000"/>
                </a:solidFill>
                <a:latin typeface="Times New Roman" panose="02020603050405020304" pitchFamily="18" charset="0"/>
                <a:cs typeface="Times New Roman" panose="02020603050405020304" pitchFamily="18" charset="0"/>
              </a:rPr>
              <a:t> Acts 4:27-29;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	Mt 23:29-35; 27:24-25;  </a:t>
            </a:r>
          </a:p>
          <a:p>
            <a:pPr defTabSz="274313">
              <a:spcBef>
                <a:spcPts val="1200"/>
              </a:spcBef>
              <a:defRPr/>
            </a:pPr>
            <a:r>
              <a:rPr lang="en-US" sz="2400" dirty="0">
                <a:solidFill>
                  <a:prstClr val="black"/>
                </a:solidFill>
                <a:latin typeface="Times New Roman" panose="02020603050405020304" pitchFamily="18" charset="0"/>
                <a:cs typeface="Times New Roman" panose="02020603050405020304" pitchFamily="18" charset="0"/>
              </a:rPr>
              <a:t>	1. Jesus is the proper ruler over Israel and through him the Sanhedrin might yet gain their 					forgiveness and salvation. </a:t>
            </a:r>
            <a:r>
              <a:rPr lang="en-US" sz="2400" dirty="0">
                <a:solidFill>
                  <a:srgbClr val="FF0000"/>
                </a:solidFill>
                <a:latin typeface="Times New Roman" panose="02020603050405020304" pitchFamily="18" charset="0"/>
                <a:cs typeface="Times New Roman" panose="02020603050405020304" pitchFamily="18" charset="0"/>
              </a:rPr>
              <a:t>Acts 4:17-19</a:t>
            </a:r>
          </a:p>
          <a:p>
            <a:pPr defTabSz="274313">
              <a:spcBef>
                <a:spcPts val="1200"/>
              </a:spcBef>
              <a:defRPr/>
            </a:pPr>
            <a:r>
              <a:rPr lang="en-US" sz="2400" dirty="0">
                <a:solidFill>
                  <a:prstClr val="black"/>
                </a:solidFill>
                <a:latin typeface="Times New Roman" panose="02020603050405020304" pitchFamily="18" charset="0"/>
                <a:cs typeface="Times New Roman" panose="02020603050405020304" pitchFamily="18" charset="0"/>
              </a:rPr>
              <a:t>	2. There is a subtle truth boldly presented to the Sanhedrin. God gives the Holy Spirit to those 			who obey him. The evidence that the Apostles not the Sanhedrin had obeyed God had stood 		before the Sanhedrin not many days ago: </a:t>
            </a:r>
            <a:r>
              <a:rPr lang="en-US" sz="2400" dirty="0">
                <a:solidFill>
                  <a:srgbClr val="FF0000"/>
                </a:solidFill>
                <a:latin typeface="Times New Roman" panose="02020603050405020304" pitchFamily="18" charset="0"/>
                <a:cs typeface="Times New Roman" panose="02020603050405020304" pitchFamily="18" charset="0"/>
              </a:rPr>
              <a:t>Acts 4:16, 21-22</a:t>
            </a:r>
          </a:p>
        </p:txBody>
      </p:sp>
      <p:sp>
        <p:nvSpPr>
          <p:cNvPr id="3" name="TextBox 2"/>
          <p:cNvSpPr txBox="1"/>
          <p:nvPr/>
        </p:nvSpPr>
        <p:spPr>
          <a:xfrm>
            <a:off x="0" y="4596061"/>
            <a:ext cx="12192000" cy="2308324"/>
          </a:xfrm>
          <a:prstGeom prst="rect">
            <a:avLst/>
          </a:prstGeom>
          <a:solidFill>
            <a:srgbClr val="FFFF00"/>
          </a:solidFill>
          <a:ln w="57150">
            <a:solidFill>
              <a:srgbClr val="FF0000"/>
            </a:solidFill>
          </a:ln>
        </p:spPr>
        <p:txBody>
          <a:bodyPr wrap="square" rtlCol="0">
            <a:spAutoFit/>
          </a:bodyPr>
          <a:lstStyle/>
          <a:p>
            <a:pPr defTabSz="274313">
              <a:spcBef>
                <a:spcPts val="1200"/>
              </a:spcBef>
              <a:defRPr/>
            </a:pPr>
            <a:r>
              <a:rPr lang="en-US" sz="2400" b="1" dirty="0">
                <a:solidFill>
                  <a:prstClr val="black"/>
                </a:solidFill>
                <a:latin typeface="Calibri" panose="020F0502020204030204"/>
              </a:rPr>
              <a:t>Acts 4:27-29 (NASB) </a:t>
            </a:r>
            <a:br>
              <a:rPr lang="en-US" sz="2400" dirty="0">
                <a:solidFill>
                  <a:prstClr val="black"/>
                </a:solidFill>
                <a:latin typeface="Calibri" panose="020F0502020204030204"/>
              </a:rPr>
            </a:br>
            <a:r>
              <a:rPr lang="en-US" sz="2400" dirty="0">
                <a:solidFill>
                  <a:prstClr val="black"/>
                </a:solidFill>
                <a:latin typeface="Calibri" panose="020F0502020204030204"/>
              </a:rPr>
              <a:t>27  "For truly in this city there were gathered together against Your holy servant Jesus, whom You 	anointed, both Herod and Pontius Pilate, along with the Gentiles and the peoples of Israel, </a:t>
            </a:r>
            <a:br>
              <a:rPr lang="en-US" sz="2400" dirty="0">
                <a:solidFill>
                  <a:prstClr val="black"/>
                </a:solidFill>
                <a:latin typeface="Calibri" panose="020F0502020204030204"/>
              </a:rPr>
            </a:br>
            <a:r>
              <a:rPr lang="en-US" sz="2400" dirty="0">
                <a:solidFill>
                  <a:prstClr val="black"/>
                </a:solidFill>
                <a:latin typeface="Calibri" panose="020F0502020204030204"/>
              </a:rPr>
              <a:t>28  to do whatever Your hand and Your purpose predestined to occur. </a:t>
            </a:r>
            <a:br>
              <a:rPr lang="en-US" sz="2400" dirty="0">
                <a:solidFill>
                  <a:prstClr val="black"/>
                </a:solidFill>
                <a:latin typeface="Calibri" panose="020F0502020204030204"/>
              </a:rPr>
            </a:br>
            <a:r>
              <a:rPr lang="en-US" sz="2400" dirty="0">
                <a:solidFill>
                  <a:prstClr val="black"/>
                </a:solidFill>
                <a:latin typeface="Calibri" panose="020F0502020204030204"/>
              </a:rPr>
              <a:t>29  "And now, Lord, take note of their threats, and </a:t>
            </a:r>
            <a:r>
              <a:rPr lang="en-US" sz="2400" b="1" dirty="0">
                <a:solidFill>
                  <a:srgbClr val="FF0000"/>
                </a:solidFill>
                <a:latin typeface="Calibri" panose="020F0502020204030204"/>
              </a:rPr>
              <a:t>grant that Your bond-servants may speak 	Your word with all confidence,</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0" y="0"/>
            <a:ext cx="12192000" cy="5570756"/>
          </a:xfrm>
          <a:prstGeom prst="rect">
            <a:avLst/>
          </a:prstGeom>
          <a:solidFill>
            <a:srgbClr val="FFFF00"/>
          </a:solidFill>
          <a:ln w="57150">
            <a:solidFill>
              <a:srgbClr val="FF0000"/>
            </a:solidFill>
          </a:ln>
        </p:spPr>
        <p:txBody>
          <a:bodyPr wrap="square" rtlCol="0">
            <a:spAutoFit/>
          </a:bodyPr>
          <a:lstStyle/>
          <a:p>
            <a:pPr defTabSz="274313">
              <a:spcBef>
                <a:spcPts val="1200"/>
              </a:spcBef>
              <a:defRPr/>
            </a:pPr>
            <a:br>
              <a:rPr lang="en-US" sz="2400" b="1" dirty="0">
                <a:solidFill>
                  <a:prstClr val="black"/>
                </a:solidFill>
                <a:latin typeface="Calibri" panose="020F0502020204030204"/>
              </a:rPr>
            </a:br>
            <a:endParaRPr lang="en-US" sz="2400" b="1" dirty="0">
              <a:solidFill>
                <a:prstClr val="black"/>
              </a:solidFill>
              <a:latin typeface="Calibri" panose="020F0502020204030204"/>
            </a:endParaRPr>
          </a:p>
          <a:p>
            <a:pPr defTabSz="274313">
              <a:spcBef>
                <a:spcPts val="1200"/>
              </a:spcBef>
              <a:defRPr/>
            </a:pPr>
            <a:r>
              <a:rPr lang="en-US" sz="2400" b="1" dirty="0">
                <a:solidFill>
                  <a:prstClr val="black"/>
                </a:solidFill>
                <a:latin typeface="Calibri" panose="020F0502020204030204"/>
              </a:rPr>
              <a:t>Acts 4:16 (NASB) </a:t>
            </a:r>
            <a:br>
              <a:rPr lang="en-US" sz="2400" dirty="0">
                <a:solidFill>
                  <a:prstClr val="black"/>
                </a:solidFill>
                <a:latin typeface="Calibri" panose="020F0502020204030204"/>
              </a:rPr>
            </a:br>
            <a:r>
              <a:rPr lang="en-US" sz="2400" dirty="0">
                <a:solidFill>
                  <a:prstClr val="black"/>
                </a:solidFill>
                <a:latin typeface="Calibri" panose="020F0502020204030204"/>
              </a:rPr>
              <a:t>16  saying, "What shall we do with these men? For the fact that a noteworthy miracle has taken 	place through them is apparent to all who live in Jerusalem, and we cannot deny it. </a:t>
            </a:r>
            <a:br>
              <a:rPr lang="en-US" sz="2400" dirty="0">
                <a:solidFill>
                  <a:prstClr val="black"/>
                </a:solidFill>
                <a:latin typeface="Calibri" panose="020F0502020204030204"/>
              </a:rPr>
            </a:br>
            <a:br>
              <a:rPr lang="en-US" sz="2400" dirty="0">
                <a:solidFill>
                  <a:prstClr val="black"/>
                </a:solidFill>
                <a:latin typeface="Calibri" panose="020F0502020204030204"/>
              </a:rPr>
            </a:br>
            <a:r>
              <a:rPr lang="en-US" sz="2400" b="1" dirty="0">
                <a:solidFill>
                  <a:prstClr val="black"/>
                </a:solidFill>
                <a:latin typeface="Calibri" panose="020F0502020204030204"/>
              </a:rPr>
              <a:t>Acts 4:21-22 (NASB) </a:t>
            </a:r>
            <a:br>
              <a:rPr lang="en-US" sz="2400" dirty="0">
                <a:solidFill>
                  <a:prstClr val="black"/>
                </a:solidFill>
                <a:latin typeface="Calibri" panose="020F0502020204030204"/>
              </a:rPr>
            </a:br>
            <a:r>
              <a:rPr lang="en-US" sz="2400" dirty="0">
                <a:solidFill>
                  <a:prstClr val="black"/>
                </a:solidFill>
                <a:latin typeface="Calibri" panose="020F0502020204030204"/>
              </a:rPr>
              <a:t>21  When they had threatened them further, they let them go (finding no basis on which to 	punish them) on account of the people, because they were all glorifying God for what had 	happened; </a:t>
            </a:r>
            <a:br>
              <a:rPr lang="en-US" sz="2400" dirty="0">
                <a:solidFill>
                  <a:prstClr val="black"/>
                </a:solidFill>
                <a:latin typeface="Calibri" panose="020F0502020204030204"/>
              </a:rPr>
            </a:br>
            <a:r>
              <a:rPr lang="en-US" sz="2400" dirty="0">
                <a:solidFill>
                  <a:prstClr val="black"/>
                </a:solidFill>
                <a:latin typeface="Calibri" panose="020F0502020204030204"/>
              </a:rPr>
              <a:t>22  for the man was more than forty years old on whom this miracle of healing had been 	performed.</a:t>
            </a:r>
          </a:p>
          <a:p>
            <a:pPr defTabSz="274313">
              <a:spcBef>
                <a:spcPts val="1200"/>
              </a:spcBef>
              <a:defRPr/>
            </a:pPr>
            <a:br>
              <a:rPr lang="en-US" sz="2400" b="1" dirty="0">
                <a:solidFill>
                  <a:prstClr val="black"/>
                </a:solidFill>
                <a:latin typeface="Times New Roman" panose="02020603050405020304" pitchFamily="18" charset="0"/>
                <a:cs typeface="Times New Roman" panose="02020603050405020304" pitchFamily="18" charset="0"/>
              </a:rPr>
            </a:b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0" y="1"/>
            <a:ext cx="12192000" cy="4770537"/>
          </a:xfrm>
          <a:prstGeom prst="rect">
            <a:avLst/>
          </a:prstGeom>
          <a:solidFill>
            <a:srgbClr val="FFFF00"/>
          </a:solidFill>
          <a:ln w="57150">
            <a:solidFill>
              <a:srgbClr val="FF0000"/>
            </a:solidFill>
          </a:ln>
        </p:spPr>
        <p:txBody>
          <a:bodyPr wrap="square" rtlCol="0">
            <a:spAutoFit/>
          </a:bodyPr>
          <a:lstStyle/>
          <a:p>
            <a:pPr defTabSz="274313">
              <a:spcBef>
                <a:spcPts val="1200"/>
              </a:spcBef>
              <a:defRPr/>
            </a:pPr>
            <a:endParaRPr lang="en-US" sz="2400" b="1" dirty="0">
              <a:solidFill>
                <a:prstClr val="black"/>
              </a:solidFill>
              <a:latin typeface="Calibri" panose="020F0502020204030204"/>
            </a:endParaRPr>
          </a:p>
          <a:p>
            <a:pPr defTabSz="274313">
              <a:spcBef>
                <a:spcPts val="1200"/>
              </a:spcBef>
              <a:defRPr/>
            </a:pPr>
            <a:endParaRPr lang="en-US" sz="2400" b="1" dirty="0">
              <a:solidFill>
                <a:prstClr val="black"/>
              </a:solidFill>
              <a:latin typeface="Calibri" panose="020F0502020204030204"/>
            </a:endParaRPr>
          </a:p>
          <a:p>
            <a:pPr defTabSz="274313">
              <a:spcBef>
                <a:spcPts val="1200"/>
              </a:spcBef>
              <a:defRPr/>
            </a:pPr>
            <a:r>
              <a:rPr lang="en-US" sz="2400" b="1" dirty="0">
                <a:solidFill>
                  <a:prstClr val="black"/>
                </a:solidFill>
                <a:latin typeface="Calibri" panose="020F0502020204030204"/>
              </a:rPr>
              <a:t>Acts 4:17-19 (NASB) </a:t>
            </a:r>
            <a:br>
              <a:rPr lang="en-US" sz="2400" dirty="0">
                <a:solidFill>
                  <a:prstClr val="black"/>
                </a:solidFill>
                <a:latin typeface="Calibri" panose="020F0502020204030204"/>
              </a:rPr>
            </a:br>
            <a:r>
              <a:rPr lang="en-US" sz="2400" dirty="0">
                <a:solidFill>
                  <a:prstClr val="black"/>
                </a:solidFill>
                <a:latin typeface="Calibri" panose="020F0502020204030204"/>
              </a:rPr>
              <a:t>17  "But so that it will not spread any further among the people, let us warn them to speak no 	longer to any man in this name." </a:t>
            </a:r>
            <a:br>
              <a:rPr lang="en-US" sz="2400" dirty="0">
                <a:solidFill>
                  <a:prstClr val="black"/>
                </a:solidFill>
                <a:latin typeface="Calibri" panose="020F0502020204030204"/>
              </a:rPr>
            </a:br>
            <a:r>
              <a:rPr lang="en-US" sz="2400" dirty="0">
                <a:solidFill>
                  <a:prstClr val="black"/>
                </a:solidFill>
                <a:latin typeface="Calibri" panose="020F0502020204030204"/>
              </a:rPr>
              <a:t>18  And when they had summoned them, </a:t>
            </a:r>
            <a:r>
              <a:rPr lang="en-US" sz="2400" dirty="0">
                <a:solidFill>
                  <a:srgbClr val="FF0000"/>
                </a:solidFill>
                <a:latin typeface="Calibri" panose="020F0502020204030204"/>
              </a:rPr>
              <a:t>they commanded them not to speak or teach at all in 	the name of Jesus. </a:t>
            </a:r>
            <a:br>
              <a:rPr lang="en-US" sz="2400" dirty="0">
                <a:solidFill>
                  <a:prstClr val="black"/>
                </a:solidFill>
                <a:latin typeface="Calibri" panose="020F0502020204030204"/>
              </a:rPr>
            </a:br>
            <a:r>
              <a:rPr lang="en-US" sz="2400" dirty="0">
                <a:solidFill>
                  <a:prstClr val="black"/>
                </a:solidFill>
                <a:latin typeface="Calibri" panose="020F0502020204030204"/>
              </a:rPr>
              <a:t>19  But Peter and John answered and said to them, </a:t>
            </a:r>
            <a:r>
              <a:rPr lang="en-US" sz="2400" dirty="0">
                <a:solidFill>
                  <a:srgbClr val="FF0000"/>
                </a:solidFill>
                <a:latin typeface="Calibri" panose="020F0502020204030204"/>
              </a:rPr>
              <a:t>"Whether it is right in the sight of God to give 	heed to you rather than to God, you be the judge;</a:t>
            </a:r>
          </a:p>
          <a:p>
            <a:pPr defTabSz="274313">
              <a:spcBef>
                <a:spcPts val="1200"/>
              </a:spcBef>
              <a:defRPr/>
            </a:pPr>
            <a:endParaRPr lang="en-US" sz="2400" b="1" dirty="0">
              <a:solidFill>
                <a:prstClr val="black"/>
              </a:solidFill>
              <a:latin typeface="Times New Roman" panose="02020603050405020304" pitchFamily="18" charset="0"/>
              <a:cs typeface="Times New Roman" panose="02020603050405020304" pitchFamily="18" charset="0"/>
            </a:endParaRPr>
          </a:p>
          <a:p>
            <a:pPr defTabSz="274313">
              <a:spcBef>
                <a:spcPts val="1200"/>
              </a:spcBef>
              <a:defRPr/>
            </a:pP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FE9F5B7-98C1-47BB-84D9-21E420445E5E}"/>
              </a:ext>
            </a:extLst>
          </p:cNvPr>
          <p:cNvSpPr txBox="1"/>
          <p:nvPr/>
        </p:nvSpPr>
        <p:spPr>
          <a:xfrm>
            <a:off x="0" y="1"/>
            <a:ext cx="12192000" cy="3785652"/>
          </a:xfrm>
          <a:prstGeom prst="rect">
            <a:avLst/>
          </a:prstGeom>
          <a:solidFill>
            <a:srgbClr val="FFFF00"/>
          </a:solidFill>
          <a:ln w="57150">
            <a:solidFill>
              <a:srgbClr val="FF0000"/>
            </a:solidFill>
          </a:ln>
        </p:spPr>
        <p:txBody>
          <a:bodyPr wrap="square" rtlCol="0">
            <a:spAutoFit/>
          </a:bodyPr>
          <a:lstStyle/>
          <a:p>
            <a:pPr defTabSz="274313">
              <a:spcBef>
                <a:spcPts val="1200"/>
              </a:spcBef>
              <a:defRPr/>
            </a:pPr>
            <a:r>
              <a:rPr lang="en-US" sz="2400" b="1" dirty="0">
                <a:solidFill>
                  <a:prstClr val="black"/>
                </a:solidFill>
                <a:latin typeface="Calibri" panose="020F0502020204030204"/>
              </a:rPr>
              <a:t>Matthew 23:29-35 (NASB) </a:t>
            </a:r>
            <a:br>
              <a:rPr lang="en-US" sz="2400" dirty="0">
                <a:solidFill>
                  <a:prstClr val="black"/>
                </a:solidFill>
                <a:latin typeface="Calibri" panose="020F0502020204030204"/>
              </a:rPr>
            </a:br>
            <a:r>
              <a:rPr lang="en-US" sz="2400" dirty="0">
                <a:solidFill>
                  <a:prstClr val="black"/>
                </a:solidFill>
                <a:latin typeface="Calibri" panose="020F0502020204030204"/>
              </a:rPr>
              <a:t>29  "Woe to you, scribes and Pharisees, hypocrites! For you build the tombs of the prophets and 	adorn the monuments of the righteous, </a:t>
            </a:r>
            <a:br>
              <a:rPr lang="en-US" sz="2400" dirty="0">
                <a:solidFill>
                  <a:prstClr val="black"/>
                </a:solidFill>
                <a:latin typeface="Calibri" panose="020F0502020204030204"/>
              </a:rPr>
            </a:br>
            <a:r>
              <a:rPr lang="en-US" sz="2400" dirty="0">
                <a:solidFill>
                  <a:prstClr val="black"/>
                </a:solidFill>
                <a:latin typeface="Calibri" panose="020F0502020204030204"/>
              </a:rPr>
              <a:t>30  and say, 'If we had been </a:t>
            </a:r>
            <a:r>
              <a:rPr lang="en-US" sz="2400" i="1" dirty="0">
                <a:solidFill>
                  <a:prstClr val="black"/>
                </a:solidFill>
                <a:latin typeface="Calibri" panose="020F0502020204030204"/>
              </a:rPr>
              <a:t>living</a:t>
            </a:r>
            <a:r>
              <a:rPr lang="en-US" sz="2400" dirty="0">
                <a:solidFill>
                  <a:prstClr val="black"/>
                </a:solidFill>
                <a:latin typeface="Calibri" panose="020F0502020204030204"/>
              </a:rPr>
              <a:t> in the days of our fathers, we would not have been partners 	with them in </a:t>
            </a:r>
            <a:r>
              <a:rPr lang="en-US" sz="2400" i="1" dirty="0">
                <a:solidFill>
                  <a:prstClr val="black"/>
                </a:solidFill>
                <a:latin typeface="Calibri" panose="020F0502020204030204"/>
              </a:rPr>
              <a:t>shedding</a:t>
            </a:r>
            <a:r>
              <a:rPr lang="en-US" sz="2400" dirty="0">
                <a:solidFill>
                  <a:prstClr val="black"/>
                </a:solidFill>
                <a:latin typeface="Calibri" panose="020F0502020204030204"/>
              </a:rPr>
              <a:t> the blood of the prophets.' </a:t>
            </a:r>
            <a:br>
              <a:rPr lang="en-US" sz="2400" dirty="0">
                <a:solidFill>
                  <a:prstClr val="black"/>
                </a:solidFill>
                <a:latin typeface="Calibri" panose="020F0502020204030204"/>
              </a:rPr>
            </a:br>
            <a:r>
              <a:rPr lang="en-US" sz="2400" dirty="0">
                <a:solidFill>
                  <a:prstClr val="black"/>
                </a:solidFill>
                <a:latin typeface="Calibri" panose="020F0502020204030204"/>
              </a:rPr>
              <a:t>31  "So you testify against yourselves, that you are sons of those who murdered the prophets. </a:t>
            </a:r>
            <a:br>
              <a:rPr lang="en-US" sz="2400" dirty="0">
                <a:solidFill>
                  <a:prstClr val="black"/>
                </a:solidFill>
                <a:latin typeface="Calibri" panose="020F0502020204030204"/>
              </a:rPr>
            </a:br>
            <a:r>
              <a:rPr lang="en-US" sz="2400" dirty="0">
                <a:solidFill>
                  <a:prstClr val="black"/>
                </a:solidFill>
                <a:latin typeface="Calibri" panose="020F0502020204030204"/>
              </a:rPr>
              <a:t>32  "Fill up, then, the measure </a:t>
            </a:r>
            <a:r>
              <a:rPr lang="en-US" sz="2400" i="1" dirty="0">
                <a:solidFill>
                  <a:prstClr val="black"/>
                </a:solidFill>
                <a:latin typeface="Calibri" panose="020F0502020204030204"/>
              </a:rPr>
              <a:t>of the guilt</a:t>
            </a:r>
            <a:r>
              <a:rPr lang="en-US" sz="2400" dirty="0">
                <a:solidFill>
                  <a:prstClr val="black"/>
                </a:solidFill>
                <a:latin typeface="Calibri" panose="020F0502020204030204"/>
              </a:rPr>
              <a:t> of your fathers. </a:t>
            </a:r>
            <a:br>
              <a:rPr lang="en-US" sz="2400" dirty="0">
                <a:solidFill>
                  <a:prstClr val="black"/>
                </a:solidFill>
                <a:latin typeface="Calibri" panose="020F0502020204030204"/>
              </a:rPr>
            </a:br>
            <a:r>
              <a:rPr lang="en-US" sz="2400" dirty="0">
                <a:solidFill>
                  <a:prstClr val="black"/>
                </a:solidFill>
                <a:latin typeface="Calibri" panose="020F0502020204030204"/>
              </a:rPr>
              <a:t>33  "You serpents, you brood of vipers, how will you escape the sentence of hell? </a:t>
            </a:r>
            <a:br>
              <a:rPr lang="en-US" sz="2400" dirty="0">
                <a:solidFill>
                  <a:prstClr val="black"/>
                </a:solidFill>
                <a:latin typeface="Calibri" panose="020F0502020204030204"/>
              </a:rPr>
            </a:br>
            <a:br>
              <a:rPr lang="en-US" sz="2400" dirty="0">
                <a:solidFill>
                  <a:prstClr val="black"/>
                </a:solidFill>
                <a:latin typeface="Calibri" panose="020F0502020204030204"/>
              </a:rPr>
            </a:br>
            <a:endParaRPr lang="en-US" sz="2400" dirty="0">
              <a:solidFill>
                <a:prstClr val="black"/>
              </a:solidFill>
              <a:latin typeface="Calibri" panose="020F0502020204030204"/>
            </a:endParaRPr>
          </a:p>
        </p:txBody>
      </p:sp>
      <p:sp>
        <p:nvSpPr>
          <p:cNvPr id="7" name="TextBox 6">
            <a:extLst>
              <a:ext uri="{FF2B5EF4-FFF2-40B4-BE49-F238E27FC236}">
                <a16:creationId xmlns:a16="http://schemas.microsoft.com/office/drawing/2014/main" id="{DABE4BE9-990D-4E04-BAC1-BFCAC1926F8B}"/>
              </a:ext>
            </a:extLst>
          </p:cNvPr>
          <p:cNvSpPr txBox="1"/>
          <p:nvPr/>
        </p:nvSpPr>
        <p:spPr>
          <a:xfrm>
            <a:off x="0" y="439839"/>
            <a:ext cx="12192000" cy="3416320"/>
          </a:xfrm>
          <a:prstGeom prst="rect">
            <a:avLst/>
          </a:prstGeom>
          <a:solidFill>
            <a:srgbClr val="FFFF00"/>
          </a:solidFill>
          <a:ln w="57150">
            <a:solidFill>
              <a:srgbClr val="FF0000"/>
            </a:solidFill>
          </a:ln>
        </p:spPr>
        <p:txBody>
          <a:bodyPr wrap="square" rtlCol="0">
            <a:spAutoFit/>
          </a:bodyPr>
          <a:lstStyle/>
          <a:p>
            <a:pPr defTabSz="274313">
              <a:spcBef>
                <a:spcPts val="1200"/>
              </a:spcBef>
              <a:defRPr/>
            </a:pPr>
            <a:r>
              <a:rPr lang="en-US" sz="2400" dirty="0">
                <a:solidFill>
                  <a:prstClr val="black"/>
                </a:solidFill>
                <a:latin typeface="Calibri" panose="020F0502020204030204"/>
              </a:rPr>
              <a:t>34  "Therefore, behold, I am sending you prophets and wise men and scribes; some of them you 	will kill and crucify, and some of them you will scourge in your synagogues, and persecute from 	city to city, </a:t>
            </a:r>
            <a:br>
              <a:rPr lang="en-US" sz="2400" dirty="0">
                <a:solidFill>
                  <a:prstClr val="black"/>
                </a:solidFill>
                <a:latin typeface="Calibri" panose="020F0502020204030204"/>
              </a:rPr>
            </a:br>
            <a:r>
              <a:rPr lang="en-US" sz="2400" dirty="0">
                <a:solidFill>
                  <a:prstClr val="black"/>
                </a:solidFill>
                <a:latin typeface="Calibri" panose="020F0502020204030204"/>
              </a:rPr>
              <a:t>35  so that upon you may fall </a:t>
            </a:r>
            <a:r>
              <a:rPr lang="en-US" sz="2400" i="1" dirty="0">
                <a:solidFill>
                  <a:prstClr val="black"/>
                </a:solidFill>
                <a:latin typeface="Calibri" panose="020F0502020204030204"/>
              </a:rPr>
              <a:t>the guilt of</a:t>
            </a:r>
            <a:r>
              <a:rPr lang="en-US" sz="2400" dirty="0">
                <a:solidFill>
                  <a:prstClr val="black"/>
                </a:solidFill>
                <a:latin typeface="Calibri" panose="020F0502020204030204"/>
              </a:rPr>
              <a:t> all the righteous blood shed on earth, from the blood of 	righteous Abel to the blood of Zechariah, the son of </a:t>
            </a:r>
            <a:r>
              <a:rPr lang="en-US" sz="2400" dirty="0" err="1">
                <a:solidFill>
                  <a:prstClr val="black"/>
                </a:solidFill>
                <a:latin typeface="Calibri" panose="020F0502020204030204"/>
              </a:rPr>
              <a:t>Berechiah</a:t>
            </a:r>
            <a:r>
              <a:rPr lang="en-US" sz="2400" dirty="0">
                <a:solidFill>
                  <a:prstClr val="black"/>
                </a:solidFill>
                <a:latin typeface="Calibri" panose="020F0502020204030204"/>
              </a:rPr>
              <a:t>, whom you murdered between 	the temple and the altar.</a:t>
            </a:r>
            <a:br>
              <a:rPr lang="en-US" sz="2400" dirty="0">
                <a:solidFill>
                  <a:prstClr val="black"/>
                </a:solidFill>
                <a:latin typeface="Calibri" panose="020F0502020204030204"/>
              </a:rPr>
            </a:br>
            <a:br>
              <a:rPr lang="en-US" sz="2400" dirty="0">
                <a:solidFill>
                  <a:prstClr val="black"/>
                </a:solidFill>
                <a:latin typeface="Calibri" panose="020F0502020204030204"/>
              </a:rPr>
            </a:br>
            <a:br>
              <a:rPr lang="en-US" sz="2400" dirty="0">
                <a:solidFill>
                  <a:prstClr val="black"/>
                </a:solidFill>
                <a:latin typeface="Calibri" panose="020F0502020204030204"/>
              </a:rPr>
            </a:b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3EF892E-EC59-4D62-BBF6-F070F8F29395}"/>
              </a:ext>
            </a:extLst>
          </p:cNvPr>
          <p:cNvSpPr txBox="1"/>
          <p:nvPr/>
        </p:nvSpPr>
        <p:spPr>
          <a:xfrm>
            <a:off x="0" y="4596061"/>
            <a:ext cx="12192000" cy="1938992"/>
          </a:xfrm>
          <a:prstGeom prst="rect">
            <a:avLst/>
          </a:prstGeom>
          <a:solidFill>
            <a:srgbClr val="FFFF00"/>
          </a:solidFill>
          <a:ln w="57150">
            <a:solidFill>
              <a:srgbClr val="FF0000"/>
            </a:solidFill>
          </a:ln>
        </p:spPr>
        <p:txBody>
          <a:bodyPr wrap="square" rtlCol="0">
            <a:spAutoFit/>
          </a:bodyPr>
          <a:lstStyle/>
          <a:p>
            <a:pPr defTabSz="274313">
              <a:spcBef>
                <a:spcPts val="1200"/>
              </a:spcBef>
              <a:defRPr/>
            </a:pPr>
            <a:r>
              <a:rPr lang="en-US" sz="2400" b="1" dirty="0">
                <a:solidFill>
                  <a:prstClr val="black"/>
                </a:solidFill>
                <a:latin typeface="Calibri" panose="020F0502020204030204"/>
              </a:rPr>
              <a:t>Matthew 27:24-25 (NASB) </a:t>
            </a:r>
            <a:br>
              <a:rPr lang="en-US" sz="2400" dirty="0">
                <a:solidFill>
                  <a:prstClr val="black"/>
                </a:solidFill>
                <a:latin typeface="Calibri" panose="020F0502020204030204"/>
              </a:rPr>
            </a:br>
            <a:r>
              <a:rPr lang="en-US" sz="2400" dirty="0">
                <a:solidFill>
                  <a:prstClr val="black"/>
                </a:solidFill>
                <a:latin typeface="Calibri" panose="020F0502020204030204"/>
              </a:rPr>
              <a:t>24  When Pilate saw that he was accomplishing nothing, but rather that a riot was starting, he 	took water and washed his hands in front of the crowd, saying, "I am innocent of this Man’s 	blood; see </a:t>
            </a:r>
            <a:r>
              <a:rPr lang="en-US" sz="2400" i="1" dirty="0">
                <a:solidFill>
                  <a:prstClr val="black"/>
                </a:solidFill>
                <a:latin typeface="Calibri" panose="020F0502020204030204"/>
              </a:rPr>
              <a:t>to that</a:t>
            </a:r>
            <a:r>
              <a:rPr lang="en-US" sz="2400" dirty="0">
                <a:solidFill>
                  <a:prstClr val="black"/>
                </a:solidFill>
                <a:latin typeface="Calibri" panose="020F0502020204030204"/>
              </a:rPr>
              <a:t> yourselves." </a:t>
            </a:r>
            <a:br>
              <a:rPr lang="en-US" sz="2400" dirty="0">
                <a:solidFill>
                  <a:prstClr val="black"/>
                </a:solidFill>
                <a:latin typeface="Calibri" panose="020F0502020204030204"/>
              </a:rPr>
            </a:br>
            <a:r>
              <a:rPr lang="en-US" sz="2400" dirty="0">
                <a:solidFill>
                  <a:prstClr val="black"/>
                </a:solidFill>
                <a:latin typeface="Calibri" panose="020F0502020204030204"/>
              </a:rPr>
              <a:t>25  And all the people said, "His blood shall be on us and on our children!"</a:t>
            </a:r>
            <a:endParaRPr lang="en-US"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936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xit" presetSubtype="32" fill="hold" grpId="1" nodeType="clickEffect">
                                  <p:stCondLst>
                                    <p:cond delay="0"/>
                                  </p:stCondLst>
                                  <p:childTnLst>
                                    <p:anim calcmode="lin" valueType="num">
                                      <p:cBhvr>
                                        <p:cTn id="38" dur="500"/>
                                        <p:tgtEl>
                                          <p:spTgt spid="7"/>
                                        </p:tgtEl>
                                        <p:attrNameLst>
                                          <p:attrName>ppt_w</p:attrName>
                                        </p:attrNameLst>
                                      </p:cBhvr>
                                      <p:tavLst>
                                        <p:tav tm="0">
                                          <p:val>
                                            <p:strVal val="ppt_w"/>
                                          </p:val>
                                        </p:tav>
                                        <p:tav tm="100000">
                                          <p:val>
                                            <p:fltVal val="0"/>
                                          </p:val>
                                        </p:tav>
                                      </p:tavLst>
                                    </p:anim>
                                    <p:anim calcmode="lin" valueType="num">
                                      <p:cBhvr>
                                        <p:cTn id="39" dur="500"/>
                                        <p:tgtEl>
                                          <p:spTgt spid="7"/>
                                        </p:tgtEl>
                                        <p:attrNameLst>
                                          <p:attrName>ppt_h</p:attrName>
                                        </p:attrNameLst>
                                      </p:cBhvr>
                                      <p:tavLst>
                                        <p:tav tm="0">
                                          <p:val>
                                            <p:strVal val="ppt_h"/>
                                          </p:val>
                                        </p:tav>
                                        <p:tav tm="100000">
                                          <p:val>
                                            <p:fltVal val="0"/>
                                          </p:val>
                                        </p:tav>
                                      </p:tavLst>
                                    </p:anim>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53" presetClass="exit" presetSubtype="32" fill="hold" grpId="1" nodeType="withEffect">
                                  <p:stCondLst>
                                    <p:cond delay="0"/>
                                  </p:stCondLst>
                                  <p:childTnLst>
                                    <p:anim calcmode="lin" valueType="num">
                                      <p:cBhvr>
                                        <p:cTn id="43" dur="500"/>
                                        <p:tgtEl>
                                          <p:spTgt spid="6"/>
                                        </p:tgtEl>
                                        <p:attrNameLst>
                                          <p:attrName>ppt_w</p:attrName>
                                        </p:attrNameLst>
                                      </p:cBhvr>
                                      <p:tavLst>
                                        <p:tav tm="0">
                                          <p:val>
                                            <p:strVal val="ppt_w"/>
                                          </p:val>
                                        </p:tav>
                                        <p:tav tm="100000">
                                          <p:val>
                                            <p:fltVal val="0"/>
                                          </p:val>
                                        </p:tav>
                                      </p:tavLst>
                                    </p:anim>
                                    <p:anim calcmode="lin" valueType="num">
                                      <p:cBhvr>
                                        <p:cTn id="44" dur="500"/>
                                        <p:tgtEl>
                                          <p:spTgt spid="6"/>
                                        </p:tgtEl>
                                        <p:attrNameLst>
                                          <p:attrName>ppt_h</p:attrName>
                                        </p:attrNameLst>
                                      </p:cBhvr>
                                      <p:tavLst>
                                        <p:tav tm="0">
                                          <p:val>
                                            <p:strVal val="ppt_h"/>
                                          </p:val>
                                        </p:tav>
                                        <p:tav tm="100000">
                                          <p:val>
                                            <p:fltVal val="0"/>
                                          </p:val>
                                        </p:tav>
                                      </p:tavLst>
                                    </p:anim>
                                    <p:animEffect transition="out" filter="fade">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animEffect transition="in" filter="fade">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xit" presetSubtype="32" fill="hold" grpId="1" nodeType="clickEffect">
                                  <p:stCondLst>
                                    <p:cond delay="0"/>
                                  </p:stCondLst>
                                  <p:childTnLst>
                                    <p:anim calcmode="lin" valueType="num">
                                      <p:cBhvr>
                                        <p:cTn id="57" dur="500"/>
                                        <p:tgtEl>
                                          <p:spTgt spid="8"/>
                                        </p:tgtEl>
                                        <p:attrNameLst>
                                          <p:attrName>ppt_w</p:attrName>
                                        </p:attrNameLst>
                                      </p:cBhvr>
                                      <p:tavLst>
                                        <p:tav tm="0">
                                          <p:val>
                                            <p:strVal val="ppt_w"/>
                                          </p:val>
                                        </p:tav>
                                        <p:tav tm="100000">
                                          <p:val>
                                            <p:fltVal val="0"/>
                                          </p:val>
                                        </p:tav>
                                      </p:tavLst>
                                    </p:anim>
                                    <p:anim calcmode="lin" valueType="num">
                                      <p:cBhvr>
                                        <p:cTn id="58" dur="500"/>
                                        <p:tgtEl>
                                          <p:spTgt spid="8"/>
                                        </p:tgtEl>
                                        <p:attrNameLst>
                                          <p:attrName>ppt_h</p:attrName>
                                        </p:attrNameLst>
                                      </p:cBhvr>
                                      <p:tavLst>
                                        <p:tav tm="0">
                                          <p:val>
                                            <p:strVal val="ppt_h"/>
                                          </p:val>
                                        </p:tav>
                                        <p:tav tm="100000">
                                          <p:val>
                                            <p:fltVal val="0"/>
                                          </p:val>
                                        </p:tav>
                                      </p:tavLst>
                                    </p:anim>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5"/>
                                        </p:tgtEl>
                                        <p:attrNameLst>
                                          <p:attrName>style.visibility</p:attrName>
                                        </p:attrNameLst>
                                      </p:cBhvr>
                                      <p:to>
                                        <p:strVal val="visible"/>
                                      </p:to>
                                    </p:set>
                                    <p:anim calcmode="lin" valueType="num">
                                      <p:cBhvr>
                                        <p:cTn id="69" dur="500" fill="hold"/>
                                        <p:tgtEl>
                                          <p:spTgt spid="5"/>
                                        </p:tgtEl>
                                        <p:attrNameLst>
                                          <p:attrName>ppt_w</p:attrName>
                                        </p:attrNameLst>
                                      </p:cBhvr>
                                      <p:tavLst>
                                        <p:tav tm="0">
                                          <p:val>
                                            <p:fltVal val="0"/>
                                          </p:val>
                                        </p:tav>
                                        <p:tav tm="100000">
                                          <p:val>
                                            <p:strVal val="#ppt_w"/>
                                          </p:val>
                                        </p:tav>
                                      </p:tavLst>
                                    </p:anim>
                                    <p:anim calcmode="lin" valueType="num">
                                      <p:cBhvr>
                                        <p:cTn id="70" dur="500" fill="hold"/>
                                        <p:tgtEl>
                                          <p:spTgt spid="5"/>
                                        </p:tgtEl>
                                        <p:attrNameLst>
                                          <p:attrName>ppt_h</p:attrName>
                                        </p:attrNameLst>
                                      </p:cBhvr>
                                      <p:tavLst>
                                        <p:tav tm="0">
                                          <p:val>
                                            <p:fltVal val="0"/>
                                          </p:val>
                                        </p:tav>
                                        <p:tav tm="100000">
                                          <p:val>
                                            <p:strVal val="#ppt_h"/>
                                          </p:val>
                                        </p:tav>
                                      </p:tavLst>
                                    </p:anim>
                                    <p:animEffect transition="in" filter="fade">
                                      <p:cBhvr>
                                        <p:cTn id="71" dur="500"/>
                                        <p:tgtEl>
                                          <p:spTgt spid="5"/>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xit" presetSubtype="32" fill="hold" grpId="1" nodeType="clickEffect">
                                  <p:stCondLst>
                                    <p:cond delay="0"/>
                                  </p:stCondLst>
                                  <p:childTnLst>
                                    <p:anim calcmode="lin" valueType="num">
                                      <p:cBhvr>
                                        <p:cTn id="75" dur="500"/>
                                        <p:tgtEl>
                                          <p:spTgt spid="5"/>
                                        </p:tgtEl>
                                        <p:attrNameLst>
                                          <p:attrName>ppt_w</p:attrName>
                                        </p:attrNameLst>
                                      </p:cBhvr>
                                      <p:tavLst>
                                        <p:tav tm="0">
                                          <p:val>
                                            <p:strVal val="ppt_w"/>
                                          </p:val>
                                        </p:tav>
                                        <p:tav tm="100000">
                                          <p:val>
                                            <p:fltVal val="0"/>
                                          </p:val>
                                        </p:tav>
                                      </p:tavLst>
                                    </p:anim>
                                    <p:anim calcmode="lin" valueType="num">
                                      <p:cBhvr>
                                        <p:cTn id="76" dur="500"/>
                                        <p:tgtEl>
                                          <p:spTgt spid="5"/>
                                        </p:tgtEl>
                                        <p:attrNameLst>
                                          <p:attrName>ppt_h</p:attrName>
                                        </p:attrNameLst>
                                      </p:cBhvr>
                                      <p:tavLst>
                                        <p:tav tm="0">
                                          <p:val>
                                            <p:strVal val="ppt_h"/>
                                          </p:val>
                                        </p:tav>
                                        <p:tav tm="100000">
                                          <p:val>
                                            <p:fltVal val="0"/>
                                          </p:val>
                                        </p:tav>
                                      </p:tavLst>
                                    </p:anim>
                                    <p:animEffect transition="out" filter="fade">
                                      <p:cBhvr>
                                        <p:cTn id="77" dur="500"/>
                                        <p:tgtEl>
                                          <p:spTgt spid="5"/>
                                        </p:tgtEl>
                                      </p:cBhvr>
                                    </p:animEffect>
                                    <p:set>
                                      <p:cBhvr>
                                        <p:cTn id="78" dur="1" fill="hold">
                                          <p:stCondLst>
                                            <p:cond delay="499"/>
                                          </p:stCondLst>
                                        </p:cTn>
                                        <p:tgtEl>
                                          <p:spTgt spid="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4"/>
                                        </p:tgtEl>
                                        <p:attrNameLst>
                                          <p:attrName>style.visibility</p:attrName>
                                        </p:attrNameLst>
                                      </p:cBhvr>
                                      <p:to>
                                        <p:strVal val="visible"/>
                                      </p:to>
                                    </p:set>
                                    <p:anim calcmode="lin" valueType="num">
                                      <p:cBhvr>
                                        <p:cTn id="87" dur="500" fill="hold"/>
                                        <p:tgtEl>
                                          <p:spTgt spid="4"/>
                                        </p:tgtEl>
                                        <p:attrNameLst>
                                          <p:attrName>ppt_w</p:attrName>
                                        </p:attrNameLst>
                                      </p:cBhvr>
                                      <p:tavLst>
                                        <p:tav tm="0">
                                          <p:val>
                                            <p:fltVal val="0"/>
                                          </p:val>
                                        </p:tav>
                                        <p:tav tm="100000">
                                          <p:val>
                                            <p:strVal val="#ppt_w"/>
                                          </p:val>
                                        </p:tav>
                                      </p:tavLst>
                                    </p:anim>
                                    <p:anim calcmode="lin" valueType="num">
                                      <p:cBhvr>
                                        <p:cTn id="88" dur="500" fill="hold"/>
                                        <p:tgtEl>
                                          <p:spTgt spid="4"/>
                                        </p:tgtEl>
                                        <p:attrNameLst>
                                          <p:attrName>ppt_h</p:attrName>
                                        </p:attrNameLst>
                                      </p:cBhvr>
                                      <p:tavLst>
                                        <p:tav tm="0">
                                          <p:val>
                                            <p:fltVal val="0"/>
                                          </p:val>
                                        </p:tav>
                                        <p:tav tm="100000">
                                          <p:val>
                                            <p:strVal val="#ppt_h"/>
                                          </p:val>
                                        </p:tav>
                                      </p:tavLst>
                                    </p:anim>
                                    <p:animEffect transition="in" filter="fade">
                                      <p:cBhvr>
                                        <p:cTn id="89" dur="500"/>
                                        <p:tgtEl>
                                          <p:spTgt spid="4"/>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xit" presetSubtype="32" fill="hold" grpId="1" nodeType="clickEffect">
                                  <p:stCondLst>
                                    <p:cond delay="0"/>
                                  </p:stCondLst>
                                  <p:childTnLst>
                                    <p:anim calcmode="lin" valueType="num">
                                      <p:cBhvr>
                                        <p:cTn id="93" dur="500"/>
                                        <p:tgtEl>
                                          <p:spTgt spid="4"/>
                                        </p:tgtEl>
                                        <p:attrNameLst>
                                          <p:attrName>ppt_w</p:attrName>
                                        </p:attrNameLst>
                                      </p:cBhvr>
                                      <p:tavLst>
                                        <p:tav tm="0">
                                          <p:val>
                                            <p:strVal val="ppt_w"/>
                                          </p:val>
                                        </p:tav>
                                        <p:tav tm="100000">
                                          <p:val>
                                            <p:fltVal val="0"/>
                                          </p:val>
                                        </p:tav>
                                      </p:tavLst>
                                    </p:anim>
                                    <p:anim calcmode="lin" valueType="num">
                                      <p:cBhvr>
                                        <p:cTn id="94" dur="500"/>
                                        <p:tgtEl>
                                          <p:spTgt spid="4"/>
                                        </p:tgtEl>
                                        <p:attrNameLst>
                                          <p:attrName>ppt_h</p:attrName>
                                        </p:attrNameLst>
                                      </p:cBhvr>
                                      <p:tavLst>
                                        <p:tav tm="0">
                                          <p:val>
                                            <p:strVal val="ppt_h"/>
                                          </p:val>
                                        </p:tav>
                                        <p:tav tm="100000">
                                          <p:val>
                                            <p:fltVal val="0"/>
                                          </p:val>
                                        </p:tav>
                                      </p:tavLst>
                                    </p:anim>
                                    <p:animEffect transition="out" filter="fade">
                                      <p:cBhvr>
                                        <p:cTn id="95" dur="500"/>
                                        <p:tgtEl>
                                          <p:spTgt spid="4"/>
                                        </p:tgtEl>
                                      </p:cBhvr>
                                    </p:animEffect>
                                    <p:set>
                                      <p:cBhvr>
                                        <p:cTn id="9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183328-B610-4193-9A55-24EF3849BF1A}"/>
              </a:ext>
            </a:extLst>
          </p:cNvPr>
          <p:cNvSpPr txBox="1"/>
          <p:nvPr/>
        </p:nvSpPr>
        <p:spPr>
          <a:xfrm>
            <a:off x="904775" y="625641"/>
            <a:ext cx="10366408" cy="55399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	THE AUTHOR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From earliest times, Luke, “the beloved physician,” has been looked upon by conservative Bible scholars as being the author of </a:t>
            </a:r>
            <a:r>
              <a:rPr kumimoji="0" lang="en-US" sz="1200" b="0" i="1" u="none" strike="noStrike" kern="1200" cap="none" spc="0" normalizeH="0" baseline="0" noProof="0" dirty="0">
                <a:ln>
                  <a:noFill/>
                </a:ln>
                <a:solidFill>
                  <a:prstClr val="black"/>
                </a:solidFill>
                <a:effectLst/>
                <a:uLnTx/>
                <a:uFillTx/>
                <a:latin typeface="Calibri"/>
                <a:ea typeface="+mn-ea"/>
                <a:cs typeface="+mn-cs"/>
              </a:rPr>
              <a:t>The Book of Acts. Both internal and external evidence support this belief.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Luke was: (1) </a:t>
            </a:r>
            <a:r>
              <a:rPr kumimoji="0" lang="en-US" sz="1200" b="0" i="1" u="none" strike="noStrike" kern="1200" cap="none" spc="0" normalizeH="0" baseline="0" noProof="0" dirty="0">
                <a:ln>
                  <a:noFill/>
                </a:ln>
                <a:solidFill>
                  <a:prstClr val="black"/>
                </a:solidFill>
                <a:effectLst/>
                <a:uLnTx/>
                <a:uFillTx/>
                <a:latin typeface="Calibri"/>
                <a:ea typeface="+mn-ea"/>
                <a:cs typeface="+mn-cs"/>
              </a:rPr>
              <a:t>a Gentile (Col. 4:10–14); (2) the only Gentile author of a Bible book; (3) a physician (a medical doctor), Col. 4:14; (4) a “beloved” person, Col. 4:14; (5) a frequent missionary companion of Paul (the so-called “we sections” of The Book of Acts, 16:10–17; 20:5–21:18; 27:1–28:16, prove this assertion); and (6) the author of The Gospel of Luke as well as The Book of Acts.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	THE ADDRESSEE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Luke addressed both </a:t>
            </a:r>
            <a:r>
              <a:rPr kumimoji="0" lang="en-US" sz="1200" b="0" i="1" u="none" strike="noStrike" kern="1200" cap="none" spc="0" normalizeH="0" baseline="0" noProof="0" dirty="0">
                <a:ln>
                  <a:noFill/>
                </a:ln>
                <a:solidFill>
                  <a:prstClr val="black"/>
                </a:solidFill>
                <a:effectLst/>
                <a:uLnTx/>
                <a:uFillTx/>
                <a:latin typeface="Calibri"/>
                <a:ea typeface="+mn-ea"/>
                <a:cs typeface="+mn-cs"/>
              </a:rPr>
              <a:t>The Gospel of Luke and The Book of Acts to Theophilus. Perhaps he had others in view as the ultimate readers of his two books.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We do not know the identity of Theophilus, nor do we know the place of his residence. He almost certainly was: (1) </a:t>
            </a:r>
            <a:r>
              <a:rPr kumimoji="0" lang="en-US" sz="1200" b="0" i="1" u="none" strike="noStrike" kern="1200" cap="none" spc="0" normalizeH="0" baseline="0" noProof="0" dirty="0">
                <a:ln>
                  <a:noFill/>
                </a:ln>
                <a:solidFill>
                  <a:prstClr val="black"/>
                </a:solidFill>
                <a:effectLst/>
                <a:uLnTx/>
                <a:uFillTx/>
                <a:latin typeface="Calibri"/>
                <a:ea typeface="+mn-ea"/>
                <a:cs typeface="+mn-cs"/>
              </a:rPr>
              <a:t>a friend of Luke and (2) a neophyte to Christianity (Luke wrote to Theophilus that he might know the certainty, the truthfulness, of the gospel truths wherein he had been instructed, Luke 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III.	THE PLACE AND THE DATE OF THE WRITING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We do not know </a:t>
            </a:r>
            <a:r>
              <a:rPr kumimoji="0" lang="en-US" sz="1200" b="0" i="1" u="none" strike="noStrike" kern="1200" cap="none" spc="0" normalizeH="0" baseline="0" noProof="0" dirty="0">
                <a:ln>
                  <a:noFill/>
                </a:ln>
                <a:solidFill>
                  <a:prstClr val="black"/>
                </a:solidFill>
                <a:effectLst/>
                <a:uLnTx/>
                <a:uFillTx/>
                <a:latin typeface="Calibri"/>
                <a:ea typeface="+mn-ea"/>
                <a:cs typeface="+mn-cs"/>
              </a:rPr>
              <a:t>the place of writing but we can know the approximate date of writing. We know that it was written after the Spring of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63 for the book’s historical record extends to the Spring of that year and we know that the book was probably written before the Fall of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64 for the book makes no mention or allusion to the Neronian persecution which began in October of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64. We know that the book was almost certainly written before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70 for it makes no mention or allusion to the fall of Jerusalem and the destruction of its temple, events which occurred in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70 which greatly affected the early church and first-century Christianity (these events ended the Judaizers opposition to the gospel and the practice of preaching the gospel first to the Jews and then to the Gentiles).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IV.	THE NAME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From the Second Century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0" u="none" strike="noStrike" kern="1200" cap="none" spc="0" normalizeH="0" baseline="0" noProof="0" dirty="0">
                <a:ln>
                  <a:noFill/>
                </a:ln>
                <a:solidFill>
                  <a:prstClr val="black"/>
                </a:solidFill>
                <a:effectLst/>
                <a:uLnTx/>
                <a:uFillTx/>
                <a:latin typeface="Calibri"/>
                <a:ea typeface="+mn-ea"/>
                <a:cs typeface="+mn-cs"/>
              </a:rPr>
              <a:t>, the common name for the book has been </a:t>
            </a:r>
            <a:r>
              <a:rPr kumimoji="0" lang="en-US" sz="1200" b="0" i="1" u="none" strike="noStrike" kern="1200" cap="none" spc="0" normalizeH="0" baseline="0" noProof="0" dirty="0">
                <a:ln>
                  <a:noFill/>
                </a:ln>
                <a:solidFill>
                  <a:prstClr val="black"/>
                </a:solidFill>
                <a:effectLst/>
                <a:uLnTx/>
                <a:uFillTx/>
                <a:latin typeface="Calibri"/>
                <a:ea typeface="+mn-ea"/>
                <a:cs typeface="+mn-cs"/>
              </a:rPr>
              <a:t>The Acts of the Apostles. This title is too comprehensive to be a correct one, for the book deals chiefly with the acts of only two apostles, Peter and Paul, and their acts are recorded only in part. A more apt title would be one of the following: (1) the Acts of the Risen Lord; (2) The Acts of the descended Holy Spirit; (3) Some of the Acts of Peter and Paul; (4) A Fragmentary History of the Early Church; (5) The First Chapter of Church History or (6) The only Inspired Chapter of Church History.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In the Greek manuscripts, the title is “Acts of Apostles.” This is a good and accurate title.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	THE CLASSIFICATION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It is one of the five historical books of the New Testament. The New Testament has five </a:t>
            </a:r>
            <a:r>
              <a:rPr kumimoji="0" lang="en-US" sz="1200" b="0" i="1" u="none" strike="noStrike" kern="1200" cap="none" spc="0" normalizeH="0" baseline="0" noProof="0" dirty="0">
                <a:ln>
                  <a:noFill/>
                </a:ln>
                <a:solidFill>
                  <a:prstClr val="black"/>
                </a:solidFill>
                <a:effectLst/>
                <a:uLnTx/>
                <a:uFillTx/>
                <a:latin typeface="Calibri"/>
                <a:ea typeface="+mn-ea"/>
                <a:cs typeface="+mn-cs"/>
              </a:rPr>
              <a:t>historical books (Matthew through Acts), twenty-one doctrinal books (Romans through Jude) and one prophetical book (Revelation).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The 5 New Testament historical books are the New Testament’s “Pentateuch.”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Gingrich, R. E. (2002).  (pp. 34). Memphis, TN: Riverside Printing.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Gingrich, R. E. (2002). </a:t>
            </a:r>
            <a:r>
              <a:rPr kumimoji="0" lang="en-US" sz="1800" b="0" i="1" u="sng" strike="noStrike" kern="1200" cap="none" spc="0" normalizeH="0" baseline="0" noProof="0" dirty="0">
                <a:ln>
                  <a:noFill/>
                </a:ln>
                <a:solidFill>
                  <a:srgbClr val="0000FF"/>
                </a:solidFill>
                <a:effectLst/>
                <a:uLnTx/>
                <a:uFillTx/>
                <a:latin typeface="Calibri"/>
                <a:ea typeface="+mn-ea"/>
                <a:cs typeface="+mn-cs"/>
                <a:hlinkClick r:id="rId2"/>
              </a:rPr>
              <a:t>The Book of Acts</a:t>
            </a:r>
            <a:r>
              <a:rPr kumimoji="0" lang="en-US" sz="1800" b="0" i="0" u="none" strike="noStrike" kern="1200" cap="none" spc="0" normalizeH="0" baseline="0" noProof="0" dirty="0">
                <a:ln>
                  <a:noFill/>
                </a:ln>
                <a:solidFill>
                  <a:srgbClr val="0000FF"/>
                </a:solidFill>
                <a:effectLst/>
                <a:uLnTx/>
                <a:uFillTx/>
                <a:latin typeface="Calibri"/>
                <a:ea typeface="+mn-ea"/>
                <a:cs typeface="+mn-cs"/>
                <a:hlinkClick r:id="rId2"/>
              </a:rPr>
              <a:t> (pp. 3–4). Memphis, TN: Riverside Printing.</a:t>
            </a:r>
          </a:p>
        </p:txBody>
      </p:sp>
    </p:spTree>
    <p:extLst>
      <p:ext uri="{BB962C8B-B14F-4D97-AF65-F5344CB8AC3E}">
        <p14:creationId xmlns:p14="http://schemas.microsoft.com/office/powerpoint/2010/main" val="25928805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7294305"/>
          </a:xfrm>
          <a:prstGeom prst="rect">
            <a:avLst/>
          </a:prstGeom>
          <a:solidFill>
            <a:schemeClr val="bg1"/>
          </a:solidFill>
        </p:spPr>
        <p:txBody>
          <a:bodyPr wrap="square" rtlCol="0">
            <a:spAutoFit/>
          </a:bodyPr>
          <a:lstStyle/>
          <a:p>
            <a:pPr defTabSz="274313">
              <a:spcBef>
                <a:spcPts val="1800"/>
              </a:spcBef>
              <a:defRPr/>
            </a:pPr>
            <a:r>
              <a:rPr lang="en-US" sz="2400" b="1" dirty="0">
                <a:solidFill>
                  <a:srgbClr val="FF0000"/>
                </a:solidFill>
                <a:latin typeface="Times New Roman" panose="02020603050405020304" pitchFamily="18" charset="0"/>
                <a:cs typeface="Times New Roman" panose="02020603050405020304" pitchFamily="18" charset="0"/>
              </a:rPr>
              <a:t>Acts 5:33-37 (NASB) </a:t>
            </a:r>
            <a:br>
              <a:rPr lang="en-US" sz="2400" dirty="0">
                <a:solidFill>
                  <a:srgbClr val="FF0000"/>
                </a:solidFill>
                <a:latin typeface="Times New Roman" panose="02020603050405020304" pitchFamily="18" charset="0"/>
                <a:cs typeface="Times New Roman" panose="02020603050405020304" pitchFamily="18" charset="0"/>
              </a:rPr>
            </a:br>
            <a:r>
              <a:rPr lang="en-US" sz="2400" baseline="30000" dirty="0">
                <a:solidFill>
                  <a:srgbClr val="FF0000"/>
                </a:solidFill>
                <a:latin typeface="Times New Roman" panose="02020603050405020304" pitchFamily="18" charset="0"/>
                <a:cs typeface="Times New Roman" panose="02020603050405020304" pitchFamily="18" charset="0"/>
              </a:rPr>
              <a:t>33 </a:t>
            </a:r>
            <a:r>
              <a:rPr lang="en-US" sz="2400" dirty="0">
                <a:solidFill>
                  <a:srgbClr val="FF0000"/>
                </a:solidFill>
                <a:latin typeface="Times New Roman" panose="02020603050405020304" pitchFamily="18" charset="0"/>
                <a:cs typeface="Times New Roman" panose="02020603050405020304" pitchFamily="18" charset="0"/>
              </a:rPr>
              <a:t> But when they heard this, they were cut to the quick and intended to kill them. </a:t>
            </a:r>
            <a:br>
              <a:rPr lang="en-US" sz="2400" dirty="0">
                <a:solidFill>
                  <a:srgbClr val="FF0000"/>
                </a:solidFill>
                <a:latin typeface="Times New Roman" panose="02020603050405020304" pitchFamily="18" charset="0"/>
                <a:cs typeface="Times New Roman" panose="02020603050405020304" pitchFamily="18" charset="0"/>
              </a:rPr>
            </a:br>
            <a:r>
              <a:rPr lang="en-US" sz="2400" baseline="30000" dirty="0">
                <a:solidFill>
                  <a:srgbClr val="FF0000"/>
                </a:solidFill>
                <a:latin typeface="Times New Roman" panose="02020603050405020304" pitchFamily="18" charset="0"/>
                <a:cs typeface="Times New Roman" panose="02020603050405020304" pitchFamily="18" charset="0"/>
              </a:rPr>
              <a:t>34 </a:t>
            </a:r>
            <a:r>
              <a:rPr lang="en-US" sz="2400" dirty="0">
                <a:solidFill>
                  <a:srgbClr val="FF0000"/>
                </a:solidFill>
                <a:latin typeface="Times New Roman" panose="02020603050405020304" pitchFamily="18" charset="0"/>
                <a:cs typeface="Times New Roman" panose="02020603050405020304" pitchFamily="18" charset="0"/>
              </a:rPr>
              <a:t> But a Pharisee named Gamaliel, a teacher of the Law, respected by all the people, stood up in 	the Council and gave orders to put the men outside for a short time. </a:t>
            </a:r>
            <a:br>
              <a:rPr lang="en-US" sz="2400" dirty="0">
                <a:solidFill>
                  <a:srgbClr val="FF0000"/>
                </a:solidFill>
                <a:latin typeface="Times New Roman" panose="02020603050405020304" pitchFamily="18" charset="0"/>
                <a:cs typeface="Times New Roman" panose="02020603050405020304" pitchFamily="18" charset="0"/>
              </a:rPr>
            </a:br>
            <a:r>
              <a:rPr lang="en-US" sz="2400" baseline="30000" dirty="0">
                <a:solidFill>
                  <a:srgbClr val="FF0000"/>
                </a:solidFill>
                <a:latin typeface="Times New Roman" panose="02020603050405020304" pitchFamily="18" charset="0"/>
                <a:cs typeface="Times New Roman" panose="02020603050405020304" pitchFamily="18" charset="0"/>
              </a:rPr>
              <a:t>35 </a:t>
            </a:r>
            <a:r>
              <a:rPr lang="en-US" sz="2400" dirty="0">
                <a:solidFill>
                  <a:srgbClr val="FF0000"/>
                </a:solidFill>
                <a:latin typeface="Times New Roman" panose="02020603050405020304" pitchFamily="18" charset="0"/>
                <a:cs typeface="Times New Roman" panose="02020603050405020304" pitchFamily="18" charset="0"/>
              </a:rPr>
              <a:t> And he said to them, "Men of Israel, take care what you propose to do with these men. </a:t>
            </a:r>
            <a:br>
              <a:rPr lang="en-US" sz="2400" dirty="0">
                <a:solidFill>
                  <a:srgbClr val="FF0000"/>
                </a:solidFill>
                <a:latin typeface="Times New Roman" panose="02020603050405020304" pitchFamily="18" charset="0"/>
                <a:cs typeface="Times New Roman" panose="02020603050405020304" pitchFamily="18" charset="0"/>
              </a:rPr>
            </a:br>
            <a:r>
              <a:rPr lang="en-US" sz="2400" baseline="30000" dirty="0">
                <a:solidFill>
                  <a:srgbClr val="FF0000"/>
                </a:solidFill>
                <a:latin typeface="Times New Roman" panose="02020603050405020304" pitchFamily="18" charset="0"/>
                <a:cs typeface="Times New Roman" panose="02020603050405020304" pitchFamily="18" charset="0"/>
              </a:rPr>
              <a:t>36 </a:t>
            </a:r>
            <a:r>
              <a:rPr lang="en-US" sz="2400" dirty="0">
                <a:solidFill>
                  <a:srgbClr val="FF0000"/>
                </a:solidFill>
                <a:latin typeface="Times New Roman" panose="02020603050405020304" pitchFamily="18" charset="0"/>
                <a:cs typeface="Times New Roman" panose="02020603050405020304" pitchFamily="18" charset="0"/>
              </a:rPr>
              <a:t> "For some time ago </a:t>
            </a:r>
            <a:r>
              <a:rPr lang="en-US" sz="2400" dirty="0" err="1">
                <a:solidFill>
                  <a:srgbClr val="FF0000"/>
                </a:solidFill>
                <a:latin typeface="Times New Roman" panose="02020603050405020304" pitchFamily="18" charset="0"/>
                <a:cs typeface="Times New Roman" panose="02020603050405020304" pitchFamily="18" charset="0"/>
              </a:rPr>
              <a:t>Theudas</a:t>
            </a:r>
            <a:r>
              <a:rPr lang="en-US" sz="2400" dirty="0">
                <a:solidFill>
                  <a:srgbClr val="FF0000"/>
                </a:solidFill>
                <a:latin typeface="Times New Roman" panose="02020603050405020304" pitchFamily="18" charset="0"/>
                <a:cs typeface="Times New Roman" panose="02020603050405020304" pitchFamily="18" charset="0"/>
              </a:rPr>
              <a:t> rose up, claiming to be somebody, and a group of about four 	hundred men joined up with him. But he was killed, and all who followed him were dispersed 	and came to nothing. </a:t>
            </a:r>
            <a:br>
              <a:rPr lang="en-US" sz="2400" dirty="0">
                <a:solidFill>
                  <a:srgbClr val="FF0000"/>
                </a:solidFill>
                <a:latin typeface="Times New Roman" panose="02020603050405020304" pitchFamily="18" charset="0"/>
                <a:cs typeface="Times New Roman" panose="02020603050405020304" pitchFamily="18" charset="0"/>
              </a:rPr>
            </a:br>
            <a:r>
              <a:rPr lang="en-US" sz="2400" baseline="30000" dirty="0">
                <a:solidFill>
                  <a:srgbClr val="FF0000"/>
                </a:solidFill>
                <a:latin typeface="Times New Roman" panose="02020603050405020304" pitchFamily="18" charset="0"/>
                <a:cs typeface="Times New Roman" panose="02020603050405020304" pitchFamily="18" charset="0"/>
              </a:rPr>
              <a:t>37 </a:t>
            </a:r>
            <a:r>
              <a:rPr lang="en-US" sz="2400" dirty="0">
                <a:solidFill>
                  <a:srgbClr val="FF0000"/>
                </a:solidFill>
                <a:latin typeface="Times New Roman" panose="02020603050405020304" pitchFamily="18" charset="0"/>
                <a:cs typeface="Times New Roman" panose="02020603050405020304" pitchFamily="18" charset="0"/>
              </a:rPr>
              <a:t> "After this man, Judas of Galilee rose up in the days of the census and drew away </a:t>
            </a:r>
            <a:r>
              <a:rPr lang="en-US" sz="2400" i="1" dirty="0">
                <a:solidFill>
                  <a:srgbClr val="FF0000"/>
                </a:solidFill>
                <a:latin typeface="Times New Roman" panose="02020603050405020304" pitchFamily="18" charset="0"/>
                <a:cs typeface="Times New Roman" panose="02020603050405020304" pitchFamily="18" charset="0"/>
              </a:rPr>
              <a:t>some</a:t>
            </a:r>
            <a:r>
              <a:rPr lang="en-US" sz="2400" dirty="0">
                <a:solidFill>
                  <a:srgbClr val="FF0000"/>
                </a:solidFill>
                <a:latin typeface="Times New Roman" panose="02020603050405020304" pitchFamily="18" charset="0"/>
                <a:cs typeface="Times New Roman" panose="02020603050405020304" pitchFamily="18" charset="0"/>
              </a:rPr>
              <a:t> people 	after him; he too perished, and all those who followed him were scattered. </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A. The implication of Peter’s words was not lost to the Sanhedrin. It cut to the heart, literally says 	</a:t>
            </a:r>
            <a:r>
              <a:rPr lang="en-US" sz="2400" i="1" dirty="0">
                <a:solidFill>
                  <a:srgbClr val="FF0000"/>
                </a:solidFill>
                <a:latin typeface="Times New Roman" panose="02020603050405020304" pitchFamily="18" charset="0"/>
                <a:cs typeface="Times New Roman" panose="02020603050405020304" pitchFamily="18" charset="0"/>
              </a:rPr>
              <a:t>“sawing asunder”</a:t>
            </a:r>
            <a:r>
              <a:rPr lang="en-US" sz="2400" dirty="0">
                <a:solidFill>
                  <a:prstClr val="black"/>
                </a:solidFill>
                <a:latin typeface="Times New Roman" panose="02020603050405020304" pitchFamily="18" charset="0"/>
                <a:cs typeface="Times New Roman" panose="02020603050405020304" pitchFamily="18" charset="0"/>
              </a:rPr>
              <a:t>. It was actively cutting them to the heart and infuriating their souls. </a:t>
            </a:r>
            <a:br>
              <a:rPr lang="en-US" sz="2400" dirty="0">
                <a:solidFill>
                  <a:prstClr val="black"/>
                </a:solidFill>
                <a:latin typeface="Times New Roman" panose="02020603050405020304" pitchFamily="18" charset="0"/>
                <a:cs typeface="Times New Roman" panose="02020603050405020304" pitchFamily="18" charset="0"/>
              </a:rPr>
            </a:br>
            <a:r>
              <a:rPr lang="en-US" sz="2400" dirty="0">
                <a:solidFill>
                  <a:prstClr val="black"/>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Acts 7:54-60</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B.</a:t>
            </a:r>
            <a:r>
              <a:rPr lang="en-US" sz="2400" b="1" dirty="0">
                <a:solidFill>
                  <a:prstClr val="black"/>
                </a:solidFill>
                <a:latin typeface="Times New Roman" panose="02020603050405020304" pitchFamily="18" charset="0"/>
                <a:cs typeface="Times New Roman" panose="02020603050405020304" pitchFamily="18" charset="0"/>
              </a:rPr>
              <a:t> Gamaliel a teacher of the law: </a:t>
            </a:r>
            <a:r>
              <a:rPr lang="en-US" sz="2400" dirty="0">
                <a:solidFill>
                  <a:srgbClr val="FF0000"/>
                </a:solidFill>
                <a:latin typeface="Times New Roman" panose="02020603050405020304" pitchFamily="18" charset="0"/>
                <a:cs typeface="Times New Roman" panose="02020603050405020304" pitchFamily="18" charset="0"/>
              </a:rPr>
              <a:t>Acts 22:3</a:t>
            </a:r>
          </a:p>
          <a:p>
            <a:pPr defTabSz="274313">
              <a:spcBef>
                <a:spcPts val="1800"/>
              </a:spcBef>
              <a:defRPr/>
            </a:pPr>
            <a:r>
              <a:rPr lang="en-US" sz="2400" dirty="0">
                <a:solidFill>
                  <a:prstClr val="black"/>
                </a:solidFill>
                <a:latin typeface="Times New Roman" panose="02020603050405020304" pitchFamily="18" charset="0"/>
                <a:cs typeface="Times New Roman" panose="02020603050405020304" pitchFamily="18" charset="0"/>
              </a:rPr>
              <a:t>	1. Many have come claiming to be something and time revealed they were all false. And their 			movements failed and we retained our authority. </a:t>
            </a:r>
          </a:p>
          <a:p>
            <a:pPr defTabSz="274313">
              <a:spcBef>
                <a:spcPts val="1800"/>
              </a:spcBef>
              <a:defRPr/>
            </a:pP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0" y="5632311"/>
            <a:ext cx="12192000" cy="1200329"/>
          </a:xfrm>
          <a:prstGeom prst="rect">
            <a:avLst/>
          </a:prstGeom>
          <a:solidFill>
            <a:srgbClr val="FFFF00"/>
          </a:solidFill>
          <a:ln w="57150">
            <a:solidFill>
              <a:srgbClr val="FF0000"/>
            </a:solidFill>
          </a:ln>
        </p:spPr>
        <p:txBody>
          <a:bodyPr wrap="square" rtlCol="0">
            <a:spAutoFit/>
          </a:bodyPr>
          <a:lstStyle/>
          <a:p>
            <a:pPr defTabSz="274313">
              <a:spcBef>
                <a:spcPts val="1200"/>
              </a:spcBef>
              <a:defRPr/>
            </a:pPr>
            <a:r>
              <a:rPr lang="en-US" sz="2400" b="1" dirty="0">
                <a:solidFill>
                  <a:prstClr val="black"/>
                </a:solidFill>
                <a:latin typeface="Calibri" panose="020F0502020204030204"/>
              </a:rPr>
              <a:t>Acts 22:3 (NASB) </a:t>
            </a:r>
            <a:br>
              <a:rPr lang="en-US" sz="2400" dirty="0">
                <a:solidFill>
                  <a:prstClr val="black"/>
                </a:solidFill>
                <a:latin typeface="Calibri" panose="020F0502020204030204"/>
              </a:rPr>
            </a:br>
            <a:r>
              <a:rPr lang="en-US" sz="2400" dirty="0">
                <a:solidFill>
                  <a:prstClr val="black"/>
                </a:solidFill>
                <a:latin typeface="Calibri" panose="020F0502020204030204"/>
              </a:rPr>
              <a:t>3  "I am a Jew, born in Tarsus of Cilicia, but brought up in this city, </a:t>
            </a:r>
            <a:r>
              <a:rPr lang="en-US" sz="2400" dirty="0">
                <a:solidFill>
                  <a:srgbClr val="FF0000"/>
                </a:solidFill>
                <a:latin typeface="Calibri" panose="020F0502020204030204"/>
              </a:rPr>
              <a:t>educated under Gamaliel</a:t>
            </a:r>
            <a:r>
              <a:rPr lang="en-US" sz="2400" dirty="0">
                <a:solidFill>
                  <a:prstClr val="black"/>
                </a:solidFill>
                <a:latin typeface="Calibri" panose="020F0502020204030204"/>
              </a:rPr>
              <a:t>, 	strictly according to the law of our fathers, being zealous for God just as you all are today. </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0" y="0"/>
            <a:ext cx="12192000" cy="3785652"/>
          </a:xfrm>
          <a:prstGeom prst="rect">
            <a:avLst/>
          </a:prstGeom>
          <a:solidFill>
            <a:srgbClr val="FFFF00"/>
          </a:solidFill>
          <a:ln w="57150">
            <a:solidFill>
              <a:srgbClr val="FF0000"/>
            </a:solidFill>
          </a:ln>
        </p:spPr>
        <p:txBody>
          <a:bodyPr wrap="square" rtlCol="0">
            <a:spAutoFit/>
          </a:bodyPr>
          <a:lstStyle/>
          <a:p>
            <a:pPr defTabSz="274313">
              <a:spcBef>
                <a:spcPts val="1200"/>
              </a:spcBef>
              <a:defRPr/>
            </a:pPr>
            <a:r>
              <a:rPr lang="en-US" sz="2400" b="1" dirty="0">
                <a:solidFill>
                  <a:prstClr val="black"/>
                </a:solidFill>
                <a:latin typeface="Calibri" panose="020F0502020204030204"/>
              </a:rPr>
              <a:t>Acts 7:54-60 (NASB) </a:t>
            </a:r>
            <a:br>
              <a:rPr lang="en-US" sz="2400" dirty="0">
                <a:solidFill>
                  <a:prstClr val="black"/>
                </a:solidFill>
                <a:latin typeface="Calibri" panose="020F0502020204030204"/>
              </a:rPr>
            </a:br>
            <a:r>
              <a:rPr lang="en-US" sz="2400" dirty="0">
                <a:solidFill>
                  <a:prstClr val="black"/>
                </a:solidFill>
                <a:latin typeface="Calibri" panose="020F0502020204030204"/>
              </a:rPr>
              <a:t>54  Now when they heard this, </a:t>
            </a:r>
            <a:r>
              <a:rPr lang="en-US" sz="2400" dirty="0">
                <a:solidFill>
                  <a:srgbClr val="FF0000"/>
                </a:solidFill>
                <a:latin typeface="Calibri" panose="020F0502020204030204"/>
              </a:rPr>
              <a:t>they were cut to the quick</a:t>
            </a:r>
            <a:r>
              <a:rPr lang="en-US" sz="2400" dirty="0">
                <a:solidFill>
                  <a:prstClr val="black"/>
                </a:solidFill>
                <a:latin typeface="Calibri" panose="020F0502020204030204"/>
              </a:rPr>
              <a:t>, and they </a:t>
            </a:r>
            <a:r>
              <a:rPr lang="en-US" sz="2400" i="1" dirty="0">
                <a:solidFill>
                  <a:prstClr val="black"/>
                </a:solidFill>
                <a:latin typeface="Calibri" panose="020F0502020204030204"/>
              </a:rPr>
              <a:t>began</a:t>
            </a:r>
            <a:r>
              <a:rPr lang="en-US" sz="2400" dirty="0">
                <a:solidFill>
                  <a:prstClr val="black"/>
                </a:solidFill>
                <a:latin typeface="Calibri" panose="020F0502020204030204"/>
              </a:rPr>
              <a:t> gnashing their teeth 	at him. </a:t>
            </a:r>
            <a:br>
              <a:rPr lang="en-US" sz="2400" dirty="0">
                <a:solidFill>
                  <a:prstClr val="black"/>
                </a:solidFill>
                <a:latin typeface="Calibri" panose="020F0502020204030204"/>
              </a:rPr>
            </a:br>
            <a:r>
              <a:rPr lang="en-US" sz="2400" dirty="0">
                <a:solidFill>
                  <a:prstClr val="black"/>
                </a:solidFill>
                <a:latin typeface="Calibri" panose="020F0502020204030204"/>
              </a:rPr>
              <a:t>55  But being full of the Holy Spirit, he gazed intently into heaven and saw the glory of God, and 	Jesus standing at the right hand of God; </a:t>
            </a:r>
            <a:br>
              <a:rPr lang="en-US" sz="2400" dirty="0">
                <a:solidFill>
                  <a:prstClr val="black"/>
                </a:solidFill>
                <a:latin typeface="Calibri" panose="020F0502020204030204"/>
              </a:rPr>
            </a:br>
            <a:r>
              <a:rPr lang="en-US" sz="2400" dirty="0">
                <a:solidFill>
                  <a:prstClr val="black"/>
                </a:solidFill>
                <a:latin typeface="Calibri" panose="020F0502020204030204"/>
              </a:rPr>
              <a:t>56  and he said, "Behold, I see the heavens opened up and the Son of Man standing at the right 	hand of God." </a:t>
            </a:r>
            <a:br>
              <a:rPr lang="en-US" sz="2400" dirty="0">
                <a:solidFill>
                  <a:prstClr val="black"/>
                </a:solidFill>
                <a:latin typeface="Calibri" panose="020F0502020204030204"/>
              </a:rPr>
            </a:br>
            <a:r>
              <a:rPr lang="en-US" sz="2400" dirty="0">
                <a:solidFill>
                  <a:prstClr val="black"/>
                </a:solidFill>
                <a:latin typeface="Calibri" panose="020F0502020204030204"/>
              </a:rPr>
              <a:t>57  </a:t>
            </a:r>
            <a:r>
              <a:rPr lang="en-US" sz="2400" dirty="0">
                <a:solidFill>
                  <a:srgbClr val="FF0000"/>
                </a:solidFill>
                <a:latin typeface="Calibri" panose="020F0502020204030204"/>
              </a:rPr>
              <a:t>But they cried out with a loud voice, and covered their ears and rushed at him with one 	impulse. </a:t>
            </a:r>
            <a:br>
              <a:rPr lang="en-US" sz="2400" dirty="0">
                <a:solidFill>
                  <a:srgbClr val="FF0000"/>
                </a:solidFill>
                <a:latin typeface="Calibri" panose="020F0502020204030204"/>
              </a:rPr>
            </a:br>
            <a:endParaRPr lang="en-US" sz="2400" dirty="0">
              <a:solidFill>
                <a:srgbClr val="FF0000"/>
              </a:solidFill>
              <a:latin typeface="Calibri" panose="020F0502020204030204"/>
            </a:endParaRPr>
          </a:p>
        </p:txBody>
      </p:sp>
      <p:sp>
        <p:nvSpPr>
          <p:cNvPr id="5" name="TextBox 4">
            <a:extLst>
              <a:ext uri="{FF2B5EF4-FFF2-40B4-BE49-F238E27FC236}">
                <a16:creationId xmlns:a16="http://schemas.microsoft.com/office/drawing/2014/main" id="{A660EF6A-F8CD-436A-9619-3E17A90B2745}"/>
              </a:ext>
            </a:extLst>
          </p:cNvPr>
          <p:cNvSpPr txBox="1"/>
          <p:nvPr/>
        </p:nvSpPr>
        <p:spPr>
          <a:xfrm>
            <a:off x="0" y="439838"/>
            <a:ext cx="12192000" cy="3354765"/>
          </a:xfrm>
          <a:prstGeom prst="rect">
            <a:avLst/>
          </a:prstGeom>
          <a:solidFill>
            <a:srgbClr val="FFFF00"/>
          </a:solidFill>
          <a:ln w="57150">
            <a:solidFill>
              <a:srgbClr val="FF0000"/>
            </a:solidFill>
          </a:ln>
        </p:spPr>
        <p:txBody>
          <a:bodyPr wrap="square" rtlCol="0">
            <a:spAutoFit/>
          </a:bodyPr>
          <a:lstStyle/>
          <a:p>
            <a:pPr defTabSz="274313">
              <a:spcBef>
                <a:spcPts val="1200"/>
              </a:spcBef>
              <a:defRPr/>
            </a:pPr>
            <a:r>
              <a:rPr lang="en-US" sz="2400" dirty="0">
                <a:solidFill>
                  <a:prstClr val="black"/>
                </a:solidFill>
                <a:latin typeface="Calibri" panose="020F0502020204030204"/>
              </a:rPr>
              <a:t>58  When they had driven him out of the city, they </a:t>
            </a:r>
            <a:r>
              <a:rPr lang="en-US" sz="2400" i="1" dirty="0">
                <a:solidFill>
                  <a:prstClr val="black"/>
                </a:solidFill>
                <a:latin typeface="Calibri" panose="020F0502020204030204"/>
              </a:rPr>
              <a:t>began</a:t>
            </a:r>
            <a:r>
              <a:rPr lang="en-US" sz="2400" dirty="0">
                <a:solidFill>
                  <a:prstClr val="black"/>
                </a:solidFill>
                <a:latin typeface="Calibri" panose="020F0502020204030204"/>
              </a:rPr>
              <a:t> stoning </a:t>
            </a:r>
            <a:r>
              <a:rPr lang="en-US" sz="2400" i="1" dirty="0">
                <a:solidFill>
                  <a:prstClr val="black"/>
                </a:solidFill>
                <a:latin typeface="Calibri" panose="020F0502020204030204"/>
              </a:rPr>
              <a:t>him;</a:t>
            </a:r>
            <a:r>
              <a:rPr lang="en-US" sz="2400" dirty="0">
                <a:solidFill>
                  <a:prstClr val="black"/>
                </a:solidFill>
                <a:latin typeface="Calibri" panose="020F0502020204030204"/>
              </a:rPr>
              <a:t> and the witnesses laid 	aside their robes at the feet of a young man named Saul. </a:t>
            </a:r>
            <a:br>
              <a:rPr lang="en-US" sz="2400" dirty="0">
                <a:solidFill>
                  <a:prstClr val="black"/>
                </a:solidFill>
                <a:latin typeface="Calibri" panose="020F0502020204030204"/>
              </a:rPr>
            </a:br>
            <a:r>
              <a:rPr lang="en-US" sz="2400" dirty="0">
                <a:solidFill>
                  <a:prstClr val="black"/>
                </a:solidFill>
                <a:latin typeface="Calibri" panose="020F0502020204030204"/>
              </a:rPr>
              <a:t>59  </a:t>
            </a:r>
            <a:r>
              <a:rPr lang="en-US" sz="2400" dirty="0">
                <a:solidFill>
                  <a:srgbClr val="FF0000"/>
                </a:solidFill>
                <a:latin typeface="Calibri" panose="020F0502020204030204"/>
              </a:rPr>
              <a:t>They went on stoning Stephen </a:t>
            </a:r>
            <a:r>
              <a:rPr lang="en-US" sz="2400" dirty="0">
                <a:solidFill>
                  <a:prstClr val="black"/>
                </a:solidFill>
                <a:latin typeface="Calibri" panose="020F0502020204030204"/>
              </a:rPr>
              <a:t>as he called on </a:t>
            </a:r>
            <a:r>
              <a:rPr lang="en-US" sz="2400" i="1" dirty="0">
                <a:solidFill>
                  <a:prstClr val="black"/>
                </a:solidFill>
                <a:latin typeface="Calibri" panose="020F0502020204030204"/>
              </a:rPr>
              <a:t>the Lord</a:t>
            </a:r>
            <a:r>
              <a:rPr lang="en-US" sz="2400" dirty="0">
                <a:solidFill>
                  <a:prstClr val="black"/>
                </a:solidFill>
                <a:latin typeface="Calibri" panose="020F0502020204030204"/>
              </a:rPr>
              <a:t> and said, "Lord Jesus, receive my 	spirit!" </a:t>
            </a:r>
            <a:br>
              <a:rPr lang="en-US" sz="2400" dirty="0">
                <a:solidFill>
                  <a:prstClr val="black"/>
                </a:solidFill>
                <a:latin typeface="Calibri" panose="020F0502020204030204"/>
              </a:rPr>
            </a:br>
            <a:r>
              <a:rPr lang="en-US" sz="2400" dirty="0">
                <a:solidFill>
                  <a:prstClr val="black"/>
                </a:solidFill>
                <a:latin typeface="Calibri" panose="020F0502020204030204"/>
              </a:rPr>
              <a:t>60  Then falling on his knees, he cried out with a loud voice, "Lord, do not hold this sin against 	them!" Having said this, </a:t>
            </a:r>
            <a:r>
              <a:rPr lang="en-US" sz="2400" dirty="0">
                <a:solidFill>
                  <a:srgbClr val="FF0000"/>
                </a:solidFill>
                <a:latin typeface="Calibri" panose="020F0502020204030204"/>
              </a:rPr>
              <a:t>he fell asleep.</a:t>
            </a:r>
          </a:p>
          <a:p>
            <a:pPr defTabSz="274313">
              <a:spcBef>
                <a:spcPts val="1200"/>
              </a:spcBef>
              <a:defRPr/>
            </a:pPr>
            <a:endParaRPr lang="en-US" sz="2400" b="1" dirty="0">
              <a:solidFill>
                <a:srgbClr val="FF0000"/>
              </a:solidFill>
              <a:latin typeface="Times New Roman" panose="02020603050405020304" pitchFamily="18" charset="0"/>
              <a:cs typeface="Times New Roman" panose="02020603050405020304" pitchFamily="18" charset="0"/>
            </a:endParaRPr>
          </a:p>
          <a:p>
            <a:pPr defTabSz="274313">
              <a:spcBef>
                <a:spcPts val="1200"/>
              </a:spcBef>
              <a:defRPr/>
            </a:pPr>
            <a:endParaRPr lang="en-US"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24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grpId="1" nodeType="clickEffect">
                                  <p:stCondLst>
                                    <p:cond delay="0"/>
                                  </p:stCondLst>
                                  <p:childTnLst>
                                    <p:anim calcmode="lin" valueType="num">
                                      <p:cBhvr>
                                        <p:cTn id="24" dur="500"/>
                                        <p:tgtEl>
                                          <p:spTgt spid="5"/>
                                        </p:tgtEl>
                                        <p:attrNameLst>
                                          <p:attrName>ppt_w</p:attrName>
                                        </p:attrNameLst>
                                      </p:cBhvr>
                                      <p:tavLst>
                                        <p:tav tm="0">
                                          <p:val>
                                            <p:strVal val="ppt_w"/>
                                          </p:val>
                                        </p:tav>
                                        <p:tav tm="100000">
                                          <p:val>
                                            <p:fltVal val="0"/>
                                          </p:val>
                                        </p:tav>
                                      </p:tavLst>
                                    </p:anim>
                                    <p:anim calcmode="lin" valueType="num">
                                      <p:cBhvr>
                                        <p:cTn id="25" dur="500"/>
                                        <p:tgtEl>
                                          <p:spTgt spid="5"/>
                                        </p:tgtEl>
                                        <p:attrNameLst>
                                          <p:attrName>ppt_h</p:attrName>
                                        </p:attrNameLst>
                                      </p:cBhvr>
                                      <p:tavLst>
                                        <p:tav tm="0">
                                          <p:val>
                                            <p:strVal val="ppt_h"/>
                                          </p:val>
                                        </p:tav>
                                        <p:tav tm="100000">
                                          <p:val>
                                            <p:fltVal val="0"/>
                                          </p:val>
                                        </p:tav>
                                      </p:tavLst>
                                    </p:anim>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par>
                                <p:cTn id="28" presetID="53" presetClass="exit" presetSubtype="32" fill="hold" grpId="1" nodeType="withEffect">
                                  <p:stCondLst>
                                    <p:cond delay="0"/>
                                  </p:stCondLst>
                                  <p:childTnLst>
                                    <p:anim calcmode="lin" valueType="num">
                                      <p:cBhvr>
                                        <p:cTn id="29" dur="500"/>
                                        <p:tgtEl>
                                          <p:spTgt spid="3"/>
                                        </p:tgtEl>
                                        <p:attrNameLst>
                                          <p:attrName>ppt_w</p:attrName>
                                        </p:attrNameLst>
                                      </p:cBhvr>
                                      <p:tavLst>
                                        <p:tav tm="0">
                                          <p:val>
                                            <p:strVal val="ppt_w"/>
                                          </p:val>
                                        </p:tav>
                                        <p:tav tm="100000">
                                          <p:val>
                                            <p:fltVal val="0"/>
                                          </p:val>
                                        </p:tav>
                                      </p:tavLst>
                                    </p:anim>
                                    <p:anim calcmode="lin" valueType="num">
                                      <p:cBhvr>
                                        <p:cTn id="30" dur="500"/>
                                        <p:tgtEl>
                                          <p:spTgt spid="3"/>
                                        </p:tgtEl>
                                        <p:attrNameLst>
                                          <p:attrName>ppt_h</p:attrName>
                                        </p:attrNameLst>
                                      </p:cBhvr>
                                      <p:tavLst>
                                        <p:tav tm="0">
                                          <p:val>
                                            <p:strVal val="ppt_h"/>
                                          </p:val>
                                        </p:tav>
                                        <p:tav tm="100000">
                                          <p:val>
                                            <p:fltVal val="0"/>
                                          </p:val>
                                        </p:tav>
                                      </p:tavLst>
                                    </p:anim>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500" fill="hold"/>
                                        <p:tgtEl>
                                          <p:spTgt spid="4"/>
                                        </p:tgtEl>
                                        <p:attrNameLst>
                                          <p:attrName>ppt_w</p:attrName>
                                        </p:attrNameLst>
                                      </p:cBhvr>
                                      <p:tavLst>
                                        <p:tav tm="0">
                                          <p:val>
                                            <p:fltVal val="0"/>
                                          </p:val>
                                        </p:tav>
                                        <p:tav tm="100000">
                                          <p:val>
                                            <p:strVal val="#ppt_w"/>
                                          </p:val>
                                        </p:tav>
                                      </p:tavLst>
                                    </p:anim>
                                    <p:anim calcmode="lin" valueType="num">
                                      <p:cBhvr>
                                        <p:cTn id="42" dur="500" fill="hold"/>
                                        <p:tgtEl>
                                          <p:spTgt spid="4"/>
                                        </p:tgtEl>
                                        <p:attrNameLst>
                                          <p:attrName>ppt_h</p:attrName>
                                        </p:attrNameLst>
                                      </p:cBhvr>
                                      <p:tavLst>
                                        <p:tav tm="0">
                                          <p:val>
                                            <p:fltVal val="0"/>
                                          </p:val>
                                        </p:tav>
                                        <p:tav tm="100000">
                                          <p:val>
                                            <p:strVal val="#ppt_h"/>
                                          </p:val>
                                        </p:tav>
                                      </p:tavLst>
                                    </p:anim>
                                    <p:animEffect transition="in" filter="fade">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1" nodeType="clickEffect">
                                  <p:stCondLst>
                                    <p:cond delay="0"/>
                                  </p:stCondLst>
                                  <p:childTnLst>
                                    <p:anim calcmode="lin" valueType="num">
                                      <p:cBhvr>
                                        <p:cTn id="47" dur="500"/>
                                        <p:tgtEl>
                                          <p:spTgt spid="4"/>
                                        </p:tgtEl>
                                        <p:attrNameLst>
                                          <p:attrName>ppt_w</p:attrName>
                                        </p:attrNameLst>
                                      </p:cBhvr>
                                      <p:tavLst>
                                        <p:tav tm="0">
                                          <p:val>
                                            <p:strVal val="ppt_w"/>
                                          </p:val>
                                        </p:tav>
                                        <p:tav tm="100000">
                                          <p:val>
                                            <p:fltVal val="0"/>
                                          </p:val>
                                        </p:tav>
                                      </p:tavLst>
                                    </p:anim>
                                    <p:anim calcmode="lin" valueType="num">
                                      <p:cBhvr>
                                        <p:cTn id="48" dur="500"/>
                                        <p:tgtEl>
                                          <p:spTgt spid="4"/>
                                        </p:tgtEl>
                                        <p:attrNameLst>
                                          <p:attrName>ppt_h</p:attrName>
                                        </p:attrNameLst>
                                      </p:cBhvr>
                                      <p:tavLst>
                                        <p:tav tm="0">
                                          <p:val>
                                            <p:strVal val="ppt_h"/>
                                          </p:val>
                                        </p:tav>
                                        <p:tav tm="100000">
                                          <p:val>
                                            <p:fltVal val="0"/>
                                          </p:val>
                                        </p:tav>
                                      </p:tavLst>
                                    </p:anim>
                                    <p:animEffect transition="out" filter="fade">
                                      <p:cBhvr>
                                        <p:cTn id="49" dur="500"/>
                                        <p:tgtEl>
                                          <p:spTgt spid="4"/>
                                        </p:tgtEl>
                                      </p:cBhvr>
                                    </p:animEffect>
                                    <p:set>
                                      <p:cBhvr>
                                        <p:cTn id="50" dur="1" fill="hold">
                                          <p:stCondLst>
                                            <p:cond delay="499"/>
                                          </p:stCondLst>
                                        </p:cTn>
                                        <p:tgtEl>
                                          <p:spTgt spid="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 grpId="0" animBg="1"/>
      <p:bldP spid="3" grpId="1" animBg="1"/>
      <p:bldP spid="5" grpId="0" animBg="1"/>
      <p:bldP spid="5"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986528"/>
          </a:xfrm>
          <a:prstGeom prst="rect">
            <a:avLst/>
          </a:prstGeom>
          <a:solidFill>
            <a:schemeClr val="bg1"/>
          </a:solidFill>
        </p:spPr>
        <p:txBody>
          <a:bodyPr wrap="square" rtlCol="0">
            <a:spAutoFit/>
          </a:bodyPr>
          <a:lstStyle/>
          <a:p>
            <a:pPr defTabSz="274313">
              <a:spcBef>
                <a:spcPts val="1200"/>
              </a:spcBef>
              <a:defRPr/>
            </a:pPr>
            <a:r>
              <a:rPr lang="en-US" sz="2400" b="1" dirty="0">
                <a:solidFill>
                  <a:srgbClr val="FF0000"/>
                </a:solidFill>
                <a:latin typeface="Times New Roman" panose="02020603050405020304" pitchFamily="18" charset="0"/>
                <a:cs typeface="Times New Roman" panose="02020603050405020304" pitchFamily="18" charset="0"/>
              </a:rPr>
              <a:t>Acts 5:38-42 (NASB) </a:t>
            </a:r>
            <a:br>
              <a:rPr lang="en-US" sz="2400" dirty="0">
                <a:solidFill>
                  <a:srgbClr val="FF0000"/>
                </a:solidFill>
                <a:latin typeface="Times New Roman" panose="02020603050405020304" pitchFamily="18" charset="0"/>
                <a:cs typeface="Times New Roman" panose="02020603050405020304" pitchFamily="18" charset="0"/>
              </a:rPr>
            </a:br>
            <a:r>
              <a:rPr lang="en-US" sz="2400" baseline="30000" dirty="0">
                <a:solidFill>
                  <a:srgbClr val="FF0000"/>
                </a:solidFill>
                <a:latin typeface="Times New Roman" panose="02020603050405020304" pitchFamily="18" charset="0"/>
                <a:cs typeface="Times New Roman" panose="02020603050405020304" pitchFamily="18" charset="0"/>
              </a:rPr>
              <a:t>38 </a:t>
            </a:r>
            <a:r>
              <a:rPr lang="en-US" sz="2400" dirty="0">
                <a:solidFill>
                  <a:srgbClr val="FF0000"/>
                </a:solidFill>
                <a:latin typeface="Times New Roman" panose="02020603050405020304" pitchFamily="18" charset="0"/>
                <a:cs typeface="Times New Roman" panose="02020603050405020304" pitchFamily="18" charset="0"/>
              </a:rPr>
              <a:t> "So in the present case, I say to you, stay away from these men and let them alone, for if this 	plan or action is of men, it will be overthrown; </a:t>
            </a:r>
            <a:br>
              <a:rPr lang="en-US" sz="2400" dirty="0">
                <a:solidFill>
                  <a:srgbClr val="FF0000"/>
                </a:solidFill>
                <a:latin typeface="Times New Roman" panose="02020603050405020304" pitchFamily="18" charset="0"/>
                <a:cs typeface="Times New Roman" panose="02020603050405020304" pitchFamily="18" charset="0"/>
              </a:rPr>
            </a:br>
            <a:r>
              <a:rPr lang="en-US" sz="2400" baseline="30000" dirty="0">
                <a:solidFill>
                  <a:srgbClr val="FF0000"/>
                </a:solidFill>
                <a:latin typeface="Times New Roman" panose="02020603050405020304" pitchFamily="18" charset="0"/>
                <a:cs typeface="Times New Roman" panose="02020603050405020304" pitchFamily="18" charset="0"/>
              </a:rPr>
              <a:t>39 </a:t>
            </a:r>
            <a:r>
              <a:rPr lang="en-US" sz="2400" dirty="0">
                <a:solidFill>
                  <a:srgbClr val="FF0000"/>
                </a:solidFill>
                <a:latin typeface="Times New Roman" panose="02020603050405020304" pitchFamily="18" charset="0"/>
                <a:cs typeface="Times New Roman" panose="02020603050405020304" pitchFamily="18" charset="0"/>
              </a:rPr>
              <a:t> but if it is of God, you will not be able to overthrow them; or else you may even be found 	fighting against God." </a:t>
            </a:r>
            <a:br>
              <a:rPr lang="en-US" sz="2400" dirty="0">
                <a:solidFill>
                  <a:srgbClr val="FF0000"/>
                </a:solidFill>
                <a:latin typeface="Times New Roman" panose="02020603050405020304" pitchFamily="18" charset="0"/>
                <a:cs typeface="Times New Roman" panose="02020603050405020304" pitchFamily="18" charset="0"/>
              </a:rPr>
            </a:br>
            <a:r>
              <a:rPr lang="en-US" sz="2400" baseline="30000" dirty="0">
                <a:solidFill>
                  <a:srgbClr val="FF0000"/>
                </a:solidFill>
                <a:latin typeface="Times New Roman" panose="02020603050405020304" pitchFamily="18" charset="0"/>
                <a:cs typeface="Times New Roman" panose="02020603050405020304" pitchFamily="18" charset="0"/>
              </a:rPr>
              <a:t>40 </a:t>
            </a:r>
            <a:r>
              <a:rPr lang="en-US" sz="2400" dirty="0">
                <a:solidFill>
                  <a:srgbClr val="FF0000"/>
                </a:solidFill>
                <a:latin typeface="Times New Roman" panose="02020603050405020304" pitchFamily="18" charset="0"/>
                <a:cs typeface="Times New Roman" panose="02020603050405020304" pitchFamily="18" charset="0"/>
              </a:rPr>
              <a:t> They took his advice; and after calling the apostles in, they flogged them and ordered them not 	to speak in the name of Jesus, and </a:t>
            </a:r>
            <a:r>
              <a:rPr lang="en-US" sz="2400" i="1" dirty="0">
                <a:solidFill>
                  <a:srgbClr val="FF0000"/>
                </a:solidFill>
                <a:latin typeface="Times New Roman" panose="02020603050405020304" pitchFamily="18" charset="0"/>
                <a:cs typeface="Times New Roman" panose="02020603050405020304" pitchFamily="18" charset="0"/>
              </a:rPr>
              <a:t>then</a:t>
            </a:r>
            <a:r>
              <a:rPr lang="en-US" sz="2400" dirty="0">
                <a:solidFill>
                  <a:srgbClr val="FF0000"/>
                </a:solidFill>
                <a:latin typeface="Times New Roman" panose="02020603050405020304" pitchFamily="18" charset="0"/>
                <a:cs typeface="Times New Roman" panose="02020603050405020304" pitchFamily="18" charset="0"/>
              </a:rPr>
              <a:t> released them. </a:t>
            </a:r>
            <a:br>
              <a:rPr lang="en-US" sz="2400" dirty="0">
                <a:solidFill>
                  <a:srgbClr val="FF0000"/>
                </a:solidFill>
                <a:latin typeface="Times New Roman" panose="02020603050405020304" pitchFamily="18" charset="0"/>
                <a:cs typeface="Times New Roman" panose="02020603050405020304" pitchFamily="18" charset="0"/>
              </a:rPr>
            </a:br>
            <a:r>
              <a:rPr lang="en-US" sz="2400" baseline="30000" dirty="0">
                <a:solidFill>
                  <a:srgbClr val="FF0000"/>
                </a:solidFill>
                <a:latin typeface="Times New Roman" panose="02020603050405020304" pitchFamily="18" charset="0"/>
                <a:cs typeface="Times New Roman" panose="02020603050405020304" pitchFamily="18" charset="0"/>
              </a:rPr>
              <a:t>41 </a:t>
            </a:r>
            <a:r>
              <a:rPr lang="en-US" sz="2400" dirty="0">
                <a:solidFill>
                  <a:srgbClr val="FF0000"/>
                </a:solidFill>
                <a:latin typeface="Times New Roman" panose="02020603050405020304" pitchFamily="18" charset="0"/>
                <a:cs typeface="Times New Roman" panose="02020603050405020304" pitchFamily="18" charset="0"/>
              </a:rPr>
              <a:t> So they went on their way from the presence of the Council, rejoicing that they had been 	considered worthy to suffer shame for </a:t>
            </a:r>
            <a:r>
              <a:rPr lang="en-US" sz="2400" i="1" dirty="0">
                <a:solidFill>
                  <a:srgbClr val="FF0000"/>
                </a:solidFill>
                <a:latin typeface="Times New Roman" panose="02020603050405020304" pitchFamily="18" charset="0"/>
                <a:cs typeface="Times New Roman" panose="02020603050405020304" pitchFamily="18" charset="0"/>
              </a:rPr>
              <a:t>His</a:t>
            </a:r>
            <a:r>
              <a:rPr lang="en-US" sz="2400" dirty="0">
                <a:solidFill>
                  <a:srgbClr val="FF0000"/>
                </a:solidFill>
                <a:latin typeface="Times New Roman" panose="02020603050405020304" pitchFamily="18" charset="0"/>
                <a:cs typeface="Times New Roman" panose="02020603050405020304" pitchFamily="18" charset="0"/>
              </a:rPr>
              <a:t> name. </a:t>
            </a:r>
            <a:br>
              <a:rPr lang="en-US" sz="2400" dirty="0">
                <a:solidFill>
                  <a:srgbClr val="FF0000"/>
                </a:solidFill>
                <a:latin typeface="Times New Roman" panose="02020603050405020304" pitchFamily="18" charset="0"/>
                <a:cs typeface="Times New Roman" panose="02020603050405020304" pitchFamily="18" charset="0"/>
              </a:rPr>
            </a:br>
            <a:r>
              <a:rPr lang="en-US" sz="2400" baseline="30000" dirty="0">
                <a:solidFill>
                  <a:srgbClr val="FF0000"/>
                </a:solidFill>
                <a:latin typeface="Times New Roman" panose="02020603050405020304" pitchFamily="18" charset="0"/>
                <a:cs typeface="Times New Roman" panose="02020603050405020304" pitchFamily="18" charset="0"/>
              </a:rPr>
              <a:t>42 </a:t>
            </a:r>
            <a:r>
              <a:rPr lang="en-US" sz="2400" dirty="0">
                <a:solidFill>
                  <a:srgbClr val="FF0000"/>
                </a:solidFill>
                <a:latin typeface="Times New Roman" panose="02020603050405020304" pitchFamily="18" charset="0"/>
                <a:cs typeface="Times New Roman" panose="02020603050405020304" pitchFamily="18" charset="0"/>
              </a:rPr>
              <a:t> And every day, in the temple and from house to house, they kept right on teaching and 	preaching Jesus </a:t>
            </a:r>
            <a:r>
              <a:rPr lang="en-US" sz="2400" i="1" dirty="0">
                <a:solidFill>
                  <a:srgbClr val="FF0000"/>
                </a:solidFill>
                <a:latin typeface="Times New Roman" panose="02020603050405020304" pitchFamily="18" charset="0"/>
                <a:cs typeface="Times New Roman" panose="02020603050405020304" pitchFamily="18" charset="0"/>
              </a:rPr>
              <a:t>as</a:t>
            </a:r>
            <a:r>
              <a:rPr lang="en-US" sz="2400" dirty="0">
                <a:solidFill>
                  <a:srgbClr val="FF0000"/>
                </a:solidFill>
                <a:latin typeface="Times New Roman" panose="02020603050405020304" pitchFamily="18" charset="0"/>
                <a:cs typeface="Times New Roman" panose="02020603050405020304" pitchFamily="18" charset="0"/>
              </a:rPr>
              <a:t> the Christ. </a:t>
            </a:r>
          </a:p>
          <a:p>
            <a:pPr defTabSz="274313">
              <a:spcBef>
                <a:spcPts val="1200"/>
              </a:spcBef>
              <a:defRPr/>
            </a:pPr>
            <a:r>
              <a:rPr lang="en-US" sz="2400" dirty="0">
                <a:solidFill>
                  <a:prstClr val="black"/>
                </a:solidFill>
                <a:latin typeface="Times New Roman" panose="02020603050405020304" pitchFamily="18" charset="0"/>
                <a:cs typeface="Times New Roman" panose="02020603050405020304" pitchFamily="18" charset="0"/>
              </a:rPr>
              <a:t>A. If it is of men, which is what they believed, then it cannot stand. If it is truly from God you will 	be fighting a war you cannot win.</a:t>
            </a:r>
          </a:p>
          <a:p>
            <a:pPr defTabSz="274313">
              <a:spcBef>
                <a:spcPts val="1200"/>
              </a:spcBef>
              <a:defRPr/>
            </a:pPr>
            <a:r>
              <a:rPr lang="en-US" sz="2400" dirty="0">
                <a:solidFill>
                  <a:prstClr val="black"/>
                </a:solidFill>
                <a:latin typeface="Times New Roman" panose="02020603050405020304" pitchFamily="18" charset="0"/>
                <a:cs typeface="Times New Roman" panose="02020603050405020304" pitchFamily="18" charset="0"/>
              </a:rPr>
              <a:t>	1. They beat the apostles, ordered them not to speak in Jesus name and let them go.</a:t>
            </a:r>
          </a:p>
          <a:p>
            <a:pPr defTabSz="274313">
              <a:spcBef>
                <a:spcPts val="1200"/>
              </a:spcBef>
              <a:defRPr/>
            </a:pPr>
            <a:r>
              <a:rPr lang="en-US" sz="2400" dirty="0">
                <a:solidFill>
                  <a:prstClr val="black"/>
                </a:solidFill>
                <a:latin typeface="Times New Roman" panose="02020603050405020304" pitchFamily="18" charset="0"/>
                <a:cs typeface="Times New Roman" panose="02020603050405020304" pitchFamily="18" charset="0"/>
              </a:rPr>
              <a:t>	2. They rejoiced to be treated on an equality as their master and they continued to preach. </a:t>
            </a:r>
            <a:br>
              <a:rPr lang="en-US" sz="2400" dirty="0">
                <a:solidFill>
                  <a:prstClr val="black"/>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		Mt 5:10-12; </a:t>
            </a:r>
            <a:r>
              <a:rPr lang="en-US" sz="2400" dirty="0" err="1">
                <a:solidFill>
                  <a:srgbClr val="FF0000"/>
                </a:solidFill>
                <a:latin typeface="Times New Roman" panose="02020603050405020304" pitchFamily="18" charset="0"/>
                <a:cs typeface="Times New Roman" panose="02020603050405020304" pitchFamily="18" charset="0"/>
              </a:rPr>
              <a:t>Jn</a:t>
            </a:r>
            <a:r>
              <a:rPr lang="en-US" sz="2400" dirty="0">
                <a:solidFill>
                  <a:srgbClr val="FF0000"/>
                </a:solidFill>
                <a:latin typeface="Times New Roman" panose="02020603050405020304" pitchFamily="18" charset="0"/>
                <a:cs typeface="Times New Roman" panose="02020603050405020304" pitchFamily="18" charset="0"/>
              </a:rPr>
              <a:t> 15:18-21; 1Pet 4:14-16; Col 1:24; Gal 2:20</a:t>
            </a:r>
          </a:p>
          <a:p>
            <a:pPr defTabSz="274313">
              <a:spcBef>
                <a:spcPts val="1200"/>
              </a:spcBef>
              <a:defRPr/>
            </a:pPr>
            <a:r>
              <a:rPr lang="en-US" sz="2400" dirty="0">
                <a:solidFill>
                  <a:prstClr val="black"/>
                </a:solidFill>
                <a:latin typeface="Times New Roman" panose="02020603050405020304" pitchFamily="18" charset="0"/>
                <a:cs typeface="Times New Roman" panose="02020603050405020304" pitchFamily="18" charset="0"/>
              </a:rPr>
              <a:t>	3. They kept right on teaching and ignoring the commands to stop.</a:t>
            </a:r>
          </a:p>
        </p:txBody>
      </p:sp>
      <p:sp>
        <p:nvSpPr>
          <p:cNvPr id="3" name="TextBox 2"/>
          <p:cNvSpPr txBox="1"/>
          <p:nvPr/>
        </p:nvSpPr>
        <p:spPr>
          <a:xfrm>
            <a:off x="0" y="1"/>
            <a:ext cx="12192000" cy="5663089"/>
          </a:xfrm>
          <a:prstGeom prst="rect">
            <a:avLst/>
          </a:prstGeom>
          <a:solidFill>
            <a:srgbClr val="FFFF00"/>
          </a:solidFill>
          <a:ln w="57150">
            <a:solidFill>
              <a:srgbClr val="FF0000"/>
            </a:solidFill>
          </a:ln>
        </p:spPr>
        <p:txBody>
          <a:bodyPr wrap="square" rtlCol="0">
            <a:spAutoFit/>
          </a:bodyPr>
          <a:lstStyle/>
          <a:p>
            <a:pPr defTabSz="274313">
              <a:spcBef>
                <a:spcPts val="1200"/>
              </a:spcBef>
              <a:defRPr/>
            </a:pPr>
            <a:endParaRPr lang="en-US" sz="2400" b="1" dirty="0">
              <a:solidFill>
                <a:prstClr val="black"/>
              </a:solidFill>
              <a:latin typeface="Calibri" panose="020F0502020204030204"/>
            </a:endParaRPr>
          </a:p>
          <a:p>
            <a:pPr defTabSz="274313">
              <a:spcBef>
                <a:spcPts val="1200"/>
              </a:spcBef>
              <a:defRPr/>
            </a:pPr>
            <a:endParaRPr lang="en-US" sz="2400" b="1" dirty="0">
              <a:solidFill>
                <a:prstClr val="black"/>
              </a:solidFill>
              <a:latin typeface="Calibri" panose="020F0502020204030204"/>
            </a:endParaRPr>
          </a:p>
          <a:p>
            <a:pPr defTabSz="274313">
              <a:spcBef>
                <a:spcPts val="1200"/>
              </a:spcBef>
              <a:defRPr/>
            </a:pPr>
            <a:endParaRPr lang="en-US" sz="2400" b="1" dirty="0">
              <a:solidFill>
                <a:prstClr val="black"/>
              </a:solidFill>
              <a:latin typeface="Calibri" panose="020F0502020204030204"/>
            </a:endParaRPr>
          </a:p>
          <a:p>
            <a:pPr defTabSz="274313">
              <a:spcBef>
                <a:spcPts val="1200"/>
              </a:spcBef>
              <a:defRPr/>
            </a:pPr>
            <a:r>
              <a:rPr lang="en-US" sz="2400" b="1" dirty="0">
                <a:solidFill>
                  <a:prstClr val="black"/>
                </a:solidFill>
                <a:latin typeface="Calibri" panose="020F0502020204030204"/>
              </a:rPr>
              <a:t>Matthew 5:10-12 (NASB) </a:t>
            </a:r>
            <a:br>
              <a:rPr lang="en-US" sz="2400" dirty="0">
                <a:solidFill>
                  <a:prstClr val="black"/>
                </a:solidFill>
                <a:latin typeface="Calibri" panose="020F0502020204030204"/>
              </a:rPr>
            </a:br>
            <a:r>
              <a:rPr lang="en-US" sz="2400" dirty="0">
                <a:solidFill>
                  <a:prstClr val="black"/>
                </a:solidFill>
                <a:latin typeface="Calibri" panose="020F0502020204030204"/>
              </a:rPr>
              <a:t>10  "Blessed are those who have been persecuted for the sake of righteousness, for theirs is the 	kingdom of heaven. </a:t>
            </a:r>
            <a:br>
              <a:rPr lang="en-US" sz="2400" dirty="0">
                <a:solidFill>
                  <a:prstClr val="black"/>
                </a:solidFill>
                <a:latin typeface="Calibri" panose="020F0502020204030204"/>
              </a:rPr>
            </a:br>
            <a:r>
              <a:rPr lang="en-US" sz="2400" dirty="0">
                <a:solidFill>
                  <a:prstClr val="black"/>
                </a:solidFill>
                <a:latin typeface="Calibri" panose="020F0502020204030204"/>
              </a:rPr>
              <a:t>11  "Blessed are you when </a:t>
            </a:r>
            <a:r>
              <a:rPr lang="en-US" sz="2400" i="1" dirty="0">
                <a:solidFill>
                  <a:prstClr val="black"/>
                </a:solidFill>
                <a:latin typeface="Calibri" panose="020F0502020204030204"/>
              </a:rPr>
              <a:t>people</a:t>
            </a:r>
            <a:r>
              <a:rPr lang="en-US" sz="2400" dirty="0">
                <a:solidFill>
                  <a:prstClr val="black"/>
                </a:solidFill>
                <a:latin typeface="Calibri" panose="020F0502020204030204"/>
              </a:rPr>
              <a:t> insult you and persecute you, and falsely say all kinds of evil 	against you because of Me. </a:t>
            </a:r>
            <a:br>
              <a:rPr lang="en-US" sz="2400" dirty="0">
                <a:solidFill>
                  <a:prstClr val="black"/>
                </a:solidFill>
                <a:latin typeface="Calibri" panose="020F0502020204030204"/>
              </a:rPr>
            </a:br>
            <a:r>
              <a:rPr lang="en-US" sz="2400" dirty="0">
                <a:solidFill>
                  <a:prstClr val="black"/>
                </a:solidFill>
                <a:latin typeface="Calibri" panose="020F0502020204030204"/>
              </a:rPr>
              <a:t>12  "Rejoice and be glad, for your reward in heaven is great; for in the same way they persecuted 	the prophets who were before you. </a:t>
            </a:r>
            <a:br>
              <a:rPr lang="en-US" sz="2400" dirty="0">
                <a:solidFill>
                  <a:prstClr val="black"/>
                </a:solidFill>
                <a:latin typeface="Calibri" panose="020F0502020204030204"/>
              </a:rPr>
            </a:br>
            <a:endParaRPr lang="en-US" sz="2400" dirty="0">
              <a:solidFill>
                <a:prstClr val="black"/>
              </a:solidFill>
              <a:latin typeface="Calibri" panose="020F0502020204030204"/>
            </a:endParaRPr>
          </a:p>
          <a:p>
            <a:pPr defTabSz="274313">
              <a:spcBef>
                <a:spcPts val="1200"/>
              </a:spcBef>
              <a:defRPr/>
            </a:pPr>
            <a:endParaRPr lang="en-US" sz="2400" dirty="0">
              <a:solidFill>
                <a:prstClr val="black"/>
              </a:solidFill>
              <a:latin typeface="Calibri" panose="020F0502020204030204"/>
            </a:endParaRPr>
          </a:p>
          <a:p>
            <a:pPr defTabSz="274313">
              <a:spcBef>
                <a:spcPts val="1200"/>
              </a:spcBef>
              <a:defRPr/>
            </a:pPr>
            <a:endParaRPr lang="en-US" sz="2400" dirty="0">
              <a:solidFill>
                <a:prstClr val="black"/>
              </a:solidFill>
              <a:latin typeface="Calibri" panose="020F0502020204030204"/>
            </a:endParaRPr>
          </a:p>
        </p:txBody>
      </p:sp>
      <p:sp>
        <p:nvSpPr>
          <p:cNvPr id="4" name="TextBox 3"/>
          <p:cNvSpPr txBox="1"/>
          <p:nvPr/>
        </p:nvSpPr>
        <p:spPr>
          <a:xfrm>
            <a:off x="0" y="2"/>
            <a:ext cx="12192000" cy="5570756"/>
          </a:xfrm>
          <a:prstGeom prst="rect">
            <a:avLst/>
          </a:prstGeom>
          <a:solidFill>
            <a:srgbClr val="FFFF00"/>
          </a:solidFill>
          <a:ln w="57150">
            <a:solidFill>
              <a:srgbClr val="FF0000"/>
            </a:solidFill>
          </a:ln>
        </p:spPr>
        <p:txBody>
          <a:bodyPr wrap="square" rtlCol="0">
            <a:spAutoFit/>
          </a:bodyPr>
          <a:lstStyle/>
          <a:p>
            <a:pPr defTabSz="274313">
              <a:spcBef>
                <a:spcPts val="1200"/>
              </a:spcBef>
              <a:defRPr/>
            </a:pPr>
            <a:br>
              <a:rPr lang="en-US" sz="2400" b="1" dirty="0">
                <a:solidFill>
                  <a:prstClr val="black"/>
                </a:solidFill>
                <a:latin typeface="Calibri" panose="020F0502020204030204"/>
              </a:rPr>
            </a:br>
            <a:br>
              <a:rPr lang="en-US" sz="2400" b="1" dirty="0">
                <a:solidFill>
                  <a:prstClr val="black"/>
                </a:solidFill>
                <a:latin typeface="Calibri" panose="020F0502020204030204"/>
              </a:rPr>
            </a:br>
            <a:br>
              <a:rPr lang="en-US" sz="2400" b="1" dirty="0">
                <a:solidFill>
                  <a:prstClr val="black"/>
                </a:solidFill>
                <a:latin typeface="Calibri" panose="020F0502020204030204"/>
              </a:rPr>
            </a:br>
            <a:r>
              <a:rPr lang="en-US" sz="2400" b="1" dirty="0">
                <a:solidFill>
                  <a:prstClr val="black"/>
                </a:solidFill>
                <a:latin typeface="Calibri" panose="020F0502020204030204"/>
              </a:rPr>
              <a:t>John 15:18-21 (NASB) </a:t>
            </a:r>
            <a:br>
              <a:rPr lang="en-US" sz="2400" dirty="0">
                <a:solidFill>
                  <a:prstClr val="black"/>
                </a:solidFill>
                <a:latin typeface="Calibri" panose="020F0502020204030204"/>
              </a:rPr>
            </a:br>
            <a:r>
              <a:rPr lang="en-US" sz="2400" dirty="0">
                <a:solidFill>
                  <a:prstClr val="black"/>
                </a:solidFill>
                <a:latin typeface="Calibri" panose="020F0502020204030204"/>
              </a:rPr>
              <a:t>18  "If the world hates you, you know that it has hated Me before </a:t>
            </a:r>
            <a:r>
              <a:rPr lang="en-US" sz="2400" i="1" dirty="0">
                <a:solidFill>
                  <a:prstClr val="black"/>
                </a:solidFill>
                <a:latin typeface="Calibri" panose="020F0502020204030204"/>
              </a:rPr>
              <a:t>it hated</a:t>
            </a:r>
            <a:r>
              <a:rPr lang="en-US" sz="2400" dirty="0">
                <a:solidFill>
                  <a:prstClr val="black"/>
                </a:solidFill>
                <a:latin typeface="Calibri" panose="020F0502020204030204"/>
              </a:rPr>
              <a:t> you. </a:t>
            </a:r>
            <a:br>
              <a:rPr lang="en-US" sz="2400" dirty="0">
                <a:solidFill>
                  <a:prstClr val="black"/>
                </a:solidFill>
                <a:latin typeface="Calibri" panose="020F0502020204030204"/>
              </a:rPr>
            </a:br>
            <a:r>
              <a:rPr lang="en-US" sz="2400" dirty="0">
                <a:solidFill>
                  <a:prstClr val="black"/>
                </a:solidFill>
                <a:latin typeface="Calibri" panose="020F0502020204030204"/>
              </a:rPr>
              <a:t>19  "If you were of the world, the world would love its own; but because you are not of the 	world, but I chose you out of the world, because of this the world hates you. </a:t>
            </a:r>
            <a:br>
              <a:rPr lang="en-US" sz="2400" dirty="0">
                <a:solidFill>
                  <a:prstClr val="black"/>
                </a:solidFill>
                <a:latin typeface="Calibri" panose="020F0502020204030204"/>
              </a:rPr>
            </a:br>
            <a:r>
              <a:rPr lang="en-US" sz="2400" dirty="0">
                <a:solidFill>
                  <a:prstClr val="black"/>
                </a:solidFill>
                <a:latin typeface="Calibri" panose="020F0502020204030204"/>
              </a:rPr>
              <a:t>20  "Remember the word that I said to you, 'A slave is not greater than his master.' If they 	persecuted Me, they will also persecute you; if they kept My word, they will keep yours also. </a:t>
            </a:r>
            <a:br>
              <a:rPr lang="en-US" sz="2400" dirty="0">
                <a:solidFill>
                  <a:prstClr val="black"/>
                </a:solidFill>
                <a:latin typeface="Calibri" panose="020F0502020204030204"/>
              </a:rPr>
            </a:br>
            <a:r>
              <a:rPr lang="en-US" sz="2400" dirty="0">
                <a:solidFill>
                  <a:prstClr val="black"/>
                </a:solidFill>
                <a:latin typeface="Calibri" panose="020F0502020204030204"/>
              </a:rPr>
              <a:t>21  "But all these things they will do to you for My name's sake, because they do not know the 	One who sent Me. </a:t>
            </a:r>
          </a:p>
          <a:p>
            <a:pPr defTabSz="274313">
              <a:spcBef>
                <a:spcPts val="1200"/>
              </a:spcBef>
              <a:defRPr/>
            </a:pPr>
            <a:endParaRPr lang="en-US" sz="2400" b="1" dirty="0">
              <a:solidFill>
                <a:prstClr val="black"/>
              </a:solidFill>
              <a:latin typeface="Times New Roman" panose="02020603050405020304" pitchFamily="18" charset="0"/>
              <a:cs typeface="Times New Roman" panose="02020603050405020304" pitchFamily="18" charset="0"/>
            </a:endParaRPr>
          </a:p>
          <a:p>
            <a:pPr defTabSz="274313">
              <a:spcBef>
                <a:spcPts val="1200"/>
              </a:spcBef>
              <a:defRPr/>
            </a:pPr>
            <a:br>
              <a:rPr lang="en-US" sz="2400" b="1" dirty="0">
                <a:solidFill>
                  <a:prstClr val="black"/>
                </a:solidFill>
                <a:latin typeface="Times New Roman" panose="02020603050405020304" pitchFamily="18" charset="0"/>
                <a:cs typeface="Times New Roman" panose="02020603050405020304" pitchFamily="18" charset="0"/>
              </a:rPr>
            </a:b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0" y="48129"/>
            <a:ext cx="12192000" cy="5416868"/>
          </a:xfrm>
          <a:prstGeom prst="rect">
            <a:avLst/>
          </a:prstGeom>
          <a:solidFill>
            <a:srgbClr val="FFFF00"/>
          </a:solidFill>
          <a:ln w="57150">
            <a:solidFill>
              <a:srgbClr val="FF0000"/>
            </a:solidFill>
          </a:ln>
        </p:spPr>
        <p:txBody>
          <a:bodyPr wrap="square" rtlCol="0">
            <a:spAutoFit/>
          </a:bodyPr>
          <a:lstStyle/>
          <a:p>
            <a:pPr defTabSz="274313">
              <a:spcBef>
                <a:spcPts val="600"/>
              </a:spcBef>
              <a:defRPr/>
            </a:pPr>
            <a:r>
              <a:rPr lang="en-US" sz="2400" b="1" dirty="0">
                <a:solidFill>
                  <a:prstClr val="black"/>
                </a:solidFill>
                <a:latin typeface="Calibri" panose="020F0502020204030204"/>
              </a:rPr>
              <a:t>1 Peter 4:14-16 (NASB) </a:t>
            </a:r>
            <a:br>
              <a:rPr lang="en-US" sz="2400" dirty="0">
                <a:solidFill>
                  <a:prstClr val="black"/>
                </a:solidFill>
                <a:latin typeface="Calibri" panose="020F0502020204030204"/>
              </a:rPr>
            </a:br>
            <a:r>
              <a:rPr lang="en-US" sz="2400" dirty="0">
                <a:solidFill>
                  <a:prstClr val="black"/>
                </a:solidFill>
                <a:latin typeface="Calibri" panose="020F0502020204030204"/>
              </a:rPr>
              <a:t>14  If you are reviled for the name of Christ, you are blessed, because the Spirit of glory and of 	God rests on you. </a:t>
            </a:r>
            <a:br>
              <a:rPr lang="en-US" sz="2400" dirty="0">
                <a:solidFill>
                  <a:prstClr val="black"/>
                </a:solidFill>
                <a:latin typeface="Calibri" panose="020F0502020204030204"/>
              </a:rPr>
            </a:br>
            <a:r>
              <a:rPr lang="en-US" sz="2400" dirty="0">
                <a:solidFill>
                  <a:prstClr val="black"/>
                </a:solidFill>
                <a:latin typeface="Calibri" panose="020F0502020204030204"/>
              </a:rPr>
              <a:t>15  Make sure that none of you suffers as a murderer, or thief, or evildoer, or a troublesome 	meddler; </a:t>
            </a:r>
            <a:br>
              <a:rPr lang="en-US" sz="2400" dirty="0">
                <a:solidFill>
                  <a:prstClr val="black"/>
                </a:solidFill>
                <a:latin typeface="Calibri" panose="020F0502020204030204"/>
              </a:rPr>
            </a:br>
            <a:r>
              <a:rPr lang="en-US" sz="2400" dirty="0">
                <a:solidFill>
                  <a:prstClr val="black"/>
                </a:solidFill>
                <a:latin typeface="Calibri" panose="020F0502020204030204"/>
              </a:rPr>
              <a:t>16  but if </a:t>
            </a:r>
            <a:r>
              <a:rPr lang="en-US" sz="2400" i="1" dirty="0">
                <a:solidFill>
                  <a:prstClr val="black"/>
                </a:solidFill>
                <a:latin typeface="Calibri" panose="020F0502020204030204"/>
              </a:rPr>
              <a:t>anyone suffers</a:t>
            </a:r>
            <a:r>
              <a:rPr lang="en-US" sz="2400" dirty="0">
                <a:solidFill>
                  <a:prstClr val="black"/>
                </a:solidFill>
                <a:latin typeface="Calibri" panose="020F0502020204030204"/>
              </a:rPr>
              <a:t> as a Christian, he is not to be ashamed, but is to glorify God in this 	name.</a:t>
            </a:r>
          </a:p>
          <a:p>
            <a:pPr defTabSz="274313">
              <a:spcBef>
                <a:spcPts val="600"/>
              </a:spcBef>
              <a:defRPr/>
            </a:pPr>
            <a:r>
              <a:rPr lang="en-US" sz="2400" b="1" dirty="0">
                <a:solidFill>
                  <a:prstClr val="black"/>
                </a:solidFill>
                <a:latin typeface="Calibri" panose="020F0502020204030204"/>
              </a:rPr>
              <a:t>Colossians 1:24 (NASB) </a:t>
            </a:r>
            <a:br>
              <a:rPr lang="en-US" sz="2400" dirty="0">
                <a:solidFill>
                  <a:prstClr val="black"/>
                </a:solidFill>
                <a:latin typeface="Calibri" panose="020F0502020204030204"/>
              </a:rPr>
            </a:br>
            <a:r>
              <a:rPr lang="en-US" sz="2400" dirty="0">
                <a:solidFill>
                  <a:prstClr val="black"/>
                </a:solidFill>
                <a:latin typeface="Calibri" panose="020F0502020204030204"/>
              </a:rPr>
              <a:t>24  Now I rejoice in my sufferings for your sake, and in my flesh I do my share on behalf of His 	body, which is the church, in filling up what is lacking in Christ's afflictions. </a:t>
            </a:r>
          </a:p>
          <a:p>
            <a:pPr defTabSz="274313">
              <a:spcBef>
                <a:spcPts val="600"/>
              </a:spcBef>
              <a:defRPr/>
            </a:pPr>
            <a:r>
              <a:rPr lang="en-US" sz="2400" b="1" dirty="0">
                <a:solidFill>
                  <a:prstClr val="black"/>
                </a:solidFill>
                <a:latin typeface="Calibri" panose="020F0502020204030204"/>
              </a:rPr>
              <a:t>Galatians 2:20 (NASB) </a:t>
            </a:r>
            <a:br>
              <a:rPr lang="en-US" sz="2400" dirty="0">
                <a:solidFill>
                  <a:prstClr val="black"/>
                </a:solidFill>
                <a:latin typeface="Calibri" panose="020F0502020204030204"/>
              </a:rPr>
            </a:br>
            <a:r>
              <a:rPr lang="en-US" sz="2400" dirty="0">
                <a:solidFill>
                  <a:prstClr val="black"/>
                </a:solidFill>
                <a:latin typeface="Calibri" panose="020F0502020204030204"/>
              </a:rPr>
              <a:t>20  "I have been crucified with Christ; and it is no longer I who live, but Christ lives in me; and the 	</a:t>
            </a:r>
            <a:r>
              <a:rPr lang="en-US" sz="2400" i="1" dirty="0">
                <a:solidFill>
                  <a:prstClr val="black"/>
                </a:solidFill>
                <a:latin typeface="Calibri" panose="020F0502020204030204"/>
              </a:rPr>
              <a:t>life</a:t>
            </a:r>
            <a:r>
              <a:rPr lang="en-US" sz="2400" dirty="0">
                <a:solidFill>
                  <a:prstClr val="black"/>
                </a:solidFill>
                <a:latin typeface="Calibri" panose="020F0502020204030204"/>
              </a:rPr>
              <a:t> which I now live in the flesh I live by faith in the Son of God, who loved me and gave 	Himself up for me. </a:t>
            </a:r>
          </a:p>
        </p:txBody>
      </p:sp>
    </p:spTree>
    <p:extLst>
      <p:ext uri="{BB962C8B-B14F-4D97-AF65-F5344CB8AC3E}">
        <p14:creationId xmlns:p14="http://schemas.microsoft.com/office/powerpoint/2010/main" val="294635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1" nodeType="clickEffect">
                                  <p:stCondLst>
                                    <p:cond delay="0"/>
                                  </p:stCondLst>
                                  <p:childTnLst>
                                    <p:anim calcmode="lin" valueType="num">
                                      <p:cBhvr>
                                        <p:cTn id="25" dur="500"/>
                                        <p:tgtEl>
                                          <p:spTgt spid="3"/>
                                        </p:tgtEl>
                                        <p:attrNameLst>
                                          <p:attrName>ppt_w</p:attrName>
                                        </p:attrNameLst>
                                      </p:cBhvr>
                                      <p:tavLst>
                                        <p:tav tm="0">
                                          <p:val>
                                            <p:strVal val="ppt_w"/>
                                          </p:val>
                                        </p:tav>
                                        <p:tav tm="100000">
                                          <p:val>
                                            <p:fltVal val="0"/>
                                          </p:val>
                                        </p:tav>
                                      </p:tavLst>
                                    </p:anim>
                                    <p:anim calcmode="lin" valueType="num">
                                      <p:cBhvr>
                                        <p:cTn id="26" dur="500"/>
                                        <p:tgtEl>
                                          <p:spTgt spid="3"/>
                                        </p:tgtEl>
                                        <p:attrNameLst>
                                          <p:attrName>ppt_h</p:attrName>
                                        </p:attrNameLst>
                                      </p:cBhvr>
                                      <p:tavLst>
                                        <p:tav tm="0">
                                          <p:val>
                                            <p:strVal val="ppt_h"/>
                                          </p:val>
                                        </p:tav>
                                        <p:tav tm="100000">
                                          <p:val>
                                            <p:fltVal val="0"/>
                                          </p:val>
                                        </p:tav>
                                      </p:tavLst>
                                    </p:anim>
                                    <p:animEffect transition="out" filter="fad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1" nodeType="clickEffect">
                                  <p:stCondLst>
                                    <p:cond delay="0"/>
                                  </p:stCondLst>
                                  <p:childTnLst>
                                    <p:anim calcmode="lin" valueType="num">
                                      <p:cBhvr>
                                        <p:cTn id="39" dur="500"/>
                                        <p:tgtEl>
                                          <p:spTgt spid="4"/>
                                        </p:tgtEl>
                                        <p:attrNameLst>
                                          <p:attrName>ppt_w</p:attrName>
                                        </p:attrNameLst>
                                      </p:cBhvr>
                                      <p:tavLst>
                                        <p:tav tm="0">
                                          <p:val>
                                            <p:strVal val="ppt_w"/>
                                          </p:val>
                                        </p:tav>
                                        <p:tav tm="100000">
                                          <p:val>
                                            <p:fltVal val="0"/>
                                          </p:val>
                                        </p:tav>
                                      </p:tavLst>
                                    </p:anim>
                                    <p:anim calcmode="lin" valueType="num">
                                      <p:cBhvr>
                                        <p:cTn id="40" dur="500"/>
                                        <p:tgtEl>
                                          <p:spTgt spid="4"/>
                                        </p:tgtEl>
                                        <p:attrNameLst>
                                          <p:attrName>ppt_h</p:attrName>
                                        </p:attrNameLst>
                                      </p:cBhvr>
                                      <p:tavLst>
                                        <p:tav tm="0">
                                          <p:val>
                                            <p:strVal val="ppt_h"/>
                                          </p:val>
                                        </p:tav>
                                        <p:tav tm="100000">
                                          <p:val>
                                            <p:fltVal val="0"/>
                                          </p:val>
                                        </p:tav>
                                      </p:tavLst>
                                    </p:anim>
                                    <p:animEffect transition="out" filter="fade">
                                      <p:cBhvr>
                                        <p:cTn id="41" dur="500"/>
                                        <p:tgtEl>
                                          <p:spTgt spid="4"/>
                                        </p:tgtEl>
                                      </p:cBhvr>
                                    </p:animEffect>
                                    <p:set>
                                      <p:cBhvr>
                                        <p:cTn id="42" dur="1" fill="hold">
                                          <p:stCondLst>
                                            <p:cond delay="499"/>
                                          </p:stCondLst>
                                        </p:cTn>
                                        <p:tgtEl>
                                          <p:spTgt spid="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1" nodeType="clickEffect">
                                  <p:stCondLst>
                                    <p:cond delay="0"/>
                                  </p:stCondLst>
                                  <p:childTnLst>
                                    <p:anim calcmode="lin" valueType="num">
                                      <p:cBhvr>
                                        <p:cTn id="53" dur="500"/>
                                        <p:tgtEl>
                                          <p:spTgt spid="5"/>
                                        </p:tgtEl>
                                        <p:attrNameLst>
                                          <p:attrName>ppt_w</p:attrName>
                                        </p:attrNameLst>
                                      </p:cBhvr>
                                      <p:tavLst>
                                        <p:tav tm="0">
                                          <p:val>
                                            <p:strVal val="ppt_w"/>
                                          </p:val>
                                        </p:tav>
                                        <p:tav tm="100000">
                                          <p:val>
                                            <p:fltVal val="0"/>
                                          </p:val>
                                        </p:tav>
                                      </p:tavLst>
                                    </p:anim>
                                    <p:anim calcmode="lin" valueType="num">
                                      <p:cBhvr>
                                        <p:cTn id="54" dur="500"/>
                                        <p:tgtEl>
                                          <p:spTgt spid="5"/>
                                        </p:tgtEl>
                                        <p:attrNameLst>
                                          <p:attrName>ppt_h</p:attrName>
                                        </p:attrNameLst>
                                      </p:cBhvr>
                                      <p:tavLst>
                                        <p:tav tm="0">
                                          <p:val>
                                            <p:strVal val="ppt_h"/>
                                          </p:val>
                                        </p:tav>
                                        <p:tav tm="100000">
                                          <p:val>
                                            <p:fltVal val="0"/>
                                          </p:val>
                                        </p:tav>
                                      </p:tavLst>
                                    </p:anim>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fence, outdoor, sky, ground&#10;&#10;Description generated with very high confidence"/>
          <p:cNvPicPr>
            <a:picLocks noChangeAspect="1"/>
          </p:cNvPicPr>
          <p:nvPr/>
        </p:nvPicPr>
        <p:blipFill rotWithShape="1">
          <a:blip r:embed="rId2"/>
          <a:srcRect b="25000"/>
          <a:stretch/>
        </p:blipFill>
        <p:spPr>
          <a:xfrm>
            <a:off x="21" y="10"/>
            <a:ext cx="12191980" cy="6857991"/>
          </a:xfrm>
          <a:prstGeom prst="rect">
            <a:avLst/>
          </a:prstGeom>
        </p:spPr>
      </p:pic>
    </p:spTree>
    <p:extLst>
      <p:ext uri="{BB962C8B-B14F-4D97-AF65-F5344CB8AC3E}">
        <p14:creationId xmlns:p14="http://schemas.microsoft.com/office/powerpoint/2010/main" val="39040729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Acts Chapter Five</a:t>
            </a:r>
          </a:p>
        </p:txBody>
      </p:sp>
    </p:spTree>
    <p:extLst>
      <p:ext uri="{BB962C8B-B14F-4D97-AF65-F5344CB8AC3E}">
        <p14:creationId xmlns:p14="http://schemas.microsoft.com/office/powerpoint/2010/main" val="1083600514"/>
      </p:ext>
    </p:extLst>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190499"/>
            <a:ext cx="11658600" cy="6477000"/>
          </a:xfrm>
          <a:prstGeom prst="rect">
            <a:avLst/>
          </a:prstGeom>
        </p:spPr>
      </p:pic>
      <p:sp>
        <p:nvSpPr>
          <p:cNvPr id="3" name="TextBox 2"/>
          <p:cNvSpPr txBox="1"/>
          <p:nvPr/>
        </p:nvSpPr>
        <p:spPr>
          <a:xfrm>
            <a:off x="609600" y="381000"/>
            <a:ext cx="5283200" cy="5169685"/>
          </a:xfrm>
          <a:prstGeom prst="rect">
            <a:avLst/>
          </a:prstGeom>
          <a:noFill/>
        </p:spPr>
        <p:txBody>
          <a:bodyPr wrap="square" rtlCol="0">
            <a:spAutoFit/>
          </a:bodyPr>
          <a:lstStyle/>
          <a:p>
            <a:pPr defTabSz="1219170"/>
            <a:r>
              <a:rPr lang="en-US" sz="2133" b="1" dirty="0">
                <a:solidFill>
                  <a:prstClr val="black"/>
                </a:solidFill>
                <a:latin typeface="Candara"/>
              </a:rPr>
              <a:t>Acts 5: </a:t>
            </a:r>
            <a:r>
              <a:rPr lang="en-US" sz="2133" dirty="0">
                <a:solidFill>
                  <a:prstClr val="black"/>
                </a:solidFill>
                <a:latin typeface="Candara"/>
              </a:rPr>
              <a:t> </a:t>
            </a:r>
          </a:p>
          <a:p>
            <a:pPr defTabSz="1219170"/>
            <a:r>
              <a:rPr lang="en-US" sz="2133" baseline="30000" dirty="0">
                <a:solidFill>
                  <a:prstClr val="black"/>
                </a:solidFill>
                <a:latin typeface="Candara"/>
              </a:rPr>
              <a:t>1</a:t>
            </a:r>
            <a:r>
              <a:rPr lang="en-US" sz="2133" dirty="0">
                <a:solidFill>
                  <a:prstClr val="black"/>
                </a:solidFill>
                <a:latin typeface="Candara"/>
              </a:rPr>
              <a:t> But a certain man named Ananias, with </a:t>
            </a:r>
            <a:r>
              <a:rPr lang="en-US" sz="2133" dirty="0" err="1">
                <a:solidFill>
                  <a:prstClr val="black"/>
                </a:solidFill>
                <a:latin typeface="Candara"/>
              </a:rPr>
              <a:t>Sapphira</a:t>
            </a:r>
            <a:r>
              <a:rPr lang="en-US" sz="2133" dirty="0">
                <a:solidFill>
                  <a:prstClr val="black"/>
                </a:solidFill>
                <a:latin typeface="Candara"/>
              </a:rPr>
              <a:t> his wife, sold a possession,  </a:t>
            </a:r>
          </a:p>
          <a:p>
            <a:pPr defTabSz="1219170">
              <a:spcBef>
                <a:spcPts val="400"/>
              </a:spcBef>
            </a:pPr>
            <a:r>
              <a:rPr lang="en-US" sz="2133" baseline="30000" dirty="0">
                <a:solidFill>
                  <a:prstClr val="black"/>
                </a:solidFill>
                <a:latin typeface="Candara"/>
              </a:rPr>
              <a:t>2</a:t>
            </a:r>
            <a:r>
              <a:rPr lang="en-US" sz="2133" dirty="0">
                <a:solidFill>
                  <a:prstClr val="black"/>
                </a:solidFill>
                <a:latin typeface="Candara"/>
              </a:rPr>
              <a:t> And kept back </a:t>
            </a:r>
            <a:r>
              <a:rPr lang="en-US" sz="2133" i="1" dirty="0">
                <a:solidFill>
                  <a:prstClr val="black"/>
                </a:solidFill>
                <a:latin typeface="Candara"/>
              </a:rPr>
              <a:t>part </a:t>
            </a:r>
            <a:r>
              <a:rPr lang="en-US" sz="2133" dirty="0">
                <a:solidFill>
                  <a:prstClr val="black"/>
                </a:solidFill>
                <a:latin typeface="Candara"/>
              </a:rPr>
              <a:t>of the price, </a:t>
            </a:r>
            <a:r>
              <a:rPr lang="en-US" sz="2133" dirty="0">
                <a:solidFill>
                  <a:srgbClr val="C00000"/>
                </a:solidFill>
                <a:latin typeface="Candara"/>
              </a:rPr>
              <a:t>his wife also being privy </a:t>
            </a:r>
            <a:r>
              <a:rPr lang="en-US" sz="2133" i="1" dirty="0">
                <a:solidFill>
                  <a:srgbClr val="C00000"/>
                </a:solidFill>
                <a:latin typeface="Candara"/>
              </a:rPr>
              <a:t>to it</a:t>
            </a:r>
            <a:r>
              <a:rPr lang="en-US" sz="2133" dirty="0">
                <a:solidFill>
                  <a:srgbClr val="C00000"/>
                </a:solidFill>
                <a:latin typeface="Candara"/>
              </a:rPr>
              <a:t>,</a:t>
            </a:r>
            <a:r>
              <a:rPr lang="en-US" sz="2133" dirty="0">
                <a:solidFill>
                  <a:prstClr val="black"/>
                </a:solidFill>
                <a:latin typeface="Candara"/>
              </a:rPr>
              <a:t> and brought a certain part, and laid </a:t>
            </a:r>
            <a:r>
              <a:rPr lang="en-US" sz="2133" i="1" dirty="0">
                <a:solidFill>
                  <a:prstClr val="black"/>
                </a:solidFill>
                <a:latin typeface="Candara"/>
              </a:rPr>
              <a:t>it </a:t>
            </a:r>
            <a:r>
              <a:rPr lang="en-US" sz="2133" dirty="0">
                <a:solidFill>
                  <a:prstClr val="black"/>
                </a:solidFill>
                <a:latin typeface="Candara"/>
              </a:rPr>
              <a:t>at the apostles' feet.  </a:t>
            </a:r>
          </a:p>
          <a:p>
            <a:pPr defTabSz="1219170">
              <a:spcBef>
                <a:spcPts val="400"/>
              </a:spcBef>
            </a:pPr>
            <a:r>
              <a:rPr lang="en-US" sz="2133" baseline="30000" dirty="0">
                <a:solidFill>
                  <a:prstClr val="black"/>
                </a:solidFill>
                <a:latin typeface="Candara"/>
              </a:rPr>
              <a:t>3</a:t>
            </a:r>
            <a:r>
              <a:rPr lang="en-US" sz="2133" dirty="0">
                <a:solidFill>
                  <a:prstClr val="black"/>
                </a:solidFill>
                <a:latin typeface="Candara"/>
              </a:rPr>
              <a:t> But Peter said, Ananias, why hath Satan filled thine heart to lie to the Holy Ghost, and to keep back </a:t>
            </a:r>
            <a:r>
              <a:rPr lang="en-US" sz="2133" i="1" dirty="0">
                <a:solidFill>
                  <a:prstClr val="black"/>
                </a:solidFill>
                <a:latin typeface="Candara"/>
              </a:rPr>
              <a:t>part </a:t>
            </a:r>
            <a:r>
              <a:rPr lang="en-US" sz="2133" dirty="0">
                <a:solidFill>
                  <a:prstClr val="black"/>
                </a:solidFill>
                <a:latin typeface="Candara"/>
              </a:rPr>
              <a:t>of the price of the land?  </a:t>
            </a:r>
          </a:p>
          <a:p>
            <a:pPr defTabSz="1219170">
              <a:spcBef>
                <a:spcPts val="400"/>
              </a:spcBef>
            </a:pPr>
            <a:r>
              <a:rPr lang="en-US" sz="2133" baseline="30000" dirty="0">
                <a:solidFill>
                  <a:prstClr val="black"/>
                </a:solidFill>
                <a:latin typeface="Candara"/>
              </a:rPr>
              <a:t>4</a:t>
            </a:r>
            <a:r>
              <a:rPr lang="en-US" sz="2133" dirty="0">
                <a:solidFill>
                  <a:prstClr val="black"/>
                </a:solidFill>
                <a:latin typeface="Candara"/>
              </a:rPr>
              <a:t> Whiles it remained, was it not thine own? and after it was sold, was it not in thine own power? why hast thou conceived this thing in thine heart? thou hast not lied unto men, but unto God. </a:t>
            </a:r>
          </a:p>
        </p:txBody>
      </p:sp>
      <p:sp>
        <p:nvSpPr>
          <p:cNvPr id="5" name="TextBox 4"/>
          <p:cNvSpPr txBox="1"/>
          <p:nvPr/>
        </p:nvSpPr>
        <p:spPr>
          <a:xfrm>
            <a:off x="6502400" y="1498601"/>
            <a:ext cx="5080000" cy="4031104"/>
          </a:xfrm>
          <a:prstGeom prst="rect">
            <a:avLst/>
          </a:prstGeom>
          <a:noFill/>
        </p:spPr>
        <p:txBody>
          <a:bodyPr wrap="square" rtlCol="0">
            <a:spAutoFit/>
          </a:bodyPr>
          <a:lstStyle/>
          <a:p>
            <a:pPr defTabSz="1219170"/>
            <a:r>
              <a:rPr lang="en-US" sz="2133" dirty="0">
                <a:solidFill>
                  <a:prstClr val="white"/>
                </a:solidFill>
                <a:latin typeface="Candara"/>
              </a:rPr>
              <a:t>Unlike Eve, this woman was not deceived.</a:t>
            </a:r>
          </a:p>
          <a:p>
            <a:pPr defTabSz="1219170"/>
            <a:endParaRPr lang="en-US" sz="2133" dirty="0">
              <a:solidFill>
                <a:prstClr val="white"/>
              </a:solidFill>
              <a:latin typeface="Candara"/>
            </a:endParaRPr>
          </a:p>
          <a:p>
            <a:pPr defTabSz="1219170"/>
            <a:endParaRPr lang="en-US" sz="2133" dirty="0">
              <a:solidFill>
                <a:prstClr val="white"/>
              </a:solidFill>
              <a:latin typeface="Candara"/>
            </a:endParaRPr>
          </a:p>
          <a:p>
            <a:pPr defTabSz="1219170"/>
            <a:r>
              <a:rPr lang="en-US" sz="2133" dirty="0">
                <a:solidFill>
                  <a:prstClr val="white"/>
                </a:solidFill>
                <a:latin typeface="Candara"/>
              </a:rPr>
              <a:t>Their sin was not in the money they kept for themselves.</a:t>
            </a:r>
          </a:p>
          <a:p>
            <a:pPr defTabSz="1219170"/>
            <a:r>
              <a:rPr lang="en-US" sz="2133" dirty="0">
                <a:solidFill>
                  <a:prstClr val="white"/>
                </a:solidFill>
                <a:latin typeface="Candara"/>
              </a:rPr>
              <a:t>It was in their premeditated deceit.</a:t>
            </a:r>
          </a:p>
          <a:p>
            <a:pPr defTabSz="1219170"/>
            <a:endParaRPr lang="en-US" sz="2133" dirty="0">
              <a:solidFill>
                <a:prstClr val="white"/>
              </a:solidFill>
              <a:latin typeface="Candara"/>
            </a:endParaRPr>
          </a:p>
          <a:p>
            <a:pPr defTabSz="1219170"/>
            <a:r>
              <a:rPr lang="en-US" sz="2133" b="1" dirty="0">
                <a:solidFill>
                  <a:srgbClr val="FFFF00"/>
                </a:solidFill>
                <a:latin typeface="Candara"/>
              </a:rPr>
              <a:t>Matthew 25:40:  </a:t>
            </a:r>
          </a:p>
          <a:p>
            <a:pPr defTabSz="1219170"/>
            <a:r>
              <a:rPr lang="en-US" sz="2133" dirty="0">
                <a:solidFill>
                  <a:srgbClr val="FFFF00"/>
                </a:solidFill>
                <a:latin typeface="Candara"/>
              </a:rPr>
              <a:t>And the King shall answer and say unto them, Verily I say unto you, Inasmuch as ye have done </a:t>
            </a:r>
            <a:r>
              <a:rPr lang="en-US" sz="2133" i="1" dirty="0">
                <a:solidFill>
                  <a:srgbClr val="FFFF00"/>
                </a:solidFill>
                <a:latin typeface="Candara"/>
              </a:rPr>
              <a:t>it </a:t>
            </a:r>
            <a:r>
              <a:rPr lang="en-US" sz="2133" dirty="0">
                <a:solidFill>
                  <a:srgbClr val="FFFF00"/>
                </a:solidFill>
                <a:latin typeface="Candara"/>
              </a:rPr>
              <a:t>unto one of the least of these my brethren, ye have done </a:t>
            </a:r>
            <a:r>
              <a:rPr lang="en-US" sz="2133" i="1" dirty="0">
                <a:solidFill>
                  <a:srgbClr val="FFFF00"/>
                </a:solidFill>
                <a:latin typeface="Candara"/>
              </a:rPr>
              <a:t>it </a:t>
            </a:r>
            <a:r>
              <a:rPr lang="en-US" sz="2133" dirty="0">
                <a:solidFill>
                  <a:srgbClr val="FFFF00"/>
                </a:solidFill>
                <a:latin typeface="Candara"/>
              </a:rPr>
              <a:t>unto me.</a:t>
            </a:r>
          </a:p>
        </p:txBody>
      </p:sp>
    </p:spTree>
    <p:extLst>
      <p:ext uri="{BB962C8B-B14F-4D97-AF65-F5344CB8AC3E}">
        <p14:creationId xmlns:p14="http://schemas.microsoft.com/office/powerpoint/2010/main" val="22038708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5">
                                            <p:txEl>
                                              <p:pRg st="7" end="7"/>
                                            </p:txEl>
                                          </p:spTgt>
                                        </p:tgtEl>
                                        <p:attrNameLst>
                                          <p:attrName>style.visibility</p:attrName>
                                        </p:attrNameLst>
                                      </p:cBhvr>
                                      <p:to>
                                        <p:strVal val="visible"/>
                                      </p:to>
                                    </p:set>
                                    <p:animEffect transition="in" filter="fade">
                                      <p:cBhvr>
                                        <p:cTn id="40"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190499"/>
            <a:ext cx="11658600" cy="6477000"/>
          </a:xfrm>
          <a:prstGeom prst="rect">
            <a:avLst/>
          </a:prstGeom>
        </p:spPr>
      </p:pic>
      <p:sp>
        <p:nvSpPr>
          <p:cNvPr id="3" name="TextBox 2"/>
          <p:cNvSpPr txBox="1"/>
          <p:nvPr/>
        </p:nvSpPr>
        <p:spPr>
          <a:xfrm>
            <a:off x="609600" y="889000"/>
            <a:ext cx="5283200" cy="4215834"/>
          </a:xfrm>
          <a:prstGeom prst="rect">
            <a:avLst/>
          </a:prstGeom>
          <a:noFill/>
        </p:spPr>
        <p:txBody>
          <a:bodyPr wrap="square" rtlCol="0">
            <a:spAutoFit/>
          </a:bodyPr>
          <a:lstStyle/>
          <a:p>
            <a:pPr defTabSz="1219170"/>
            <a:r>
              <a:rPr lang="en-US" sz="2133" baseline="30000" dirty="0">
                <a:solidFill>
                  <a:prstClr val="black"/>
                </a:solidFill>
                <a:latin typeface="Candara"/>
              </a:rPr>
              <a:t>5</a:t>
            </a:r>
            <a:r>
              <a:rPr lang="en-US" sz="2133" dirty="0">
                <a:solidFill>
                  <a:prstClr val="black"/>
                </a:solidFill>
                <a:latin typeface="Candara"/>
              </a:rPr>
              <a:t> And Ananias hearing these words fell down, and gave up the ghost: and great fear came on all them that heard these things. </a:t>
            </a:r>
          </a:p>
          <a:p>
            <a:pPr defTabSz="1219170"/>
            <a:r>
              <a:rPr lang="en-US" sz="2133" baseline="30000" dirty="0">
                <a:solidFill>
                  <a:prstClr val="black"/>
                </a:solidFill>
                <a:latin typeface="Candara"/>
              </a:rPr>
              <a:t>6</a:t>
            </a:r>
            <a:r>
              <a:rPr lang="en-US" sz="2133" dirty="0">
                <a:solidFill>
                  <a:prstClr val="black"/>
                </a:solidFill>
                <a:latin typeface="Candara"/>
              </a:rPr>
              <a:t> And the young men arose, wound him up, and carried </a:t>
            </a:r>
            <a:r>
              <a:rPr lang="en-US" sz="2133" i="1" dirty="0">
                <a:solidFill>
                  <a:prstClr val="black"/>
                </a:solidFill>
                <a:latin typeface="Candara"/>
              </a:rPr>
              <a:t>him </a:t>
            </a:r>
            <a:r>
              <a:rPr lang="en-US" sz="2133" dirty="0">
                <a:solidFill>
                  <a:prstClr val="black"/>
                </a:solidFill>
                <a:latin typeface="Candara"/>
              </a:rPr>
              <a:t>out, and buried </a:t>
            </a:r>
            <a:r>
              <a:rPr lang="en-US" sz="2133" i="1" dirty="0">
                <a:solidFill>
                  <a:prstClr val="black"/>
                </a:solidFill>
                <a:latin typeface="Candara"/>
              </a:rPr>
              <a:t>him</a:t>
            </a:r>
            <a:r>
              <a:rPr lang="en-US" sz="2133" dirty="0">
                <a:solidFill>
                  <a:prstClr val="black"/>
                </a:solidFill>
                <a:latin typeface="Candara"/>
              </a:rPr>
              <a:t>. </a:t>
            </a:r>
          </a:p>
          <a:p>
            <a:pPr defTabSz="1219170">
              <a:spcBef>
                <a:spcPts val="4000"/>
              </a:spcBef>
            </a:pPr>
            <a:r>
              <a:rPr lang="en-US" sz="2133" baseline="30000" dirty="0">
                <a:solidFill>
                  <a:prstClr val="black"/>
                </a:solidFill>
                <a:latin typeface="Candara"/>
              </a:rPr>
              <a:t>7</a:t>
            </a:r>
            <a:r>
              <a:rPr lang="en-US" sz="2133" dirty="0">
                <a:solidFill>
                  <a:prstClr val="black"/>
                </a:solidFill>
                <a:latin typeface="Candara"/>
              </a:rPr>
              <a:t> And it was about the space of three hours after, when his wife, not knowing what was done, came in. </a:t>
            </a:r>
          </a:p>
          <a:p>
            <a:pPr defTabSz="1219170"/>
            <a:r>
              <a:rPr lang="en-US" sz="2133" baseline="30000" dirty="0">
                <a:solidFill>
                  <a:prstClr val="black"/>
                </a:solidFill>
                <a:latin typeface="Candara"/>
              </a:rPr>
              <a:t>8</a:t>
            </a:r>
            <a:r>
              <a:rPr lang="en-US" sz="2133" dirty="0">
                <a:solidFill>
                  <a:prstClr val="black"/>
                </a:solidFill>
                <a:latin typeface="Candara"/>
              </a:rPr>
              <a:t> And Peter answered unto her, Tell me whether ye sold the land for so much? And she said, Yea, for so much.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8800" y="590973"/>
            <a:ext cx="4253653" cy="5682827"/>
          </a:xfrm>
          <a:prstGeom prst="rect">
            <a:avLst/>
          </a:prstGeom>
        </p:spPr>
      </p:pic>
    </p:spTree>
    <p:extLst>
      <p:ext uri="{BB962C8B-B14F-4D97-AF65-F5344CB8AC3E}">
        <p14:creationId xmlns:p14="http://schemas.microsoft.com/office/powerpoint/2010/main" val="8951159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190499"/>
            <a:ext cx="11658600" cy="6477000"/>
          </a:xfrm>
          <a:prstGeom prst="rect">
            <a:avLst/>
          </a:prstGeom>
        </p:spPr>
      </p:pic>
      <p:sp>
        <p:nvSpPr>
          <p:cNvPr id="3" name="TextBox 2"/>
          <p:cNvSpPr txBox="1"/>
          <p:nvPr/>
        </p:nvSpPr>
        <p:spPr>
          <a:xfrm>
            <a:off x="609600" y="889358"/>
            <a:ext cx="5080000" cy="4133696"/>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9</a:t>
            </a:r>
            <a:r>
              <a:rPr lang="en-US" sz="2133" dirty="0">
                <a:solidFill>
                  <a:prstClr val="black"/>
                </a:solidFill>
                <a:latin typeface="Candara"/>
              </a:rPr>
              <a:t> Then Peter said unto her, How is it that ye have agreed together to tempt the Spirit of the Lord? behold, the feet of them which have buried thy husband </a:t>
            </a:r>
            <a:r>
              <a:rPr lang="en-US" sz="2133" i="1" dirty="0">
                <a:solidFill>
                  <a:prstClr val="black"/>
                </a:solidFill>
                <a:latin typeface="Candara"/>
              </a:rPr>
              <a:t>are </a:t>
            </a:r>
            <a:r>
              <a:rPr lang="en-US" sz="2133" dirty="0">
                <a:solidFill>
                  <a:prstClr val="black"/>
                </a:solidFill>
                <a:latin typeface="Candara"/>
              </a:rPr>
              <a:t>at the door, and shall carry thee out.  </a:t>
            </a:r>
          </a:p>
          <a:p>
            <a:pPr defTabSz="1219170">
              <a:spcBef>
                <a:spcPts val="400"/>
              </a:spcBef>
            </a:pPr>
            <a:r>
              <a:rPr lang="en-US" sz="2133" baseline="30000" dirty="0">
                <a:solidFill>
                  <a:prstClr val="black"/>
                </a:solidFill>
                <a:latin typeface="Candara"/>
              </a:rPr>
              <a:t>10</a:t>
            </a:r>
            <a:r>
              <a:rPr lang="en-US" sz="2133" dirty="0">
                <a:solidFill>
                  <a:prstClr val="black"/>
                </a:solidFill>
                <a:latin typeface="Candara"/>
              </a:rPr>
              <a:t> Then fell she down straightway at his feet, and yielded up the ghost: and the young men came in, and found her dead, and, carrying </a:t>
            </a:r>
            <a:r>
              <a:rPr lang="en-US" sz="2133" i="1" dirty="0">
                <a:solidFill>
                  <a:prstClr val="black"/>
                </a:solidFill>
                <a:latin typeface="Candara"/>
              </a:rPr>
              <a:t>her </a:t>
            </a:r>
            <a:r>
              <a:rPr lang="en-US" sz="2133" dirty="0">
                <a:solidFill>
                  <a:prstClr val="black"/>
                </a:solidFill>
                <a:latin typeface="Candara"/>
              </a:rPr>
              <a:t>forth, buried </a:t>
            </a:r>
            <a:r>
              <a:rPr lang="en-US" sz="2133" i="1" dirty="0">
                <a:solidFill>
                  <a:prstClr val="black"/>
                </a:solidFill>
                <a:latin typeface="Candara"/>
              </a:rPr>
              <a:t>her </a:t>
            </a:r>
            <a:r>
              <a:rPr lang="en-US" sz="2133" dirty="0">
                <a:solidFill>
                  <a:prstClr val="black"/>
                </a:solidFill>
                <a:latin typeface="Candara"/>
              </a:rPr>
              <a:t>by her husband. </a:t>
            </a:r>
          </a:p>
          <a:p>
            <a:pPr defTabSz="1219170">
              <a:spcBef>
                <a:spcPts val="400"/>
              </a:spcBef>
            </a:pPr>
            <a:r>
              <a:rPr lang="en-US" sz="2133" baseline="30000" dirty="0">
                <a:solidFill>
                  <a:prstClr val="black"/>
                </a:solidFill>
                <a:latin typeface="Candara"/>
              </a:rPr>
              <a:t>11</a:t>
            </a:r>
            <a:r>
              <a:rPr lang="en-US" sz="2133" dirty="0">
                <a:solidFill>
                  <a:prstClr val="black"/>
                </a:solidFill>
                <a:latin typeface="Candara"/>
              </a:rPr>
              <a:t> And great fear came upon all the church, and upon as many as heard these things.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612647"/>
            <a:ext cx="4096512" cy="5632704"/>
          </a:xfrm>
          <a:prstGeom prst="rect">
            <a:avLst/>
          </a:prstGeom>
        </p:spPr>
      </p:pic>
    </p:spTree>
    <p:extLst>
      <p:ext uri="{BB962C8B-B14F-4D97-AF65-F5344CB8AC3E}">
        <p14:creationId xmlns:p14="http://schemas.microsoft.com/office/powerpoint/2010/main" val="42649103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597" y="190499"/>
            <a:ext cx="11368807" cy="6477000"/>
          </a:xfrm>
          <a:prstGeom prst="rect">
            <a:avLst/>
          </a:prstGeom>
        </p:spPr>
      </p:pic>
      <p:sp>
        <p:nvSpPr>
          <p:cNvPr id="3" name="TextBox 2"/>
          <p:cNvSpPr txBox="1"/>
          <p:nvPr/>
        </p:nvSpPr>
        <p:spPr>
          <a:xfrm>
            <a:off x="1219200" y="1336120"/>
            <a:ext cx="9753600" cy="2266903"/>
          </a:xfrm>
          <a:prstGeom prst="rect">
            <a:avLst/>
          </a:prstGeom>
          <a:noFill/>
        </p:spPr>
        <p:txBody>
          <a:bodyPr wrap="square" rtlCol="0">
            <a:spAutoFit/>
          </a:bodyPr>
          <a:lstStyle/>
          <a:p>
            <a:pPr defTabSz="1219170">
              <a:spcBef>
                <a:spcPts val="800"/>
              </a:spcBef>
            </a:pPr>
            <a:r>
              <a:rPr lang="en-US" sz="2133" baseline="30000" dirty="0">
                <a:solidFill>
                  <a:prstClr val="black"/>
                </a:solidFill>
                <a:latin typeface="Candara"/>
              </a:rPr>
              <a:t>12</a:t>
            </a:r>
            <a:r>
              <a:rPr lang="en-US" sz="2133" dirty="0">
                <a:solidFill>
                  <a:prstClr val="black"/>
                </a:solidFill>
                <a:latin typeface="Candara"/>
              </a:rPr>
              <a:t> And by the hands of the apostles were many signs and wonders wrought among the people; (and they were all with one accord in Solomon's porch. </a:t>
            </a:r>
          </a:p>
          <a:p>
            <a:pPr defTabSz="1219170">
              <a:spcBef>
                <a:spcPts val="800"/>
              </a:spcBef>
            </a:pPr>
            <a:r>
              <a:rPr lang="en-US" sz="2133" baseline="30000" dirty="0">
                <a:solidFill>
                  <a:prstClr val="black"/>
                </a:solidFill>
                <a:latin typeface="Candara"/>
              </a:rPr>
              <a:t>13</a:t>
            </a:r>
            <a:r>
              <a:rPr lang="en-US" sz="2133" dirty="0">
                <a:solidFill>
                  <a:prstClr val="black"/>
                </a:solidFill>
                <a:latin typeface="Candara"/>
              </a:rPr>
              <a:t> And of the rest durst no man join himself to them: but the people magnified them. </a:t>
            </a:r>
          </a:p>
          <a:p>
            <a:pPr defTabSz="1219170">
              <a:spcBef>
                <a:spcPts val="800"/>
              </a:spcBef>
            </a:pPr>
            <a:r>
              <a:rPr lang="en-US" sz="2133" baseline="30000" dirty="0">
                <a:solidFill>
                  <a:prstClr val="black"/>
                </a:solidFill>
                <a:latin typeface="Candara"/>
              </a:rPr>
              <a:t>14</a:t>
            </a:r>
            <a:r>
              <a:rPr lang="en-US" sz="2133" dirty="0">
                <a:solidFill>
                  <a:prstClr val="black"/>
                </a:solidFill>
                <a:latin typeface="Candara"/>
              </a:rPr>
              <a:t> And believers were the more added to the Lord, multitudes both of men and women.)</a:t>
            </a:r>
          </a:p>
        </p:txBody>
      </p:sp>
    </p:spTree>
    <p:extLst>
      <p:ext uri="{BB962C8B-B14F-4D97-AF65-F5344CB8AC3E}">
        <p14:creationId xmlns:p14="http://schemas.microsoft.com/office/powerpoint/2010/main" val="42066695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597" y="270997"/>
            <a:ext cx="11368807" cy="6316003"/>
          </a:xfrm>
          <a:prstGeom prst="rect">
            <a:avLst/>
          </a:prstGeom>
        </p:spPr>
      </p:pic>
      <p:sp>
        <p:nvSpPr>
          <p:cNvPr id="3" name="TextBox 2"/>
          <p:cNvSpPr txBox="1"/>
          <p:nvPr/>
        </p:nvSpPr>
        <p:spPr>
          <a:xfrm>
            <a:off x="812800" y="679530"/>
            <a:ext cx="4775200" cy="3425938"/>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15</a:t>
            </a:r>
            <a:r>
              <a:rPr lang="en-US" sz="2133" dirty="0">
                <a:solidFill>
                  <a:prstClr val="black"/>
                </a:solidFill>
                <a:latin typeface="Candara"/>
              </a:rPr>
              <a:t> Insomuch that they brought forth the sick into the streets, and laid </a:t>
            </a:r>
            <a:r>
              <a:rPr lang="en-US" sz="2133" i="1" dirty="0">
                <a:solidFill>
                  <a:prstClr val="black"/>
                </a:solidFill>
                <a:latin typeface="Candara"/>
              </a:rPr>
              <a:t>them </a:t>
            </a:r>
            <a:r>
              <a:rPr lang="en-US" sz="2133" dirty="0">
                <a:solidFill>
                  <a:prstClr val="black"/>
                </a:solidFill>
                <a:latin typeface="Candara"/>
              </a:rPr>
              <a:t>on beds and couches, that at the least the shadow of Peter passing by might overshadow some of them.  </a:t>
            </a:r>
          </a:p>
          <a:p>
            <a:pPr defTabSz="1219170">
              <a:spcBef>
                <a:spcPts val="400"/>
              </a:spcBef>
            </a:pPr>
            <a:r>
              <a:rPr lang="en-US" sz="2133" baseline="30000" dirty="0">
                <a:solidFill>
                  <a:prstClr val="black"/>
                </a:solidFill>
                <a:latin typeface="Candara"/>
              </a:rPr>
              <a:t>16</a:t>
            </a:r>
            <a:r>
              <a:rPr lang="en-US" sz="2133" dirty="0">
                <a:solidFill>
                  <a:prstClr val="black"/>
                </a:solidFill>
                <a:latin typeface="Candara"/>
              </a:rPr>
              <a:t> There came also a multitude </a:t>
            </a:r>
            <a:r>
              <a:rPr lang="en-US" sz="2133" i="1" dirty="0">
                <a:solidFill>
                  <a:prstClr val="black"/>
                </a:solidFill>
                <a:latin typeface="Candara"/>
              </a:rPr>
              <a:t>out </a:t>
            </a:r>
            <a:r>
              <a:rPr lang="en-US" sz="2133" dirty="0">
                <a:solidFill>
                  <a:prstClr val="black"/>
                </a:solidFill>
                <a:latin typeface="Candara"/>
              </a:rPr>
              <a:t>of the cities round about unto Jerusalem, bringing sick folks, and them which were vexed with unclean spirits: and they were healed every one.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186" y="646685"/>
            <a:ext cx="3803015" cy="5553073"/>
          </a:xfrm>
          <a:prstGeom prst="rect">
            <a:avLst/>
          </a:prstGeom>
        </p:spPr>
      </p:pic>
    </p:spTree>
    <p:extLst>
      <p:ext uri="{BB962C8B-B14F-4D97-AF65-F5344CB8AC3E}">
        <p14:creationId xmlns:p14="http://schemas.microsoft.com/office/powerpoint/2010/main" val="29949281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87680"/>
            <a:ext cx="10972800" cy="6096000"/>
          </a:xfrm>
          <a:prstGeom prst="rect">
            <a:avLst/>
          </a:prstGeom>
        </p:spPr>
      </p:pic>
      <p:sp>
        <p:nvSpPr>
          <p:cNvPr id="4" name="TextBox 3"/>
          <p:cNvSpPr txBox="1"/>
          <p:nvPr/>
        </p:nvSpPr>
        <p:spPr>
          <a:xfrm>
            <a:off x="1117600" y="1844120"/>
            <a:ext cx="5791200" cy="2164310"/>
          </a:xfrm>
          <a:prstGeom prst="rect">
            <a:avLst/>
          </a:prstGeom>
          <a:noFill/>
        </p:spPr>
        <p:txBody>
          <a:bodyPr wrap="square" rtlCol="0">
            <a:spAutoFit/>
          </a:bodyPr>
          <a:lstStyle/>
          <a:p>
            <a:pPr defTabSz="1219140"/>
            <a:r>
              <a:rPr lang="en-US" sz="2133" b="1" dirty="0">
                <a:solidFill>
                  <a:prstClr val="black"/>
                </a:solidFill>
                <a:latin typeface="Candara"/>
              </a:rPr>
              <a:t>Acts 5:</a:t>
            </a:r>
            <a:endParaRPr lang="en-US" sz="2133" dirty="0">
              <a:solidFill>
                <a:prstClr val="black"/>
              </a:solidFill>
              <a:latin typeface="Candara"/>
            </a:endParaRPr>
          </a:p>
          <a:p>
            <a:pPr defTabSz="1219140"/>
            <a:r>
              <a:rPr lang="en-US" sz="2133" baseline="30000" dirty="0">
                <a:solidFill>
                  <a:prstClr val="black"/>
                </a:solidFill>
                <a:latin typeface="Candara"/>
              </a:rPr>
              <a:t>17</a:t>
            </a:r>
            <a:r>
              <a:rPr lang="en-US" sz="2133" dirty="0">
                <a:solidFill>
                  <a:prstClr val="black"/>
                </a:solidFill>
                <a:latin typeface="Candara"/>
              </a:rPr>
              <a:t> Then the high priest rose up, and all they      that were with him, (which is the sect of the Sadducees,) and were filled with indignation,  </a:t>
            </a:r>
          </a:p>
          <a:p>
            <a:pPr defTabSz="1219140">
              <a:spcBef>
                <a:spcPts val="800"/>
              </a:spcBef>
            </a:pPr>
            <a:r>
              <a:rPr lang="en-US" sz="2133" baseline="30000" dirty="0">
                <a:solidFill>
                  <a:prstClr val="black"/>
                </a:solidFill>
                <a:latin typeface="Candara"/>
              </a:rPr>
              <a:t>18</a:t>
            </a:r>
            <a:r>
              <a:rPr lang="en-US" sz="2133" dirty="0">
                <a:solidFill>
                  <a:prstClr val="black"/>
                </a:solidFill>
                <a:latin typeface="Candara"/>
              </a:rPr>
              <a:t> And laid their hands on the apostles, and put them in the common prison.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8560" y="756477"/>
            <a:ext cx="3779520" cy="5538087"/>
          </a:xfrm>
          <a:prstGeom prst="rect">
            <a:avLst/>
          </a:prstGeom>
        </p:spPr>
      </p:pic>
    </p:spTree>
    <p:extLst>
      <p:ext uri="{BB962C8B-B14F-4D97-AF65-F5344CB8AC3E}">
        <p14:creationId xmlns:p14="http://schemas.microsoft.com/office/powerpoint/2010/main" val="3115823689"/>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F6F224-1198-46B5-9507-C9868F3EEF1E}"/>
              </a:ext>
            </a:extLst>
          </p:cNvPr>
          <p:cNvPicPr>
            <a:picLocks noChangeAspect="1"/>
          </p:cNvPicPr>
          <p:nvPr/>
        </p:nvPicPr>
        <p:blipFill>
          <a:blip r:embed="rId2"/>
          <a:stretch>
            <a:fillRect/>
          </a:stretch>
        </p:blipFill>
        <p:spPr>
          <a:xfrm>
            <a:off x="562707" y="572756"/>
            <a:ext cx="11002945" cy="5848141"/>
          </a:xfrm>
          <a:prstGeom prst="rect">
            <a:avLst/>
          </a:prstGeom>
        </p:spPr>
      </p:pic>
    </p:spTree>
    <p:extLst>
      <p:ext uri="{BB962C8B-B14F-4D97-AF65-F5344CB8AC3E}">
        <p14:creationId xmlns:p14="http://schemas.microsoft.com/office/powerpoint/2010/main" val="42769533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87680"/>
            <a:ext cx="10972800" cy="6096000"/>
          </a:xfrm>
          <a:prstGeom prst="rect">
            <a:avLst/>
          </a:prstGeom>
        </p:spPr>
      </p:pic>
      <p:sp>
        <p:nvSpPr>
          <p:cNvPr id="4" name="TextBox 3"/>
          <p:cNvSpPr txBox="1"/>
          <p:nvPr/>
        </p:nvSpPr>
        <p:spPr>
          <a:xfrm>
            <a:off x="1097280" y="2072640"/>
            <a:ext cx="4368800" cy="2164310"/>
          </a:xfrm>
          <a:prstGeom prst="rect">
            <a:avLst/>
          </a:prstGeom>
          <a:noFill/>
        </p:spPr>
        <p:txBody>
          <a:bodyPr wrap="square" rtlCol="0">
            <a:spAutoFit/>
          </a:bodyPr>
          <a:lstStyle/>
          <a:p>
            <a:pPr defTabSz="1219140">
              <a:spcBef>
                <a:spcPts val="800"/>
              </a:spcBef>
            </a:pPr>
            <a:r>
              <a:rPr lang="en-US" sz="2133" baseline="30000" dirty="0">
                <a:solidFill>
                  <a:prstClr val="black"/>
                </a:solidFill>
                <a:latin typeface="Candara"/>
              </a:rPr>
              <a:t>19</a:t>
            </a:r>
            <a:r>
              <a:rPr lang="en-US" sz="2133" dirty="0">
                <a:solidFill>
                  <a:prstClr val="black"/>
                </a:solidFill>
                <a:latin typeface="Candara"/>
              </a:rPr>
              <a:t> But the angel of the Lord by night opened the prison doors, and brought them forth, and said,  </a:t>
            </a:r>
          </a:p>
          <a:p>
            <a:pPr defTabSz="1219140">
              <a:spcBef>
                <a:spcPts val="800"/>
              </a:spcBef>
            </a:pPr>
            <a:r>
              <a:rPr lang="en-US" sz="2133" baseline="30000" dirty="0">
                <a:solidFill>
                  <a:prstClr val="black"/>
                </a:solidFill>
                <a:latin typeface="Candara"/>
              </a:rPr>
              <a:t>20</a:t>
            </a:r>
            <a:r>
              <a:rPr lang="en-US" sz="2133" dirty="0">
                <a:solidFill>
                  <a:prstClr val="black"/>
                </a:solidFill>
                <a:latin typeface="Candara"/>
              </a:rPr>
              <a:t> Go, stand and speak in the temple to the people all the words of this life.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3172" y="833663"/>
            <a:ext cx="4874429" cy="5429437"/>
          </a:xfrm>
          <a:prstGeom prst="rect">
            <a:avLst/>
          </a:prstGeom>
        </p:spPr>
      </p:pic>
    </p:spTree>
    <p:extLst>
      <p:ext uri="{BB962C8B-B14F-4D97-AF65-F5344CB8AC3E}">
        <p14:creationId xmlns:p14="http://schemas.microsoft.com/office/powerpoint/2010/main" val="1525959234"/>
      </p:ext>
    </p:extLst>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87680"/>
            <a:ext cx="10972800" cy="6096000"/>
          </a:xfrm>
          <a:prstGeom prst="rect">
            <a:avLst/>
          </a:prstGeom>
        </p:spPr>
      </p:pic>
      <p:sp>
        <p:nvSpPr>
          <p:cNvPr id="4" name="TextBox 3"/>
          <p:cNvSpPr txBox="1"/>
          <p:nvPr/>
        </p:nvSpPr>
        <p:spPr>
          <a:xfrm>
            <a:off x="1117600" y="2250520"/>
            <a:ext cx="4470400" cy="1077026"/>
          </a:xfrm>
          <a:prstGeom prst="rect">
            <a:avLst/>
          </a:prstGeom>
          <a:noFill/>
        </p:spPr>
        <p:txBody>
          <a:bodyPr wrap="square" rtlCol="0">
            <a:spAutoFit/>
          </a:bodyPr>
          <a:lstStyle/>
          <a:p>
            <a:pPr defTabSz="1219140"/>
            <a:r>
              <a:rPr lang="en-US" sz="2133" dirty="0">
                <a:solidFill>
                  <a:prstClr val="white"/>
                </a:solidFill>
                <a:latin typeface="Candara"/>
              </a:rPr>
              <a:t>How ironic that the apostles were  set free by an angel, when the Sadducees did not believe in angels!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3172" y="833663"/>
            <a:ext cx="4874429" cy="5429437"/>
          </a:xfrm>
          <a:prstGeom prst="rect">
            <a:avLst/>
          </a:prstGeom>
        </p:spPr>
      </p:pic>
    </p:spTree>
    <p:extLst>
      <p:ext uri="{BB962C8B-B14F-4D97-AF65-F5344CB8AC3E}">
        <p14:creationId xmlns:p14="http://schemas.microsoft.com/office/powerpoint/2010/main" val="3535700734"/>
      </p:ext>
    </p:extLst>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87680"/>
            <a:ext cx="10972800" cy="6096000"/>
          </a:xfrm>
          <a:prstGeom prst="rect">
            <a:avLst/>
          </a:prstGeom>
        </p:spPr>
      </p:pic>
      <p:sp>
        <p:nvSpPr>
          <p:cNvPr id="4" name="TextBox 3"/>
          <p:cNvSpPr txBox="1"/>
          <p:nvPr/>
        </p:nvSpPr>
        <p:spPr>
          <a:xfrm>
            <a:off x="1117600" y="2250522"/>
            <a:ext cx="4470400" cy="2061718"/>
          </a:xfrm>
          <a:prstGeom prst="rect">
            <a:avLst/>
          </a:prstGeom>
          <a:noFill/>
        </p:spPr>
        <p:txBody>
          <a:bodyPr wrap="square" rtlCol="0">
            <a:spAutoFit/>
          </a:bodyPr>
          <a:lstStyle/>
          <a:p>
            <a:pPr defTabSz="1219140"/>
            <a:r>
              <a:rPr lang="en-US" sz="2133" dirty="0">
                <a:solidFill>
                  <a:prstClr val="white"/>
                </a:solidFill>
                <a:latin typeface="Candara"/>
              </a:rPr>
              <a:t>And how it is strange that the Sadducees did not believe in angels, when the angels of God appear so many times in the five books of Moses (which they revered), and throughout the Word of God.</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3172" y="833663"/>
            <a:ext cx="4874429" cy="5429437"/>
          </a:xfrm>
          <a:prstGeom prst="rect">
            <a:avLst/>
          </a:prstGeom>
        </p:spPr>
      </p:pic>
    </p:spTree>
    <p:extLst>
      <p:ext uri="{BB962C8B-B14F-4D97-AF65-F5344CB8AC3E}">
        <p14:creationId xmlns:p14="http://schemas.microsoft.com/office/powerpoint/2010/main" val="952692377"/>
      </p:ext>
    </p:extLst>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87680"/>
            <a:ext cx="10972800" cy="6096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2720" y="1584962"/>
            <a:ext cx="4615688" cy="4092956"/>
          </a:xfrm>
          <a:prstGeom prst="rect">
            <a:avLst/>
          </a:prstGeom>
        </p:spPr>
      </p:pic>
      <p:sp>
        <p:nvSpPr>
          <p:cNvPr id="6" name="TextBox 5"/>
          <p:cNvSpPr txBox="1"/>
          <p:nvPr/>
        </p:nvSpPr>
        <p:spPr>
          <a:xfrm>
            <a:off x="1219200" y="1950722"/>
            <a:ext cx="4368800" cy="3211328"/>
          </a:xfrm>
          <a:prstGeom prst="rect">
            <a:avLst/>
          </a:prstGeom>
          <a:noFill/>
        </p:spPr>
        <p:txBody>
          <a:bodyPr wrap="square" rtlCol="0">
            <a:spAutoFit/>
          </a:bodyPr>
          <a:lstStyle/>
          <a:p>
            <a:pPr defTabSz="1219140"/>
            <a:r>
              <a:rPr lang="en-US" sz="2133" dirty="0">
                <a:solidFill>
                  <a:srgbClr val="F5C040">
                    <a:lumMod val="20000"/>
                    <a:lumOff val="80000"/>
                  </a:srgbClr>
                </a:solidFill>
                <a:latin typeface="Candara"/>
              </a:rPr>
              <a:t>God put angels called </a:t>
            </a:r>
            <a:r>
              <a:rPr lang="en-US" sz="2133" i="1" dirty="0">
                <a:solidFill>
                  <a:srgbClr val="F5C040">
                    <a:lumMod val="20000"/>
                    <a:lumOff val="80000"/>
                  </a:srgbClr>
                </a:solidFill>
                <a:latin typeface="Candara"/>
              </a:rPr>
              <a:t>Cherubim</a:t>
            </a:r>
            <a:r>
              <a:rPr lang="en-US" sz="2133" dirty="0">
                <a:solidFill>
                  <a:srgbClr val="F5C040">
                    <a:lumMod val="20000"/>
                    <a:lumOff val="80000"/>
                  </a:srgbClr>
                </a:solidFill>
                <a:latin typeface="Candara"/>
              </a:rPr>
              <a:t> in the garden of Eden to guard the tree of life.</a:t>
            </a:r>
            <a:endParaRPr lang="en-US" sz="2133" b="1" dirty="0">
              <a:solidFill>
                <a:prstClr val="white"/>
              </a:solidFill>
              <a:latin typeface="Candara"/>
            </a:endParaRPr>
          </a:p>
          <a:p>
            <a:pPr defTabSz="1219140">
              <a:spcBef>
                <a:spcPts val="3200"/>
              </a:spcBef>
            </a:pPr>
            <a:r>
              <a:rPr lang="en-US" sz="1867" b="1" dirty="0">
                <a:solidFill>
                  <a:prstClr val="white"/>
                </a:solidFill>
                <a:latin typeface="Candara"/>
              </a:rPr>
              <a:t>Genesis 3:24:</a:t>
            </a:r>
          </a:p>
          <a:p>
            <a:pPr defTabSz="1219140"/>
            <a:r>
              <a:rPr lang="en-US" sz="1867" dirty="0">
                <a:solidFill>
                  <a:prstClr val="white"/>
                </a:solidFill>
                <a:latin typeface="Candara"/>
              </a:rPr>
              <a:t>So he drove out the man; and he placed at the east of the garden of Eden </a:t>
            </a:r>
            <a:r>
              <a:rPr lang="en-US" sz="1867" dirty="0" err="1">
                <a:solidFill>
                  <a:prstClr val="white"/>
                </a:solidFill>
                <a:latin typeface="Candara"/>
              </a:rPr>
              <a:t>Cherubims</a:t>
            </a:r>
            <a:r>
              <a:rPr lang="en-US" sz="1867" dirty="0">
                <a:solidFill>
                  <a:prstClr val="white"/>
                </a:solidFill>
                <a:latin typeface="Candara"/>
              </a:rPr>
              <a:t>, and a flaming sword which turned every way, to keep the way of the tree of life.</a:t>
            </a:r>
          </a:p>
        </p:txBody>
      </p:sp>
    </p:spTree>
    <p:extLst>
      <p:ext uri="{BB962C8B-B14F-4D97-AF65-F5344CB8AC3E}">
        <p14:creationId xmlns:p14="http://schemas.microsoft.com/office/powerpoint/2010/main" val="22739017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87680"/>
            <a:ext cx="10972800" cy="6096000"/>
          </a:xfrm>
          <a:prstGeom prst="rect">
            <a:avLst/>
          </a:prstGeom>
        </p:spPr>
      </p:pic>
      <p:sp>
        <p:nvSpPr>
          <p:cNvPr id="6" name="TextBox 5"/>
          <p:cNvSpPr txBox="1"/>
          <p:nvPr/>
        </p:nvSpPr>
        <p:spPr>
          <a:xfrm>
            <a:off x="1117600" y="1219200"/>
            <a:ext cx="4368800" cy="4360617"/>
          </a:xfrm>
          <a:prstGeom prst="rect">
            <a:avLst/>
          </a:prstGeom>
          <a:noFill/>
        </p:spPr>
        <p:txBody>
          <a:bodyPr wrap="square" rtlCol="0">
            <a:spAutoFit/>
          </a:bodyPr>
          <a:lstStyle/>
          <a:p>
            <a:pPr defTabSz="1219140"/>
            <a:r>
              <a:rPr lang="en-US" sz="2133" dirty="0">
                <a:solidFill>
                  <a:srgbClr val="F5C040">
                    <a:lumMod val="20000"/>
                    <a:lumOff val="80000"/>
                  </a:srgbClr>
                </a:solidFill>
                <a:latin typeface="Candara"/>
              </a:rPr>
              <a:t>The figures of two cherubs sat on the mercy seat in the Ark of the Covenant.</a:t>
            </a:r>
            <a:endParaRPr lang="en-US" sz="2133" b="1" dirty="0">
              <a:solidFill>
                <a:srgbClr val="F5C040">
                  <a:lumMod val="20000"/>
                  <a:lumOff val="80000"/>
                </a:srgbClr>
              </a:solidFill>
              <a:latin typeface="Candara"/>
            </a:endParaRPr>
          </a:p>
          <a:p>
            <a:pPr defTabSz="1219140">
              <a:spcBef>
                <a:spcPts val="3200"/>
              </a:spcBef>
            </a:pPr>
            <a:r>
              <a:rPr lang="en-US" sz="1867" b="1" dirty="0">
                <a:solidFill>
                  <a:prstClr val="white"/>
                </a:solidFill>
                <a:latin typeface="Candara"/>
              </a:rPr>
              <a:t>Exodus 25:19-20 </a:t>
            </a:r>
            <a:r>
              <a:rPr lang="en-US" sz="1867" dirty="0">
                <a:solidFill>
                  <a:prstClr val="white"/>
                </a:solidFill>
                <a:latin typeface="Candara"/>
              </a:rPr>
              <a:t> </a:t>
            </a:r>
          </a:p>
          <a:p>
            <a:pPr defTabSz="1219140"/>
            <a:r>
              <a:rPr lang="en-US" sz="1867" baseline="30000" dirty="0">
                <a:solidFill>
                  <a:prstClr val="white"/>
                </a:solidFill>
                <a:latin typeface="Candara"/>
              </a:rPr>
              <a:t>19</a:t>
            </a:r>
            <a:r>
              <a:rPr lang="en-US" sz="1867" dirty="0">
                <a:solidFill>
                  <a:prstClr val="white"/>
                </a:solidFill>
                <a:latin typeface="Candara"/>
              </a:rPr>
              <a:t> And make one cherub on the one end, and the other cherub on the other end: </a:t>
            </a:r>
            <a:r>
              <a:rPr lang="en-US" sz="1867" i="1" dirty="0">
                <a:solidFill>
                  <a:prstClr val="white"/>
                </a:solidFill>
                <a:latin typeface="Candara"/>
              </a:rPr>
              <a:t>even </a:t>
            </a:r>
            <a:r>
              <a:rPr lang="en-US" sz="1867" dirty="0">
                <a:solidFill>
                  <a:prstClr val="white"/>
                </a:solidFill>
                <a:latin typeface="Candara"/>
              </a:rPr>
              <a:t>of the mercy seat shall ye make the </a:t>
            </a:r>
            <a:r>
              <a:rPr lang="en-US" sz="1867" dirty="0" err="1">
                <a:solidFill>
                  <a:prstClr val="white"/>
                </a:solidFill>
                <a:latin typeface="Candara"/>
              </a:rPr>
              <a:t>cherubims</a:t>
            </a:r>
            <a:r>
              <a:rPr lang="en-US" sz="1867" dirty="0">
                <a:solidFill>
                  <a:prstClr val="white"/>
                </a:solidFill>
                <a:latin typeface="Candara"/>
              </a:rPr>
              <a:t> on the two ends thereof.  </a:t>
            </a:r>
          </a:p>
          <a:p>
            <a:pPr defTabSz="1219140"/>
            <a:r>
              <a:rPr lang="en-US" sz="1867" baseline="30000" dirty="0">
                <a:solidFill>
                  <a:prstClr val="white"/>
                </a:solidFill>
                <a:latin typeface="Candara"/>
              </a:rPr>
              <a:t>20</a:t>
            </a:r>
            <a:r>
              <a:rPr lang="en-US" sz="1867" dirty="0">
                <a:solidFill>
                  <a:prstClr val="white"/>
                </a:solidFill>
                <a:latin typeface="Candara"/>
              </a:rPr>
              <a:t> And the </a:t>
            </a:r>
            <a:r>
              <a:rPr lang="en-US" sz="1867" dirty="0" err="1">
                <a:solidFill>
                  <a:prstClr val="white"/>
                </a:solidFill>
                <a:latin typeface="Candara"/>
              </a:rPr>
              <a:t>cherubims</a:t>
            </a:r>
            <a:r>
              <a:rPr lang="en-US" sz="1867" dirty="0">
                <a:solidFill>
                  <a:prstClr val="white"/>
                </a:solidFill>
                <a:latin typeface="Candara"/>
              </a:rPr>
              <a:t> shall stretch forth </a:t>
            </a:r>
            <a:r>
              <a:rPr lang="en-US" sz="1867" i="1" dirty="0">
                <a:solidFill>
                  <a:prstClr val="white"/>
                </a:solidFill>
                <a:latin typeface="Candara"/>
              </a:rPr>
              <a:t>their </a:t>
            </a:r>
            <a:r>
              <a:rPr lang="en-US" sz="1867" dirty="0">
                <a:solidFill>
                  <a:prstClr val="white"/>
                </a:solidFill>
                <a:latin typeface="Candara"/>
              </a:rPr>
              <a:t>wings on high, covering the mercy seat with their wings, and their faces </a:t>
            </a:r>
            <a:r>
              <a:rPr lang="en-US" sz="1867" i="1" dirty="0">
                <a:solidFill>
                  <a:prstClr val="white"/>
                </a:solidFill>
                <a:latin typeface="Candara"/>
              </a:rPr>
              <a:t>shall look </a:t>
            </a:r>
            <a:r>
              <a:rPr lang="en-US" sz="1867" dirty="0">
                <a:solidFill>
                  <a:prstClr val="white"/>
                </a:solidFill>
                <a:latin typeface="Candara"/>
              </a:rPr>
              <a:t>one to another; toward the mercy seat shall the faces of the </a:t>
            </a:r>
            <a:r>
              <a:rPr lang="en-US" sz="1867" dirty="0" err="1">
                <a:solidFill>
                  <a:prstClr val="white"/>
                </a:solidFill>
                <a:latin typeface="Candara"/>
              </a:rPr>
              <a:t>cherubims</a:t>
            </a:r>
            <a:r>
              <a:rPr lang="en-US" sz="1867" dirty="0">
                <a:solidFill>
                  <a:prstClr val="white"/>
                </a:solidFill>
                <a:latin typeface="Candara"/>
              </a:rPr>
              <a:t> be.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7376" y="825502"/>
            <a:ext cx="4814776" cy="5448300"/>
          </a:xfrm>
          <a:prstGeom prst="rect">
            <a:avLst/>
          </a:prstGeom>
        </p:spPr>
      </p:pic>
    </p:spTree>
    <p:extLst>
      <p:ext uri="{BB962C8B-B14F-4D97-AF65-F5344CB8AC3E}">
        <p14:creationId xmlns:p14="http://schemas.microsoft.com/office/powerpoint/2010/main" val="15763423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fade">
                                      <p:cBhvr>
                                        <p:cTn id="1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87680"/>
            <a:ext cx="10972800" cy="6096000"/>
          </a:xfrm>
          <a:prstGeom prst="rect">
            <a:avLst/>
          </a:prstGeom>
        </p:spPr>
      </p:pic>
      <p:sp>
        <p:nvSpPr>
          <p:cNvPr id="6" name="TextBox 5"/>
          <p:cNvSpPr txBox="1"/>
          <p:nvPr/>
        </p:nvSpPr>
        <p:spPr>
          <a:xfrm>
            <a:off x="1219200" y="1828800"/>
            <a:ext cx="4368800" cy="3745064"/>
          </a:xfrm>
          <a:prstGeom prst="rect">
            <a:avLst/>
          </a:prstGeom>
          <a:noFill/>
        </p:spPr>
        <p:txBody>
          <a:bodyPr wrap="square" rtlCol="0">
            <a:spAutoFit/>
          </a:bodyPr>
          <a:lstStyle/>
          <a:p>
            <a:pPr defTabSz="1219140"/>
            <a:r>
              <a:rPr lang="en-US" sz="2133" dirty="0">
                <a:solidFill>
                  <a:srgbClr val="F5C040">
                    <a:lumMod val="20000"/>
                    <a:lumOff val="80000"/>
                  </a:srgbClr>
                </a:solidFill>
                <a:latin typeface="Candara"/>
              </a:rPr>
              <a:t>The angel of the Lord stopped Abraham from sacrificing Isaac.</a:t>
            </a:r>
            <a:endParaRPr lang="en-US" sz="2133" b="1" dirty="0">
              <a:solidFill>
                <a:prstClr val="white"/>
              </a:solidFill>
              <a:latin typeface="Candara"/>
            </a:endParaRPr>
          </a:p>
          <a:p>
            <a:pPr defTabSz="1219140">
              <a:spcBef>
                <a:spcPts val="3200"/>
              </a:spcBef>
            </a:pPr>
            <a:r>
              <a:rPr lang="en-US" sz="1867" b="1" dirty="0">
                <a:solidFill>
                  <a:prstClr val="white"/>
                </a:solidFill>
                <a:latin typeface="Candara"/>
              </a:rPr>
              <a:t>Genesis 22:11-12:</a:t>
            </a:r>
            <a:endParaRPr lang="en-US" sz="1867" dirty="0">
              <a:solidFill>
                <a:prstClr val="white"/>
              </a:solidFill>
              <a:latin typeface="Candara"/>
            </a:endParaRPr>
          </a:p>
          <a:p>
            <a:pPr defTabSz="1219140"/>
            <a:r>
              <a:rPr lang="en-US" sz="1867" baseline="30000" dirty="0">
                <a:solidFill>
                  <a:prstClr val="white"/>
                </a:solidFill>
                <a:latin typeface="Candara"/>
              </a:rPr>
              <a:t>11</a:t>
            </a:r>
            <a:r>
              <a:rPr lang="en-US" sz="1867" dirty="0">
                <a:solidFill>
                  <a:prstClr val="white"/>
                </a:solidFill>
                <a:latin typeface="Candara"/>
              </a:rPr>
              <a:t> And the angel of the LORD called unto him out of heaven, and said, Abraham, Abraham: and he said, Here </a:t>
            </a:r>
            <a:r>
              <a:rPr lang="en-US" sz="1867" i="1" dirty="0">
                <a:solidFill>
                  <a:prstClr val="white"/>
                </a:solidFill>
                <a:latin typeface="Candara"/>
              </a:rPr>
              <a:t>am </a:t>
            </a:r>
            <a:r>
              <a:rPr lang="en-US" sz="1867" dirty="0">
                <a:solidFill>
                  <a:prstClr val="white"/>
                </a:solidFill>
                <a:latin typeface="Candara"/>
              </a:rPr>
              <a:t>I.  </a:t>
            </a:r>
          </a:p>
          <a:p>
            <a:pPr defTabSz="1219140"/>
            <a:r>
              <a:rPr lang="en-US" sz="1867" baseline="30000" dirty="0">
                <a:solidFill>
                  <a:prstClr val="white"/>
                </a:solidFill>
                <a:latin typeface="Candara"/>
              </a:rPr>
              <a:t>12</a:t>
            </a:r>
            <a:r>
              <a:rPr lang="en-US" sz="1867" dirty="0">
                <a:solidFill>
                  <a:prstClr val="white"/>
                </a:solidFill>
                <a:latin typeface="Candara"/>
              </a:rPr>
              <a:t> And he said, Lay not thine hand upon the lad, neither do thou any thing unto him: for now I know that thou </a:t>
            </a:r>
            <a:r>
              <a:rPr lang="en-US" sz="1867" dirty="0" err="1">
                <a:solidFill>
                  <a:prstClr val="white"/>
                </a:solidFill>
                <a:latin typeface="Candara"/>
              </a:rPr>
              <a:t>fearest</a:t>
            </a:r>
            <a:r>
              <a:rPr lang="en-US" sz="1867" dirty="0">
                <a:solidFill>
                  <a:prstClr val="white"/>
                </a:solidFill>
                <a:latin typeface="Candara"/>
              </a:rPr>
              <a:t> God, seeing thou hast not withheld thy son, thine only </a:t>
            </a:r>
            <a:r>
              <a:rPr lang="en-US" sz="1867" i="1" dirty="0">
                <a:solidFill>
                  <a:prstClr val="white"/>
                </a:solidFill>
                <a:latin typeface="Candara"/>
              </a:rPr>
              <a:t>son </a:t>
            </a:r>
            <a:r>
              <a:rPr lang="en-US" sz="1867" dirty="0">
                <a:solidFill>
                  <a:prstClr val="white"/>
                </a:solidFill>
                <a:latin typeface="Candara"/>
              </a:rPr>
              <a:t>from me. </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3630" y="787400"/>
            <a:ext cx="4903972" cy="5549232"/>
          </a:xfrm>
          <a:prstGeom prst="rect">
            <a:avLst/>
          </a:prstGeom>
        </p:spPr>
      </p:pic>
    </p:spTree>
    <p:extLst>
      <p:ext uri="{BB962C8B-B14F-4D97-AF65-F5344CB8AC3E}">
        <p14:creationId xmlns:p14="http://schemas.microsoft.com/office/powerpoint/2010/main" val="4816151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fade">
                                      <p:cBhvr>
                                        <p:cTn id="1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82600"/>
            <a:ext cx="10972800" cy="6096000"/>
          </a:xfrm>
          <a:prstGeom prst="rect">
            <a:avLst/>
          </a:prstGeom>
        </p:spPr>
      </p:pic>
      <p:sp>
        <p:nvSpPr>
          <p:cNvPr id="6" name="TextBox 5"/>
          <p:cNvSpPr txBox="1"/>
          <p:nvPr/>
        </p:nvSpPr>
        <p:spPr>
          <a:xfrm>
            <a:off x="1219200" y="1950722"/>
            <a:ext cx="4084320" cy="2883097"/>
          </a:xfrm>
          <a:prstGeom prst="rect">
            <a:avLst/>
          </a:prstGeom>
          <a:noFill/>
        </p:spPr>
        <p:txBody>
          <a:bodyPr wrap="square" rtlCol="0">
            <a:spAutoFit/>
          </a:bodyPr>
          <a:lstStyle/>
          <a:p>
            <a:pPr defTabSz="1219140"/>
            <a:r>
              <a:rPr lang="en-US" sz="2133" dirty="0">
                <a:solidFill>
                  <a:srgbClr val="F5C040">
                    <a:lumMod val="20000"/>
                    <a:lumOff val="80000"/>
                  </a:srgbClr>
                </a:solidFill>
                <a:latin typeface="Candara"/>
              </a:rPr>
              <a:t>The angel of God spoke to Moses from a fiery bush.</a:t>
            </a:r>
            <a:endParaRPr lang="en-US" sz="2133" b="1" dirty="0">
              <a:solidFill>
                <a:srgbClr val="F5C040">
                  <a:lumMod val="20000"/>
                  <a:lumOff val="80000"/>
                </a:srgbClr>
              </a:solidFill>
              <a:latin typeface="Candara"/>
            </a:endParaRPr>
          </a:p>
          <a:p>
            <a:pPr defTabSz="1219140">
              <a:spcBef>
                <a:spcPts val="3200"/>
              </a:spcBef>
            </a:pPr>
            <a:r>
              <a:rPr lang="en-US" sz="1867" b="1" dirty="0">
                <a:solidFill>
                  <a:prstClr val="white"/>
                </a:solidFill>
                <a:latin typeface="Candara"/>
              </a:rPr>
              <a:t>Exodus 3:2:</a:t>
            </a:r>
            <a:br>
              <a:rPr lang="en-US" sz="1867" b="1" dirty="0">
                <a:solidFill>
                  <a:prstClr val="white"/>
                </a:solidFill>
                <a:latin typeface="Candara"/>
              </a:rPr>
            </a:br>
            <a:r>
              <a:rPr lang="en-US" sz="1867" dirty="0">
                <a:solidFill>
                  <a:prstClr val="white"/>
                </a:solidFill>
                <a:latin typeface="Candara"/>
              </a:rPr>
              <a:t>And the angel of the LORD appeared unto him in a flame of fire out of the midst of a bush: and he looked, and, behold, the bush burned with fire, and the bush </a:t>
            </a:r>
            <a:r>
              <a:rPr lang="en-US" sz="1867" i="1" dirty="0">
                <a:solidFill>
                  <a:prstClr val="white"/>
                </a:solidFill>
                <a:latin typeface="Candara"/>
              </a:rPr>
              <a:t>was </a:t>
            </a:r>
            <a:r>
              <a:rPr lang="en-US" sz="1867" dirty="0">
                <a:solidFill>
                  <a:prstClr val="white"/>
                </a:solidFill>
                <a:latin typeface="Candara"/>
              </a:rPr>
              <a:t>not consumed.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800100"/>
            <a:ext cx="4826000" cy="5461000"/>
          </a:xfrm>
          <a:prstGeom prst="rect">
            <a:avLst/>
          </a:prstGeom>
        </p:spPr>
      </p:pic>
    </p:spTree>
    <p:extLst>
      <p:ext uri="{BB962C8B-B14F-4D97-AF65-F5344CB8AC3E}">
        <p14:creationId xmlns:p14="http://schemas.microsoft.com/office/powerpoint/2010/main" val="16373043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82600"/>
            <a:ext cx="10972800" cy="6096000"/>
          </a:xfrm>
          <a:prstGeom prst="rect">
            <a:avLst/>
          </a:prstGeom>
        </p:spPr>
      </p:pic>
      <p:sp>
        <p:nvSpPr>
          <p:cNvPr id="6" name="TextBox 5"/>
          <p:cNvSpPr txBox="1"/>
          <p:nvPr/>
        </p:nvSpPr>
        <p:spPr>
          <a:xfrm>
            <a:off x="914400" y="4509216"/>
            <a:ext cx="10363200" cy="1733488"/>
          </a:xfrm>
          <a:prstGeom prst="rect">
            <a:avLst/>
          </a:prstGeom>
          <a:noFill/>
        </p:spPr>
        <p:txBody>
          <a:bodyPr wrap="square" rtlCol="0">
            <a:spAutoFit/>
          </a:bodyPr>
          <a:lstStyle/>
          <a:p>
            <a:pPr defTabSz="1219140">
              <a:spcBef>
                <a:spcPts val="2400"/>
              </a:spcBef>
            </a:pPr>
            <a:r>
              <a:rPr lang="en-US" sz="2133" b="1" dirty="0">
                <a:solidFill>
                  <a:prstClr val="white"/>
                </a:solidFill>
                <a:latin typeface="Candara"/>
              </a:rPr>
              <a:t>Isaiah 6:1-7:</a:t>
            </a:r>
            <a:endParaRPr lang="en-US" sz="2133" dirty="0">
              <a:solidFill>
                <a:prstClr val="white"/>
              </a:solidFill>
              <a:latin typeface="Candara"/>
            </a:endParaRPr>
          </a:p>
          <a:p>
            <a:pPr defTabSz="1219140"/>
            <a:r>
              <a:rPr lang="en-US" sz="2133" baseline="30000" dirty="0">
                <a:solidFill>
                  <a:prstClr val="white"/>
                </a:solidFill>
                <a:latin typeface="Candara"/>
              </a:rPr>
              <a:t>1</a:t>
            </a:r>
            <a:r>
              <a:rPr lang="en-US" sz="2133" dirty="0">
                <a:solidFill>
                  <a:prstClr val="white"/>
                </a:solidFill>
                <a:latin typeface="Candara"/>
              </a:rPr>
              <a:t> In the year that king </a:t>
            </a:r>
            <a:r>
              <a:rPr lang="en-US" sz="2133" dirty="0" err="1">
                <a:solidFill>
                  <a:prstClr val="white"/>
                </a:solidFill>
                <a:latin typeface="Candara"/>
              </a:rPr>
              <a:t>Uzziah</a:t>
            </a:r>
            <a:r>
              <a:rPr lang="en-US" sz="2133" dirty="0">
                <a:solidFill>
                  <a:prstClr val="white"/>
                </a:solidFill>
                <a:latin typeface="Candara"/>
              </a:rPr>
              <a:t> died I saw also the Lord sitting upon a throne, high and lifted up, and his train filled the temple.  </a:t>
            </a:r>
          </a:p>
          <a:p>
            <a:pPr defTabSz="1219140"/>
            <a:r>
              <a:rPr lang="en-US" sz="2133" baseline="30000" dirty="0">
                <a:solidFill>
                  <a:prstClr val="white"/>
                </a:solidFill>
                <a:latin typeface="Candara"/>
              </a:rPr>
              <a:t>2</a:t>
            </a:r>
            <a:r>
              <a:rPr lang="en-US" sz="2133" dirty="0">
                <a:solidFill>
                  <a:prstClr val="white"/>
                </a:solidFill>
                <a:latin typeface="Candara"/>
              </a:rPr>
              <a:t> Above it stood the </a:t>
            </a:r>
            <a:r>
              <a:rPr lang="en-US" sz="2133" dirty="0" err="1">
                <a:solidFill>
                  <a:prstClr val="white"/>
                </a:solidFill>
                <a:latin typeface="Candara"/>
              </a:rPr>
              <a:t>seraphims</a:t>
            </a:r>
            <a:r>
              <a:rPr lang="en-US" sz="2133" dirty="0">
                <a:solidFill>
                  <a:prstClr val="white"/>
                </a:solidFill>
                <a:latin typeface="Candara"/>
              </a:rPr>
              <a:t>: each one had six wings; with twain he covered his face, and with twain he covered his feet, and with twain he did fly.  </a:t>
            </a:r>
          </a:p>
        </p:txBody>
      </p:sp>
      <p:sp>
        <p:nvSpPr>
          <p:cNvPr id="3" name="TextBox 2"/>
          <p:cNvSpPr txBox="1"/>
          <p:nvPr/>
        </p:nvSpPr>
        <p:spPr>
          <a:xfrm>
            <a:off x="914400" y="787402"/>
            <a:ext cx="6705600" cy="461665"/>
          </a:xfrm>
          <a:prstGeom prst="rect">
            <a:avLst/>
          </a:prstGeom>
          <a:noFill/>
        </p:spPr>
        <p:txBody>
          <a:bodyPr wrap="square" rtlCol="0">
            <a:spAutoFit/>
          </a:bodyPr>
          <a:lstStyle/>
          <a:p>
            <a:pPr defTabSz="1219140"/>
            <a:r>
              <a:rPr lang="en-US" sz="2400" dirty="0">
                <a:solidFill>
                  <a:srgbClr val="F5C040">
                    <a:lumMod val="20000"/>
                    <a:lumOff val="80000"/>
                  </a:srgbClr>
                </a:solidFill>
                <a:latin typeface="Candara"/>
              </a:rPr>
              <a:t>Isaiah saw a vision of the holy seraphim:</a:t>
            </a:r>
            <a:endParaRPr lang="en-US" sz="2400" b="1" dirty="0">
              <a:solidFill>
                <a:srgbClr val="F5C040">
                  <a:lumMod val="20000"/>
                  <a:lumOff val="80000"/>
                </a:srgbClr>
              </a:solidFill>
              <a:latin typeface="Candara"/>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5987" y="1397000"/>
            <a:ext cx="7860028" cy="3067328"/>
          </a:xfrm>
          <a:prstGeom prst="rect">
            <a:avLst/>
          </a:prstGeom>
        </p:spPr>
      </p:pic>
    </p:spTree>
    <p:extLst>
      <p:ext uri="{BB962C8B-B14F-4D97-AF65-F5344CB8AC3E}">
        <p14:creationId xmlns:p14="http://schemas.microsoft.com/office/powerpoint/2010/main" val="42363082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87680"/>
            <a:ext cx="10972800" cy="6096000"/>
          </a:xfrm>
          <a:prstGeom prst="rect">
            <a:avLst/>
          </a:prstGeom>
        </p:spPr>
      </p:pic>
      <p:sp>
        <p:nvSpPr>
          <p:cNvPr id="6" name="TextBox 5"/>
          <p:cNvSpPr txBox="1"/>
          <p:nvPr/>
        </p:nvSpPr>
        <p:spPr>
          <a:xfrm>
            <a:off x="6604000" y="1295402"/>
            <a:ext cx="4419600" cy="4359335"/>
          </a:xfrm>
          <a:prstGeom prst="rect">
            <a:avLst/>
          </a:prstGeom>
          <a:noFill/>
        </p:spPr>
        <p:txBody>
          <a:bodyPr wrap="square" rtlCol="0">
            <a:spAutoFit/>
          </a:bodyPr>
          <a:lstStyle/>
          <a:p>
            <a:pPr defTabSz="1219140"/>
            <a:r>
              <a:rPr lang="en-US" sz="2133" baseline="30000" dirty="0">
                <a:solidFill>
                  <a:prstClr val="white"/>
                </a:solidFill>
                <a:latin typeface="Candara"/>
              </a:rPr>
              <a:t>3</a:t>
            </a:r>
            <a:r>
              <a:rPr lang="en-US" sz="2133" dirty="0">
                <a:solidFill>
                  <a:prstClr val="white"/>
                </a:solidFill>
                <a:latin typeface="Candara"/>
              </a:rPr>
              <a:t> And one cried unto another, and said, Holy, holy, holy, </a:t>
            </a:r>
            <a:r>
              <a:rPr lang="en-US" sz="2133" i="1" dirty="0">
                <a:solidFill>
                  <a:prstClr val="white"/>
                </a:solidFill>
                <a:latin typeface="Candara"/>
              </a:rPr>
              <a:t>is </a:t>
            </a:r>
            <a:r>
              <a:rPr lang="en-US" sz="2133" dirty="0">
                <a:solidFill>
                  <a:prstClr val="white"/>
                </a:solidFill>
                <a:latin typeface="Candara"/>
              </a:rPr>
              <a:t>the LORD of hosts: the whole earth </a:t>
            </a:r>
            <a:r>
              <a:rPr lang="en-US" sz="2133" i="1" dirty="0">
                <a:solidFill>
                  <a:prstClr val="white"/>
                </a:solidFill>
                <a:latin typeface="Candara"/>
              </a:rPr>
              <a:t>is </a:t>
            </a:r>
            <a:r>
              <a:rPr lang="en-US" sz="2133" dirty="0">
                <a:solidFill>
                  <a:prstClr val="white"/>
                </a:solidFill>
                <a:latin typeface="Candara"/>
              </a:rPr>
              <a:t>full of his glory.</a:t>
            </a:r>
          </a:p>
          <a:p>
            <a:pPr defTabSz="1219140"/>
            <a:r>
              <a:rPr lang="en-US" sz="2133" baseline="30000" dirty="0">
                <a:solidFill>
                  <a:prstClr val="white"/>
                </a:solidFill>
                <a:latin typeface="Candara"/>
              </a:rPr>
              <a:t>4</a:t>
            </a:r>
            <a:r>
              <a:rPr lang="en-US" sz="2133" dirty="0">
                <a:solidFill>
                  <a:prstClr val="white"/>
                </a:solidFill>
                <a:latin typeface="Candara"/>
              </a:rPr>
              <a:t> And the posts of the door moved at the voice of him that cried, and the house was filled with smoke.</a:t>
            </a:r>
          </a:p>
          <a:p>
            <a:pPr defTabSz="1219140"/>
            <a:r>
              <a:rPr lang="en-US" sz="2133" baseline="30000" dirty="0">
                <a:solidFill>
                  <a:prstClr val="white"/>
                </a:solidFill>
                <a:latin typeface="Candara"/>
              </a:rPr>
              <a:t>5</a:t>
            </a:r>
            <a:r>
              <a:rPr lang="en-US" sz="2133" dirty="0">
                <a:solidFill>
                  <a:prstClr val="white"/>
                </a:solidFill>
                <a:latin typeface="Candara"/>
              </a:rPr>
              <a:t> Then said I, Woe </a:t>
            </a:r>
            <a:r>
              <a:rPr lang="en-US" sz="2133" i="1" dirty="0">
                <a:solidFill>
                  <a:prstClr val="white"/>
                </a:solidFill>
                <a:latin typeface="Candara"/>
              </a:rPr>
              <a:t>is </a:t>
            </a:r>
            <a:r>
              <a:rPr lang="en-US" sz="2133" dirty="0">
                <a:solidFill>
                  <a:prstClr val="white"/>
                </a:solidFill>
                <a:latin typeface="Candara"/>
              </a:rPr>
              <a:t>me! for I am undone; because I </a:t>
            </a:r>
            <a:r>
              <a:rPr lang="en-US" sz="2133" i="1" dirty="0">
                <a:solidFill>
                  <a:prstClr val="white"/>
                </a:solidFill>
                <a:latin typeface="Candara"/>
              </a:rPr>
              <a:t>am </a:t>
            </a:r>
            <a:r>
              <a:rPr lang="en-US" sz="2133" dirty="0">
                <a:solidFill>
                  <a:prstClr val="white"/>
                </a:solidFill>
                <a:latin typeface="Candara"/>
              </a:rPr>
              <a:t>a man of unclean lips, and I dwell in the midst of a people of unclean lips: for mine eyes have seen the King, the LORD of hosts.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1162051"/>
            <a:ext cx="4826000" cy="4686300"/>
          </a:xfrm>
          <a:prstGeom prst="rect">
            <a:avLst/>
          </a:prstGeom>
        </p:spPr>
      </p:pic>
    </p:spTree>
    <p:extLst>
      <p:ext uri="{BB962C8B-B14F-4D97-AF65-F5344CB8AC3E}">
        <p14:creationId xmlns:p14="http://schemas.microsoft.com/office/powerpoint/2010/main" val="18348082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82600"/>
            <a:ext cx="10972800" cy="6096000"/>
          </a:xfrm>
          <a:prstGeom prst="rect">
            <a:avLst/>
          </a:prstGeom>
        </p:spPr>
      </p:pic>
      <p:sp>
        <p:nvSpPr>
          <p:cNvPr id="6" name="TextBox 5"/>
          <p:cNvSpPr txBox="1"/>
          <p:nvPr/>
        </p:nvSpPr>
        <p:spPr>
          <a:xfrm>
            <a:off x="1219200" y="1949035"/>
            <a:ext cx="4876800" cy="2769476"/>
          </a:xfrm>
          <a:prstGeom prst="rect">
            <a:avLst/>
          </a:prstGeom>
          <a:noFill/>
        </p:spPr>
        <p:txBody>
          <a:bodyPr wrap="square" rtlCol="0">
            <a:spAutoFit/>
          </a:bodyPr>
          <a:lstStyle/>
          <a:p>
            <a:pPr defTabSz="1219140">
              <a:spcBef>
                <a:spcPts val="400"/>
              </a:spcBef>
            </a:pPr>
            <a:r>
              <a:rPr lang="en-US" sz="2133" baseline="30000" dirty="0">
                <a:solidFill>
                  <a:prstClr val="white"/>
                </a:solidFill>
                <a:latin typeface="Candara"/>
              </a:rPr>
              <a:t>6</a:t>
            </a:r>
            <a:r>
              <a:rPr lang="en-US" sz="2133" dirty="0">
                <a:solidFill>
                  <a:prstClr val="white"/>
                </a:solidFill>
                <a:latin typeface="Candara"/>
              </a:rPr>
              <a:t> Then flew one of the </a:t>
            </a:r>
            <a:r>
              <a:rPr lang="en-US" sz="2133" dirty="0" err="1">
                <a:solidFill>
                  <a:prstClr val="white"/>
                </a:solidFill>
                <a:latin typeface="Candara"/>
              </a:rPr>
              <a:t>seraphims</a:t>
            </a:r>
            <a:r>
              <a:rPr lang="en-US" sz="2133" dirty="0">
                <a:solidFill>
                  <a:prstClr val="white"/>
                </a:solidFill>
                <a:latin typeface="Candara"/>
              </a:rPr>
              <a:t> unto me, having a live coal in his hand, </a:t>
            </a:r>
            <a:r>
              <a:rPr lang="en-US" sz="2133" i="1" dirty="0">
                <a:solidFill>
                  <a:prstClr val="white"/>
                </a:solidFill>
                <a:latin typeface="Candara"/>
              </a:rPr>
              <a:t>which </a:t>
            </a:r>
            <a:r>
              <a:rPr lang="en-US" sz="2133" dirty="0">
                <a:solidFill>
                  <a:prstClr val="white"/>
                </a:solidFill>
                <a:latin typeface="Candara"/>
              </a:rPr>
              <a:t>he had taken with the tongs from off the altar:  </a:t>
            </a:r>
          </a:p>
          <a:p>
            <a:pPr defTabSz="1219140">
              <a:spcBef>
                <a:spcPts val="400"/>
              </a:spcBef>
            </a:pPr>
            <a:r>
              <a:rPr lang="en-US" sz="2133" baseline="30000" dirty="0">
                <a:solidFill>
                  <a:prstClr val="white"/>
                </a:solidFill>
                <a:latin typeface="Candara"/>
              </a:rPr>
              <a:t>7</a:t>
            </a:r>
            <a:r>
              <a:rPr lang="en-US" sz="2133" dirty="0">
                <a:solidFill>
                  <a:prstClr val="white"/>
                </a:solidFill>
                <a:latin typeface="Candara"/>
              </a:rPr>
              <a:t> And he laid </a:t>
            </a:r>
            <a:r>
              <a:rPr lang="en-US" sz="2133" i="1" dirty="0">
                <a:solidFill>
                  <a:prstClr val="white"/>
                </a:solidFill>
                <a:latin typeface="Candara"/>
              </a:rPr>
              <a:t>it </a:t>
            </a:r>
            <a:r>
              <a:rPr lang="en-US" sz="2133" dirty="0">
                <a:solidFill>
                  <a:prstClr val="white"/>
                </a:solidFill>
                <a:latin typeface="Candara"/>
              </a:rPr>
              <a:t>upon my mouth, and said, Lo, this hath touched thy lips; and thine iniquity is taken away, and thy sin purged.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3360" y="889002"/>
            <a:ext cx="4511040" cy="5337844"/>
          </a:xfrm>
          <a:prstGeom prst="rect">
            <a:avLst/>
          </a:prstGeom>
        </p:spPr>
      </p:pic>
    </p:spTree>
    <p:extLst>
      <p:ext uri="{BB962C8B-B14F-4D97-AF65-F5344CB8AC3E}">
        <p14:creationId xmlns:p14="http://schemas.microsoft.com/office/powerpoint/2010/main" val="27118735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9F3914-7B30-4E2A-ACF1-73CBDDCC03C5}"/>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B3EA8B51-90A0-433C-84BC-6B542061036A}"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8</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10242" name="Text Box 2">
            <a:extLst>
              <a:ext uri="{FF2B5EF4-FFF2-40B4-BE49-F238E27FC236}">
                <a16:creationId xmlns:a16="http://schemas.microsoft.com/office/drawing/2014/main" id="{25557523-3899-4E7B-9C76-CC178F47B485}"/>
              </a:ext>
            </a:extLst>
          </p:cNvPr>
          <p:cNvSpPr txBox="1">
            <a:spLocks noChangeArrowheads="1"/>
          </p:cNvSpPr>
          <p:nvPr/>
        </p:nvSpPr>
        <p:spPr bwMode="auto">
          <a:xfrm>
            <a:off x="2743200" y="685800"/>
            <a:ext cx="76962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Historicity of Acts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spread of Christianity from Jerusalem to Rome  (“the ends of the earth”);</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progress ... is mainly geographical:</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 From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Jerusalem</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 to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Samaria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(8.5),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Damascus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(9.10),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Antioch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(11.26),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Asia Minor</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(13.13),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Europe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(16.11), and finally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Rome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 itself;</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northeastern corner of the Mediterranean;</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Maybe Spain But Nothing about North Africa, e.g., Alexandria and Cyrene.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10242">
                                            <p:txEl>
                                              <p:pRg st="0" end="0"/>
                                            </p:txEl>
                                          </p:spTgt>
                                        </p:tgtEl>
                                        <p:attrNameLst>
                                          <p:attrName>style.visibility</p:attrName>
                                        </p:attrNameLst>
                                      </p:cBhvr>
                                      <p:to>
                                        <p:strVal val="visible"/>
                                      </p:to>
                                    </p:set>
                                    <p:anim calcmode="lin" valueType="num">
                                      <p:cBhvr additive="base">
                                        <p:cTn id="7" dur="300" fill="hold"/>
                                        <p:tgtEl>
                                          <p:spTgt spid="10242">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1024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10242">
                                            <p:txEl>
                                              <p:pRg st="1" end="1"/>
                                            </p:txEl>
                                          </p:spTgt>
                                        </p:tgtEl>
                                        <p:attrNameLst>
                                          <p:attrName>style.visibility</p:attrName>
                                        </p:attrNameLst>
                                      </p:cBhvr>
                                      <p:to>
                                        <p:strVal val="visible"/>
                                      </p:to>
                                    </p:set>
                                    <p:anim calcmode="lin" valueType="num">
                                      <p:cBhvr additive="base">
                                        <p:cTn id="13" dur="300" fill="hold"/>
                                        <p:tgtEl>
                                          <p:spTgt spid="10242">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1024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10242">
                                            <p:txEl>
                                              <p:pRg st="2" end="2"/>
                                            </p:txEl>
                                          </p:spTgt>
                                        </p:tgtEl>
                                        <p:attrNameLst>
                                          <p:attrName>style.visibility</p:attrName>
                                        </p:attrNameLst>
                                      </p:cBhvr>
                                      <p:to>
                                        <p:strVal val="visible"/>
                                      </p:to>
                                    </p:set>
                                    <p:anim calcmode="lin" valueType="num">
                                      <p:cBhvr additive="base">
                                        <p:cTn id="19" dur="300" fill="hold"/>
                                        <p:tgtEl>
                                          <p:spTgt spid="10242">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1024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10242">
                                            <p:txEl>
                                              <p:pRg st="3" end="3"/>
                                            </p:txEl>
                                          </p:spTgt>
                                        </p:tgtEl>
                                        <p:attrNameLst>
                                          <p:attrName>style.visibility</p:attrName>
                                        </p:attrNameLst>
                                      </p:cBhvr>
                                      <p:to>
                                        <p:strVal val="visible"/>
                                      </p:to>
                                    </p:set>
                                    <p:anim calcmode="lin" valueType="num">
                                      <p:cBhvr additive="base">
                                        <p:cTn id="25" dur="300" fill="hold"/>
                                        <p:tgtEl>
                                          <p:spTgt spid="10242">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1024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10242">
                                            <p:txEl>
                                              <p:pRg st="4" end="4"/>
                                            </p:txEl>
                                          </p:spTgt>
                                        </p:tgtEl>
                                        <p:attrNameLst>
                                          <p:attrName>style.visibility</p:attrName>
                                        </p:attrNameLst>
                                      </p:cBhvr>
                                      <p:to>
                                        <p:strVal val="visible"/>
                                      </p:to>
                                    </p:set>
                                    <p:anim calcmode="lin" valueType="num">
                                      <p:cBhvr additive="base">
                                        <p:cTn id="31" dur="300" fill="hold"/>
                                        <p:tgtEl>
                                          <p:spTgt spid="10242">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1024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10242">
                                            <p:txEl>
                                              <p:pRg st="5" end="5"/>
                                            </p:txEl>
                                          </p:spTgt>
                                        </p:tgtEl>
                                        <p:attrNameLst>
                                          <p:attrName>style.visibility</p:attrName>
                                        </p:attrNameLst>
                                      </p:cBhvr>
                                      <p:to>
                                        <p:strVal val="visible"/>
                                      </p:to>
                                    </p:set>
                                    <p:anim calcmode="lin" valueType="num">
                                      <p:cBhvr additive="base">
                                        <p:cTn id="37" dur="300" fill="hold"/>
                                        <p:tgtEl>
                                          <p:spTgt spid="10242">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1024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2" y="482601"/>
            <a:ext cx="10972799" cy="6095999"/>
          </a:xfrm>
          <a:prstGeom prst="rect">
            <a:avLst/>
          </a:prstGeom>
        </p:spPr>
      </p:pic>
      <p:sp>
        <p:nvSpPr>
          <p:cNvPr id="6" name="TextBox 5"/>
          <p:cNvSpPr txBox="1"/>
          <p:nvPr/>
        </p:nvSpPr>
        <p:spPr>
          <a:xfrm>
            <a:off x="975360" y="853442"/>
            <a:ext cx="10099040" cy="1220719"/>
          </a:xfrm>
          <a:prstGeom prst="rect">
            <a:avLst/>
          </a:prstGeom>
          <a:noFill/>
        </p:spPr>
        <p:txBody>
          <a:bodyPr wrap="square" rtlCol="0">
            <a:spAutoFit/>
          </a:bodyPr>
          <a:lstStyle/>
          <a:p>
            <a:pPr defTabSz="1219140">
              <a:spcBef>
                <a:spcPts val="400"/>
              </a:spcBef>
            </a:pPr>
            <a:r>
              <a:rPr lang="en-US" sz="2400" i="1" dirty="0">
                <a:solidFill>
                  <a:prstClr val="white"/>
                </a:solidFill>
                <a:latin typeface="Candara"/>
              </a:rPr>
              <a:t>And what shall I more say?  For the time would fail me to tell of …</a:t>
            </a:r>
          </a:p>
          <a:p>
            <a:pPr defTabSz="1219140">
              <a:spcBef>
                <a:spcPts val="400"/>
              </a:spcBef>
            </a:pPr>
            <a:endParaRPr lang="en-US" sz="2133" dirty="0">
              <a:solidFill>
                <a:srgbClr val="FFFF00"/>
              </a:solidFill>
              <a:latin typeface="Candara"/>
            </a:endParaRPr>
          </a:p>
          <a:p>
            <a:pPr defTabSz="1219140">
              <a:spcBef>
                <a:spcPts val="400"/>
              </a:spcBef>
            </a:pPr>
            <a:r>
              <a:rPr lang="en-US" sz="2133" dirty="0">
                <a:solidFill>
                  <a:srgbClr val="A5D028">
                    <a:lumMod val="20000"/>
                    <a:lumOff val="80000"/>
                  </a:srgbClr>
                </a:solidFill>
                <a:latin typeface="Candara"/>
              </a:rPr>
              <a:t>Hagar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075" y="1530365"/>
            <a:ext cx="5865848" cy="4438635"/>
          </a:xfrm>
          <a:prstGeom prst="rect">
            <a:avLst/>
          </a:prstGeom>
        </p:spPr>
      </p:pic>
    </p:spTree>
    <p:extLst>
      <p:ext uri="{BB962C8B-B14F-4D97-AF65-F5344CB8AC3E}">
        <p14:creationId xmlns:p14="http://schemas.microsoft.com/office/powerpoint/2010/main" val="25920497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82602"/>
            <a:ext cx="10972797" cy="6095999"/>
          </a:xfrm>
          <a:prstGeom prst="rect">
            <a:avLst/>
          </a:prstGeom>
        </p:spPr>
      </p:pic>
      <p:sp>
        <p:nvSpPr>
          <p:cNvPr id="6" name="TextBox 5"/>
          <p:cNvSpPr txBox="1"/>
          <p:nvPr/>
        </p:nvSpPr>
        <p:spPr>
          <a:xfrm>
            <a:off x="975360" y="853440"/>
            <a:ext cx="10464800" cy="1600246"/>
          </a:xfrm>
          <a:prstGeom prst="rect">
            <a:avLst/>
          </a:prstGeom>
          <a:noFill/>
        </p:spPr>
        <p:txBody>
          <a:bodyPr wrap="square" rtlCol="0">
            <a:spAutoFit/>
          </a:bodyPr>
          <a:lstStyle/>
          <a:p>
            <a:pPr defTabSz="1219140">
              <a:spcBef>
                <a:spcPts val="400"/>
              </a:spcBef>
            </a:pPr>
            <a:r>
              <a:rPr lang="en-US" sz="2400" i="1" dirty="0">
                <a:solidFill>
                  <a:prstClr val="white"/>
                </a:solidFill>
                <a:latin typeface="Candara"/>
              </a:rPr>
              <a:t>And what shall I more say?  For the time would fail me to tell of …</a:t>
            </a:r>
          </a:p>
          <a:p>
            <a:pPr defTabSz="1219140">
              <a:spcBef>
                <a:spcPts val="400"/>
              </a:spcBef>
            </a:pPr>
            <a:endParaRPr lang="en-US" sz="2133" dirty="0">
              <a:solidFill>
                <a:prstClr val="white">
                  <a:lumMod val="65000"/>
                </a:prstClr>
              </a:solidFill>
              <a:latin typeface="Candara"/>
            </a:endParaRPr>
          </a:p>
          <a:p>
            <a:pPr defTabSz="1219140">
              <a:spcBef>
                <a:spcPts val="400"/>
              </a:spcBef>
            </a:pPr>
            <a:r>
              <a:rPr lang="en-US" sz="2133" dirty="0">
                <a:solidFill>
                  <a:prstClr val="white">
                    <a:lumMod val="65000"/>
                  </a:prstClr>
                </a:solidFill>
                <a:latin typeface="Candara"/>
              </a:rPr>
              <a:t>Hagar </a:t>
            </a:r>
          </a:p>
          <a:p>
            <a:pPr defTabSz="1219140">
              <a:spcBef>
                <a:spcPts val="400"/>
              </a:spcBef>
            </a:pPr>
            <a:r>
              <a:rPr lang="en-US" sz="2133" dirty="0">
                <a:solidFill>
                  <a:srgbClr val="A5D028">
                    <a:lumMod val="20000"/>
                    <a:lumOff val="80000"/>
                  </a:srgbClr>
                </a:solidFill>
                <a:latin typeface="Candara"/>
              </a:rPr>
              <a:t>Jacob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8072" y="1388569"/>
            <a:ext cx="3315853" cy="4778091"/>
          </a:xfrm>
          <a:prstGeom prst="rect">
            <a:avLst/>
          </a:prstGeom>
        </p:spPr>
      </p:pic>
    </p:spTree>
    <p:extLst>
      <p:ext uri="{BB962C8B-B14F-4D97-AF65-F5344CB8AC3E}">
        <p14:creationId xmlns:p14="http://schemas.microsoft.com/office/powerpoint/2010/main" val="3952516566"/>
      </p:ext>
    </p:extLst>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87682"/>
            <a:ext cx="10972797" cy="6095999"/>
          </a:xfrm>
          <a:prstGeom prst="rect">
            <a:avLst/>
          </a:prstGeom>
        </p:spPr>
      </p:pic>
      <p:sp>
        <p:nvSpPr>
          <p:cNvPr id="6" name="TextBox 5"/>
          <p:cNvSpPr txBox="1"/>
          <p:nvPr/>
        </p:nvSpPr>
        <p:spPr>
          <a:xfrm>
            <a:off x="975360" y="853442"/>
            <a:ext cx="9245600" cy="1979773"/>
          </a:xfrm>
          <a:prstGeom prst="rect">
            <a:avLst/>
          </a:prstGeom>
          <a:noFill/>
        </p:spPr>
        <p:txBody>
          <a:bodyPr wrap="square" rtlCol="0">
            <a:spAutoFit/>
          </a:bodyPr>
          <a:lstStyle/>
          <a:p>
            <a:pPr defTabSz="1219140">
              <a:spcBef>
                <a:spcPts val="400"/>
              </a:spcBef>
            </a:pPr>
            <a:r>
              <a:rPr lang="en-US" sz="2400" i="1" dirty="0">
                <a:solidFill>
                  <a:prstClr val="white"/>
                </a:solidFill>
                <a:latin typeface="Candara"/>
              </a:rPr>
              <a:t>And what shall I more say?  For the time would fail me to tell of …</a:t>
            </a:r>
          </a:p>
          <a:p>
            <a:pPr defTabSz="1219140">
              <a:spcBef>
                <a:spcPts val="400"/>
              </a:spcBef>
            </a:pPr>
            <a:endParaRPr lang="en-US" sz="2133" dirty="0">
              <a:solidFill>
                <a:prstClr val="white">
                  <a:lumMod val="65000"/>
                </a:prstClr>
              </a:solidFill>
              <a:latin typeface="Candara"/>
            </a:endParaRPr>
          </a:p>
          <a:p>
            <a:pPr defTabSz="1219140">
              <a:spcBef>
                <a:spcPts val="400"/>
              </a:spcBef>
            </a:pPr>
            <a:r>
              <a:rPr lang="en-US" sz="2133" dirty="0">
                <a:solidFill>
                  <a:prstClr val="white">
                    <a:lumMod val="65000"/>
                  </a:prstClr>
                </a:solidFill>
                <a:latin typeface="Candara"/>
              </a:rPr>
              <a:t>Hagar </a:t>
            </a:r>
          </a:p>
          <a:p>
            <a:pPr defTabSz="1219140">
              <a:spcBef>
                <a:spcPts val="400"/>
              </a:spcBef>
            </a:pPr>
            <a:r>
              <a:rPr lang="en-US" sz="2133" dirty="0">
                <a:solidFill>
                  <a:prstClr val="white">
                    <a:lumMod val="65000"/>
                  </a:prstClr>
                </a:solidFill>
                <a:latin typeface="Candara"/>
              </a:rPr>
              <a:t>Jacob </a:t>
            </a:r>
          </a:p>
          <a:p>
            <a:pPr defTabSz="1219140">
              <a:spcBef>
                <a:spcPts val="400"/>
              </a:spcBef>
            </a:pPr>
            <a:r>
              <a:rPr lang="en-US" sz="2133" dirty="0">
                <a:solidFill>
                  <a:srgbClr val="A5D028">
                    <a:lumMod val="20000"/>
                    <a:lumOff val="80000"/>
                  </a:srgbClr>
                </a:solidFill>
                <a:latin typeface="Candara"/>
              </a:rPr>
              <a:t>Balaam</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701" y="1507920"/>
            <a:ext cx="5904592" cy="4664280"/>
          </a:xfrm>
          <a:prstGeom prst="rect">
            <a:avLst/>
          </a:prstGeom>
        </p:spPr>
      </p:pic>
    </p:spTree>
    <p:extLst>
      <p:ext uri="{BB962C8B-B14F-4D97-AF65-F5344CB8AC3E}">
        <p14:creationId xmlns:p14="http://schemas.microsoft.com/office/powerpoint/2010/main" val="1609366308"/>
      </p:ext>
    </p:extLst>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82602"/>
            <a:ext cx="10972797" cy="6095999"/>
          </a:xfrm>
          <a:prstGeom prst="rect">
            <a:avLst/>
          </a:prstGeom>
        </p:spPr>
      </p:pic>
      <p:sp>
        <p:nvSpPr>
          <p:cNvPr id="6" name="TextBox 5"/>
          <p:cNvSpPr txBox="1"/>
          <p:nvPr/>
        </p:nvSpPr>
        <p:spPr>
          <a:xfrm>
            <a:off x="975360" y="853440"/>
            <a:ext cx="8778240" cy="2359300"/>
          </a:xfrm>
          <a:prstGeom prst="rect">
            <a:avLst/>
          </a:prstGeom>
          <a:noFill/>
        </p:spPr>
        <p:txBody>
          <a:bodyPr wrap="square" rtlCol="0">
            <a:spAutoFit/>
          </a:bodyPr>
          <a:lstStyle/>
          <a:p>
            <a:pPr defTabSz="1219140">
              <a:spcBef>
                <a:spcPts val="400"/>
              </a:spcBef>
            </a:pPr>
            <a:r>
              <a:rPr lang="en-US" sz="2400" i="1" dirty="0">
                <a:solidFill>
                  <a:prstClr val="white"/>
                </a:solidFill>
                <a:latin typeface="Candara"/>
              </a:rPr>
              <a:t>And what shall I more say?  For the time would fail me to tell of …</a:t>
            </a:r>
          </a:p>
          <a:p>
            <a:pPr defTabSz="1219140">
              <a:spcBef>
                <a:spcPts val="400"/>
              </a:spcBef>
            </a:pPr>
            <a:endParaRPr lang="en-US" sz="2133" dirty="0">
              <a:solidFill>
                <a:prstClr val="white">
                  <a:lumMod val="65000"/>
                </a:prstClr>
              </a:solidFill>
              <a:latin typeface="Candara"/>
            </a:endParaRPr>
          </a:p>
          <a:p>
            <a:pPr defTabSz="1219140">
              <a:spcBef>
                <a:spcPts val="400"/>
              </a:spcBef>
            </a:pPr>
            <a:r>
              <a:rPr lang="en-US" sz="2133" dirty="0">
                <a:solidFill>
                  <a:prstClr val="white">
                    <a:lumMod val="65000"/>
                  </a:prstClr>
                </a:solidFill>
                <a:latin typeface="Candara"/>
              </a:rPr>
              <a:t>Hagar </a:t>
            </a:r>
          </a:p>
          <a:p>
            <a:pPr defTabSz="1219140">
              <a:spcBef>
                <a:spcPts val="400"/>
              </a:spcBef>
            </a:pPr>
            <a:r>
              <a:rPr lang="en-US" sz="2133" dirty="0">
                <a:solidFill>
                  <a:prstClr val="white">
                    <a:lumMod val="65000"/>
                  </a:prstClr>
                </a:solidFill>
                <a:latin typeface="Candara"/>
              </a:rPr>
              <a:t>Jacob </a:t>
            </a:r>
          </a:p>
          <a:p>
            <a:pPr defTabSz="1219140">
              <a:spcBef>
                <a:spcPts val="400"/>
              </a:spcBef>
            </a:pPr>
            <a:r>
              <a:rPr lang="en-US" sz="2133" dirty="0">
                <a:solidFill>
                  <a:prstClr val="white">
                    <a:lumMod val="65000"/>
                  </a:prstClr>
                </a:solidFill>
                <a:latin typeface="Candara"/>
              </a:rPr>
              <a:t>Balaam</a:t>
            </a:r>
          </a:p>
          <a:p>
            <a:pPr defTabSz="1219140">
              <a:spcBef>
                <a:spcPts val="400"/>
              </a:spcBef>
            </a:pPr>
            <a:r>
              <a:rPr lang="en-US" sz="2133" dirty="0">
                <a:solidFill>
                  <a:srgbClr val="A5D028">
                    <a:lumMod val="20000"/>
                    <a:lumOff val="80000"/>
                  </a:srgbClr>
                </a:solidFill>
                <a:latin typeface="Candara"/>
              </a:rPr>
              <a:t>Gideon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4030" y="1549400"/>
            <a:ext cx="5523940" cy="4572000"/>
          </a:xfrm>
          <a:prstGeom prst="rect">
            <a:avLst/>
          </a:prstGeom>
        </p:spPr>
      </p:pic>
    </p:spTree>
    <p:extLst>
      <p:ext uri="{BB962C8B-B14F-4D97-AF65-F5344CB8AC3E}">
        <p14:creationId xmlns:p14="http://schemas.microsoft.com/office/powerpoint/2010/main" val="2536777360"/>
      </p:ext>
    </p:extLst>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82602"/>
            <a:ext cx="10972797" cy="6095999"/>
          </a:xfrm>
          <a:prstGeom prst="rect">
            <a:avLst/>
          </a:prstGeom>
        </p:spPr>
      </p:pic>
      <p:sp>
        <p:nvSpPr>
          <p:cNvPr id="6" name="TextBox 5"/>
          <p:cNvSpPr txBox="1"/>
          <p:nvPr/>
        </p:nvSpPr>
        <p:spPr>
          <a:xfrm>
            <a:off x="975360" y="853442"/>
            <a:ext cx="8432800" cy="2738827"/>
          </a:xfrm>
          <a:prstGeom prst="rect">
            <a:avLst/>
          </a:prstGeom>
          <a:noFill/>
        </p:spPr>
        <p:txBody>
          <a:bodyPr wrap="square" rtlCol="0">
            <a:spAutoFit/>
          </a:bodyPr>
          <a:lstStyle/>
          <a:p>
            <a:pPr defTabSz="1219140">
              <a:spcBef>
                <a:spcPts val="400"/>
              </a:spcBef>
            </a:pPr>
            <a:r>
              <a:rPr lang="en-US" sz="2400" i="1" dirty="0">
                <a:solidFill>
                  <a:prstClr val="white"/>
                </a:solidFill>
                <a:latin typeface="Candara"/>
              </a:rPr>
              <a:t>And what shall I more say?  For the time would fail me to tell of …</a:t>
            </a:r>
          </a:p>
          <a:p>
            <a:pPr defTabSz="1219140">
              <a:spcBef>
                <a:spcPts val="400"/>
              </a:spcBef>
            </a:pPr>
            <a:endParaRPr lang="en-US" sz="2133" dirty="0">
              <a:solidFill>
                <a:prstClr val="white">
                  <a:lumMod val="65000"/>
                </a:prstClr>
              </a:solidFill>
              <a:latin typeface="Candara"/>
            </a:endParaRPr>
          </a:p>
          <a:p>
            <a:pPr defTabSz="1219140">
              <a:spcBef>
                <a:spcPts val="400"/>
              </a:spcBef>
            </a:pPr>
            <a:r>
              <a:rPr lang="en-US" sz="2133" dirty="0">
                <a:solidFill>
                  <a:prstClr val="white">
                    <a:lumMod val="65000"/>
                  </a:prstClr>
                </a:solidFill>
                <a:latin typeface="Candara"/>
              </a:rPr>
              <a:t>Hagar </a:t>
            </a:r>
          </a:p>
          <a:p>
            <a:pPr defTabSz="1219140">
              <a:spcBef>
                <a:spcPts val="400"/>
              </a:spcBef>
            </a:pPr>
            <a:r>
              <a:rPr lang="en-US" sz="2133" dirty="0">
                <a:solidFill>
                  <a:prstClr val="white">
                    <a:lumMod val="65000"/>
                  </a:prstClr>
                </a:solidFill>
                <a:latin typeface="Candara"/>
              </a:rPr>
              <a:t>Jacob </a:t>
            </a:r>
          </a:p>
          <a:p>
            <a:pPr defTabSz="1219140">
              <a:spcBef>
                <a:spcPts val="400"/>
              </a:spcBef>
            </a:pPr>
            <a:r>
              <a:rPr lang="en-US" sz="2133" dirty="0">
                <a:solidFill>
                  <a:prstClr val="white">
                    <a:lumMod val="65000"/>
                  </a:prstClr>
                </a:solidFill>
                <a:latin typeface="Candara"/>
              </a:rPr>
              <a:t>Balaam</a:t>
            </a:r>
          </a:p>
          <a:p>
            <a:pPr defTabSz="1219140">
              <a:spcBef>
                <a:spcPts val="400"/>
              </a:spcBef>
            </a:pPr>
            <a:r>
              <a:rPr lang="en-US" sz="2133" dirty="0">
                <a:solidFill>
                  <a:prstClr val="white">
                    <a:lumMod val="65000"/>
                  </a:prstClr>
                </a:solidFill>
                <a:latin typeface="Candara"/>
              </a:rPr>
              <a:t>Gideon</a:t>
            </a:r>
          </a:p>
          <a:p>
            <a:pPr defTabSz="1219140">
              <a:spcBef>
                <a:spcPts val="400"/>
              </a:spcBef>
            </a:pPr>
            <a:r>
              <a:rPr lang="en-US" sz="2133" dirty="0">
                <a:solidFill>
                  <a:srgbClr val="A5D028">
                    <a:lumMod val="20000"/>
                    <a:lumOff val="80000"/>
                  </a:srgbClr>
                </a:solidFill>
                <a:latin typeface="Candara"/>
              </a:rPr>
              <a:t>the parents of Samson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6185" y="1381762"/>
            <a:ext cx="3459633" cy="4754073"/>
          </a:xfrm>
          <a:prstGeom prst="rect">
            <a:avLst/>
          </a:prstGeom>
        </p:spPr>
      </p:pic>
    </p:spTree>
    <p:extLst>
      <p:ext uri="{BB962C8B-B14F-4D97-AF65-F5344CB8AC3E}">
        <p14:creationId xmlns:p14="http://schemas.microsoft.com/office/powerpoint/2010/main" val="3186273092"/>
      </p:ext>
    </p:extLst>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82602"/>
            <a:ext cx="10972797" cy="6095999"/>
          </a:xfrm>
          <a:prstGeom prst="rect">
            <a:avLst/>
          </a:prstGeom>
        </p:spPr>
      </p:pic>
      <p:sp>
        <p:nvSpPr>
          <p:cNvPr id="6" name="TextBox 5"/>
          <p:cNvSpPr txBox="1"/>
          <p:nvPr/>
        </p:nvSpPr>
        <p:spPr>
          <a:xfrm>
            <a:off x="975360" y="853440"/>
            <a:ext cx="9794240" cy="3118354"/>
          </a:xfrm>
          <a:prstGeom prst="rect">
            <a:avLst/>
          </a:prstGeom>
          <a:noFill/>
        </p:spPr>
        <p:txBody>
          <a:bodyPr wrap="square" rtlCol="0">
            <a:spAutoFit/>
          </a:bodyPr>
          <a:lstStyle/>
          <a:p>
            <a:pPr defTabSz="1219140">
              <a:spcBef>
                <a:spcPts val="400"/>
              </a:spcBef>
            </a:pPr>
            <a:r>
              <a:rPr lang="en-US" sz="2400" i="1" dirty="0">
                <a:solidFill>
                  <a:prstClr val="white"/>
                </a:solidFill>
                <a:latin typeface="Candara"/>
              </a:rPr>
              <a:t>And what shall I more say?  For the time would fail me to tell of …</a:t>
            </a:r>
          </a:p>
          <a:p>
            <a:pPr defTabSz="1219140">
              <a:spcBef>
                <a:spcPts val="400"/>
              </a:spcBef>
            </a:pPr>
            <a:endParaRPr lang="en-US" sz="2133" dirty="0">
              <a:solidFill>
                <a:prstClr val="white">
                  <a:lumMod val="65000"/>
                </a:prstClr>
              </a:solidFill>
              <a:latin typeface="Candara"/>
            </a:endParaRPr>
          </a:p>
          <a:p>
            <a:pPr defTabSz="1219140">
              <a:spcBef>
                <a:spcPts val="400"/>
              </a:spcBef>
            </a:pPr>
            <a:r>
              <a:rPr lang="en-US" sz="2133" dirty="0">
                <a:solidFill>
                  <a:prstClr val="white">
                    <a:lumMod val="65000"/>
                  </a:prstClr>
                </a:solidFill>
                <a:latin typeface="Candara"/>
              </a:rPr>
              <a:t>Hagar </a:t>
            </a:r>
          </a:p>
          <a:p>
            <a:pPr defTabSz="1219140">
              <a:spcBef>
                <a:spcPts val="400"/>
              </a:spcBef>
            </a:pPr>
            <a:r>
              <a:rPr lang="en-US" sz="2133" dirty="0">
                <a:solidFill>
                  <a:prstClr val="white">
                    <a:lumMod val="65000"/>
                  </a:prstClr>
                </a:solidFill>
                <a:latin typeface="Candara"/>
              </a:rPr>
              <a:t>Jacob </a:t>
            </a:r>
          </a:p>
          <a:p>
            <a:pPr defTabSz="1219140">
              <a:spcBef>
                <a:spcPts val="400"/>
              </a:spcBef>
            </a:pPr>
            <a:r>
              <a:rPr lang="en-US" sz="2133" dirty="0">
                <a:solidFill>
                  <a:prstClr val="white">
                    <a:lumMod val="65000"/>
                  </a:prstClr>
                </a:solidFill>
                <a:latin typeface="Candara"/>
              </a:rPr>
              <a:t>Balaam</a:t>
            </a:r>
          </a:p>
          <a:p>
            <a:pPr defTabSz="1219140">
              <a:spcBef>
                <a:spcPts val="400"/>
              </a:spcBef>
            </a:pPr>
            <a:r>
              <a:rPr lang="en-US" sz="2133" dirty="0">
                <a:solidFill>
                  <a:prstClr val="white">
                    <a:lumMod val="65000"/>
                  </a:prstClr>
                </a:solidFill>
                <a:latin typeface="Candara"/>
              </a:rPr>
              <a:t>Gideon</a:t>
            </a:r>
          </a:p>
          <a:p>
            <a:pPr defTabSz="1219140">
              <a:spcBef>
                <a:spcPts val="400"/>
              </a:spcBef>
            </a:pPr>
            <a:r>
              <a:rPr lang="en-US" sz="2133" dirty="0">
                <a:solidFill>
                  <a:prstClr val="white">
                    <a:lumMod val="65000"/>
                  </a:prstClr>
                </a:solidFill>
                <a:latin typeface="Candara"/>
              </a:rPr>
              <a:t>the parents of Samson</a:t>
            </a:r>
          </a:p>
          <a:p>
            <a:pPr defTabSz="1219140">
              <a:spcBef>
                <a:spcPts val="400"/>
              </a:spcBef>
            </a:pPr>
            <a:r>
              <a:rPr lang="en-US" sz="2133" dirty="0">
                <a:solidFill>
                  <a:srgbClr val="A5D028">
                    <a:lumMod val="20000"/>
                    <a:lumOff val="80000"/>
                  </a:srgbClr>
                </a:solidFill>
                <a:latin typeface="Candara"/>
              </a:rPr>
              <a:t>King David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5953" y="1498600"/>
            <a:ext cx="5658743" cy="4345576"/>
          </a:xfrm>
          <a:prstGeom prst="rect">
            <a:avLst/>
          </a:prstGeom>
        </p:spPr>
      </p:pic>
    </p:spTree>
    <p:extLst>
      <p:ext uri="{BB962C8B-B14F-4D97-AF65-F5344CB8AC3E}">
        <p14:creationId xmlns:p14="http://schemas.microsoft.com/office/powerpoint/2010/main" val="3414512384"/>
      </p:ext>
    </p:extLst>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82602"/>
            <a:ext cx="10972797" cy="6095999"/>
          </a:xfrm>
          <a:prstGeom prst="rect">
            <a:avLst/>
          </a:prstGeom>
        </p:spPr>
      </p:pic>
      <p:sp>
        <p:nvSpPr>
          <p:cNvPr id="6" name="TextBox 5"/>
          <p:cNvSpPr txBox="1"/>
          <p:nvPr/>
        </p:nvSpPr>
        <p:spPr>
          <a:xfrm>
            <a:off x="975360" y="853442"/>
            <a:ext cx="10200640" cy="3497881"/>
          </a:xfrm>
          <a:prstGeom prst="rect">
            <a:avLst/>
          </a:prstGeom>
          <a:noFill/>
        </p:spPr>
        <p:txBody>
          <a:bodyPr wrap="square" rtlCol="0">
            <a:spAutoFit/>
          </a:bodyPr>
          <a:lstStyle/>
          <a:p>
            <a:pPr defTabSz="1219140">
              <a:spcBef>
                <a:spcPts val="400"/>
              </a:spcBef>
            </a:pPr>
            <a:r>
              <a:rPr lang="en-US" sz="2400" i="1" dirty="0">
                <a:solidFill>
                  <a:prstClr val="white"/>
                </a:solidFill>
                <a:latin typeface="Candara"/>
              </a:rPr>
              <a:t>And what shall I more say?  For the time would fail me to tell of …</a:t>
            </a:r>
          </a:p>
          <a:p>
            <a:pPr defTabSz="1219140">
              <a:spcBef>
                <a:spcPts val="400"/>
              </a:spcBef>
            </a:pPr>
            <a:endParaRPr lang="en-US" sz="2133" dirty="0">
              <a:solidFill>
                <a:prstClr val="white">
                  <a:lumMod val="65000"/>
                </a:prstClr>
              </a:solidFill>
              <a:latin typeface="Candara"/>
            </a:endParaRPr>
          </a:p>
          <a:p>
            <a:pPr defTabSz="1219140">
              <a:spcBef>
                <a:spcPts val="400"/>
              </a:spcBef>
            </a:pPr>
            <a:r>
              <a:rPr lang="en-US" sz="2133" dirty="0">
                <a:solidFill>
                  <a:prstClr val="white">
                    <a:lumMod val="65000"/>
                  </a:prstClr>
                </a:solidFill>
                <a:latin typeface="Candara"/>
              </a:rPr>
              <a:t>Hagar </a:t>
            </a:r>
          </a:p>
          <a:p>
            <a:pPr defTabSz="1219140">
              <a:spcBef>
                <a:spcPts val="400"/>
              </a:spcBef>
            </a:pPr>
            <a:r>
              <a:rPr lang="en-US" sz="2133" dirty="0">
                <a:solidFill>
                  <a:prstClr val="white">
                    <a:lumMod val="65000"/>
                  </a:prstClr>
                </a:solidFill>
                <a:latin typeface="Candara"/>
              </a:rPr>
              <a:t>Jacob </a:t>
            </a:r>
          </a:p>
          <a:p>
            <a:pPr defTabSz="1219140">
              <a:spcBef>
                <a:spcPts val="400"/>
              </a:spcBef>
            </a:pPr>
            <a:r>
              <a:rPr lang="en-US" sz="2133" dirty="0">
                <a:solidFill>
                  <a:prstClr val="white">
                    <a:lumMod val="65000"/>
                  </a:prstClr>
                </a:solidFill>
                <a:latin typeface="Candara"/>
              </a:rPr>
              <a:t>Balaam</a:t>
            </a:r>
          </a:p>
          <a:p>
            <a:pPr defTabSz="1219140">
              <a:spcBef>
                <a:spcPts val="400"/>
              </a:spcBef>
            </a:pPr>
            <a:r>
              <a:rPr lang="en-US" sz="2133" dirty="0">
                <a:solidFill>
                  <a:prstClr val="white">
                    <a:lumMod val="65000"/>
                  </a:prstClr>
                </a:solidFill>
                <a:latin typeface="Candara"/>
              </a:rPr>
              <a:t>Gideon</a:t>
            </a:r>
          </a:p>
          <a:p>
            <a:pPr defTabSz="1219140">
              <a:spcBef>
                <a:spcPts val="400"/>
              </a:spcBef>
            </a:pPr>
            <a:r>
              <a:rPr lang="en-US" sz="2133" dirty="0">
                <a:solidFill>
                  <a:prstClr val="white">
                    <a:lumMod val="65000"/>
                  </a:prstClr>
                </a:solidFill>
                <a:latin typeface="Candara"/>
              </a:rPr>
              <a:t>the parents of Samson</a:t>
            </a:r>
          </a:p>
          <a:p>
            <a:pPr defTabSz="1219140">
              <a:spcBef>
                <a:spcPts val="400"/>
              </a:spcBef>
            </a:pPr>
            <a:r>
              <a:rPr lang="en-US" sz="2133" dirty="0">
                <a:solidFill>
                  <a:prstClr val="white">
                    <a:lumMod val="65000"/>
                  </a:prstClr>
                </a:solidFill>
                <a:latin typeface="Candara"/>
              </a:rPr>
              <a:t>King David </a:t>
            </a:r>
          </a:p>
          <a:p>
            <a:pPr defTabSz="1219140">
              <a:spcBef>
                <a:spcPts val="400"/>
              </a:spcBef>
            </a:pPr>
            <a:r>
              <a:rPr lang="en-US" sz="2133" dirty="0">
                <a:solidFill>
                  <a:srgbClr val="A5D028">
                    <a:lumMod val="20000"/>
                    <a:lumOff val="80000"/>
                  </a:srgbClr>
                </a:solidFill>
                <a:latin typeface="Candara"/>
              </a:rPr>
              <a:t>Elijah</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1062" y="1367360"/>
            <a:ext cx="4009879" cy="4804841"/>
          </a:xfrm>
          <a:prstGeom prst="rect">
            <a:avLst/>
          </a:prstGeom>
        </p:spPr>
      </p:pic>
    </p:spTree>
    <p:extLst>
      <p:ext uri="{BB962C8B-B14F-4D97-AF65-F5344CB8AC3E}">
        <p14:creationId xmlns:p14="http://schemas.microsoft.com/office/powerpoint/2010/main" val="2211146175"/>
      </p:ext>
    </p:extLst>
  </p:cSld>
  <p:clrMapOvr>
    <a:masterClrMapping/>
  </p:clrMapOvr>
  <p:transition spd="med">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82602"/>
            <a:ext cx="10972797" cy="6095999"/>
          </a:xfrm>
          <a:prstGeom prst="rect">
            <a:avLst/>
          </a:prstGeom>
        </p:spPr>
      </p:pic>
      <p:sp>
        <p:nvSpPr>
          <p:cNvPr id="6" name="TextBox 5"/>
          <p:cNvSpPr txBox="1"/>
          <p:nvPr/>
        </p:nvSpPr>
        <p:spPr>
          <a:xfrm>
            <a:off x="975360" y="853440"/>
            <a:ext cx="9387840" cy="3877408"/>
          </a:xfrm>
          <a:prstGeom prst="rect">
            <a:avLst/>
          </a:prstGeom>
          <a:noFill/>
        </p:spPr>
        <p:txBody>
          <a:bodyPr wrap="square" rtlCol="0">
            <a:spAutoFit/>
          </a:bodyPr>
          <a:lstStyle/>
          <a:p>
            <a:pPr defTabSz="1219140">
              <a:spcBef>
                <a:spcPts val="400"/>
              </a:spcBef>
            </a:pPr>
            <a:r>
              <a:rPr lang="en-US" sz="2400" i="1" dirty="0">
                <a:solidFill>
                  <a:prstClr val="white"/>
                </a:solidFill>
                <a:latin typeface="Candara"/>
              </a:rPr>
              <a:t>And what shall I more say?  For the time would fail me to tell of …</a:t>
            </a:r>
          </a:p>
          <a:p>
            <a:pPr defTabSz="1219140">
              <a:spcBef>
                <a:spcPts val="400"/>
              </a:spcBef>
            </a:pPr>
            <a:endParaRPr lang="en-US" sz="2133" dirty="0">
              <a:solidFill>
                <a:prstClr val="white">
                  <a:lumMod val="65000"/>
                </a:prstClr>
              </a:solidFill>
              <a:latin typeface="Candara"/>
            </a:endParaRPr>
          </a:p>
          <a:p>
            <a:pPr defTabSz="1219140">
              <a:spcBef>
                <a:spcPts val="400"/>
              </a:spcBef>
            </a:pPr>
            <a:r>
              <a:rPr lang="en-US" sz="2133" dirty="0">
                <a:solidFill>
                  <a:prstClr val="white">
                    <a:lumMod val="65000"/>
                  </a:prstClr>
                </a:solidFill>
                <a:latin typeface="Candara"/>
              </a:rPr>
              <a:t>Hagar </a:t>
            </a:r>
          </a:p>
          <a:p>
            <a:pPr defTabSz="1219140">
              <a:spcBef>
                <a:spcPts val="400"/>
              </a:spcBef>
            </a:pPr>
            <a:r>
              <a:rPr lang="en-US" sz="2133" dirty="0">
                <a:solidFill>
                  <a:prstClr val="white">
                    <a:lumMod val="65000"/>
                  </a:prstClr>
                </a:solidFill>
                <a:latin typeface="Candara"/>
              </a:rPr>
              <a:t>Jacob </a:t>
            </a:r>
          </a:p>
          <a:p>
            <a:pPr defTabSz="1219140">
              <a:spcBef>
                <a:spcPts val="400"/>
              </a:spcBef>
            </a:pPr>
            <a:r>
              <a:rPr lang="en-US" sz="2133" dirty="0">
                <a:solidFill>
                  <a:prstClr val="white">
                    <a:lumMod val="65000"/>
                  </a:prstClr>
                </a:solidFill>
                <a:latin typeface="Candara"/>
              </a:rPr>
              <a:t>Balaam</a:t>
            </a:r>
          </a:p>
          <a:p>
            <a:pPr defTabSz="1219140">
              <a:spcBef>
                <a:spcPts val="400"/>
              </a:spcBef>
            </a:pPr>
            <a:r>
              <a:rPr lang="en-US" sz="2133" dirty="0">
                <a:solidFill>
                  <a:prstClr val="white">
                    <a:lumMod val="65000"/>
                  </a:prstClr>
                </a:solidFill>
                <a:latin typeface="Candara"/>
              </a:rPr>
              <a:t>Gideon</a:t>
            </a:r>
          </a:p>
          <a:p>
            <a:pPr defTabSz="1219140">
              <a:spcBef>
                <a:spcPts val="400"/>
              </a:spcBef>
            </a:pPr>
            <a:r>
              <a:rPr lang="en-US" sz="2133" dirty="0">
                <a:solidFill>
                  <a:prstClr val="white">
                    <a:lumMod val="65000"/>
                  </a:prstClr>
                </a:solidFill>
                <a:latin typeface="Candara"/>
              </a:rPr>
              <a:t>the parents of Samson</a:t>
            </a:r>
          </a:p>
          <a:p>
            <a:pPr defTabSz="1219140">
              <a:spcBef>
                <a:spcPts val="400"/>
              </a:spcBef>
            </a:pPr>
            <a:r>
              <a:rPr lang="en-US" sz="2133" dirty="0">
                <a:solidFill>
                  <a:prstClr val="white">
                    <a:lumMod val="65000"/>
                  </a:prstClr>
                </a:solidFill>
                <a:latin typeface="Candara"/>
              </a:rPr>
              <a:t>King David </a:t>
            </a:r>
          </a:p>
          <a:p>
            <a:pPr defTabSz="1219140">
              <a:spcBef>
                <a:spcPts val="400"/>
              </a:spcBef>
            </a:pPr>
            <a:r>
              <a:rPr lang="en-US" sz="2133" dirty="0">
                <a:solidFill>
                  <a:prstClr val="white">
                    <a:lumMod val="65000"/>
                  </a:prstClr>
                </a:solidFill>
                <a:latin typeface="Candara"/>
              </a:rPr>
              <a:t>Elijah</a:t>
            </a:r>
          </a:p>
          <a:p>
            <a:pPr defTabSz="1219140">
              <a:spcBef>
                <a:spcPts val="400"/>
              </a:spcBef>
            </a:pPr>
            <a:r>
              <a:rPr lang="en-US" sz="2133" dirty="0">
                <a:solidFill>
                  <a:srgbClr val="A5D028">
                    <a:lumMod val="20000"/>
                    <a:lumOff val="80000"/>
                  </a:srgbClr>
                </a:solidFill>
                <a:latin typeface="Candara"/>
              </a:rPr>
              <a:t>Daniel</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1504" y="1381283"/>
            <a:ext cx="3988989" cy="4751036"/>
          </a:xfrm>
          <a:prstGeom prst="rect">
            <a:avLst/>
          </a:prstGeom>
        </p:spPr>
      </p:pic>
    </p:spTree>
    <p:extLst>
      <p:ext uri="{BB962C8B-B14F-4D97-AF65-F5344CB8AC3E}">
        <p14:creationId xmlns:p14="http://schemas.microsoft.com/office/powerpoint/2010/main" val="50477556"/>
      </p:ext>
    </p:extLst>
  </p:cSld>
  <p:clrMapOvr>
    <a:masterClrMapping/>
  </p:clrMapOvr>
  <p:transition spd="med">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82602"/>
            <a:ext cx="10972797" cy="6095999"/>
          </a:xfrm>
          <a:prstGeom prst="rect">
            <a:avLst/>
          </a:prstGeom>
        </p:spPr>
      </p:pic>
      <p:sp>
        <p:nvSpPr>
          <p:cNvPr id="6" name="TextBox 5"/>
          <p:cNvSpPr txBox="1"/>
          <p:nvPr/>
        </p:nvSpPr>
        <p:spPr>
          <a:xfrm>
            <a:off x="975360" y="853440"/>
            <a:ext cx="10099040" cy="4256935"/>
          </a:xfrm>
          <a:prstGeom prst="rect">
            <a:avLst/>
          </a:prstGeom>
          <a:noFill/>
        </p:spPr>
        <p:txBody>
          <a:bodyPr wrap="square" rtlCol="0">
            <a:spAutoFit/>
          </a:bodyPr>
          <a:lstStyle/>
          <a:p>
            <a:pPr defTabSz="1219140">
              <a:spcBef>
                <a:spcPts val="400"/>
              </a:spcBef>
            </a:pPr>
            <a:r>
              <a:rPr lang="en-US" sz="2400" i="1" dirty="0">
                <a:solidFill>
                  <a:prstClr val="white"/>
                </a:solidFill>
                <a:latin typeface="Candara"/>
              </a:rPr>
              <a:t>And what shall I more say?  For the time would fail me to tell of …</a:t>
            </a:r>
          </a:p>
          <a:p>
            <a:pPr defTabSz="1219140">
              <a:spcBef>
                <a:spcPts val="400"/>
              </a:spcBef>
            </a:pPr>
            <a:endParaRPr lang="en-US" sz="2133" dirty="0">
              <a:solidFill>
                <a:prstClr val="black">
                  <a:lumMod val="50000"/>
                  <a:lumOff val="50000"/>
                </a:prstClr>
              </a:solidFill>
              <a:latin typeface="Candara"/>
            </a:endParaRPr>
          </a:p>
          <a:p>
            <a:pPr defTabSz="1219140">
              <a:spcBef>
                <a:spcPts val="400"/>
              </a:spcBef>
            </a:pPr>
            <a:r>
              <a:rPr lang="en-US" sz="2133" dirty="0">
                <a:solidFill>
                  <a:prstClr val="black">
                    <a:lumMod val="50000"/>
                    <a:lumOff val="50000"/>
                  </a:prstClr>
                </a:solidFill>
                <a:latin typeface="Candara"/>
              </a:rPr>
              <a:t>Hagar </a:t>
            </a:r>
          </a:p>
          <a:p>
            <a:pPr defTabSz="1219140">
              <a:spcBef>
                <a:spcPts val="400"/>
              </a:spcBef>
            </a:pPr>
            <a:r>
              <a:rPr lang="en-US" sz="2133" dirty="0">
                <a:solidFill>
                  <a:prstClr val="black">
                    <a:lumMod val="50000"/>
                    <a:lumOff val="50000"/>
                  </a:prstClr>
                </a:solidFill>
                <a:latin typeface="Candara"/>
              </a:rPr>
              <a:t>Jacob </a:t>
            </a:r>
          </a:p>
          <a:p>
            <a:pPr defTabSz="1219140">
              <a:spcBef>
                <a:spcPts val="400"/>
              </a:spcBef>
            </a:pPr>
            <a:r>
              <a:rPr lang="en-US" sz="2133" dirty="0">
                <a:solidFill>
                  <a:prstClr val="white">
                    <a:lumMod val="65000"/>
                  </a:prstClr>
                </a:solidFill>
                <a:latin typeface="Candara"/>
              </a:rPr>
              <a:t>Balaam</a:t>
            </a:r>
          </a:p>
          <a:p>
            <a:pPr defTabSz="1219140">
              <a:spcBef>
                <a:spcPts val="400"/>
              </a:spcBef>
            </a:pPr>
            <a:r>
              <a:rPr lang="en-US" sz="2133" dirty="0">
                <a:solidFill>
                  <a:prstClr val="white">
                    <a:lumMod val="65000"/>
                  </a:prstClr>
                </a:solidFill>
                <a:latin typeface="Candara"/>
              </a:rPr>
              <a:t>Gideon</a:t>
            </a:r>
          </a:p>
          <a:p>
            <a:pPr defTabSz="1219140">
              <a:spcBef>
                <a:spcPts val="400"/>
              </a:spcBef>
            </a:pPr>
            <a:r>
              <a:rPr lang="en-US" sz="2133" dirty="0">
                <a:solidFill>
                  <a:prstClr val="white">
                    <a:lumMod val="65000"/>
                  </a:prstClr>
                </a:solidFill>
                <a:latin typeface="Candara"/>
              </a:rPr>
              <a:t>the parents of Samson</a:t>
            </a:r>
          </a:p>
          <a:p>
            <a:pPr defTabSz="1219140">
              <a:spcBef>
                <a:spcPts val="400"/>
              </a:spcBef>
            </a:pPr>
            <a:r>
              <a:rPr lang="en-US" sz="2133" dirty="0">
                <a:solidFill>
                  <a:prstClr val="white">
                    <a:lumMod val="65000"/>
                  </a:prstClr>
                </a:solidFill>
                <a:latin typeface="Candara"/>
              </a:rPr>
              <a:t>King David </a:t>
            </a:r>
          </a:p>
          <a:p>
            <a:pPr defTabSz="1219140">
              <a:spcBef>
                <a:spcPts val="400"/>
              </a:spcBef>
            </a:pPr>
            <a:r>
              <a:rPr lang="en-US" sz="2133" dirty="0">
                <a:solidFill>
                  <a:prstClr val="white">
                    <a:lumMod val="65000"/>
                  </a:prstClr>
                </a:solidFill>
                <a:latin typeface="Candara"/>
              </a:rPr>
              <a:t>Elijah</a:t>
            </a:r>
          </a:p>
          <a:p>
            <a:pPr defTabSz="1219140">
              <a:spcBef>
                <a:spcPts val="400"/>
              </a:spcBef>
            </a:pPr>
            <a:r>
              <a:rPr lang="en-US" sz="2133" dirty="0">
                <a:solidFill>
                  <a:prstClr val="white">
                    <a:lumMod val="65000"/>
                  </a:prstClr>
                </a:solidFill>
                <a:latin typeface="Candara"/>
              </a:rPr>
              <a:t>Daniel</a:t>
            </a:r>
          </a:p>
          <a:p>
            <a:pPr defTabSz="1219140">
              <a:spcBef>
                <a:spcPts val="400"/>
              </a:spcBef>
            </a:pPr>
            <a:r>
              <a:rPr lang="en-US" sz="2133" dirty="0">
                <a:solidFill>
                  <a:srgbClr val="A5D028">
                    <a:lumMod val="20000"/>
                    <a:lumOff val="80000"/>
                  </a:srgbClr>
                </a:solidFill>
                <a:latin typeface="Candara"/>
              </a:rPr>
              <a:t>Joseph and Mary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0400" y="1442722"/>
            <a:ext cx="3048000" cy="382285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1600" y="1734005"/>
            <a:ext cx="3048000" cy="4380591"/>
          </a:xfrm>
          <a:prstGeom prst="rect">
            <a:avLst/>
          </a:prstGeom>
        </p:spPr>
      </p:pic>
    </p:spTree>
    <p:extLst>
      <p:ext uri="{BB962C8B-B14F-4D97-AF65-F5344CB8AC3E}">
        <p14:creationId xmlns:p14="http://schemas.microsoft.com/office/powerpoint/2010/main" val="1102368270"/>
      </p:ext>
    </p:extLst>
  </p:cSld>
  <p:clrMapOvr>
    <a:masterClrMapping/>
  </p:clrMapOvr>
  <p:transition spd="med">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82602"/>
            <a:ext cx="10972797" cy="6095999"/>
          </a:xfrm>
          <a:prstGeom prst="rect">
            <a:avLst/>
          </a:prstGeom>
        </p:spPr>
      </p:pic>
      <p:sp>
        <p:nvSpPr>
          <p:cNvPr id="6" name="TextBox 5"/>
          <p:cNvSpPr txBox="1"/>
          <p:nvPr/>
        </p:nvSpPr>
        <p:spPr>
          <a:xfrm>
            <a:off x="975360" y="853440"/>
            <a:ext cx="8839200" cy="4636462"/>
          </a:xfrm>
          <a:prstGeom prst="rect">
            <a:avLst/>
          </a:prstGeom>
          <a:noFill/>
        </p:spPr>
        <p:txBody>
          <a:bodyPr wrap="square" rtlCol="0">
            <a:spAutoFit/>
          </a:bodyPr>
          <a:lstStyle/>
          <a:p>
            <a:pPr defTabSz="1219140">
              <a:spcBef>
                <a:spcPts val="400"/>
              </a:spcBef>
            </a:pPr>
            <a:r>
              <a:rPr lang="en-US" sz="2400" i="1" dirty="0">
                <a:solidFill>
                  <a:prstClr val="white"/>
                </a:solidFill>
                <a:latin typeface="Candara"/>
              </a:rPr>
              <a:t>And what shall I more say?  For the time would fail me to tell of …</a:t>
            </a:r>
          </a:p>
          <a:p>
            <a:pPr defTabSz="1219140">
              <a:spcBef>
                <a:spcPts val="400"/>
              </a:spcBef>
            </a:pPr>
            <a:endParaRPr lang="en-US" sz="2133" dirty="0">
              <a:solidFill>
                <a:prstClr val="white">
                  <a:lumMod val="65000"/>
                </a:prstClr>
              </a:solidFill>
              <a:latin typeface="Candara"/>
            </a:endParaRPr>
          </a:p>
          <a:p>
            <a:pPr defTabSz="1219140">
              <a:spcBef>
                <a:spcPts val="400"/>
              </a:spcBef>
            </a:pPr>
            <a:r>
              <a:rPr lang="en-US" sz="2133" dirty="0">
                <a:solidFill>
                  <a:prstClr val="white">
                    <a:lumMod val="65000"/>
                  </a:prstClr>
                </a:solidFill>
                <a:latin typeface="Candara"/>
              </a:rPr>
              <a:t>Hagar </a:t>
            </a:r>
          </a:p>
          <a:p>
            <a:pPr defTabSz="1219140">
              <a:spcBef>
                <a:spcPts val="400"/>
              </a:spcBef>
            </a:pPr>
            <a:r>
              <a:rPr lang="en-US" sz="2133" dirty="0">
                <a:solidFill>
                  <a:prstClr val="white">
                    <a:lumMod val="65000"/>
                  </a:prstClr>
                </a:solidFill>
                <a:latin typeface="Candara"/>
              </a:rPr>
              <a:t>Jacob </a:t>
            </a:r>
          </a:p>
          <a:p>
            <a:pPr defTabSz="1219140">
              <a:spcBef>
                <a:spcPts val="400"/>
              </a:spcBef>
            </a:pPr>
            <a:r>
              <a:rPr lang="en-US" sz="2133" dirty="0">
                <a:solidFill>
                  <a:prstClr val="white">
                    <a:lumMod val="65000"/>
                  </a:prstClr>
                </a:solidFill>
                <a:latin typeface="Candara"/>
              </a:rPr>
              <a:t>Balaam</a:t>
            </a:r>
          </a:p>
          <a:p>
            <a:pPr defTabSz="1219140">
              <a:spcBef>
                <a:spcPts val="400"/>
              </a:spcBef>
            </a:pPr>
            <a:r>
              <a:rPr lang="en-US" sz="2133" dirty="0">
                <a:solidFill>
                  <a:prstClr val="white">
                    <a:lumMod val="65000"/>
                  </a:prstClr>
                </a:solidFill>
                <a:latin typeface="Candara"/>
              </a:rPr>
              <a:t>Gideon</a:t>
            </a:r>
          </a:p>
          <a:p>
            <a:pPr defTabSz="1219140">
              <a:spcBef>
                <a:spcPts val="400"/>
              </a:spcBef>
            </a:pPr>
            <a:r>
              <a:rPr lang="en-US" sz="2133" dirty="0">
                <a:solidFill>
                  <a:prstClr val="white">
                    <a:lumMod val="65000"/>
                  </a:prstClr>
                </a:solidFill>
                <a:latin typeface="Candara"/>
              </a:rPr>
              <a:t>the parents of Samson</a:t>
            </a:r>
          </a:p>
          <a:p>
            <a:pPr defTabSz="1219140">
              <a:spcBef>
                <a:spcPts val="400"/>
              </a:spcBef>
            </a:pPr>
            <a:r>
              <a:rPr lang="en-US" sz="2133" dirty="0">
                <a:solidFill>
                  <a:prstClr val="white">
                    <a:lumMod val="65000"/>
                  </a:prstClr>
                </a:solidFill>
                <a:latin typeface="Candara"/>
              </a:rPr>
              <a:t>King David </a:t>
            </a:r>
          </a:p>
          <a:p>
            <a:pPr defTabSz="1219140">
              <a:spcBef>
                <a:spcPts val="400"/>
              </a:spcBef>
            </a:pPr>
            <a:r>
              <a:rPr lang="en-US" sz="2133" dirty="0">
                <a:solidFill>
                  <a:prstClr val="white">
                    <a:lumMod val="65000"/>
                  </a:prstClr>
                </a:solidFill>
                <a:latin typeface="Candara"/>
              </a:rPr>
              <a:t>Elijah</a:t>
            </a:r>
          </a:p>
          <a:p>
            <a:pPr defTabSz="1219140">
              <a:spcBef>
                <a:spcPts val="400"/>
              </a:spcBef>
            </a:pPr>
            <a:r>
              <a:rPr lang="en-US" sz="2133" dirty="0">
                <a:solidFill>
                  <a:prstClr val="white">
                    <a:lumMod val="65000"/>
                  </a:prstClr>
                </a:solidFill>
                <a:latin typeface="Candara"/>
              </a:rPr>
              <a:t>Daniel</a:t>
            </a:r>
          </a:p>
          <a:p>
            <a:pPr defTabSz="1219140">
              <a:spcBef>
                <a:spcPts val="400"/>
              </a:spcBef>
            </a:pPr>
            <a:r>
              <a:rPr lang="en-US" sz="2133" dirty="0">
                <a:solidFill>
                  <a:prstClr val="white">
                    <a:lumMod val="65000"/>
                  </a:prstClr>
                </a:solidFill>
                <a:latin typeface="Candara"/>
              </a:rPr>
              <a:t>Joseph and Mary</a:t>
            </a:r>
          </a:p>
          <a:p>
            <a:pPr defTabSz="1219140">
              <a:spcBef>
                <a:spcPts val="400"/>
              </a:spcBef>
            </a:pPr>
            <a:r>
              <a:rPr lang="en-US" sz="2133" dirty="0">
                <a:solidFill>
                  <a:srgbClr val="A5D028">
                    <a:lumMod val="20000"/>
                    <a:lumOff val="80000"/>
                  </a:srgbClr>
                </a:solidFill>
                <a:latin typeface="Candara"/>
              </a:rPr>
              <a:t>the shepherds in the field</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3602" y="1600200"/>
            <a:ext cx="6178532" cy="4165600"/>
          </a:xfrm>
          <a:prstGeom prst="rect">
            <a:avLst/>
          </a:prstGeom>
        </p:spPr>
      </p:pic>
    </p:spTree>
    <p:extLst>
      <p:ext uri="{BB962C8B-B14F-4D97-AF65-F5344CB8AC3E}">
        <p14:creationId xmlns:p14="http://schemas.microsoft.com/office/powerpoint/2010/main" val="1190483930"/>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796BD7-181F-40E0-899F-8F9DC10A5A8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263" y="481263"/>
            <a:ext cx="11213432" cy="5823283"/>
          </a:xfrm>
          <a:prstGeom prst="rect">
            <a:avLst/>
          </a:prstGeom>
          <a:noFill/>
          <a:ln>
            <a:noFill/>
          </a:ln>
        </p:spPr>
      </p:pic>
    </p:spTree>
    <p:extLst>
      <p:ext uri="{BB962C8B-B14F-4D97-AF65-F5344CB8AC3E}">
        <p14:creationId xmlns:p14="http://schemas.microsoft.com/office/powerpoint/2010/main" val="32678050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82602"/>
            <a:ext cx="10972797" cy="6129954"/>
          </a:xfrm>
          <a:prstGeom prst="rect">
            <a:avLst/>
          </a:prstGeom>
        </p:spPr>
      </p:pic>
      <p:sp>
        <p:nvSpPr>
          <p:cNvPr id="6" name="TextBox 5"/>
          <p:cNvSpPr txBox="1"/>
          <p:nvPr/>
        </p:nvSpPr>
        <p:spPr>
          <a:xfrm>
            <a:off x="917828" y="853566"/>
            <a:ext cx="9648572" cy="5097176"/>
          </a:xfrm>
          <a:prstGeom prst="rect">
            <a:avLst/>
          </a:prstGeom>
          <a:noFill/>
        </p:spPr>
        <p:txBody>
          <a:bodyPr wrap="square" rtlCol="0">
            <a:spAutoFit/>
          </a:bodyPr>
          <a:lstStyle/>
          <a:p>
            <a:pPr defTabSz="1219140">
              <a:spcBef>
                <a:spcPts val="400"/>
              </a:spcBef>
            </a:pPr>
            <a:r>
              <a:rPr lang="en-US" sz="2400" i="1" dirty="0">
                <a:solidFill>
                  <a:prstClr val="white"/>
                </a:solidFill>
                <a:latin typeface="Candara"/>
              </a:rPr>
              <a:t>And what shall I more say?  For the time would fail me to tell of …</a:t>
            </a:r>
          </a:p>
          <a:p>
            <a:pPr defTabSz="1219140">
              <a:spcBef>
                <a:spcPts val="400"/>
              </a:spcBef>
            </a:pPr>
            <a:endParaRPr lang="en-US" sz="2133" dirty="0">
              <a:solidFill>
                <a:prstClr val="white">
                  <a:lumMod val="65000"/>
                </a:prstClr>
              </a:solidFill>
              <a:latin typeface="Candara"/>
            </a:endParaRPr>
          </a:p>
          <a:p>
            <a:pPr defTabSz="1219140">
              <a:spcBef>
                <a:spcPts val="400"/>
              </a:spcBef>
            </a:pPr>
            <a:r>
              <a:rPr lang="en-US" sz="2133" dirty="0">
                <a:solidFill>
                  <a:prstClr val="white">
                    <a:lumMod val="65000"/>
                  </a:prstClr>
                </a:solidFill>
                <a:latin typeface="Candara"/>
              </a:rPr>
              <a:t>Hagar </a:t>
            </a:r>
          </a:p>
          <a:p>
            <a:pPr defTabSz="1219140">
              <a:spcBef>
                <a:spcPts val="400"/>
              </a:spcBef>
            </a:pPr>
            <a:r>
              <a:rPr lang="en-US" sz="2133" dirty="0">
                <a:solidFill>
                  <a:prstClr val="white">
                    <a:lumMod val="65000"/>
                  </a:prstClr>
                </a:solidFill>
                <a:latin typeface="Candara"/>
              </a:rPr>
              <a:t>Jacob </a:t>
            </a:r>
          </a:p>
          <a:p>
            <a:pPr defTabSz="1219140">
              <a:spcBef>
                <a:spcPts val="400"/>
              </a:spcBef>
            </a:pPr>
            <a:r>
              <a:rPr lang="en-US" sz="2133" dirty="0">
                <a:solidFill>
                  <a:prstClr val="white">
                    <a:lumMod val="65000"/>
                  </a:prstClr>
                </a:solidFill>
                <a:latin typeface="Candara"/>
              </a:rPr>
              <a:t>Balaam</a:t>
            </a:r>
          </a:p>
          <a:p>
            <a:pPr defTabSz="1219140">
              <a:spcBef>
                <a:spcPts val="400"/>
              </a:spcBef>
            </a:pPr>
            <a:r>
              <a:rPr lang="en-US" sz="2133" dirty="0">
                <a:solidFill>
                  <a:prstClr val="white">
                    <a:lumMod val="65000"/>
                  </a:prstClr>
                </a:solidFill>
                <a:latin typeface="Candara"/>
              </a:rPr>
              <a:t>Gideon</a:t>
            </a:r>
          </a:p>
          <a:p>
            <a:pPr defTabSz="1219140">
              <a:spcBef>
                <a:spcPts val="400"/>
              </a:spcBef>
            </a:pPr>
            <a:r>
              <a:rPr lang="en-US" sz="2133" dirty="0">
                <a:solidFill>
                  <a:prstClr val="white">
                    <a:lumMod val="65000"/>
                  </a:prstClr>
                </a:solidFill>
                <a:latin typeface="Candara"/>
              </a:rPr>
              <a:t>the parents of Samson</a:t>
            </a:r>
          </a:p>
          <a:p>
            <a:pPr defTabSz="1219140">
              <a:spcBef>
                <a:spcPts val="400"/>
              </a:spcBef>
            </a:pPr>
            <a:r>
              <a:rPr lang="en-US" sz="2133" dirty="0">
                <a:solidFill>
                  <a:prstClr val="white">
                    <a:lumMod val="65000"/>
                  </a:prstClr>
                </a:solidFill>
                <a:latin typeface="Candara"/>
              </a:rPr>
              <a:t>King David </a:t>
            </a:r>
          </a:p>
          <a:p>
            <a:pPr defTabSz="1219140">
              <a:spcBef>
                <a:spcPts val="400"/>
              </a:spcBef>
            </a:pPr>
            <a:r>
              <a:rPr lang="en-US" sz="2133" dirty="0">
                <a:solidFill>
                  <a:prstClr val="white">
                    <a:lumMod val="65000"/>
                  </a:prstClr>
                </a:solidFill>
                <a:latin typeface="Candara"/>
              </a:rPr>
              <a:t>Elijah</a:t>
            </a:r>
          </a:p>
          <a:p>
            <a:pPr defTabSz="1219140">
              <a:spcBef>
                <a:spcPts val="400"/>
              </a:spcBef>
            </a:pPr>
            <a:r>
              <a:rPr lang="en-US" sz="2133" dirty="0">
                <a:solidFill>
                  <a:prstClr val="white">
                    <a:lumMod val="65000"/>
                  </a:prstClr>
                </a:solidFill>
                <a:latin typeface="Candara"/>
              </a:rPr>
              <a:t>Daniel</a:t>
            </a:r>
          </a:p>
          <a:p>
            <a:pPr defTabSz="1219140">
              <a:spcBef>
                <a:spcPts val="400"/>
              </a:spcBef>
            </a:pPr>
            <a:r>
              <a:rPr lang="en-US" sz="2133" dirty="0">
                <a:solidFill>
                  <a:prstClr val="white">
                    <a:lumMod val="65000"/>
                  </a:prstClr>
                </a:solidFill>
                <a:latin typeface="Candara"/>
              </a:rPr>
              <a:t>Joseph and Mary</a:t>
            </a:r>
          </a:p>
          <a:p>
            <a:pPr defTabSz="1219140">
              <a:spcBef>
                <a:spcPts val="400"/>
              </a:spcBef>
            </a:pPr>
            <a:r>
              <a:rPr lang="en-US" sz="2133" dirty="0">
                <a:solidFill>
                  <a:prstClr val="white">
                    <a:lumMod val="65000"/>
                  </a:prstClr>
                </a:solidFill>
                <a:latin typeface="Candara"/>
              </a:rPr>
              <a:t>the shepherds in the field</a:t>
            </a:r>
          </a:p>
          <a:p>
            <a:pPr defTabSz="1219140">
              <a:spcBef>
                <a:spcPts val="400"/>
              </a:spcBef>
            </a:pPr>
            <a:r>
              <a:rPr lang="en-US" sz="2133" dirty="0">
                <a:solidFill>
                  <a:srgbClr val="A5D028">
                    <a:lumMod val="20000"/>
                    <a:lumOff val="80000"/>
                  </a:srgbClr>
                </a:solidFill>
                <a:latin typeface="Candara"/>
              </a:rPr>
              <a:t>the women at the tomb</a:t>
            </a:r>
          </a:p>
        </p:txBody>
      </p:sp>
      <p:sp>
        <p:nvSpPr>
          <p:cNvPr id="7" name="TextBox 6"/>
          <p:cNvSpPr txBox="1"/>
          <p:nvPr/>
        </p:nvSpPr>
        <p:spPr>
          <a:xfrm>
            <a:off x="8128000" y="4749800"/>
            <a:ext cx="3251200" cy="1077026"/>
          </a:xfrm>
          <a:prstGeom prst="rect">
            <a:avLst/>
          </a:prstGeom>
          <a:noFill/>
        </p:spPr>
        <p:txBody>
          <a:bodyPr wrap="square" rtlCol="0">
            <a:spAutoFit/>
          </a:bodyPr>
          <a:lstStyle/>
          <a:p>
            <a:pPr defTabSz="1219140"/>
            <a:r>
              <a:rPr lang="en-US" sz="2133" dirty="0">
                <a:solidFill>
                  <a:prstClr val="white"/>
                </a:solidFill>
                <a:latin typeface="Candara"/>
              </a:rPr>
              <a:t>… all who had a remark-able experience with an angel of the Lord!</a:t>
            </a:r>
          </a:p>
        </p:txBody>
      </p:sp>
      <p:pic>
        <p:nvPicPr>
          <p:cNvPr id="1026" name="Picture 2">
            <a:extLst>
              <a:ext uri="{FF2B5EF4-FFF2-40B4-BE49-F238E27FC236}">
                <a16:creationId xmlns:a16="http://schemas.microsoft.com/office/drawing/2014/main" id="{9C845067-9D70-4598-B134-C78968636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234" y="1472664"/>
            <a:ext cx="4152766" cy="4668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1924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ctrTitle"/>
          </p:nvPr>
        </p:nvSpPr>
        <p:spPr>
          <a:xfrm>
            <a:off x="895149" y="2589196"/>
            <a:ext cx="10382451" cy="1684421"/>
          </a:xfrm>
        </p:spPr>
        <p:txBody>
          <a:bodyPr>
            <a:noAutofit/>
          </a:bodyPr>
          <a:lstStyle/>
          <a:p>
            <a:r>
              <a:rPr lang="en-US" sz="4800" dirty="0"/>
              <a:t>“Go, stand and speak in the temple to the people all the words of this life.”</a:t>
            </a:r>
          </a:p>
        </p:txBody>
      </p:sp>
      <p:sp>
        <p:nvSpPr>
          <p:cNvPr id="10" name="Subtitle 2"/>
          <p:cNvSpPr>
            <a:spLocks noGrp="1"/>
          </p:cNvSpPr>
          <p:nvPr>
            <p:ph type="subTitle" idx="1"/>
          </p:nvPr>
        </p:nvSpPr>
        <p:spPr>
          <a:xfrm>
            <a:off x="1219200" y="1498600"/>
            <a:ext cx="2844800" cy="711200"/>
          </a:xfrm>
        </p:spPr>
        <p:txBody>
          <a:bodyPr>
            <a:noAutofit/>
          </a:bodyPr>
          <a:lstStyle/>
          <a:p>
            <a:pPr algn="l"/>
            <a:r>
              <a:rPr lang="en-US" sz="3733" dirty="0">
                <a:solidFill>
                  <a:schemeClr val="bg2"/>
                </a:solidFill>
              </a:rPr>
              <a:t>Next:</a:t>
            </a:r>
          </a:p>
        </p:txBody>
      </p:sp>
    </p:spTree>
    <p:extLst>
      <p:ext uri="{BB962C8B-B14F-4D97-AF65-F5344CB8AC3E}">
        <p14:creationId xmlns:p14="http://schemas.microsoft.com/office/powerpoint/2010/main" val="41972914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87680"/>
            <a:ext cx="10972800" cy="6096000"/>
          </a:xfrm>
          <a:prstGeom prst="rect">
            <a:avLst/>
          </a:prstGeom>
        </p:spPr>
      </p:pic>
      <p:sp>
        <p:nvSpPr>
          <p:cNvPr id="4" name="TextBox 3"/>
          <p:cNvSpPr txBox="1"/>
          <p:nvPr/>
        </p:nvSpPr>
        <p:spPr>
          <a:xfrm>
            <a:off x="914400" y="787402"/>
            <a:ext cx="4876800" cy="4615815"/>
          </a:xfrm>
          <a:prstGeom prst="rect">
            <a:avLst/>
          </a:prstGeom>
          <a:noFill/>
        </p:spPr>
        <p:txBody>
          <a:bodyPr wrap="square" rtlCol="0">
            <a:spAutoFit/>
          </a:bodyPr>
          <a:lstStyle/>
          <a:p>
            <a:pPr defTabSz="1219140"/>
            <a:r>
              <a:rPr lang="en-US" sz="2133" b="1" dirty="0">
                <a:solidFill>
                  <a:prstClr val="black"/>
                </a:solidFill>
                <a:latin typeface="Candara"/>
              </a:rPr>
              <a:t>Acts 5:</a:t>
            </a:r>
            <a:endParaRPr lang="en-US" sz="2133" dirty="0">
              <a:solidFill>
                <a:prstClr val="black"/>
              </a:solidFill>
              <a:latin typeface="Candara"/>
            </a:endParaRPr>
          </a:p>
          <a:p>
            <a:pPr defTabSz="1219140">
              <a:spcBef>
                <a:spcPts val="400"/>
              </a:spcBef>
            </a:pPr>
            <a:r>
              <a:rPr lang="en-US" sz="2133" baseline="30000" dirty="0">
                <a:solidFill>
                  <a:prstClr val="black"/>
                </a:solidFill>
                <a:latin typeface="Candara"/>
              </a:rPr>
              <a:t>19</a:t>
            </a:r>
            <a:r>
              <a:rPr lang="en-US" sz="2133" dirty="0">
                <a:solidFill>
                  <a:prstClr val="black"/>
                </a:solidFill>
                <a:latin typeface="Candara"/>
              </a:rPr>
              <a:t> But the angel of the Lord by night opened the prison doors, and brought them forth, and said,  </a:t>
            </a:r>
          </a:p>
          <a:p>
            <a:pPr defTabSz="1219140">
              <a:spcBef>
                <a:spcPts val="800"/>
              </a:spcBef>
            </a:pPr>
            <a:r>
              <a:rPr lang="en-US" sz="2133" baseline="30000" dirty="0">
                <a:solidFill>
                  <a:prstClr val="black"/>
                </a:solidFill>
                <a:latin typeface="Candara"/>
              </a:rPr>
              <a:t>20</a:t>
            </a:r>
            <a:r>
              <a:rPr lang="en-US" sz="2133" dirty="0">
                <a:solidFill>
                  <a:prstClr val="black"/>
                </a:solidFill>
                <a:latin typeface="Candara"/>
              </a:rPr>
              <a:t> Go, stand and speak in the temple to the people all the words of this life.  </a:t>
            </a:r>
          </a:p>
          <a:p>
            <a:pPr defTabSz="1219140">
              <a:spcBef>
                <a:spcPts val="800"/>
              </a:spcBef>
            </a:pPr>
            <a:r>
              <a:rPr lang="en-US" sz="2133" baseline="30000" dirty="0">
                <a:solidFill>
                  <a:prstClr val="black"/>
                </a:solidFill>
                <a:latin typeface="Candara"/>
              </a:rPr>
              <a:t>21</a:t>
            </a:r>
            <a:r>
              <a:rPr lang="en-US" sz="2133" dirty="0">
                <a:solidFill>
                  <a:prstClr val="black"/>
                </a:solidFill>
                <a:latin typeface="Candara"/>
              </a:rPr>
              <a:t> And when they heard </a:t>
            </a:r>
            <a:r>
              <a:rPr lang="en-US" sz="2133" i="1" dirty="0">
                <a:solidFill>
                  <a:prstClr val="black"/>
                </a:solidFill>
                <a:latin typeface="Candara"/>
              </a:rPr>
              <a:t>that</a:t>
            </a:r>
            <a:r>
              <a:rPr lang="en-US" sz="2133" dirty="0">
                <a:solidFill>
                  <a:prstClr val="black"/>
                </a:solidFill>
                <a:latin typeface="Candara"/>
              </a:rPr>
              <a:t>, they entered into the temple early in the morning, and taught. But the high priest came, and they that were with him, and called the council together, and all the senate of the children of Israel, and sent to the prison to have them brought.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3172" y="822960"/>
            <a:ext cx="4874429" cy="5450840"/>
          </a:xfrm>
          <a:prstGeom prst="rect">
            <a:avLst/>
          </a:prstGeom>
        </p:spPr>
      </p:pic>
    </p:spTree>
    <p:extLst>
      <p:ext uri="{BB962C8B-B14F-4D97-AF65-F5344CB8AC3E}">
        <p14:creationId xmlns:p14="http://schemas.microsoft.com/office/powerpoint/2010/main" val="30899556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87679"/>
            <a:ext cx="10972800" cy="6096000"/>
          </a:xfrm>
          <a:prstGeom prst="rect">
            <a:avLst/>
          </a:prstGeom>
        </p:spPr>
      </p:pic>
      <p:sp>
        <p:nvSpPr>
          <p:cNvPr id="4" name="TextBox 3"/>
          <p:cNvSpPr txBox="1"/>
          <p:nvPr/>
        </p:nvSpPr>
        <p:spPr>
          <a:xfrm>
            <a:off x="1828800" y="1185547"/>
            <a:ext cx="8534400" cy="2595134"/>
          </a:xfrm>
          <a:prstGeom prst="rect">
            <a:avLst/>
          </a:prstGeom>
          <a:noFill/>
        </p:spPr>
        <p:txBody>
          <a:bodyPr wrap="square" rtlCol="0">
            <a:spAutoFit/>
          </a:bodyPr>
          <a:lstStyle/>
          <a:p>
            <a:pPr defTabSz="1219140"/>
            <a:r>
              <a:rPr lang="en-US" sz="2133" baseline="30000" dirty="0">
                <a:solidFill>
                  <a:prstClr val="black"/>
                </a:solidFill>
                <a:latin typeface="Candara"/>
              </a:rPr>
              <a:t>22</a:t>
            </a:r>
            <a:r>
              <a:rPr lang="en-US" sz="2133" dirty="0">
                <a:solidFill>
                  <a:prstClr val="black"/>
                </a:solidFill>
                <a:latin typeface="Candara"/>
              </a:rPr>
              <a:t> But when the officers came, and found them not in the prison, they returned, and told,  </a:t>
            </a:r>
          </a:p>
          <a:p>
            <a:pPr defTabSz="1219140">
              <a:spcBef>
                <a:spcPts val="800"/>
              </a:spcBef>
            </a:pPr>
            <a:r>
              <a:rPr lang="en-US" sz="2133" baseline="30000" dirty="0">
                <a:solidFill>
                  <a:prstClr val="black"/>
                </a:solidFill>
                <a:latin typeface="Candara"/>
              </a:rPr>
              <a:t>23</a:t>
            </a:r>
            <a:r>
              <a:rPr lang="en-US" sz="2133" dirty="0">
                <a:solidFill>
                  <a:prstClr val="black"/>
                </a:solidFill>
                <a:latin typeface="Candara"/>
              </a:rPr>
              <a:t> Saying, The prison truly found we shut with all safety, and the keepers standing without before the doors: but when we had opened, we found no man within.</a:t>
            </a:r>
          </a:p>
          <a:p>
            <a:pPr defTabSz="1219140">
              <a:spcBef>
                <a:spcPts val="800"/>
              </a:spcBef>
            </a:pPr>
            <a:r>
              <a:rPr lang="en-US" sz="2133" baseline="30000" dirty="0">
                <a:solidFill>
                  <a:prstClr val="black"/>
                </a:solidFill>
                <a:latin typeface="Candara"/>
              </a:rPr>
              <a:t>24</a:t>
            </a:r>
            <a:r>
              <a:rPr lang="en-US" sz="2133" dirty="0">
                <a:solidFill>
                  <a:prstClr val="black"/>
                </a:solidFill>
                <a:latin typeface="Candara"/>
              </a:rPr>
              <a:t> Now when the high priest and the captain of the temple and the chief priests heard these things, they wondered what the outcome would be.  </a:t>
            </a:r>
          </a:p>
        </p:txBody>
      </p:sp>
    </p:spTree>
    <p:extLst>
      <p:ext uri="{BB962C8B-B14F-4D97-AF65-F5344CB8AC3E}">
        <p14:creationId xmlns:p14="http://schemas.microsoft.com/office/powerpoint/2010/main" val="39216559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87680"/>
            <a:ext cx="10972800" cy="6096000"/>
          </a:xfrm>
          <a:prstGeom prst="rect">
            <a:avLst/>
          </a:prstGeom>
        </p:spPr>
      </p:pic>
      <p:sp>
        <p:nvSpPr>
          <p:cNvPr id="4" name="TextBox 3"/>
          <p:cNvSpPr txBox="1"/>
          <p:nvPr/>
        </p:nvSpPr>
        <p:spPr>
          <a:xfrm>
            <a:off x="1016000" y="1905002"/>
            <a:ext cx="2946400" cy="2389950"/>
          </a:xfrm>
          <a:prstGeom prst="rect">
            <a:avLst/>
          </a:prstGeom>
          <a:noFill/>
        </p:spPr>
        <p:txBody>
          <a:bodyPr wrap="square" rtlCol="0">
            <a:spAutoFit/>
          </a:bodyPr>
          <a:lstStyle/>
          <a:p>
            <a:pPr defTabSz="1219140">
              <a:spcBef>
                <a:spcPts val="800"/>
              </a:spcBef>
            </a:pPr>
            <a:r>
              <a:rPr lang="en-US" sz="2133" baseline="30000" dirty="0">
                <a:solidFill>
                  <a:prstClr val="white"/>
                </a:solidFill>
                <a:latin typeface="Candara"/>
              </a:rPr>
              <a:t>25</a:t>
            </a:r>
            <a:r>
              <a:rPr lang="en-US" sz="2133" dirty="0">
                <a:solidFill>
                  <a:prstClr val="white"/>
                </a:solidFill>
                <a:latin typeface="Candara"/>
              </a:rPr>
              <a:t> Then came one and told them, saying, Behold, the men whom ye put in prison are standing in the temple, and teaching the people.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3602" y="1071879"/>
            <a:ext cx="6340007" cy="4774572"/>
          </a:xfrm>
          <a:prstGeom prst="rect">
            <a:avLst/>
          </a:prstGeom>
        </p:spPr>
      </p:pic>
    </p:spTree>
    <p:extLst>
      <p:ext uri="{BB962C8B-B14F-4D97-AF65-F5344CB8AC3E}">
        <p14:creationId xmlns:p14="http://schemas.microsoft.com/office/powerpoint/2010/main" val="2818418156"/>
      </p:ext>
    </p:extLst>
  </p:cSld>
  <p:clrMapOvr>
    <a:masterClrMapping/>
  </p:clrMapOvr>
  <p:transitio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87680"/>
            <a:ext cx="10972800" cy="6096000"/>
          </a:xfrm>
          <a:prstGeom prst="rect">
            <a:avLst/>
          </a:prstGeom>
        </p:spPr>
      </p:pic>
      <p:sp>
        <p:nvSpPr>
          <p:cNvPr id="4" name="TextBox 3"/>
          <p:cNvSpPr txBox="1"/>
          <p:nvPr/>
        </p:nvSpPr>
        <p:spPr>
          <a:xfrm>
            <a:off x="914400" y="1070057"/>
            <a:ext cx="4876800" cy="4461927"/>
          </a:xfrm>
          <a:prstGeom prst="rect">
            <a:avLst/>
          </a:prstGeom>
          <a:noFill/>
        </p:spPr>
        <p:txBody>
          <a:bodyPr wrap="square" rtlCol="0">
            <a:spAutoFit/>
          </a:bodyPr>
          <a:lstStyle/>
          <a:p>
            <a:pPr defTabSz="1219140"/>
            <a:r>
              <a:rPr lang="en-US" sz="2133" baseline="30000" dirty="0">
                <a:solidFill>
                  <a:prstClr val="black"/>
                </a:solidFill>
                <a:latin typeface="Candara"/>
              </a:rPr>
              <a:t>26</a:t>
            </a:r>
            <a:r>
              <a:rPr lang="en-US" sz="2133" dirty="0">
                <a:solidFill>
                  <a:prstClr val="black"/>
                </a:solidFill>
                <a:latin typeface="Candara"/>
              </a:rPr>
              <a:t> Then went the captain with the officers, and brought them without violence: for they feared the people,   lest they should have been stoned.  </a:t>
            </a:r>
          </a:p>
          <a:p>
            <a:pPr defTabSz="1219140">
              <a:spcBef>
                <a:spcPts val="400"/>
              </a:spcBef>
            </a:pPr>
            <a:r>
              <a:rPr lang="en-US" sz="2133" baseline="30000" dirty="0">
                <a:solidFill>
                  <a:prstClr val="black"/>
                </a:solidFill>
                <a:latin typeface="Candara"/>
              </a:rPr>
              <a:t>27</a:t>
            </a:r>
            <a:r>
              <a:rPr lang="en-US" sz="2133" dirty="0">
                <a:solidFill>
                  <a:prstClr val="black"/>
                </a:solidFill>
                <a:latin typeface="Candara"/>
              </a:rPr>
              <a:t> And when they had brought them, they set </a:t>
            </a:r>
            <a:r>
              <a:rPr lang="en-US" sz="2133" i="1" dirty="0">
                <a:solidFill>
                  <a:prstClr val="black"/>
                </a:solidFill>
                <a:latin typeface="Candara"/>
              </a:rPr>
              <a:t>them </a:t>
            </a:r>
            <a:r>
              <a:rPr lang="en-US" sz="2133" dirty="0">
                <a:solidFill>
                  <a:prstClr val="black"/>
                </a:solidFill>
                <a:latin typeface="Candara"/>
              </a:rPr>
              <a:t>before the council: and  the high priest asked them,  </a:t>
            </a:r>
          </a:p>
          <a:p>
            <a:pPr defTabSz="1219140">
              <a:spcBef>
                <a:spcPts val="400"/>
              </a:spcBef>
            </a:pPr>
            <a:r>
              <a:rPr lang="en-US" sz="2133" baseline="30000" dirty="0">
                <a:solidFill>
                  <a:prstClr val="black"/>
                </a:solidFill>
                <a:latin typeface="Candara"/>
              </a:rPr>
              <a:t>28</a:t>
            </a:r>
            <a:r>
              <a:rPr lang="en-US" sz="2133" dirty="0">
                <a:solidFill>
                  <a:prstClr val="black"/>
                </a:solidFill>
                <a:latin typeface="Candara"/>
              </a:rPr>
              <a:t> Saying, Didn’t we straitly command you that ye should not teach in this name?  and, behold, ye have filled Jerusalem with your doctrine, and  intend to bring this man's blood        upon us. </a:t>
            </a:r>
          </a:p>
        </p:txBody>
      </p:sp>
      <p:sp>
        <p:nvSpPr>
          <p:cNvPr id="3" name="TextBox 2"/>
          <p:cNvSpPr txBox="1"/>
          <p:nvPr/>
        </p:nvSpPr>
        <p:spPr>
          <a:xfrm>
            <a:off x="6502400" y="3649424"/>
            <a:ext cx="4775200" cy="2390911"/>
          </a:xfrm>
          <a:prstGeom prst="rect">
            <a:avLst/>
          </a:prstGeom>
          <a:noFill/>
        </p:spPr>
        <p:txBody>
          <a:bodyPr wrap="square" rtlCol="0">
            <a:spAutoFit/>
          </a:bodyPr>
          <a:lstStyle/>
          <a:p>
            <a:pPr defTabSz="1219140"/>
            <a:r>
              <a:rPr lang="en-US" sz="1867" b="1" dirty="0">
                <a:solidFill>
                  <a:prstClr val="white"/>
                </a:solidFill>
                <a:latin typeface="Candara"/>
              </a:rPr>
              <a:t>Matthew 27:24-25: </a:t>
            </a:r>
            <a:r>
              <a:rPr lang="en-US" sz="1867" dirty="0">
                <a:solidFill>
                  <a:prstClr val="white"/>
                </a:solidFill>
                <a:latin typeface="Candara"/>
              </a:rPr>
              <a:t> </a:t>
            </a:r>
          </a:p>
          <a:p>
            <a:pPr defTabSz="1219140"/>
            <a:r>
              <a:rPr lang="en-US" sz="1867" baseline="30000" dirty="0">
                <a:solidFill>
                  <a:prstClr val="white"/>
                </a:solidFill>
                <a:latin typeface="Candara"/>
              </a:rPr>
              <a:t>24</a:t>
            </a:r>
            <a:r>
              <a:rPr lang="en-US" sz="1867" dirty="0">
                <a:solidFill>
                  <a:prstClr val="white"/>
                </a:solidFill>
                <a:latin typeface="Candara"/>
              </a:rPr>
              <a:t> When Pilate saw that he could prevail nothing, but </a:t>
            </a:r>
            <a:r>
              <a:rPr lang="en-US" sz="1867" i="1" dirty="0">
                <a:solidFill>
                  <a:prstClr val="white"/>
                </a:solidFill>
                <a:latin typeface="Candara"/>
              </a:rPr>
              <a:t>that </a:t>
            </a:r>
            <a:r>
              <a:rPr lang="en-US" sz="1867" dirty="0">
                <a:solidFill>
                  <a:prstClr val="white"/>
                </a:solidFill>
                <a:latin typeface="Candara"/>
              </a:rPr>
              <a:t>rather a tumult was made, he took water, and washed </a:t>
            </a:r>
            <a:r>
              <a:rPr lang="en-US" sz="1867" i="1" dirty="0">
                <a:solidFill>
                  <a:prstClr val="white"/>
                </a:solidFill>
                <a:latin typeface="Candara"/>
              </a:rPr>
              <a:t>his </a:t>
            </a:r>
            <a:r>
              <a:rPr lang="en-US" sz="1867" dirty="0">
                <a:solidFill>
                  <a:prstClr val="white"/>
                </a:solidFill>
                <a:latin typeface="Candara"/>
              </a:rPr>
              <a:t>hands before the multitude, saying, I am innocent of the blood of this just person: see ye </a:t>
            </a:r>
            <a:r>
              <a:rPr lang="en-US" sz="1867" i="1" dirty="0">
                <a:solidFill>
                  <a:prstClr val="white"/>
                </a:solidFill>
                <a:latin typeface="Candara"/>
              </a:rPr>
              <a:t>to it</a:t>
            </a:r>
            <a:r>
              <a:rPr lang="en-US" sz="1867" dirty="0">
                <a:solidFill>
                  <a:prstClr val="white"/>
                </a:solidFill>
                <a:latin typeface="Candara"/>
              </a:rPr>
              <a:t>.  </a:t>
            </a:r>
          </a:p>
          <a:p>
            <a:pPr defTabSz="1219140"/>
            <a:r>
              <a:rPr lang="en-US" sz="1867" baseline="30000" dirty="0">
                <a:solidFill>
                  <a:prstClr val="white"/>
                </a:solidFill>
                <a:latin typeface="Candara"/>
              </a:rPr>
              <a:t>25</a:t>
            </a:r>
            <a:r>
              <a:rPr lang="en-US" sz="1867" dirty="0">
                <a:solidFill>
                  <a:prstClr val="white"/>
                </a:solidFill>
                <a:latin typeface="Candara"/>
              </a:rPr>
              <a:t> Then answered all the people, and said, His blood</a:t>
            </a:r>
            <a:r>
              <a:rPr lang="en-US" sz="1867" i="1" dirty="0">
                <a:solidFill>
                  <a:prstClr val="white"/>
                </a:solidFill>
                <a:latin typeface="Candara"/>
              </a:rPr>
              <a:t> be </a:t>
            </a:r>
            <a:r>
              <a:rPr lang="en-US" sz="1867" dirty="0">
                <a:solidFill>
                  <a:prstClr val="white"/>
                </a:solidFill>
                <a:latin typeface="Candara"/>
              </a:rPr>
              <a:t>on us, and on our children.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8600" y="774144"/>
            <a:ext cx="4828520" cy="2761536"/>
          </a:xfrm>
          <a:prstGeom prst="rect">
            <a:avLst/>
          </a:prstGeom>
        </p:spPr>
      </p:pic>
    </p:spTree>
    <p:extLst>
      <p:ext uri="{BB962C8B-B14F-4D97-AF65-F5344CB8AC3E}">
        <p14:creationId xmlns:p14="http://schemas.microsoft.com/office/powerpoint/2010/main" val="36145778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87680"/>
            <a:ext cx="10972800" cy="6096000"/>
          </a:xfrm>
          <a:prstGeom prst="rect">
            <a:avLst/>
          </a:prstGeom>
        </p:spPr>
      </p:pic>
      <p:sp>
        <p:nvSpPr>
          <p:cNvPr id="4" name="TextBox 3"/>
          <p:cNvSpPr txBox="1"/>
          <p:nvPr/>
        </p:nvSpPr>
        <p:spPr>
          <a:xfrm>
            <a:off x="1270000" y="1207056"/>
            <a:ext cx="4419600" cy="3682418"/>
          </a:xfrm>
          <a:prstGeom prst="rect">
            <a:avLst/>
          </a:prstGeom>
          <a:noFill/>
        </p:spPr>
        <p:txBody>
          <a:bodyPr wrap="square" rtlCol="0">
            <a:spAutoFit/>
          </a:bodyPr>
          <a:lstStyle/>
          <a:p>
            <a:pPr defTabSz="1219140"/>
            <a:r>
              <a:rPr lang="en-US" sz="2133" baseline="30000" dirty="0">
                <a:solidFill>
                  <a:prstClr val="black"/>
                </a:solidFill>
                <a:latin typeface="Candara"/>
              </a:rPr>
              <a:t>29</a:t>
            </a:r>
            <a:r>
              <a:rPr lang="en-US" sz="2133" dirty="0">
                <a:solidFill>
                  <a:prstClr val="black"/>
                </a:solidFill>
                <a:latin typeface="Candara"/>
              </a:rPr>
              <a:t> Then Peter and the </a:t>
            </a:r>
            <a:r>
              <a:rPr lang="en-US" sz="2133" i="1" dirty="0">
                <a:solidFill>
                  <a:prstClr val="black"/>
                </a:solidFill>
                <a:latin typeface="Candara"/>
              </a:rPr>
              <a:t>other </a:t>
            </a:r>
            <a:r>
              <a:rPr lang="en-US" sz="2133" dirty="0">
                <a:solidFill>
                  <a:prstClr val="black"/>
                </a:solidFill>
                <a:latin typeface="Candara"/>
              </a:rPr>
              <a:t>apostles answered and said, We ought to obey God rather than men.  </a:t>
            </a:r>
          </a:p>
          <a:p>
            <a:pPr defTabSz="1219140">
              <a:spcBef>
                <a:spcPts val="2400"/>
              </a:spcBef>
            </a:pPr>
            <a:r>
              <a:rPr lang="en-US" sz="2133" baseline="30000" dirty="0">
                <a:solidFill>
                  <a:prstClr val="black"/>
                </a:solidFill>
                <a:latin typeface="Candara"/>
              </a:rPr>
              <a:t>30</a:t>
            </a:r>
            <a:r>
              <a:rPr lang="en-US" sz="2133" dirty="0">
                <a:solidFill>
                  <a:prstClr val="black"/>
                </a:solidFill>
                <a:latin typeface="Candara"/>
              </a:rPr>
              <a:t> The God of our fathers raised up Jesus, whom ye slew and hanged on a tree.  </a:t>
            </a:r>
          </a:p>
          <a:p>
            <a:pPr defTabSz="1219140"/>
            <a:r>
              <a:rPr lang="en-US" sz="2133" baseline="30000" dirty="0">
                <a:solidFill>
                  <a:prstClr val="black"/>
                </a:solidFill>
                <a:latin typeface="Candara"/>
              </a:rPr>
              <a:t>31</a:t>
            </a:r>
            <a:r>
              <a:rPr lang="en-US" sz="2133" dirty="0">
                <a:solidFill>
                  <a:prstClr val="black"/>
                </a:solidFill>
                <a:latin typeface="Candara"/>
              </a:rPr>
              <a:t> Him hath God exalted with his right hand </a:t>
            </a:r>
            <a:r>
              <a:rPr lang="en-US" sz="2133" i="1" dirty="0">
                <a:solidFill>
                  <a:prstClr val="black"/>
                </a:solidFill>
                <a:latin typeface="Candara"/>
              </a:rPr>
              <a:t>to be </a:t>
            </a:r>
            <a:r>
              <a:rPr lang="en-US" sz="2133" dirty="0">
                <a:solidFill>
                  <a:prstClr val="black"/>
                </a:solidFill>
                <a:latin typeface="Candara"/>
              </a:rPr>
              <a:t>a Prince and a </a:t>
            </a:r>
            <a:r>
              <a:rPr lang="en-US" sz="2133" dirty="0" err="1">
                <a:solidFill>
                  <a:prstClr val="black"/>
                </a:solidFill>
                <a:latin typeface="Candara"/>
              </a:rPr>
              <a:t>Saviour</a:t>
            </a:r>
            <a:r>
              <a:rPr lang="en-US" sz="2133" dirty="0">
                <a:solidFill>
                  <a:prstClr val="black"/>
                </a:solidFill>
                <a:latin typeface="Candara"/>
              </a:rPr>
              <a:t>, for to give repentance to Israel, and forgiveness of sins.</a:t>
            </a:r>
          </a:p>
        </p:txBody>
      </p:sp>
      <p:sp>
        <p:nvSpPr>
          <p:cNvPr id="3" name="TextBox 2"/>
          <p:cNvSpPr txBox="1"/>
          <p:nvPr/>
        </p:nvSpPr>
        <p:spPr>
          <a:xfrm>
            <a:off x="6502402" y="1584962"/>
            <a:ext cx="4605152" cy="2144113"/>
          </a:xfrm>
          <a:prstGeom prst="rect">
            <a:avLst/>
          </a:prstGeom>
          <a:noFill/>
        </p:spPr>
        <p:txBody>
          <a:bodyPr wrap="square" rtlCol="0">
            <a:spAutoFit/>
          </a:bodyPr>
          <a:lstStyle/>
          <a:p>
            <a:pPr defTabSz="1219140"/>
            <a:r>
              <a:rPr lang="en-US" sz="2800" b="1" dirty="0">
                <a:solidFill>
                  <a:prstClr val="white"/>
                </a:solidFill>
                <a:latin typeface="Candara"/>
              </a:rPr>
              <a:t>1 Samuel 15:22b:</a:t>
            </a:r>
            <a:br>
              <a:rPr lang="en-US" sz="2800" b="1" dirty="0">
                <a:solidFill>
                  <a:prstClr val="white"/>
                </a:solidFill>
                <a:latin typeface="Candara"/>
              </a:rPr>
            </a:br>
            <a:r>
              <a:rPr lang="en-US" sz="2800" dirty="0">
                <a:solidFill>
                  <a:prstClr val="white"/>
                </a:solidFill>
                <a:latin typeface="Candara"/>
              </a:rPr>
              <a:t>…Behold, to obey </a:t>
            </a:r>
            <a:r>
              <a:rPr lang="en-US" sz="2800" i="1" dirty="0">
                <a:solidFill>
                  <a:prstClr val="white"/>
                </a:solidFill>
                <a:latin typeface="Candara"/>
              </a:rPr>
              <a:t>is </a:t>
            </a:r>
            <a:r>
              <a:rPr lang="en-US" sz="2800" dirty="0">
                <a:solidFill>
                  <a:prstClr val="white"/>
                </a:solidFill>
                <a:latin typeface="Candara"/>
              </a:rPr>
              <a:t>better than sacrifice, </a:t>
            </a:r>
            <a:r>
              <a:rPr lang="en-US" sz="2800" i="1" dirty="0">
                <a:solidFill>
                  <a:prstClr val="white"/>
                </a:solidFill>
                <a:latin typeface="Candara"/>
              </a:rPr>
              <a:t>and </a:t>
            </a:r>
            <a:r>
              <a:rPr lang="en-US" sz="2800" dirty="0">
                <a:solidFill>
                  <a:prstClr val="white"/>
                </a:solidFill>
                <a:latin typeface="Candara"/>
              </a:rPr>
              <a:t>to hearken than the fat of rams.</a:t>
            </a:r>
          </a:p>
          <a:p>
            <a:pPr defTabSz="1219140"/>
            <a:endParaRPr lang="en-US" sz="2133" dirty="0">
              <a:solidFill>
                <a:prstClr val="white"/>
              </a:solidFill>
              <a:latin typeface="Candara"/>
            </a:endParaRPr>
          </a:p>
        </p:txBody>
      </p:sp>
    </p:spTree>
    <p:extLst>
      <p:ext uri="{BB962C8B-B14F-4D97-AF65-F5344CB8AC3E}">
        <p14:creationId xmlns:p14="http://schemas.microsoft.com/office/powerpoint/2010/main" val="15586065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87680"/>
            <a:ext cx="10972800" cy="6096000"/>
          </a:xfrm>
          <a:prstGeom prst="rect">
            <a:avLst/>
          </a:prstGeom>
        </p:spPr>
      </p:pic>
      <p:sp>
        <p:nvSpPr>
          <p:cNvPr id="4" name="TextBox 3"/>
          <p:cNvSpPr txBox="1"/>
          <p:nvPr/>
        </p:nvSpPr>
        <p:spPr>
          <a:xfrm>
            <a:off x="1097280" y="1706881"/>
            <a:ext cx="4419600" cy="2492542"/>
          </a:xfrm>
          <a:prstGeom prst="rect">
            <a:avLst/>
          </a:prstGeom>
          <a:noFill/>
        </p:spPr>
        <p:txBody>
          <a:bodyPr wrap="square" rtlCol="0">
            <a:spAutoFit/>
          </a:bodyPr>
          <a:lstStyle/>
          <a:p>
            <a:pPr defTabSz="1219140"/>
            <a:r>
              <a:rPr lang="en-US" sz="2133" baseline="30000" dirty="0">
                <a:solidFill>
                  <a:prstClr val="black"/>
                </a:solidFill>
                <a:latin typeface="Candara"/>
              </a:rPr>
              <a:t>32</a:t>
            </a:r>
            <a:r>
              <a:rPr lang="en-US" sz="2133" dirty="0">
                <a:solidFill>
                  <a:prstClr val="black"/>
                </a:solidFill>
                <a:latin typeface="Candara"/>
              </a:rPr>
              <a:t> And we are his witnesses of these things; and </a:t>
            </a:r>
            <a:r>
              <a:rPr lang="en-US" sz="2133" i="1" dirty="0">
                <a:solidFill>
                  <a:prstClr val="black"/>
                </a:solidFill>
                <a:latin typeface="Candara"/>
              </a:rPr>
              <a:t>so is </a:t>
            </a:r>
            <a:r>
              <a:rPr lang="en-US" sz="2133" dirty="0">
                <a:solidFill>
                  <a:prstClr val="black"/>
                </a:solidFill>
                <a:latin typeface="Candara"/>
              </a:rPr>
              <a:t>also the Holy Ghost, whom God hath given to them that obey him.</a:t>
            </a:r>
          </a:p>
          <a:p>
            <a:pPr defTabSz="1219140">
              <a:spcBef>
                <a:spcPts val="800"/>
              </a:spcBef>
            </a:pPr>
            <a:r>
              <a:rPr lang="en-US" sz="2133" baseline="30000" dirty="0">
                <a:solidFill>
                  <a:prstClr val="black"/>
                </a:solidFill>
                <a:latin typeface="Candara"/>
              </a:rPr>
              <a:t>33</a:t>
            </a:r>
            <a:r>
              <a:rPr lang="en-US" sz="2133" dirty="0">
                <a:solidFill>
                  <a:prstClr val="black"/>
                </a:solidFill>
                <a:latin typeface="Candara"/>
              </a:rPr>
              <a:t> When they heard </a:t>
            </a:r>
            <a:r>
              <a:rPr lang="en-US" sz="2133" i="1" dirty="0">
                <a:solidFill>
                  <a:prstClr val="black"/>
                </a:solidFill>
                <a:latin typeface="Candara"/>
              </a:rPr>
              <a:t>that</a:t>
            </a:r>
            <a:r>
              <a:rPr lang="en-US" sz="2133" dirty="0">
                <a:solidFill>
                  <a:prstClr val="black"/>
                </a:solidFill>
                <a:latin typeface="Candara"/>
              </a:rPr>
              <a:t>, they were cut </a:t>
            </a:r>
            <a:r>
              <a:rPr lang="en-US" sz="2133" i="1" dirty="0">
                <a:solidFill>
                  <a:prstClr val="black"/>
                </a:solidFill>
                <a:latin typeface="Candara"/>
              </a:rPr>
              <a:t>to the heart</a:t>
            </a:r>
            <a:r>
              <a:rPr lang="en-US" sz="2133" dirty="0">
                <a:solidFill>
                  <a:prstClr val="black"/>
                </a:solidFill>
                <a:latin typeface="Candara"/>
              </a:rPr>
              <a:t>, and took counsel to slay them. </a:t>
            </a:r>
          </a:p>
        </p:txBody>
      </p:sp>
      <p:sp>
        <p:nvSpPr>
          <p:cNvPr id="5" name="TextBox 4"/>
          <p:cNvSpPr txBox="1"/>
          <p:nvPr/>
        </p:nvSpPr>
        <p:spPr>
          <a:xfrm>
            <a:off x="6705600" y="1898729"/>
            <a:ext cx="4470400" cy="2718180"/>
          </a:xfrm>
          <a:prstGeom prst="rect">
            <a:avLst/>
          </a:prstGeom>
          <a:noFill/>
        </p:spPr>
        <p:txBody>
          <a:bodyPr wrap="square" rtlCol="0">
            <a:spAutoFit/>
          </a:bodyPr>
          <a:lstStyle/>
          <a:p>
            <a:pPr defTabSz="1219140"/>
            <a:r>
              <a:rPr lang="en-US" sz="2133" dirty="0">
                <a:solidFill>
                  <a:prstClr val="white"/>
                </a:solidFill>
                <a:latin typeface="Candara"/>
              </a:rPr>
              <a:t>Such a contrast to the men on the Day of Pentecost!</a:t>
            </a:r>
          </a:p>
          <a:p>
            <a:pPr defTabSz="1219140"/>
            <a:endParaRPr lang="en-US" sz="2133" b="1" dirty="0">
              <a:solidFill>
                <a:prstClr val="white"/>
              </a:solidFill>
              <a:latin typeface="Candara"/>
            </a:endParaRPr>
          </a:p>
          <a:p>
            <a:pPr defTabSz="1219140"/>
            <a:r>
              <a:rPr lang="en-US" sz="2133" b="1" dirty="0">
                <a:solidFill>
                  <a:prstClr val="white"/>
                </a:solidFill>
                <a:latin typeface="Candara"/>
              </a:rPr>
              <a:t>Acts 2:37:</a:t>
            </a:r>
            <a:br>
              <a:rPr lang="en-US" sz="2133" b="1" dirty="0">
                <a:solidFill>
                  <a:prstClr val="white"/>
                </a:solidFill>
                <a:latin typeface="Candara"/>
              </a:rPr>
            </a:br>
            <a:r>
              <a:rPr lang="en-US" sz="2133" dirty="0">
                <a:solidFill>
                  <a:prstClr val="white"/>
                </a:solidFill>
                <a:latin typeface="Candara"/>
              </a:rPr>
              <a:t>Now when they heard </a:t>
            </a:r>
            <a:r>
              <a:rPr lang="en-US" sz="2133" i="1" dirty="0">
                <a:solidFill>
                  <a:prstClr val="white"/>
                </a:solidFill>
                <a:latin typeface="Candara"/>
              </a:rPr>
              <a:t>this</a:t>
            </a:r>
            <a:r>
              <a:rPr lang="en-US" sz="2133" dirty="0">
                <a:solidFill>
                  <a:prstClr val="white"/>
                </a:solidFill>
                <a:latin typeface="Candara"/>
              </a:rPr>
              <a:t>, they were pricked in their heart, and said unto Peter and to the rest of the apostles, Men</a:t>
            </a:r>
            <a:r>
              <a:rPr lang="en-US" sz="2133" i="1" dirty="0">
                <a:solidFill>
                  <a:prstClr val="white"/>
                </a:solidFill>
                <a:latin typeface="Candara"/>
              </a:rPr>
              <a:t> and</a:t>
            </a:r>
            <a:r>
              <a:rPr lang="en-US" sz="2133" dirty="0">
                <a:solidFill>
                  <a:prstClr val="white"/>
                </a:solidFill>
                <a:latin typeface="Candara"/>
              </a:rPr>
              <a:t> brethren, what shall we do?  </a:t>
            </a:r>
          </a:p>
        </p:txBody>
      </p:sp>
    </p:spTree>
    <p:extLst>
      <p:ext uri="{BB962C8B-B14F-4D97-AF65-F5344CB8AC3E}">
        <p14:creationId xmlns:p14="http://schemas.microsoft.com/office/powerpoint/2010/main" val="7164548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87680"/>
            <a:ext cx="10972800" cy="6096000"/>
          </a:xfrm>
          <a:prstGeom prst="rect">
            <a:avLst/>
          </a:prstGeom>
        </p:spPr>
      </p:pic>
      <p:sp>
        <p:nvSpPr>
          <p:cNvPr id="4" name="TextBox 3"/>
          <p:cNvSpPr txBox="1"/>
          <p:nvPr/>
        </p:nvSpPr>
        <p:spPr>
          <a:xfrm>
            <a:off x="1026819" y="1584962"/>
            <a:ext cx="4662781" cy="2820772"/>
          </a:xfrm>
          <a:prstGeom prst="rect">
            <a:avLst/>
          </a:prstGeom>
          <a:noFill/>
        </p:spPr>
        <p:txBody>
          <a:bodyPr wrap="square" rtlCol="0">
            <a:spAutoFit/>
          </a:bodyPr>
          <a:lstStyle/>
          <a:p>
            <a:pPr defTabSz="1219140"/>
            <a:r>
              <a:rPr lang="en-US" sz="2133" baseline="30000" dirty="0">
                <a:solidFill>
                  <a:prstClr val="black"/>
                </a:solidFill>
                <a:latin typeface="Candara"/>
              </a:rPr>
              <a:t>34</a:t>
            </a:r>
            <a:r>
              <a:rPr lang="en-US" sz="2133" dirty="0">
                <a:solidFill>
                  <a:prstClr val="black"/>
                </a:solidFill>
                <a:latin typeface="Candara"/>
              </a:rPr>
              <a:t> Then stood there up one in the council, a Pharisee, named Gamaliel, </a:t>
            </a:r>
            <a:br>
              <a:rPr lang="en-US" sz="2133" dirty="0">
                <a:solidFill>
                  <a:prstClr val="black"/>
                </a:solidFill>
                <a:latin typeface="Candara"/>
              </a:rPr>
            </a:br>
            <a:r>
              <a:rPr lang="en-US" sz="2133" dirty="0">
                <a:solidFill>
                  <a:prstClr val="black"/>
                </a:solidFill>
                <a:latin typeface="Candara"/>
              </a:rPr>
              <a:t>a doctor of the law, had in reputation among all the people, and commanded to put the apostles forth a little space;  </a:t>
            </a:r>
          </a:p>
          <a:p>
            <a:pPr defTabSz="1219140">
              <a:spcBef>
                <a:spcPts val="800"/>
              </a:spcBef>
            </a:pPr>
            <a:r>
              <a:rPr lang="en-US" sz="2133" baseline="30000" dirty="0">
                <a:solidFill>
                  <a:prstClr val="black"/>
                </a:solidFill>
                <a:latin typeface="Candara"/>
              </a:rPr>
              <a:t>35</a:t>
            </a:r>
            <a:r>
              <a:rPr lang="en-US" sz="2133" dirty="0">
                <a:solidFill>
                  <a:prstClr val="black"/>
                </a:solidFill>
                <a:latin typeface="Candara"/>
              </a:rPr>
              <a:t> And said unto them, Ye men of Israel, take heed to yourselves what ye intend to do as touching these men.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2400" y="744222"/>
            <a:ext cx="4662781" cy="5529580"/>
          </a:xfrm>
          <a:prstGeom prst="rect">
            <a:avLst/>
          </a:prstGeom>
        </p:spPr>
      </p:pic>
    </p:spTree>
    <p:extLst>
      <p:ext uri="{BB962C8B-B14F-4D97-AF65-F5344CB8AC3E}">
        <p14:creationId xmlns:p14="http://schemas.microsoft.com/office/powerpoint/2010/main" val="9395640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87680"/>
            <a:ext cx="10972800" cy="6096000"/>
          </a:xfrm>
          <a:prstGeom prst="rect">
            <a:avLst/>
          </a:prstGeom>
        </p:spPr>
      </p:pic>
      <p:sp>
        <p:nvSpPr>
          <p:cNvPr id="4" name="TextBox 3"/>
          <p:cNvSpPr txBox="1"/>
          <p:nvPr/>
        </p:nvSpPr>
        <p:spPr>
          <a:xfrm>
            <a:off x="1026819" y="1097282"/>
            <a:ext cx="4744061" cy="4133696"/>
          </a:xfrm>
          <a:prstGeom prst="rect">
            <a:avLst/>
          </a:prstGeom>
          <a:noFill/>
        </p:spPr>
        <p:txBody>
          <a:bodyPr wrap="square" rtlCol="0">
            <a:spAutoFit/>
          </a:bodyPr>
          <a:lstStyle/>
          <a:p>
            <a:pPr defTabSz="1219140"/>
            <a:r>
              <a:rPr lang="en-US" sz="2133" baseline="30000" dirty="0">
                <a:solidFill>
                  <a:prstClr val="black"/>
                </a:solidFill>
                <a:latin typeface="Candara"/>
              </a:rPr>
              <a:t>36</a:t>
            </a:r>
            <a:r>
              <a:rPr lang="en-US" sz="2133" dirty="0">
                <a:solidFill>
                  <a:prstClr val="black"/>
                </a:solidFill>
                <a:latin typeface="Candara"/>
              </a:rPr>
              <a:t> For before these days rose up </a:t>
            </a:r>
            <a:r>
              <a:rPr lang="en-US" sz="2133" dirty="0" err="1">
                <a:solidFill>
                  <a:prstClr val="black"/>
                </a:solidFill>
                <a:latin typeface="Candara"/>
              </a:rPr>
              <a:t>Theudas</a:t>
            </a:r>
            <a:r>
              <a:rPr lang="en-US" sz="2133" dirty="0">
                <a:solidFill>
                  <a:prstClr val="black"/>
                </a:solidFill>
                <a:latin typeface="Candara"/>
              </a:rPr>
              <a:t>, boasting himself to be somebody; to whom a number of men, about four hundred, joined themselves: who was slain; and all, as many as obeyed him, were scattered, and brought to </a:t>
            </a:r>
            <a:r>
              <a:rPr lang="en-US" sz="2133" dirty="0" err="1">
                <a:solidFill>
                  <a:prstClr val="black"/>
                </a:solidFill>
                <a:latin typeface="Candara"/>
              </a:rPr>
              <a:t>nought</a:t>
            </a:r>
            <a:r>
              <a:rPr lang="en-US" sz="2133" dirty="0">
                <a:solidFill>
                  <a:prstClr val="black"/>
                </a:solidFill>
                <a:latin typeface="Candara"/>
              </a:rPr>
              <a:t>. </a:t>
            </a:r>
          </a:p>
          <a:p>
            <a:pPr defTabSz="1219140">
              <a:spcBef>
                <a:spcPts val="800"/>
              </a:spcBef>
            </a:pPr>
            <a:r>
              <a:rPr lang="en-US" sz="2133" baseline="30000" dirty="0">
                <a:solidFill>
                  <a:prstClr val="black"/>
                </a:solidFill>
                <a:latin typeface="Candara"/>
              </a:rPr>
              <a:t>37</a:t>
            </a:r>
            <a:r>
              <a:rPr lang="en-US" sz="2133" dirty="0">
                <a:solidFill>
                  <a:prstClr val="black"/>
                </a:solidFill>
                <a:latin typeface="Candara"/>
              </a:rPr>
              <a:t> After this man rose up Judas of Galilee in the days of the taxing, and drew away much people after him: he also perished; and all, </a:t>
            </a:r>
            <a:r>
              <a:rPr lang="en-US" sz="2133" i="1" dirty="0">
                <a:solidFill>
                  <a:prstClr val="black"/>
                </a:solidFill>
                <a:latin typeface="Candara"/>
              </a:rPr>
              <a:t>even </a:t>
            </a:r>
            <a:r>
              <a:rPr lang="en-US" sz="2133" dirty="0">
                <a:solidFill>
                  <a:prstClr val="black"/>
                </a:solidFill>
                <a:latin typeface="Candara"/>
              </a:rPr>
              <a:t>as many as obeyed him, were dispersed.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2400" y="744222"/>
            <a:ext cx="4662781" cy="5529580"/>
          </a:xfrm>
          <a:prstGeom prst="rect">
            <a:avLst/>
          </a:prstGeom>
        </p:spPr>
      </p:pic>
    </p:spTree>
    <p:extLst>
      <p:ext uri="{BB962C8B-B14F-4D97-AF65-F5344CB8AC3E}">
        <p14:creationId xmlns:p14="http://schemas.microsoft.com/office/powerpoint/2010/main" val="32435660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9.jpeg"/></Relationships>
</file>

<file path=ppt/theme/_rels/theme6.xml.rels><?xml version="1.0" encoding="UTF-8" standalone="yes"?>
<Relationships xmlns="http://schemas.openxmlformats.org/package/2006/relationships"><Relationship Id="rId1" Type="http://schemas.openxmlformats.org/officeDocument/2006/relationships/image" Target="../media/image9.jpeg"/></Relationships>
</file>

<file path=ppt/theme/_rels/theme7.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LeafVTI">
  <a:themeElements>
    <a:clrScheme name="AnalogousFromRegularSeedLeftStep">
      <a:dk1>
        <a:srgbClr val="000000"/>
      </a:dk1>
      <a:lt1>
        <a:srgbClr val="FFFFFF"/>
      </a:lt1>
      <a:dk2>
        <a:srgbClr val="321C1C"/>
      </a:dk2>
      <a:lt2>
        <a:srgbClr val="F0F2F3"/>
      </a:lt2>
      <a:accent1>
        <a:srgbClr val="DD8A32"/>
      </a:accent1>
      <a:accent2>
        <a:srgbClr val="CC3121"/>
      </a:accent2>
      <a:accent3>
        <a:srgbClr val="DD3269"/>
      </a:accent3>
      <a:accent4>
        <a:srgbClr val="CC219E"/>
      </a:accent4>
      <a:accent5>
        <a:srgbClr val="C432DD"/>
      </a:accent5>
      <a:accent6>
        <a:srgbClr val="6C24CC"/>
      </a:accent6>
      <a:hlink>
        <a:srgbClr val="3F7DBF"/>
      </a:hlink>
      <a:folHlink>
        <a:srgbClr val="7F7F7F"/>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ppt/theme/theme10.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11.xml><?xml version="1.0" encoding="utf-8"?>
<a:theme xmlns:a="http://schemas.openxmlformats.org/drawingml/2006/main" name="7_Office Theme">
  <a:themeElements>
    <a:clrScheme name="Custom 17">
      <a:dk1>
        <a:srgbClr val="072F54"/>
      </a:dk1>
      <a:lt1>
        <a:sysClr val="window" lastClr="FFFFFF"/>
      </a:lt1>
      <a:dk2>
        <a:srgbClr val="072F54"/>
      </a:dk2>
      <a:lt2>
        <a:srgbClr val="FFFFFF"/>
      </a:lt2>
      <a:accent1>
        <a:srgbClr val="FFFFFF"/>
      </a:accent1>
      <a:accent2>
        <a:srgbClr val="FDDF8B"/>
      </a:accent2>
      <a:accent3>
        <a:srgbClr val="FDDF8B"/>
      </a:accent3>
      <a:accent4>
        <a:srgbClr val="9ECCF6"/>
      </a:accent4>
      <a:accent5>
        <a:srgbClr val="FDDF8B"/>
      </a:accent5>
      <a:accent6>
        <a:srgbClr val="FDDF8B"/>
      </a:accent6>
      <a:hlink>
        <a:srgbClr val="FDDF8B"/>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FFFF00"/>
        </a:solidFill>
        <a:ln w="38100">
          <a:solidFill>
            <a:schemeClr val="tx1"/>
          </a:solidFill>
        </a:ln>
      </a:spPr>
      <a:bodyPr wrap="square" rtlCol="0">
        <a:spAutoFit/>
      </a:bodyPr>
      <a:lstStyle>
        <a:defPPr defTabSz="274320">
          <a:spcBef>
            <a:spcPts val="1800"/>
          </a:spcBef>
          <a:defRPr sz="2400" b="1"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Blush">
  <a:themeElements>
    <a:clrScheme name="Blush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fontScheme name="Blush">
      <a:majorFont>
        <a:latin typeface="Impact"/>
        <a:ea typeface=""/>
        <a:cs typeface=""/>
      </a:majorFont>
      <a:minorFont>
        <a:latin typeface="Impac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lush 1">
        <a:dk1>
          <a:srgbClr val="000000"/>
        </a:dk1>
        <a:lt1>
          <a:srgbClr val="FFFFFF"/>
        </a:lt1>
        <a:dk2>
          <a:srgbClr val="6600CC"/>
        </a:dk2>
        <a:lt2>
          <a:srgbClr val="CCECFF"/>
        </a:lt2>
        <a:accent1>
          <a:srgbClr val="00FFCC"/>
        </a:accent1>
        <a:accent2>
          <a:srgbClr val="9933FF"/>
        </a:accent2>
        <a:accent3>
          <a:srgbClr val="B8AAE2"/>
        </a:accent3>
        <a:accent4>
          <a:srgbClr val="DADADA"/>
        </a:accent4>
        <a:accent5>
          <a:srgbClr val="AAFFE2"/>
        </a:accent5>
        <a:accent6>
          <a:srgbClr val="8A2DE7"/>
        </a:accent6>
        <a:hlink>
          <a:srgbClr val="660066"/>
        </a:hlink>
        <a:folHlink>
          <a:srgbClr val="006699"/>
        </a:folHlink>
      </a:clrScheme>
      <a:clrMap bg1="dk2" tx1="lt1" bg2="dk1" tx2="lt2" accent1="accent1" accent2="accent2" accent3="accent3" accent4="accent4" accent5="accent5" accent6="accent6" hlink="hlink" folHlink="folHlink"/>
    </a:extraClrScheme>
    <a:extraClrScheme>
      <a:clrScheme name="Blush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clrMap bg1="lt1" tx1="dk1" bg2="lt2" tx2="dk2" accent1="accent1" accent2="accent2" accent3="accent3" accent4="accent4" accent5="accent5" accent6="accent6" hlink="hlink" folHlink="folHlink"/>
    </a:extraClrScheme>
    <a:extraClrScheme>
      <a:clrScheme name="Blush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sh 4">
        <a:dk1>
          <a:srgbClr val="000000"/>
        </a:dk1>
        <a:lt1>
          <a:srgbClr val="FFFFFF"/>
        </a:lt1>
        <a:dk2>
          <a:srgbClr val="CC0099"/>
        </a:dk2>
        <a:lt2>
          <a:srgbClr val="FFCCFF"/>
        </a:lt2>
        <a:accent1>
          <a:srgbClr val="00FF00"/>
        </a:accent1>
        <a:accent2>
          <a:srgbClr val="9933FF"/>
        </a:accent2>
        <a:accent3>
          <a:srgbClr val="E2AACA"/>
        </a:accent3>
        <a:accent4>
          <a:srgbClr val="DADADA"/>
        </a:accent4>
        <a:accent5>
          <a:srgbClr val="AAFFAA"/>
        </a:accent5>
        <a:accent6>
          <a:srgbClr val="8A2DE7"/>
        </a:accent6>
        <a:hlink>
          <a:srgbClr val="660066"/>
        </a:hlink>
        <a:folHlink>
          <a:srgbClr val="0066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002">
  <a:themeElements>
    <a:clrScheme name="002 1">
      <a:dk1>
        <a:srgbClr val="9966FF"/>
      </a:dk1>
      <a:lt1>
        <a:srgbClr val="FFFFFF"/>
      </a:lt1>
      <a:dk2>
        <a:srgbClr val="000000"/>
      </a:dk2>
      <a:lt2>
        <a:srgbClr val="99FF66"/>
      </a:lt2>
      <a:accent1>
        <a:srgbClr val="FF9900"/>
      </a:accent1>
      <a:accent2>
        <a:srgbClr val="0099FF"/>
      </a:accent2>
      <a:accent3>
        <a:srgbClr val="AAAAAA"/>
      </a:accent3>
      <a:accent4>
        <a:srgbClr val="DADADA"/>
      </a:accent4>
      <a:accent5>
        <a:srgbClr val="FFCAAA"/>
      </a:accent5>
      <a:accent6>
        <a:srgbClr val="008AE7"/>
      </a:accent6>
      <a:hlink>
        <a:srgbClr val="CC0000"/>
      </a:hlink>
      <a:folHlink>
        <a:srgbClr val="009900"/>
      </a:folHlink>
    </a:clrScheme>
    <a:fontScheme name="00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002 1">
        <a:dk1>
          <a:srgbClr val="9966FF"/>
        </a:dk1>
        <a:lt1>
          <a:srgbClr val="FFFFFF"/>
        </a:lt1>
        <a:dk2>
          <a:srgbClr val="000000"/>
        </a:dk2>
        <a:lt2>
          <a:srgbClr val="99FF66"/>
        </a:lt2>
        <a:accent1>
          <a:srgbClr val="FF9900"/>
        </a:accent1>
        <a:accent2>
          <a:srgbClr val="0099FF"/>
        </a:accent2>
        <a:accent3>
          <a:srgbClr val="AAAAAA"/>
        </a:accent3>
        <a:accent4>
          <a:srgbClr val="DADADA"/>
        </a:accent4>
        <a:accent5>
          <a:srgbClr val="FFCAAA"/>
        </a:accent5>
        <a:accent6>
          <a:srgbClr val="008AE7"/>
        </a:accent6>
        <a:hlink>
          <a:srgbClr val="CC0000"/>
        </a:hlink>
        <a:folHlink>
          <a:srgbClr val="00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Default Design">
  <a:themeElements>
    <a:clrScheme name="Default Design 1">
      <a:dk1>
        <a:srgbClr val="000000"/>
      </a:dk1>
      <a:lt1>
        <a:srgbClr val="99CCFF"/>
      </a:lt1>
      <a:dk2>
        <a:srgbClr val="000000"/>
      </a:dk2>
      <a:lt2>
        <a:srgbClr val="808080"/>
      </a:lt2>
      <a:accent1>
        <a:srgbClr val="6666FF"/>
      </a:accent1>
      <a:accent2>
        <a:srgbClr val="99FFCC"/>
      </a:accent2>
      <a:accent3>
        <a:srgbClr val="CAE2FF"/>
      </a:accent3>
      <a:accent4>
        <a:srgbClr val="000000"/>
      </a:accent4>
      <a:accent5>
        <a:srgbClr val="B8B8FF"/>
      </a:accent5>
      <a:accent6>
        <a:srgbClr val="8AE7B9"/>
      </a:accent6>
      <a:hlink>
        <a:srgbClr val="CC00CC"/>
      </a:hlink>
      <a:folHlink>
        <a:srgbClr val="B2B2B2"/>
      </a:folHlink>
    </a:clrScheme>
    <a:fontScheme name="Default Desig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Default Design 1">
        <a:dk1>
          <a:srgbClr val="000000"/>
        </a:dk1>
        <a:lt1>
          <a:srgbClr val="99CCFF"/>
        </a:lt1>
        <a:dk2>
          <a:srgbClr val="000000"/>
        </a:dk2>
        <a:lt2>
          <a:srgbClr val="808080"/>
        </a:lt2>
        <a:accent1>
          <a:srgbClr val="6666FF"/>
        </a:accent1>
        <a:accent2>
          <a:srgbClr val="99FFCC"/>
        </a:accent2>
        <a:accent3>
          <a:srgbClr val="CAE2FF"/>
        </a:accent3>
        <a:accent4>
          <a:srgbClr val="000000"/>
        </a:accent4>
        <a:accent5>
          <a:srgbClr val="B8B8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S10201166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FFFF00"/>
        </a:solidFill>
        <a:ln w="38100">
          <a:solidFill>
            <a:srgbClr val="FF3399"/>
          </a:solidFill>
        </a:ln>
      </a:spPr>
      <a:bodyPr wrap="square" rtlCol="0">
        <a:spAutoFit/>
      </a:bodyPr>
      <a:lstStyle>
        <a:defPPr defTabSz="274320">
          <a:defRPr sz="24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FFFF00"/>
        </a:solidFill>
        <a:ln w="57150">
          <a:solidFill>
            <a:srgbClr val="FF0000"/>
          </a:solidFill>
        </a:ln>
      </a:spPr>
      <a:bodyPr wrap="square" rtlCol="0">
        <a:spAutoFit/>
      </a:bodyPr>
      <a:lstStyle>
        <a:defPPr defTabSz="274320">
          <a:spcBef>
            <a:spcPts val="1200"/>
          </a:spcBef>
          <a:defRPr sz="2400" b="1" dirty="0" smtClean="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7.xml><?xml version="1.0" encoding="utf-8"?>
<a:theme xmlns:a="http://schemas.openxmlformats.org/drawingml/2006/main" name="sinbin">
  <a:themeElements>
    <a:clrScheme name="sinbin 1">
      <a:dk1>
        <a:srgbClr val="000000"/>
      </a:dk1>
      <a:lt1>
        <a:srgbClr val="FFFFFF"/>
      </a:lt1>
      <a:dk2>
        <a:srgbClr val="FFFFFF"/>
      </a:dk2>
      <a:lt2>
        <a:srgbClr val="C0C0C0"/>
      </a:lt2>
      <a:accent1>
        <a:srgbClr val="0099FF"/>
      </a:accent1>
      <a:accent2>
        <a:srgbClr val="0068AE"/>
      </a:accent2>
      <a:accent3>
        <a:srgbClr val="FFFFFF"/>
      </a:accent3>
      <a:accent4>
        <a:srgbClr val="000000"/>
      </a:accent4>
      <a:accent5>
        <a:srgbClr val="AACAFF"/>
      </a:accent5>
      <a:accent6>
        <a:srgbClr val="005E9D"/>
      </a:accent6>
      <a:hlink>
        <a:srgbClr val="0099FF"/>
      </a:hlink>
      <a:folHlink>
        <a:srgbClr val="878FA5"/>
      </a:folHlink>
    </a:clrScheme>
    <a:fontScheme name="sinbin">
      <a:majorFont>
        <a:latin typeface="Verdana"/>
        <a:ea typeface="HY견고딕"/>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9525" cap="flat" cmpd="sng" algn="ctr">
          <a:noFill/>
          <a:prstDash val="solid"/>
          <a:round/>
          <a:headEnd type="none" w="med" len="med"/>
          <a:tailEnd type="none" w="med" len="med"/>
        </a:ln>
        <a:effectLst/>
        <a:scene3d>
          <a:camera prst="legacyObliqueBottomRight"/>
          <a:lightRig rig="legacyNormal3" dir="b"/>
        </a:scene3d>
        <a:sp3d extrusionH="1635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9525" cap="flat" cmpd="sng" algn="ctr">
          <a:noFill/>
          <a:prstDash val="solid"/>
          <a:round/>
          <a:headEnd type="none" w="med" len="med"/>
          <a:tailEnd type="none" w="med" len="med"/>
        </a:ln>
        <a:effectLst/>
        <a:scene3d>
          <a:camera prst="legacyObliqueBottomRight"/>
          <a:lightRig rig="legacyNormal3" dir="b"/>
        </a:scene3d>
        <a:sp3d extrusionH="1635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sinbin 1">
        <a:dk1>
          <a:srgbClr val="000000"/>
        </a:dk1>
        <a:lt1>
          <a:srgbClr val="FFFFFF"/>
        </a:lt1>
        <a:dk2>
          <a:srgbClr val="FFFFFF"/>
        </a:dk2>
        <a:lt2>
          <a:srgbClr val="C0C0C0"/>
        </a:lt2>
        <a:accent1>
          <a:srgbClr val="0099FF"/>
        </a:accent1>
        <a:accent2>
          <a:srgbClr val="0068AE"/>
        </a:accent2>
        <a:accent3>
          <a:srgbClr val="FFFFFF"/>
        </a:accent3>
        <a:accent4>
          <a:srgbClr val="000000"/>
        </a:accent4>
        <a:accent5>
          <a:srgbClr val="AACAFF"/>
        </a:accent5>
        <a:accent6>
          <a:srgbClr val="005E9D"/>
        </a:accent6>
        <a:hlink>
          <a:srgbClr val="0099FF"/>
        </a:hlink>
        <a:folHlink>
          <a:srgbClr val="878FA5"/>
        </a:folHlink>
      </a:clrScheme>
      <a:clrMap bg1="lt1" tx1="dk1" bg2="lt2" tx2="dk2" accent1="accent1" accent2="accent2" accent3="accent3" accent4="accent4" accent5="accent5" accent6="accent6" hlink="hlink" folHlink="folHlink"/>
    </a:extraClrScheme>
    <a:extraClrScheme>
      <a:clrScheme name="sinbin 2">
        <a:dk1>
          <a:srgbClr val="000000"/>
        </a:dk1>
        <a:lt1>
          <a:srgbClr val="FFFFFF"/>
        </a:lt1>
        <a:dk2>
          <a:srgbClr val="FFFFFF"/>
        </a:dk2>
        <a:lt2>
          <a:srgbClr val="C0C0C0"/>
        </a:lt2>
        <a:accent1>
          <a:srgbClr val="91ACC7"/>
        </a:accent1>
        <a:accent2>
          <a:srgbClr val="253C53"/>
        </a:accent2>
        <a:accent3>
          <a:srgbClr val="FFFFFF"/>
        </a:accent3>
        <a:accent4>
          <a:srgbClr val="000000"/>
        </a:accent4>
        <a:accent5>
          <a:srgbClr val="C7D2E0"/>
        </a:accent5>
        <a:accent6>
          <a:srgbClr val="20354A"/>
        </a:accent6>
        <a:hlink>
          <a:srgbClr val="BACBD8"/>
        </a:hlink>
        <a:folHlink>
          <a:srgbClr val="878FA5"/>
        </a:folHlink>
      </a:clrScheme>
      <a:clrMap bg1="lt1" tx1="dk1" bg2="lt2" tx2="dk2" accent1="accent1" accent2="accent2" accent3="accent3" accent4="accent4" accent5="accent5" accent6="accent6" hlink="hlink" folHlink="folHlink"/>
    </a:extraClrScheme>
    <a:extraClrScheme>
      <a:clrScheme name="sinbin 3">
        <a:dk1>
          <a:srgbClr val="000000"/>
        </a:dk1>
        <a:lt1>
          <a:srgbClr val="FFFFFF"/>
        </a:lt1>
        <a:dk2>
          <a:srgbClr val="FFFFFF"/>
        </a:dk2>
        <a:lt2>
          <a:srgbClr val="C0C0C0"/>
        </a:lt2>
        <a:accent1>
          <a:srgbClr val="A28DED"/>
        </a:accent1>
        <a:accent2>
          <a:srgbClr val="390060"/>
        </a:accent2>
        <a:accent3>
          <a:srgbClr val="FFFFFF"/>
        </a:accent3>
        <a:accent4>
          <a:srgbClr val="000000"/>
        </a:accent4>
        <a:accent5>
          <a:srgbClr val="CEC5F4"/>
        </a:accent5>
        <a:accent6>
          <a:srgbClr val="330056"/>
        </a:accent6>
        <a:hlink>
          <a:srgbClr val="BB97EF"/>
        </a:hlink>
        <a:folHlink>
          <a:srgbClr val="878FA5"/>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FFFF00"/>
        </a:solidFill>
        <a:ln w="38100">
          <a:solidFill>
            <a:srgbClr val="FF0000"/>
          </a:solidFill>
        </a:ln>
      </a:spPr>
      <a:bodyPr wrap="square" rtlCol="0">
        <a:spAutoFit/>
      </a:bodyPr>
      <a:lstStyle>
        <a:defPPr defTabSz="274320">
          <a:spcBef>
            <a:spcPts val="1800"/>
          </a:spcBef>
          <a:defRPr sz="2400" b="1" dirty="0" smtClean="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4">
            <a:lumMod val="20000"/>
            <a:lumOff val="80000"/>
          </a:schemeClr>
        </a:solidFill>
        <a:ln w="57150">
          <a:solidFill>
            <a:srgbClr val="FF0000"/>
          </a:solidFill>
        </a:ln>
      </a:spPr>
      <a:bodyPr wrap="square" rtlCol="0">
        <a:spAutoFit/>
      </a:bodyPr>
      <a:lstStyle>
        <a:defPPr algn="l" defTabSz="274320">
          <a:spcBef>
            <a:spcPts val="1800"/>
          </a:spcBef>
          <a:defRPr sz="2400" b="1"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1647</TotalTime>
  <Words>46456</Words>
  <Application>Microsoft Office PowerPoint</Application>
  <PresentationFormat>Widescreen</PresentationFormat>
  <Paragraphs>1708</Paragraphs>
  <Slides>317</Slides>
  <Notes>24</Notes>
  <HiddenSlides>0</HiddenSlides>
  <MMClips>1</MMClips>
  <ScaleCrop>false</ScaleCrop>
  <HeadingPairs>
    <vt:vector size="6" baseType="variant">
      <vt:variant>
        <vt:lpstr>Fonts Used</vt:lpstr>
      </vt:variant>
      <vt:variant>
        <vt:i4>31</vt:i4>
      </vt:variant>
      <vt:variant>
        <vt:lpstr>Theme</vt:lpstr>
      </vt:variant>
      <vt:variant>
        <vt:i4>16</vt:i4>
      </vt:variant>
      <vt:variant>
        <vt:lpstr>Slide Titles</vt:lpstr>
      </vt:variant>
      <vt:variant>
        <vt:i4>317</vt:i4>
      </vt:variant>
    </vt:vector>
  </HeadingPairs>
  <TitlesOfParts>
    <vt:vector size="364" baseType="lpstr">
      <vt:lpstr>Algerian</vt:lpstr>
      <vt:lpstr>Arial</vt:lpstr>
      <vt:lpstr>Arial Black</vt:lpstr>
      <vt:lpstr>Avenir Next LT Pro Light</vt:lpstr>
      <vt:lpstr>Book Antiqua</vt:lpstr>
      <vt:lpstr>Bookman Old Style</vt:lpstr>
      <vt:lpstr>Broadway</vt:lpstr>
      <vt:lpstr>Calibri</vt:lpstr>
      <vt:lpstr>Calibri Light</vt:lpstr>
      <vt:lpstr>Candara</vt:lpstr>
      <vt:lpstr>Franklin Gothic Book</vt:lpstr>
      <vt:lpstr>Franklin Gothic Demi</vt:lpstr>
      <vt:lpstr>Galatia SIL</vt:lpstr>
      <vt:lpstr>Gentium</vt:lpstr>
      <vt:lpstr>Impact</vt:lpstr>
      <vt:lpstr>Lato</vt:lpstr>
      <vt:lpstr>Lato Black</vt:lpstr>
      <vt:lpstr>Lato Regular</vt:lpstr>
      <vt:lpstr>Monotype Corsiva</vt:lpstr>
      <vt:lpstr>Open Sans</vt:lpstr>
      <vt:lpstr>Ravie</vt:lpstr>
      <vt:lpstr>Roboto</vt:lpstr>
      <vt:lpstr>Rockwell Nova Light</vt:lpstr>
      <vt:lpstr>Script MT Bold</vt:lpstr>
      <vt:lpstr>Stencil</vt:lpstr>
      <vt:lpstr>Symbol</vt:lpstr>
      <vt:lpstr>Times</vt:lpstr>
      <vt:lpstr>Times New Roman</vt:lpstr>
      <vt:lpstr>Verdana</vt:lpstr>
      <vt:lpstr>Wingdings</vt:lpstr>
      <vt:lpstr>Wingdings 2</vt:lpstr>
      <vt:lpstr>LeafVTI</vt:lpstr>
      <vt:lpstr>TS102011664</vt:lpstr>
      <vt:lpstr>With Title</vt:lpstr>
      <vt:lpstr>3_Office Theme</vt:lpstr>
      <vt:lpstr>4_Office Theme</vt:lpstr>
      <vt:lpstr>1_Waveform</vt:lpstr>
      <vt:lpstr>sinbin</vt:lpstr>
      <vt:lpstr>5_Office Theme</vt:lpstr>
      <vt:lpstr>6_Office Theme</vt:lpstr>
      <vt:lpstr>Waveform</vt:lpstr>
      <vt:lpstr>7_Office Theme</vt:lpstr>
      <vt:lpstr>DividendVTI</vt:lpstr>
      <vt:lpstr>Office Theme</vt:lpstr>
      <vt:lpstr>Blush</vt:lpstr>
      <vt:lpstr>002</vt:lpstr>
      <vt:lpstr>Default Design</vt:lpstr>
      <vt:lpstr>The NEW TESTAMENT BOOK OF ACTS</vt:lpstr>
      <vt:lpstr> DOES THE NEW TESTAMENT IN PRACTICE ACTUALLY  START WITH THE BOOK OF ACTS NOT THE GOSPELS?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Basic Book Structure acts of the Apostles Centers around the great commission &amp; Call To evangelize Then known world!  </vt:lpstr>
      <vt:lpstr>Where the Story takes Place</vt:lpstr>
      <vt:lpstr>The Land of Canaan in the Near East</vt:lpstr>
      <vt:lpstr>Acts 1:8 and the Great Commission</vt:lpstr>
      <vt:lpstr>Acts 1:8 and the Great Commission</vt:lpstr>
      <vt:lpstr>Acts 1:8 and the Great Commission</vt:lpstr>
      <vt:lpstr>Acts 1:8 and the Great Commission</vt:lpstr>
      <vt:lpstr>Acts 1:8 and the Structure of the Book</vt:lpstr>
      <vt:lpstr>The Three Audiences</vt:lpstr>
      <vt:lpstr>The Pillars of the Church</vt:lpstr>
      <vt:lpstr>The Timeline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Chapter Five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 stand and speak in the temple to the people all the words of this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Acts  of the Apostles Chapter 5 </vt:lpstr>
      <vt:lpstr>Acts 5:1-11  A&amp;S</vt:lpstr>
      <vt:lpstr>Acts 5:12-16  Miracles</vt:lpstr>
      <vt:lpstr>Acts 5:17-21  Persecution</vt:lpstr>
      <vt:lpstr>Acts 5:21-29  Accusation </vt:lpstr>
      <vt:lpstr>Acts 5:30-32  Brief Defense </vt:lpstr>
      <vt:lpstr>Acts 5:33-42  Their Responses </vt:lpstr>
      <vt:lpstr>PowerPoint Presentation</vt:lpstr>
      <vt:lpstr>Outline - Acts</vt:lpstr>
      <vt:lpstr>PowerPoint Presentation</vt:lpstr>
      <vt:lpstr>PowerPoint Presentation</vt:lpstr>
      <vt:lpstr>CHAPTER 5  J. W. McGarvey’s Acts Commentary    </vt:lpstr>
      <vt:lpstr>PowerPoint Presentation</vt:lpstr>
      <vt:lpstr>CHAPTER 5  J. W. McGarvey’s Acts Commentary    </vt:lpstr>
      <vt:lpstr>There sin was creating a lie to inflate their generosity.</vt:lpstr>
      <vt:lpstr>The seriousness of their sin was that the lie was directed at God.</vt:lpstr>
      <vt:lpstr>PowerPoint Presentation</vt:lpstr>
      <vt:lpstr>CHAPTER 5  J. W. McGarvey’s Acts Commentary    </vt:lpstr>
      <vt:lpstr>PowerPoint Presentation</vt:lpstr>
      <vt:lpstr>PowerPoint Presentation</vt:lpstr>
      <vt:lpstr>CHAPTER 5  J. W. McGarvey’s Acts Commentary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5  J. W. McGarvey’s Acts Commentary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5  J. W. McGarvey’s Acts Commentary    </vt:lpstr>
      <vt:lpstr>CHAPTER 5  J. W. McGarvey’s Acts Commentary    </vt:lpstr>
      <vt:lpstr>First Arrest</vt:lpstr>
      <vt:lpstr>First Arrest</vt:lpstr>
      <vt:lpstr>PowerPoint Presentation</vt:lpstr>
      <vt:lpstr>PowerPoint Presentation</vt:lpstr>
      <vt:lpstr>PowerPoint Presentation</vt:lpstr>
      <vt:lpstr>CHAPTER 5  J. W. McGarvey’s Acts Commentary    </vt:lpstr>
      <vt:lpstr>CHAPTER 5  J. W. McGarvey’s Acts Commentary    </vt:lpstr>
      <vt:lpstr>PowerPoint Presentation</vt:lpstr>
      <vt:lpstr>CHAPTER 5  J. W. McGarvey’s Acts Commentary    </vt:lpstr>
      <vt:lpstr>PowerPoint Presentation</vt:lpstr>
      <vt:lpstr>CHAPTER 5  J. W. McGarvey’s Acts Commentary    </vt:lpstr>
      <vt:lpstr>Their Torture Proved:</vt:lpstr>
      <vt:lpstr>PowerPoint Presentation</vt:lpstr>
      <vt:lpstr>PowerPoint Presentation</vt:lpstr>
      <vt:lpstr>Their Torture Proved:</vt:lpstr>
      <vt:lpstr>Taught from House to House</vt:lpstr>
      <vt:lpstr>Battle lines</vt:lpstr>
      <vt:lpstr>PowerPoint Presentation</vt:lpstr>
      <vt:lpstr>PowerPoint Presentation</vt:lpstr>
      <vt:lpstr>Acts of the Apostles Chapter 6</vt:lpstr>
      <vt:lpstr>PowerPoint Presentation</vt:lpstr>
      <vt:lpstr>PowerPoint Presentation</vt:lpstr>
      <vt:lpstr>PowerPoint Presentation</vt:lpstr>
      <vt:lpstr>PowerPoint Presentation</vt:lpstr>
      <vt:lpstr>Acts Chapter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Acts  of the Apostles Chapter 6 </vt:lpstr>
      <vt:lpstr>Acts 6:1-4  First Church Problem </vt:lpstr>
      <vt:lpstr>Acts 6:5-7  First Church Solution </vt:lpstr>
      <vt:lpstr>Acts 6:8-9  Stephen </vt:lpstr>
      <vt:lpstr>Acts 6:10-15  Persecution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Acts of the Apostles</vt:lpstr>
      <vt:lpstr>In Review:</vt:lpstr>
      <vt:lpstr>Acts Chapter 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Acts  of the Apostles Chapter 7 </vt:lpstr>
      <vt:lpstr>Acts 7:1-19  Stephen’s Defense </vt:lpstr>
      <vt:lpstr>Acts 7:20-35   History Continued </vt:lpstr>
      <vt:lpstr>Acts 7:36-43   Moses’ Rejection</vt:lpstr>
      <vt:lpstr>Acts 7:44-50   Temple Accusation</vt:lpstr>
      <vt:lpstr>Acts 7:51-54  Stephens Rebuke  </vt:lpstr>
      <vt:lpstr>Acts 7:55-60   Stephen Martyred </vt:lpstr>
      <vt:lpstr>Persecution of the Church – Part 1 Acts 6:1-7:60</vt:lpstr>
      <vt:lpstr>Outline - Acts</vt:lpstr>
      <vt:lpstr>PowerPoint Presentation</vt:lpstr>
      <vt:lpstr>=</vt:lpstr>
      <vt:lpstr>PowerPoint Presentation</vt:lpstr>
      <vt:lpstr>PowerPoint Presentation</vt:lpstr>
      <vt:lpstr>CHAPTER 6  J. W. McGarvey’s Acts Commentary    </vt:lpstr>
      <vt:lpstr>PowerPoint Presentation</vt:lpstr>
      <vt:lpstr>PowerPoint Presentation</vt:lpstr>
      <vt:lpstr>CHAPTER 6  J. W. McGarvey’s Acts Commentary    </vt:lpstr>
      <vt:lpstr>The Process for Selection</vt:lpstr>
      <vt:lpstr>The Process for Selection</vt:lpstr>
      <vt:lpstr>The Process for Selection</vt:lpstr>
      <vt:lpstr>PowerPoint Presentation</vt:lpstr>
      <vt:lpstr>CHAPTER 6  J. W. McGarvey’s Acts Commentary    </vt:lpstr>
      <vt:lpstr>CHAPTER 6  J. W. McGarvey’s Acts Commentary    </vt:lpstr>
      <vt:lpstr>Persecution Begins</vt:lpstr>
      <vt:lpstr>CHAPTER 6  J. W. McGarvey’s Acts Commentary    </vt:lpstr>
      <vt:lpstr>CHAPTER 6  J. W. McGarvey’s Acts Commentary    </vt:lpstr>
      <vt:lpstr>PowerPoint Presentation</vt:lpstr>
      <vt:lpstr>Persecution Begins</vt:lpstr>
      <vt:lpstr>CHAPTER 6  J. W. McGarvey’s Acts Commentary    </vt:lpstr>
      <vt:lpstr>CHAPTER 6  J. W. McGarvey’s Acts Commentary    </vt:lpstr>
      <vt:lpstr>PowerPoint Presentation</vt:lpstr>
      <vt:lpstr>Persecution Begins</vt:lpstr>
      <vt:lpstr>CHAPTER 7  J. W. McGarvey’s Acts Commentary    </vt:lpstr>
      <vt:lpstr>CHAPTER 7  J. W. McGarvey’s Acts Commentary    </vt:lpstr>
      <vt:lpstr>PowerPoint Presentation</vt:lpstr>
      <vt:lpstr>CHAPTER 7  J. W. McGarvey’s Acts Commentary    </vt:lpstr>
      <vt:lpstr>PowerPoint Presentation</vt:lpstr>
      <vt:lpstr>CHAPTER 7  J. W. McGarvey’s Acts Commentary    </vt:lpstr>
      <vt:lpstr>CHAPTER 7  J. W. McGarvey’s Acts Commentary    </vt:lpstr>
      <vt:lpstr>CHAPTER 7  J. W. McGarvey’s Acts Commentary    </vt:lpstr>
      <vt:lpstr>PowerPoint Presentation</vt:lpstr>
      <vt:lpstr>PowerPoint Presentation</vt:lpstr>
      <vt:lpstr>PowerPoint Presentation</vt:lpstr>
      <vt:lpstr>PowerPoint Presentation</vt:lpstr>
      <vt:lpstr>PowerPoint Presentation</vt:lpstr>
      <vt:lpstr>PowerPoint Presentation</vt:lpstr>
      <vt:lpstr>Stephen’s Accusations</vt:lpstr>
      <vt:lpstr>Persecution Begins</vt:lpstr>
      <vt:lpstr>PowerPoint Presentation</vt:lpstr>
      <vt:lpstr>PowerPoint Presentation</vt:lpstr>
      <vt:lpstr>PowerPoint Presentation</vt:lpstr>
      <vt:lpstr>PowerPoint Presentation</vt:lpstr>
      <vt:lpstr>Martyr Model</vt:lpstr>
      <vt:lpstr>PowerPoint Presentation</vt:lpstr>
      <vt:lpstr>Spiritual Signifiance</vt:lpstr>
      <vt:lpstr>PowerPoint Presentation</vt:lpstr>
      <vt:lpstr>The Church Under Persecution</vt:lpstr>
      <vt:lpstr>Jerusalem was the  Center of Jewish Rule</vt:lpstr>
      <vt:lpstr>First church showed great faith</vt:lpstr>
      <vt:lpstr>Miracles were performed influencing people to trust in God</vt:lpstr>
      <vt:lpstr>Apostles faced prison time</vt:lpstr>
      <vt:lpstr>Evil sometimes crept in …</vt:lpstr>
      <vt:lpstr>Their suffering made them stronger</vt:lpstr>
      <vt:lpstr>The NEW TESTAMENT BOOK OF ACTS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ACTS</dc:title>
  <dc:creator>David Burris</dc:creator>
  <cp:lastModifiedBy>David Burris</cp:lastModifiedBy>
  <cp:revision>245</cp:revision>
  <dcterms:created xsi:type="dcterms:W3CDTF">2020-10-11T08:34:09Z</dcterms:created>
  <dcterms:modified xsi:type="dcterms:W3CDTF">2021-11-05T13:55:51Z</dcterms:modified>
</cp:coreProperties>
</file>