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63" r:id="rId2"/>
    <p:sldMasterId id="2147483776" r:id="rId3"/>
    <p:sldMasterId id="2147483826" r:id="rId4"/>
    <p:sldMasterId id="2147483875" r:id="rId5"/>
    <p:sldMasterId id="2147483899" r:id="rId6"/>
    <p:sldMasterId id="2147483909" r:id="rId7"/>
    <p:sldMasterId id="2147483921" r:id="rId8"/>
    <p:sldMasterId id="2147483933" r:id="rId9"/>
    <p:sldMasterId id="2147483973" r:id="rId10"/>
    <p:sldMasterId id="2147483985" r:id="rId11"/>
    <p:sldMasterId id="2147484009" r:id="rId12"/>
    <p:sldMasterId id="2147484021" r:id="rId13"/>
    <p:sldMasterId id="2147484033" r:id="rId14"/>
  </p:sldMasterIdLst>
  <p:notesMasterIdLst>
    <p:notesMasterId r:id="rId269"/>
  </p:notesMasterIdLst>
  <p:sldIdLst>
    <p:sldId id="256" r:id="rId15"/>
    <p:sldId id="5017" r:id="rId16"/>
    <p:sldId id="5018" r:id="rId17"/>
    <p:sldId id="4944" r:id="rId18"/>
    <p:sldId id="4684" r:id="rId19"/>
    <p:sldId id="5020" r:id="rId20"/>
    <p:sldId id="4934" r:id="rId21"/>
    <p:sldId id="5021" r:id="rId22"/>
    <p:sldId id="5022" r:id="rId23"/>
    <p:sldId id="5124" r:id="rId24"/>
    <p:sldId id="5024" r:id="rId25"/>
    <p:sldId id="5025" r:id="rId26"/>
    <p:sldId id="5026" r:id="rId27"/>
    <p:sldId id="5027" r:id="rId28"/>
    <p:sldId id="5028" r:id="rId29"/>
    <p:sldId id="5029" r:id="rId30"/>
    <p:sldId id="5030" r:id="rId31"/>
    <p:sldId id="5031" r:id="rId32"/>
    <p:sldId id="5032" r:id="rId33"/>
    <p:sldId id="5033" r:id="rId34"/>
    <p:sldId id="5034" r:id="rId35"/>
    <p:sldId id="5035" r:id="rId36"/>
    <p:sldId id="5036" r:id="rId37"/>
    <p:sldId id="5037" r:id="rId38"/>
    <p:sldId id="5038" r:id="rId39"/>
    <p:sldId id="5039" r:id="rId40"/>
    <p:sldId id="5040" r:id="rId41"/>
    <p:sldId id="5041" r:id="rId42"/>
    <p:sldId id="5042" r:id="rId43"/>
    <p:sldId id="5043" r:id="rId44"/>
    <p:sldId id="5044" r:id="rId45"/>
    <p:sldId id="5045" r:id="rId46"/>
    <p:sldId id="5046" r:id="rId47"/>
    <p:sldId id="5047" r:id="rId48"/>
    <p:sldId id="5048" r:id="rId49"/>
    <p:sldId id="5049" r:id="rId50"/>
    <p:sldId id="5050" r:id="rId51"/>
    <p:sldId id="5051" r:id="rId52"/>
    <p:sldId id="5052" r:id="rId53"/>
    <p:sldId id="5053" r:id="rId54"/>
    <p:sldId id="5054" r:id="rId55"/>
    <p:sldId id="5055" r:id="rId56"/>
    <p:sldId id="5056" r:id="rId57"/>
    <p:sldId id="5057" r:id="rId58"/>
    <p:sldId id="5058" r:id="rId59"/>
    <p:sldId id="5059" r:id="rId60"/>
    <p:sldId id="5060" r:id="rId61"/>
    <p:sldId id="5061" r:id="rId62"/>
    <p:sldId id="5062" r:id="rId63"/>
    <p:sldId id="5063" r:id="rId64"/>
    <p:sldId id="4933" r:id="rId65"/>
    <p:sldId id="4993" r:id="rId66"/>
    <p:sldId id="5126" r:id="rId67"/>
    <p:sldId id="257" r:id="rId68"/>
    <p:sldId id="287" r:id="rId69"/>
    <p:sldId id="258" r:id="rId70"/>
    <p:sldId id="259" r:id="rId71"/>
    <p:sldId id="270" r:id="rId72"/>
    <p:sldId id="260" r:id="rId73"/>
    <p:sldId id="261" r:id="rId74"/>
    <p:sldId id="262" r:id="rId75"/>
    <p:sldId id="263" r:id="rId76"/>
    <p:sldId id="264" r:id="rId77"/>
    <p:sldId id="265" r:id="rId78"/>
    <p:sldId id="5127" r:id="rId79"/>
    <p:sldId id="5128" r:id="rId80"/>
    <p:sldId id="5129" r:id="rId81"/>
    <p:sldId id="5130" r:id="rId82"/>
    <p:sldId id="5131" r:id="rId83"/>
    <p:sldId id="277" r:id="rId84"/>
    <p:sldId id="5132" r:id="rId85"/>
    <p:sldId id="5133" r:id="rId86"/>
    <p:sldId id="279" r:id="rId87"/>
    <p:sldId id="280" r:id="rId88"/>
    <p:sldId id="282" r:id="rId89"/>
    <p:sldId id="283" r:id="rId90"/>
    <p:sldId id="5134" r:id="rId91"/>
    <p:sldId id="5135" r:id="rId92"/>
    <p:sldId id="286" r:id="rId93"/>
    <p:sldId id="5136" r:id="rId94"/>
    <p:sldId id="290" r:id="rId95"/>
    <p:sldId id="291" r:id="rId96"/>
    <p:sldId id="292" r:id="rId97"/>
    <p:sldId id="293" r:id="rId98"/>
    <p:sldId id="295" r:id="rId99"/>
    <p:sldId id="296" r:id="rId100"/>
    <p:sldId id="297" r:id="rId101"/>
    <p:sldId id="299" r:id="rId102"/>
    <p:sldId id="298" r:id="rId103"/>
    <p:sldId id="302" r:id="rId104"/>
    <p:sldId id="300" r:id="rId105"/>
    <p:sldId id="303" r:id="rId106"/>
    <p:sldId id="304" r:id="rId107"/>
    <p:sldId id="305" r:id="rId108"/>
    <p:sldId id="301" r:id="rId109"/>
    <p:sldId id="278" r:id="rId110"/>
    <p:sldId id="273" r:id="rId111"/>
    <p:sldId id="4885" r:id="rId112"/>
    <p:sldId id="1108" r:id="rId113"/>
    <p:sldId id="1105" r:id="rId114"/>
    <p:sldId id="4886" r:id="rId115"/>
    <p:sldId id="4887" r:id="rId116"/>
    <p:sldId id="4888" r:id="rId117"/>
    <p:sldId id="4889" r:id="rId118"/>
    <p:sldId id="1116" r:id="rId119"/>
    <p:sldId id="4890" r:id="rId120"/>
    <p:sldId id="1007" r:id="rId121"/>
    <p:sldId id="1013" r:id="rId122"/>
    <p:sldId id="1014" r:id="rId123"/>
    <p:sldId id="1015" r:id="rId124"/>
    <p:sldId id="1016" r:id="rId125"/>
    <p:sldId id="1106" r:id="rId126"/>
    <p:sldId id="1008" r:id="rId127"/>
    <p:sldId id="4891" r:id="rId128"/>
    <p:sldId id="4892" r:id="rId129"/>
    <p:sldId id="4893" r:id="rId130"/>
    <p:sldId id="4894" r:id="rId131"/>
    <p:sldId id="4895" r:id="rId132"/>
    <p:sldId id="4896" r:id="rId133"/>
    <p:sldId id="4897" r:id="rId134"/>
    <p:sldId id="4898" r:id="rId135"/>
    <p:sldId id="1124" r:id="rId136"/>
    <p:sldId id="4899" r:id="rId137"/>
    <p:sldId id="4900" r:id="rId138"/>
    <p:sldId id="4901" r:id="rId139"/>
    <p:sldId id="4902" r:id="rId140"/>
    <p:sldId id="4903" r:id="rId141"/>
    <p:sldId id="4904" r:id="rId142"/>
    <p:sldId id="4905" r:id="rId143"/>
    <p:sldId id="4906" r:id="rId144"/>
    <p:sldId id="1064" r:id="rId145"/>
    <p:sldId id="4907" r:id="rId146"/>
    <p:sldId id="1065" r:id="rId147"/>
    <p:sldId id="1066" r:id="rId148"/>
    <p:sldId id="1067" r:id="rId149"/>
    <p:sldId id="1052" r:id="rId150"/>
    <p:sldId id="4908" r:id="rId151"/>
    <p:sldId id="1044" r:id="rId152"/>
    <p:sldId id="4909" r:id="rId153"/>
    <p:sldId id="1021" r:id="rId154"/>
    <p:sldId id="1069" r:id="rId155"/>
    <p:sldId id="1047" r:id="rId156"/>
    <p:sldId id="1078" r:id="rId157"/>
    <p:sldId id="4910" r:id="rId158"/>
    <p:sldId id="4911" r:id="rId159"/>
    <p:sldId id="4912" r:id="rId160"/>
    <p:sldId id="1075" r:id="rId161"/>
    <p:sldId id="1071" r:id="rId162"/>
    <p:sldId id="1076" r:id="rId163"/>
    <p:sldId id="1072" r:id="rId164"/>
    <p:sldId id="1077" r:id="rId165"/>
    <p:sldId id="1073" r:id="rId166"/>
    <p:sldId id="4913" r:id="rId167"/>
    <p:sldId id="1074" r:id="rId168"/>
    <p:sldId id="4914" r:id="rId169"/>
    <p:sldId id="4915" r:id="rId170"/>
    <p:sldId id="4916" r:id="rId171"/>
    <p:sldId id="1053" r:id="rId172"/>
    <p:sldId id="4917" r:id="rId173"/>
    <p:sldId id="1056" r:id="rId174"/>
    <p:sldId id="1054" r:id="rId175"/>
    <p:sldId id="1055" r:id="rId176"/>
    <p:sldId id="4728" r:id="rId177"/>
    <p:sldId id="4729" r:id="rId178"/>
    <p:sldId id="4730" r:id="rId179"/>
    <p:sldId id="4731" r:id="rId180"/>
    <p:sldId id="4732" r:id="rId181"/>
    <p:sldId id="4733" r:id="rId182"/>
    <p:sldId id="4734" r:id="rId183"/>
    <p:sldId id="4735" r:id="rId184"/>
    <p:sldId id="4736" r:id="rId185"/>
    <p:sldId id="4737" r:id="rId186"/>
    <p:sldId id="4738" r:id="rId187"/>
    <p:sldId id="4739" r:id="rId188"/>
    <p:sldId id="4994" r:id="rId189"/>
    <p:sldId id="5144" r:id="rId190"/>
    <p:sldId id="5145" r:id="rId191"/>
    <p:sldId id="5146" r:id="rId192"/>
    <p:sldId id="5147" r:id="rId193"/>
    <p:sldId id="5148" r:id="rId194"/>
    <p:sldId id="5149" r:id="rId195"/>
    <p:sldId id="5150" r:id="rId196"/>
    <p:sldId id="5151" r:id="rId197"/>
    <p:sldId id="5152" r:id="rId198"/>
    <p:sldId id="5153" r:id="rId199"/>
    <p:sldId id="5154" r:id="rId200"/>
    <p:sldId id="5155" r:id="rId201"/>
    <p:sldId id="5156" r:id="rId202"/>
    <p:sldId id="5157" r:id="rId203"/>
    <p:sldId id="5158" r:id="rId204"/>
    <p:sldId id="5159" r:id="rId205"/>
    <p:sldId id="5160" r:id="rId206"/>
    <p:sldId id="4918" r:id="rId207"/>
    <p:sldId id="1082" r:id="rId208"/>
    <p:sldId id="1083" r:id="rId209"/>
    <p:sldId id="4919" r:id="rId210"/>
    <p:sldId id="1085" r:id="rId211"/>
    <p:sldId id="1086" r:id="rId212"/>
    <p:sldId id="1087" r:id="rId213"/>
    <p:sldId id="4920" r:id="rId214"/>
    <p:sldId id="1089" r:id="rId215"/>
    <p:sldId id="4921" r:id="rId216"/>
    <p:sldId id="1091" r:id="rId217"/>
    <p:sldId id="4922" r:id="rId218"/>
    <p:sldId id="1093" r:id="rId219"/>
    <p:sldId id="4923" r:id="rId220"/>
    <p:sldId id="4924" r:id="rId221"/>
    <p:sldId id="4925" r:id="rId222"/>
    <p:sldId id="4926" r:id="rId223"/>
    <p:sldId id="1098" r:id="rId224"/>
    <p:sldId id="1099" r:id="rId225"/>
    <p:sldId id="1100" r:id="rId226"/>
    <p:sldId id="4927" r:id="rId227"/>
    <p:sldId id="1102" r:id="rId228"/>
    <p:sldId id="1103" r:id="rId229"/>
    <p:sldId id="1104" r:id="rId230"/>
    <p:sldId id="4740" r:id="rId231"/>
    <p:sldId id="4741" r:id="rId232"/>
    <p:sldId id="4742" r:id="rId233"/>
    <p:sldId id="4743" r:id="rId234"/>
    <p:sldId id="4744" r:id="rId235"/>
    <p:sldId id="4745" r:id="rId236"/>
    <p:sldId id="4746" r:id="rId237"/>
    <p:sldId id="4747" r:id="rId238"/>
    <p:sldId id="4748" r:id="rId239"/>
    <p:sldId id="4995" r:id="rId240"/>
    <p:sldId id="5161" r:id="rId241"/>
    <p:sldId id="5162" r:id="rId242"/>
    <p:sldId id="5163" r:id="rId243"/>
    <p:sldId id="5164" r:id="rId244"/>
    <p:sldId id="5165" r:id="rId245"/>
    <p:sldId id="5166" r:id="rId246"/>
    <p:sldId id="5167" r:id="rId247"/>
    <p:sldId id="5168" r:id="rId248"/>
    <p:sldId id="5169" r:id="rId249"/>
    <p:sldId id="5170" r:id="rId250"/>
    <p:sldId id="5171" r:id="rId251"/>
    <p:sldId id="5172" r:id="rId252"/>
    <p:sldId id="5173" r:id="rId253"/>
    <p:sldId id="5174" r:id="rId254"/>
    <p:sldId id="5175" r:id="rId255"/>
    <p:sldId id="5176" r:id="rId256"/>
    <p:sldId id="5177" r:id="rId257"/>
    <p:sldId id="5178" r:id="rId258"/>
    <p:sldId id="5179" r:id="rId259"/>
    <p:sldId id="5180" r:id="rId260"/>
    <p:sldId id="5181" r:id="rId261"/>
    <p:sldId id="5182" r:id="rId262"/>
    <p:sldId id="5183" r:id="rId263"/>
    <p:sldId id="5184" r:id="rId264"/>
    <p:sldId id="5185" r:id="rId265"/>
    <p:sldId id="281" r:id="rId266"/>
    <p:sldId id="4991" r:id="rId267"/>
    <p:sldId id="4992" r:id="rId2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5" d="100"/>
          <a:sy n="95" d="100"/>
        </p:scale>
        <p:origin x="372" y="96"/>
      </p:cViewPr>
      <p:guideLst/>
    </p:cSldViewPr>
  </p:slideViewPr>
  <p:outlineViewPr>
    <p:cViewPr>
      <p:scale>
        <a:sx n="33" d="100"/>
        <a:sy n="33" d="100"/>
      </p:scale>
      <p:origin x="0" y="-128454"/>
    </p:cViewPr>
  </p:outlineViewPr>
  <p:notesTextViewPr>
    <p:cViewPr>
      <p:scale>
        <a:sx n="1" d="1"/>
        <a:sy n="1" d="1"/>
      </p:scale>
      <p:origin x="0" y="0"/>
    </p:cViewPr>
  </p:notesTextViewPr>
  <p:sorterViewPr>
    <p:cViewPr varScale="1">
      <p:scale>
        <a:sx n="100" d="100"/>
        <a:sy n="100" d="100"/>
      </p:scale>
      <p:origin x="0" y="-664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slide" Target="slides/slide212.xml"/><Relationship Id="rId247" Type="http://schemas.openxmlformats.org/officeDocument/2006/relationships/slide" Target="slides/slide233.xml"/><Relationship Id="rId107" Type="http://schemas.openxmlformats.org/officeDocument/2006/relationships/slide" Target="slides/slide93.xml"/><Relationship Id="rId268" Type="http://schemas.openxmlformats.org/officeDocument/2006/relationships/slide" Target="slides/slide254.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37" Type="http://schemas.openxmlformats.org/officeDocument/2006/relationships/slide" Target="slides/slide223.xml"/><Relationship Id="rId258" Type="http://schemas.openxmlformats.org/officeDocument/2006/relationships/slide" Target="slides/slide244.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slide" Target="slides/slide213.xml"/><Relationship Id="rId248" Type="http://schemas.openxmlformats.org/officeDocument/2006/relationships/slide" Target="slides/slide234.xml"/><Relationship Id="rId269"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commentAuthors" Target="commentAuthors.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172" Type="http://schemas.openxmlformats.org/officeDocument/2006/relationships/slide" Target="slides/slide158.xml"/><Relationship Id="rId193" Type="http://schemas.openxmlformats.org/officeDocument/2006/relationships/slide" Target="slides/slide179.xml"/><Relationship Id="rId202" Type="http://schemas.openxmlformats.org/officeDocument/2006/relationships/slide" Target="slides/slide188.xml"/><Relationship Id="rId207" Type="http://schemas.openxmlformats.org/officeDocument/2006/relationships/slide" Target="slides/slide193.xml"/><Relationship Id="rId223" Type="http://schemas.openxmlformats.org/officeDocument/2006/relationships/slide" Target="slides/slide209.xml"/><Relationship Id="rId228" Type="http://schemas.openxmlformats.org/officeDocument/2006/relationships/slide" Target="slides/slide214.xml"/><Relationship Id="rId244" Type="http://schemas.openxmlformats.org/officeDocument/2006/relationships/slide" Target="slides/slide230.xml"/><Relationship Id="rId249" Type="http://schemas.openxmlformats.org/officeDocument/2006/relationships/slide" Target="slides/slide235.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260" Type="http://schemas.openxmlformats.org/officeDocument/2006/relationships/slide" Target="slides/slide246.xml"/><Relationship Id="rId265" Type="http://schemas.openxmlformats.org/officeDocument/2006/relationships/slide" Target="slides/slide251.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slide" Target="slides/slide169.xml"/><Relationship Id="rId213" Type="http://schemas.openxmlformats.org/officeDocument/2006/relationships/slide" Target="slides/slide199.xml"/><Relationship Id="rId218" Type="http://schemas.openxmlformats.org/officeDocument/2006/relationships/slide" Target="slides/slide204.xml"/><Relationship Id="rId234" Type="http://schemas.openxmlformats.org/officeDocument/2006/relationships/slide" Target="slides/slide220.xml"/><Relationship Id="rId239"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15.xml"/><Relationship Id="rId250" Type="http://schemas.openxmlformats.org/officeDocument/2006/relationships/slide" Target="slides/slide236.xml"/><Relationship Id="rId255" Type="http://schemas.openxmlformats.org/officeDocument/2006/relationships/slide" Target="slides/slide241.xml"/><Relationship Id="rId271" Type="http://schemas.openxmlformats.org/officeDocument/2006/relationships/presProps" Target="presProps.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199" Type="http://schemas.openxmlformats.org/officeDocument/2006/relationships/slide" Target="slides/slide185.xml"/><Relationship Id="rId203" Type="http://schemas.openxmlformats.org/officeDocument/2006/relationships/slide" Target="slides/slide189.xml"/><Relationship Id="rId208" Type="http://schemas.openxmlformats.org/officeDocument/2006/relationships/slide" Target="slides/slide194.xml"/><Relationship Id="rId229" Type="http://schemas.openxmlformats.org/officeDocument/2006/relationships/slide" Target="slides/slide215.xml"/><Relationship Id="rId19" Type="http://schemas.openxmlformats.org/officeDocument/2006/relationships/slide" Target="slides/slide5.xml"/><Relationship Id="rId224" Type="http://schemas.openxmlformats.org/officeDocument/2006/relationships/slide" Target="slides/slide210.xml"/><Relationship Id="rId240" Type="http://schemas.openxmlformats.org/officeDocument/2006/relationships/slide" Target="slides/slide226.xml"/><Relationship Id="rId245" Type="http://schemas.openxmlformats.org/officeDocument/2006/relationships/slide" Target="slides/slide231.xml"/><Relationship Id="rId261" Type="http://schemas.openxmlformats.org/officeDocument/2006/relationships/slide" Target="slides/slide247.xml"/><Relationship Id="rId266" Type="http://schemas.openxmlformats.org/officeDocument/2006/relationships/slide" Target="slides/slide252.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189" Type="http://schemas.openxmlformats.org/officeDocument/2006/relationships/slide" Target="slides/slide175.xml"/><Relationship Id="rId219" Type="http://schemas.openxmlformats.org/officeDocument/2006/relationships/slide" Target="slides/slide205.xml"/><Relationship Id="rId3" Type="http://schemas.openxmlformats.org/officeDocument/2006/relationships/slideMaster" Target="slideMasters/slideMaster3.xml"/><Relationship Id="rId214" Type="http://schemas.openxmlformats.org/officeDocument/2006/relationships/slide" Target="slides/slide200.xml"/><Relationship Id="rId230" Type="http://schemas.openxmlformats.org/officeDocument/2006/relationships/slide" Target="slides/slide216.xml"/><Relationship Id="rId235" Type="http://schemas.openxmlformats.org/officeDocument/2006/relationships/slide" Target="slides/slide221.xml"/><Relationship Id="rId251" Type="http://schemas.openxmlformats.org/officeDocument/2006/relationships/slide" Target="slides/slide237.xml"/><Relationship Id="rId256" Type="http://schemas.openxmlformats.org/officeDocument/2006/relationships/slide" Target="slides/slide242.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72"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241" Type="http://schemas.openxmlformats.org/officeDocument/2006/relationships/slide" Target="slides/slide227.xml"/><Relationship Id="rId246" Type="http://schemas.openxmlformats.org/officeDocument/2006/relationships/slide" Target="slides/slide232.xml"/><Relationship Id="rId267" Type="http://schemas.openxmlformats.org/officeDocument/2006/relationships/slide" Target="slides/slide253.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262"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theme" Target="theme/theme1.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tableStyles" Target="tableStyles.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10/18/2021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2/18/18</a:t>
            </a:r>
          </a:p>
          <a:p>
            <a:r>
              <a:rPr lang="en-US" dirty="0"/>
              <a:t>Note that verses 26-27 follows the line of thinking of 1Cor 2:1-13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40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lived to be 70 years old. 1040 – 970 BC He ruled Israel 40 years.  1010 – 970 BC</a:t>
            </a:r>
          </a:p>
          <a:p>
            <a:r>
              <a:rPr lang="en-US" b="1" dirty="0"/>
              <a:t>Psalm 2 is a messiah prophecy: </a:t>
            </a:r>
            <a:r>
              <a:rPr lang="en-US" b="0" dirty="0"/>
              <a:t>They knew it to be a messiah Psalm but did not understand. </a:t>
            </a:r>
            <a:r>
              <a:rPr lang="en-US" dirty="0"/>
              <a:t>The idea of  is that God will place his son on the throne. The son is not David but one who is born and seated. He was begotten (given life) and seated on the throne. The indication was very clear. This King would exist and yet be born again meaning he would die that he might receive life again.</a:t>
            </a:r>
          </a:p>
          <a:p>
            <a:endParaRPr lang="en-US" dirty="0"/>
          </a:p>
          <a:p>
            <a:r>
              <a:rPr lang="en-US" b="1" dirty="0"/>
              <a:t>Isa 55:3 </a:t>
            </a:r>
            <a:r>
              <a:rPr lang="en-US" dirty="0"/>
              <a:t>speaks of living which is based on an everlasting covenant based on the mercies that would come through the descendant of David: eternal covenant indicates never ending promise eternal life</a:t>
            </a:r>
          </a:p>
          <a:p>
            <a:endParaRPr lang="en-US" dirty="0"/>
          </a:p>
          <a:p>
            <a:r>
              <a:rPr lang="en-US" b="1" dirty="0" err="1"/>
              <a:t>Psa</a:t>
            </a:r>
            <a:r>
              <a:rPr lang="en-US" b="1" dirty="0"/>
              <a:t> 16:9-10: </a:t>
            </a:r>
            <a:r>
              <a:rPr lang="en-US" b="0" dirty="0"/>
              <a:t>Note that Peter and Paul use the same approach to turn the hearts of the Jewish people to Jesus. The reason is obvious. It is the Holy Spirit giving them the words. No better approach can used than that of Divine inspiration.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940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sit hear this morning, I ask have you responded to the Gospel of Jesus the Christ? Do you believe that Jesus is the son of God? Even the demons believed that. What will separate you from the Demons? </a:t>
            </a:r>
            <a:r>
              <a:rPr lang="en-US" b="1" dirty="0"/>
              <a:t>Acts 2:37-38, 41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05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1., </a:t>
            </a:r>
            <a:r>
              <a:rPr lang="en-US" b="1" u="sng" dirty="0"/>
              <a:t>a.</a:t>
            </a:r>
            <a:r>
              <a:rPr lang="en-US" b="1" dirty="0"/>
              <a:t> -</a:t>
            </a:r>
            <a:r>
              <a:rPr lang="en-US" dirty="0"/>
              <a:t> It is clear that we are not told everything Paul had taught them Just as in Acts 2 there are many words we are not given the details of: Acts 2:40</a:t>
            </a:r>
          </a:p>
          <a:p>
            <a:endParaRPr lang="en-US" dirty="0"/>
          </a:p>
          <a:p>
            <a:r>
              <a:rPr lang="en-US" b="1" dirty="0"/>
              <a:t>B.</a:t>
            </a:r>
            <a:r>
              <a:rPr lang="en-US" dirty="0"/>
              <a:t> The Jews were </a:t>
            </a:r>
            <a:r>
              <a:rPr lang="en-US" b="1" dirty="0"/>
              <a:t>jealous</a:t>
            </a:r>
            <a:r>
              <a:rPr lang="en-US" dirty="0"/>
              <a:t> that the preaching of the Gospel could draw what their preaching of the Old Covenant could never draw.</a:t>
            </a:r>
            <a:r>
              <a:rPr lang="en-US" b="1" dirty="0"/>
              <a:t> Nearly the Whole City of Antioch. Such was the power of the promise of eternal life through Jesus Christ.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992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 on point B. </a:t>
            </a:r>
            <a:r>
              <a:rPr lang="en-US" b="1"/>
              <a:t>4/1/2018</a:t>
            </a:r>
            <a:endParaRPr lang="en-US" b="1" dirty="0"/>
          </a:p>
          <a:p>
            <a:r>
              <a:rPr lang="en-US" dirty="0"/>
              <a:t>The prophecy in verse 47 clearly indicates that the Lord foretold the Gentiles would see a light which refers to the Gospel would be preached to them in order that they might be saved. This is ordained, appointed by God as the means of salvation. Anyone who believes the Gospel becomes a part of God’s ordained plan to save them. </a:t>
            </a:r>
            <a:r>
              <a:rPr lang="en-US" sz="1200" b="1" dirty="0" err="1">
                <a:solidFill>
                  <a:srgbClr val="FF0000"/>
                </a:solidFill>
                <a:latin typeface="Times New Roman" panose="02020603050405020304" pitchFamily="18" charset="0"/>
                <a:cs typeface="Times New Roman" panose="02020603050405020304" pitchFamily="18" charset="0"/>
              </a:rPr>
              <a:t>Eph</a:t>
            </a:r>
            <a:r>
              <a:rPr lang="en-US" sz="1200" b="1" dirty="0">
                <a:solidFill>
                  <a:srgbClr val="FF0000"/>
                </a:solidFill>
                <a:latin typeface="Times New Roman" panose="02020603050405020304" pitchFamily="18" charset="0"/>
                <a:cs typeface="Times New Roman" panose="02020603050405020304" pitchFamily="18" charset="0"/>
              </a:rPr>
              <a:t> 3:8-11; Acts 15:7; </a:t>
            </a:r>
            <a:br>
              <a:rPr lang="en-US" sz="1200" b="1" dirty="0">
                <a:solidFill>
                  <a:srgbClr val="FF0000"/>
                </a:solidFill>
                <a:latin typeface="Times New Roman" panose="02020603050405020304" pitchFamily="18" charset="0"/>
                <a:cs typeface="Times New Roman" panose="02020603050405020304" pitchFamily="18" charset="0"/>
              </a:rPr>
            </a:br>
            <a:r>
              <a:rPr lang="en-US" sz="1200" b="1" dirty="0">
                <a:solidFill>
                  <a:srgbClr val="FF0000"/>
                </a:solidFill>
                <a:latin typeface="Times New Roman" panose="02020603050405020304" pitchFamily="18" charset="0"/>
                <a:cs typeface="Times New Roman" panose="02020603050405020304" pitchFamily="18" charset="0"/>
              </a:rPr>
              <a:t>Ro 1:16-17; 2Pet 3:9; 1Tim 2:4;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904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map to go over 1. the history of the establishment of the church. Showing where the men of Cyprus and Cyrene came from. Review again how Barnabas and Saul came to work with Antioch. 2. How they were sent on a mission of Benevolence to Jerusalem, completed the mission and returned to Antioch with John Mark.</a:t>
            </a:r>
          </a:p>
          <a:p>
            <a:endParaRPr lang="en-US" dirty="0"/>
          </a:p>
          <a:p>
            <a:r>
              <a:rPr lang="en-US" dirty="0"/>
              <a:t>This young Gentile congregation received prophets from Jerusalem who informed </a:t>
            </a:r>
            <a:r>
              <a:rPr lang="en-US" dirty="0" err="1"/>
              <a:t>then</a:t>
            </a:r>
            <a:r>
              <a:rPr lang="en-US" dirty="0"/>
              <a:t> of a coming famine.  They took up a collection sending help to Jerusalem the </a:t>
            </a:r>
            <a:r>
              <a:rPr lang="en-US" dirty="0" err="1"/>
              <a:t>elders.Acts</a:t>
            </a:r>
            <a:r>
              <a:rPr lang="en-US" dirty="0"/>
              <a:t> 11:27-30. They returned to Antioch bringing with them John  Mark from Jerusalem. Acts 12:25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916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Ancient mole:</a:t>
            </a:r>
            <a:r>
              <a:rPr lang="en-US" dirty="0"/>
              <a:t> A protective structure of stone or concrete extends from shore into the water to prevent a beach from washing away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642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thriving port city on the island of Cyprus, the legendary birthplace of Aphrodite, Salamis offers a tantalizing glimpse into the vast history of the island. The ruins of the ancient city occupy an extensive area (one square mile) extending along the sea shore against the backdrop of sand dunes and a forest of acacias. Parts of the ruins date back before Barnabas and Paul departed on this first missionary journey. But the site was destroy by earthquakes measuring 10 or 11 on the Richter scale. It was rebuilt over and over again by the Romans only to fall to earthquakes.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34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Next time someone tells you that the teachings of the bible are responsible for more hate and wars than any other cause. You tell them no that’s not true. You have never read the teachings of Jesus the Christ for if you had you would not make such an uniformed statement.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72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35A42-4730-470E-8EBB-D1C5A9F967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0955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4/3/2015</a:t>
            </a:r>
          </a:p>
          <a:p>
            <a:r>
              <a:rPr lang="en-US"/>
              <a:t>III.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35A42-4730-470E-8EBB-D1C5A9F967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06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David lived to be 70 years old. 1040 – 970 BC He ruled Israel 40 years.  1010 – 970 BC</a:t>
            </a:r>
          </a:p>
          <a:p>
            <a:r>
              <a:rPr lang="en-US" b="1" dirty="0"/>
              <a:t>Psalm 2 is a messiah prophecy: </a:t>
            </a:r>
            <a:r>
              <a:rPr lang="en-US" b="0" dirty="0"/>
              <a:t>They knew it to be a messiah Psalm but did not understand. </a:t>
            </a:r>
            <a:r>
              <a:rPr lang="en-US" dirty="0"/>
              <a:t>The idea is that God will place his son on the throne. The son is not David but one who is born and seated. He was begotten (given life) and seated on the throne. The indication was very clear. This King would exist and yet be born again meaning he would die that he might receive life again.</a:t>
            </a:r>
          </a:p>
          <a:p>
            <a:endParaRPr lang="en-US" dirty="0"/>
          </a:p>
          <a:p>
            <a:r>
              <a:rPr lang="en-US" dirty="0"/>
              <a:t>This is the context of the 2</a:t>
            </a:r>
            <a:r>
              <a:rPr lang="en-US" baseline="30000" dirty="0"/>
              <a:t>nd</a:t>
            </a:r>
            <a:r>
              <a:rPr lang="en-US" dirty="0"/>
              <a:t> Psalm. It is known to be a Messiah prophecy but they did not understand it. Clearly Psalm 2 describes the nations, including the Jews attempt to keep power over the Kingdom and prevent the Messiah (son) for being enthroned over Gods people. </a:t>
            </a:r>
          </a:p>
          <a:p>
            <a:endParaRPr lang="en-US" dirty="0"/>
          </a:p>
          <a:p>
            <a:r>
              <a:rPr lang="en-US" dirty="0"/>
              <a:t>When the Christ comes will he do greater works than these (</a:t>
            </a:r>
            <a:r>
              <a:rPr lang="en-US" dirty="0" err="1"/>
              <a:t>Jn</a:t>
            </a:r>
            <a:r>
              <a:rPr lang="en-US" dirty="0"/>
              <a:t> 7:31)? Could it be that they know he is the Christ (</a:t>
            </a:r>
            <a:r>
              <a:rPr lang="en-US" dirty="0" err="1"/>
              <a:t>Jn</a:t>
            </a:r>
            <a:r>
              <a:rPr lang="en-US" dirty="0"/>
              <a:t> 7:26)?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94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was raised to sit on the throne of David: Dan 7:13-14 But according to </a:t>
            </a:r>
            <a:r>
              <a:rPr lang="en-US" dirty="0" err="1"/>
              <a:t>Psa</a:t>
            </a:r>
            <a:r>
              <a:rPr lang="en-US" dirty="0"/>
              <a:t> 2:4-9 this is after he is killed and God laughs at men efforts to gain control over the kingdom by killing the heir. This why the term </a:t>
            </a:r>
            <a:r>
              <a:rPr lang="en-US" dirty="0" err="1"/>
              <a:t>begotton</a:t>
            </a:r>
            <a:r>
              <a:rPr lang="en-US" dirty="0"/>
              <a:t> is so important. What must have happened to Gods </a:t>
            </a:r>
            <a:r>
              <a:rPr lang="en-US" dirty="0" err="1"/>
              <a:t>annointed</a:t>
            </a:r>
            <a:r>
              <a:rPr lang="en-US" dirty="0"/>
              <a:t> in order to be begotten again and then set on the throne. All of this had to happen during the fourth Kingdom or the Roman empire. It either happened in those days and those kings or not at all.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949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 8:3; </a:t>
            </a:r>
            <a:r>
              <a:rPr lang="en-US" dirty="0" err="1"/>
              <a:t>Heb</a:t>
            </a:r>
            <a:r>
              <a:rPr lang="en-US" dirty="0"/>
              <a:t> 8:8; </a:t>
            </a:r>
            <a:r>
              <a:rPr lang="en-US" dirty="0" err="1"/>
              <a:t>Heb</a:t>
            </a:r>
            <a:r>
              <a:rPr lang="en-US" dirty="0"/>
              <a:t> 10:1-4 reminder of sins and day of atonement; 9:15; Gal 3:21; </a:t>
            </a:r>
            <a:r>
              <a:rPr lang="en-US" dirty="0" err="1"/>
              <a:t>Heb</a:t>
            </a:r>
            <a:r>
              <a:rPr lang="en-US" dirty="0"/>
              <a:t> 10:11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482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Heb</a:t>
            </a:r>
            <a:r>
              <a:rPr lang="en-US" dirty="0"/>
              <a:t> 12:23; 1Pet 5:10; 2Cor 3:6; </a:t>
            </a:r>
            <a:r>
              <a:rPr lang="en-US" dirty="0" err="1"/>
              <a:t>Jn</a:t>
            </a:r>
            <a:r>
              <a:rPr lang="en-US" dirty="0"/>
              <a:t> 5:11-13; </a:t>
            </a:r>
            <a:r>
              <a:rPr lang="en-US" dirty="0" err="1"/>
              <a:t>Heb</a:t>
            </a:r>
            <a:r>
              <a:rPr lang="en-US" dirty="0"/>
              <a:t> 10:5, 9-14;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11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the light and the Apostles as his ambassadors speak for him. They are standing in the place of Jesus as Jesus completes his work through them. Acts 1:1; 2Cor 5:20; 1cor 14:37 In Jesus lifetime on earth he limited his mission to the Jews but he would continue his work being a light to the Gentiles through his official delegates.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89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not many archeological sites at Konya. There is a museum there with ancient statues and objects.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87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City walls on the upper (acropolis) city of </a:t>
            </a:r>
            <a:r>
              <a:rPr lang="en-US" dirty="0" err="1"/>
              <a:t>Seleusia</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215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photos of ruins today as we journey through the map. Next week go through to slide 6</a:t>
            </a:r>
          </a:p>
          <a:p>
            <a:endParaRPr lang="en-US" b="1" dirty="0"/>
          </a:p>
          <a:p>
            <a:r>
              <a:rPr lang="en-US" b="1" dirty="0"/>
              <a:t>Note that the spirit said Barnabas and Saul placing him in a position of higher honor. This will change later in the chapter and rarely </a:t>
            </a:r>
            <a:r>
              <a:rPr lang="en-US" b="1"/>
              <a:t>in Acts will </a:t>
            </a:r>
            <a:r>
              <a:rPr lang="en-US" b="1" dirty="0"/>
              <a:t>Barnabas name be mentioned first.</a:t>
            </a:r>
          </a:p>
          <a:p>
            <a:endParaRPr lang="en-US" b="1" dirty="0"/>
          </a:p>
          <a:p>
            <a:r>
              <a:rPr lang="en-US" b="1" dirty="0"/>
              <a:t>Acts 6:3-6 –</a:t>
            </a:r>
            <a:r>
              <a:rPr lang="en-US" b="0" dirty="0"/>
              <a:t> Essentially the other prophets and teachers tell Barnabas and Saul that they need to leave the work they are doing in Antioch and get busy doing the work the Holy Spirit made known to you some time ago.</a:t>
            </a:r>
          </a:p>
          <a:p>
            <a:endParaRPr lang="en-US" b="0" dirty="0"/>
          </a:p>
          <a:p>
            <a:r>
              <a:rPr lang="en-US" b="0" dirty="0"/>
              <a:t>Keep in mind that when Barnabas was sent by the church at Jerusalem to help in this work among the gentiles that he went to Tarsus to get Saul whom he knew was the Apostle to the Gentiles to help in Antioch. </a:t>
            </a:r>
            <a:r>
              <a:rPr lang="en-US" b="1" dirty="0"/>
              <a:t>Acts 9:26-30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611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275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Bar-Jesus was a Jewish magician and so was Simon of Acts 8. Simon was converted before Cornelius Acts 10. They were only preaching the Gospel to Jews before Cornelius.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838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Use a darker blue on the chart the light blue does not show up</a:t>
            </a:r>
          </a:p>
          <a:p>
            <a:r>
              <a:rPr lang="en-US" b="1" dirty="0"/>
              <a:t>A. &amp; 1. - </a:t>
            </a:r>
            <a:r>
              <a:rPr lang="en-US" b="1" dirty="0" err="1"/>
              <a:t>Pisteuo</a:t>
            </a:r>
            <a:r>
              <a:rPr lang="en-US" b="1" dirty="0"/>
              <a:t>, belief</a:t>
            </a:r>
            <a:r>
              <a:rPr lang="en-US" dirty="0"/>
              <a:t> means more than having a family creed. It means to </a:t>
            </a:r>
            <a:r>
              <a:rPr lang="en-US" b="1" dirty="0"/>
              <a:t>personally believe</a:t>
            </a:r>
            <a:r>
              <a:rPr lang="en-US" dirty="0"/>
              <a:t>, </a:t>
            </a:r>
            <a:r>
              <a:rPr lang="en-US" b="1" dirty="0"/>
              <a:t>be persuaded of the truth of your beliefs</a:t>
            </a:r>
            <a:r>
              <a:rPr lang="en-US" dirty="0"/>
              <a:t>. </a:t>
            </a:r>
            <a:r>
              <a:rPr lang="en-US" b="1" dirty="0"/>
              <a:t>To trust and rely upon those beliefs</a:t>
            </a:r>
            <a:r>
              <a:rPr lang="en-US" dirty="0"/>
              <a:t> so that in your life the decisions you make are in harmony with those beliefs. </a:t>
            </a:r>
          </a:p>
          <a:p>
            <a:endParaRPr lang="en-US" dirty="0"/>
          </a:p>
          <a:p>
            <a:r>
              <a:rPr lang="en-US" dirty="0"/>
              <a:t>	a. The Jews had no moral limitation on the extremes they would go to in order to manipulate the Gentiles in their opposition to the cause of Christ.</a:t>
            </a:r>
          </a:p>
          <a:p>
            <a:endParaRPr lang="en-US" dirty="0"/>
          </a:p>
          <a:p>
            <a:r>
              <a:rPr lang="en-US" dirty="0"/>
              <a:t>B. </a:t>
            </a:r>
            <a:r>
              <a:rPr lang="en-US" b="1" dirty="0"/>
              <a:t>Miracles: </a:t>
            </a:r>
            <a:r>
              <a:rPr lang="en-US" b="0" dirty="0"/>
              <a:t>The purpose of </a:t>
            </a:r>
            <a:r>
              <a:rPr lang="en-US" b="0" dirty="0" err="1"/>
              <a:t>mircacles</a:t>
            </a:r>
            <a:r>
              <a:rPr lang="en-US" b="0" dirty="0"/>
              <a:t> was always to confirm both the man and the words he spoke as being from God.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87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60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Stoning was a Jewish death sentence. We can only imagine what kind of mistreatment they planned.</a:t>
            </a:r>
            <a:r>
              <a:rPr lang="en-US" b="1" dirty="0"/>
              <a:t> Lev 20:27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152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Healing was absolutely immediate unlike what I saw in Issaquah.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663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4/22/18</a:t>
            </a:r>
          </a:p>
          <a:p>
            <a:r>
              <a:rPr lang="en-US" b="1" dirty="0"/>
              <a:t>Not really a compliment to Barnabas or Paul from their point of view.</a:t>
            </a:r>
          </a:p>
          <a:p>
            <a:endParaRPr lang="en-US" b="1" dirty="0"/>
          </a:p>
          <a:p>
            <a:r>
              <a:rPr lang="en-US" b="1" dirty="0"/>
              <a:t>To the people of Lystra, to be a God demanded reverencing no matter what the God represented. Society saw no wrong in of these things. It all depended on circumstances.</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7169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miracle that caused them such awe is also the testimony that what Paul and Barnabas were saying is true.  This they cannot deny. The Gospel Paul preached to them was intended to turn them from idols to the one true God. </a:t>
            </a:r>
          </a:p>
          <a:p>
            <a:endParaRPr lang="en-US" dirty="0"/>
          </a:p>
          <a:p>
            <a:r>
              <a:rPr lang="en-US" dirty="0"/>
              <a:t>Here is the danger in what Paul is saying. His point was that this Priest from that Temple visible from the gates and the sacrifices he is offering are VAIN THINGS from which we are here to turn you away.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657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4/29/18  </a:t>
            </a:r>
            <a:r>
              <a:rPr lang="en-US" b="1" dirty="0" err="1"/>
              <a:t>Derbe</a:t>
            </a:r>
            <a:endParaRPr lang="en-US" b="1" dirty="0"/>
          </a:p>
          <a:p>
            <a:r>
              <a:rPr lang="en-US" b="1" dirty="0"/>
              <a:t>NOTE:</a:t>
            </a:r>
            <a:r>
              <a:rPr lang="en-US" b="0" dirty="0"/>
              <a:t> The enemies of the truth cannot allow Christian thinking to go unchallenged. Expect the enemies of truth to be vigilant in their opposition to the truth. We see it in our own society. It is not going to get better. Where evil is not punished it increases and so does intolerance to biblical morality.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1014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Overseer (bishop), Elder, Shepherd (Pastor) all refer to the same office. Pastor is not a word used to refer to preachers.</a:t>
            </a:r>
          </a:p>
          <a:p>
            <a:endParaRPr lang="en-US" b="1" dirty="0"/>
          </a:p>
          <a:p>
            <a:r>
              <a:rPr lang="en-US" b="1" dirty="0"/>
              <a:t>B. </a:t>
            </a:r>
            <a:r>
              <a:rPr lang="en-US" dirty="0"/>
              <a:t>Paul always qualifies the statement “imitate me” with “as I am of Christ” – Jesus is the standard.</a:t>
            </a:r>
          </a:p>
          <a:p>
            <a:endParaRPr lang="en-US" dirty="0"/>
          </a:p>
          <a:p>
            <a:r>
              <a:rPr lang="en-US" b="1" dirty="0"/>
              <a:t>D. </a:t>
            </a:r>
            <a:r>
              <a:rPr lang="en-US" b="0" dirty="0"/>
              <a:t>The church has a special gathering to here Paul and Barnabas give a report to the church. Acts 13:46-48</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9508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Pisteuo</a:t>
            </a:r>
            <a:r>
              <a:rPr lang="en-US" b="1" dirty="0"/>
              <a:t>, belief means more than having a family creed. It means to </a:t>
            </a:r>
            <a:r>
              <a:rPr lang="en-US" b="1" u="sng" dirty="0"/>
              <a:t>personally believe, be persuaded </a:t>
            </a:r>
            <a:r>
              <a:rPr lang="en-US" b="1" dirty="0"/>
              <a:t>of the truth of your beliefs. </a:t>
            </a:r>
            <a:r>
              <a:rPr lang="en-US" b="1" u="sng" dirty="0"/>
              <a:t>To trust, place confidence in and rely </a:t>
            </a:r>
            <a:r>
              <a:rPr lang="en-US" b="1" dirty="0"/>
              <a:t>upon those beliefs so that in your life the decisions you make are in harmony with those beliefs. </a:t>
            </a:r>
          </a:p>
          <a:p>
            <a:endParaRPr lang="en-US" b="1" dirty="0"/>
          </a:p>
          <a:p>
            <a:r>
              <a:rPr lang="en-US" b="1" dirty="0"/>
              <a:t>In Greek the placing of an Alpha (letter - a) before the Greek word which means “obedience,” the meaning of the word becomes “disobedience”</a:t>
            </a:r>
          </a:p>
          <a:p>
            <a:endParaRPr lang="en-US" b="1" dirty="0"/>
          </a:p>
          <a:p>
            <a:r>
              <a:rPr lang="en-US" b="1" dirty="0"/>
              <a:t>The same is true when the Alpha (letter - a) is placed before the Greek word which means “faith or belief” the meaning of the word becomes “no faith or unbelief”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045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BABEE-8D6E-4B4F-9025-139069A5A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219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not many archeological sites at Konya. There is a museum there with ancient statues and objects.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593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not many archeological sites at Konya. There is a museum there with ancient statues and objects.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375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368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not many archeological sites at Konya. There is a museum there with ancient statues and objects.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3999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Some claim that Jerusalem was a mother church over the rest of the local churches, but they totally miss the point of what is going on here.</a:t>
            </a:r>
          </a:p>
          <a:p>
            <a:endParaRPr lang="en-US" dirty="0"/>
          </a:p>
          <a:p>
            <a:r>
              <a:rPr lang="en-US" dirty="0"/>
              <a:t>A. This took place 14 years after Paul’s conversion in Acts 9. The real issue was not for Jerusalem to tell the followers what the truth was. Paul and Barnabas knew the truth and did not go to Jerusalem to discover some truth. They went to Jerusalem to find out if they really had departed from the truth. The Apostles and Elders in Jerusalem seemed unaware of the false doctrine among them until Paul and Barnabas arrived.</a:t>
            </a:r>
          </a:p>
          <a:p>
            <a:endParaRPr lang="en-US" dirty="0"/>
          </a:p>
          <a:p>
            <a:r>
              <a:rPr lang="en-US" dirty="0"/>
              <a:t>Just a side note: Paul and Barnabas will be referred to as Apostles and so they are Apostles of the church at Antioch.  Yet, only Paul is an Apostle in the same manner as the twelve. My opinion, based on the evidence of my personal studies. Not all saints will agree.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1773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14 YEARS – </a:t>
            </a:r>
            <a:r>
              <a:rPr lang="en-US" b="0" dirty="0"/>
              <a:t>Dated from Paul’s conversion in Acts 9</a:t>
            </a:r>
          </a:p>
          <a:p>
            <a:endParaRPr lang="en-US" b="0" dirty="0"/>
          </a:p>
          <a:p>
            <a:r>
              <a:rPr lang="en-US" b="1" dirty="0"/>
              <a:t>What was the revelation Paul received that caused him to go to Jerusalem?</a:t>
            </a:r>
            <a:r>
              <a:rPr lang="en-US" b="0" dirty="0"/>
              <a:t> He did not go to see if Barnabas and he taught the true gospel. It appears God’s purpose was to use them to uncover the false brethren in the Jerusalem church and to publicly, in a very spectacular way end speculation about this issue once and for all.</a:t>
            </a:r>
          </a:p>
          <a:p>
            <a:endParaRPr lang="en-US" dirty="0"/>
          </a:p>
          <a:p>
            <a:r>
              <a:rPr lang="en-US" dirty="0"/>
              <a:t>The private meeting were not to hide anything but because they were not sure if the leaders were a part of the false teaching. They did not want the members hearing and seeing a divisive battle if it were not necessary.</a:t>
            </a:r>
          </a:p>
          <a:p>
            <a:endParaRPr lang="en-US" dirty="0"/>
          </a:p>
          <a:p>
            <a:r>
              <a:rPr lang="en-US" dirty="0"/>
              <a:t>Verse 5 –  It is good to note that Barnabas had been sent by the Jerusalem church to the work in Antioch </a:t>
            </a:r>
            <a:r>
              <a:rPr lang="en-US" b="1" dirty="0"/>
              <a:t>(Acts 11:22)</a:t>
            </a:r>
            <a:r>
              <a:rPr lang="en-US" dirty="0"/>
              <a:t>. He had taught the same Gospel in Antioch that Jerusalem once taught. It turns out that the leaders in Jerusalem still taught the same Gospel but had their eyes were opened concerning the false teaching silently believed and taught by some of its members. The false teachers and their followers made themselves known.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999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Acts 11:15-18 Peter had to go all the way back to the beginning, (day of Pentecost), to find another incident comparable to how Jesus poured the Holy Spirit upon Cornelius and his household. The Apostles represented the Jews as a people on Pentecost. God had given his approval by pouring out the Holy Spirit upon twelve Jews.  Cornelius and his family represent the Gentiles as a people.  </a:t>
            </a:r>
          </a:p>
          <a:p>
            <a:endParaRPr lang="en-US" dirty="0"/>
          </a:p>
          <a:p>
            <a:r>
              <a:rPr lang="en-US" dirty="0"/>
              <a:t>Is that not what Peter says in </a:t>
            </a:r>
            <a:r>
              <a:rPr lang="en-US" b="1" dirty="0"/>
              <a:t>Acts 15:7, </a:t>
            </a:r>
            <a:r>
              <a:rPr lang="en-US" dirty="0"/>
              <a:t>he does not say Cornelius and his household. He says that event represented the entire Gentile peoples. Is that not the conclusion the Apostles and Elders at Jerusalem also came to in </a:t>
            </a:r>
            <a:r>
              <a:rPr lang="en-US" b="1" dirty="0"/>
              <a:t>Acts 11:18</a:t>
            </a:r>
            <a:r>
              <a:rPr lang="en-US" dirty="0"/>
              <a:t>. It is not Cornelius they speak of but the entire Gentile people now have the right to hear the Gospel and repent.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6662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dirty="0"/>
              <a:t> Only Jews were baptized and added to the body of Christ until Acts 10. It might have been a logical assumption on the part of the Jews that circumcision and keeping the Law was a prerequisite to salvation. But after the conversion of the Gentiles this issue had been resolved. The Apostles had never taught such a doctrine since Peter explained the will of God to the church at Jerusalem in Acts 11.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5172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5/27/18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8740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311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6/10/18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337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6/17/18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7992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73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2/11/18</a:t>
            </a:r>
          </a:p>
          <a:p>
            <a:endParaRPr lang="en-US" dirty="0"/>
          </a:p>
          <a:p>
            <a:r>
              <a:rPr lang="en-US" sz="1400" b="1" dirty="0"/>
              <a:t>The year is 46-48 A.D., It has been 16 or 17 years since Jesus was crucified during the Passover/Days of unleavened bread. Among the members of this synagogue there is a high probability some were present.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1438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1533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Jer</a:t>
            </a:r>
            <a:r>
              <a:rPr lang="en-US" dirty="0"/>
              <a:t> 22:24-30; Mt 1:12</a:t>
            </a:r>
          </a:p>
          <a:p>
            <a:endParaRPr lang="en-US" dirty="0"/>
          </a:p>
          <a:p>
            <a:r>
              <a:rPr lang="en-US" dirty="0"/>
              <a:t>Lk 1:31-32; Acts 2:29-31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1134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Jer</a:t>
            </a:r>
            <a:r>
              <a:rPr lang="en-US" dirty="0"/>
              <a:t> 22:24-30; Mt 1:12</a:t>
            </a:r>
          </a:p>
          <a:p>
            <a:endParaRPr lang="en-US" dirty="0"/>
          </a:p>
          <a:p>
            <a:r>
              <a:rPr lang="en-US" dirty="0"/>
              <a:t>Lk 1:31-32; Acts 2:29-31 (In Acts 2:25-28 Peter is quoting </a:t>
            </a:r>
            <a:r>
              <a:rPr lang="en-US" dirty="0" err="1"/>
              <a:t>Psa</a:t>
            </a:r>
            <a:r>
              <a:rPr lang="en-US" dirty="0"/>
              <a:t> 16:-11)</a:t>
            </a:r>
          </a:p>
          <a:p>
            <a:endParaRPr lang="en-US" dirty="0"/>
          </a:p>
          <a:p>
            <a:r>
              <a:rPr lang="en-US" dirty="0"/>
              <a:t>The earthly throne had lost the heavenly favor which gave the one who sat on it authority on earth from God. Jesus was a descendent of Jeconiah whom God specifically stated none of his descendants would ever sit on a throne in Jerusalem and rule. David’s throne’s authority and power were in the heavens which is where Jesus is seated right now. Dan 7:13-14; </a:t>
            </a:r>
          </a:p>
          <a:p>
            <a:endParaRPr lang="en-US" dirty="0"/>
          </a:p>
          <a:p>
            <a:r>
              <a:rPr lang="en-US" b="1" dirty="0"/>
              <a:t>Throne:</a:t>
            </a:r>
            <a:r>
              <a:rPr lang="en-US" dirty="0"/>
              <a:t> 1Chro 29:23; </a:t>
            </a:r>
            <a:r>
              <a:rPr lang="en-US" dirty="0" err="1"/>
              <a:t>Psa</a:t>
            </a:r>
            <a:r>
              <a:rPr lang="en-US" dirty="0"/>
              <a:t> 11:4</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601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Jer</a:t>
            </a:r>
            <a:r>
              <a:rPr lang="en-US" b="1" dirty="0"/>
              <a:t> 22:24-30; Mt 1:12</a:t>
            </a:r>
          </a:p>
          <a:p>
            <a:endParaRPr lang="en-US" dirty="0"/>
          </a:p>
          <a:p>
            <a:r>
              <a:rPr lang="en-US" dirty="0"/>
              <a:t>The earthly throne had lost the heavenly favor which gave the one who sat on it authority on earth from God. Jesus was a descendent of Jeconiah whom God specifically stated none of his descendants would ever sit on a throne in Jerusalem and rule. David’s throne’s authority and power were in the heavens which is where Jesus is seated right 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4675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6970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Paul and Silas begin the Second missionary journey by checking on the congregations established during the first missionary journey</a:t>
            </a:r>
          </a:p>
          <a:p>
            <a:endParaRPr lang="en-US"/>
          </a:p>
          <a:p>
            <a:endParaRPr lang="en-US" dirty="0"/>
          </a:p>
          <a:p>
            <a:r>
              <a:rPr lang="en-US" dirty="0"/>
              <a:t>There are not many archeological sites at Konya. There is a museum there with ancient statues and objects.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16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together or not both men worked for the same goals. The strengthening of the church and the spread of the gospel.</a:t>
            </a:r>
          </a:p>
          <a:p>
            <a:r>
              <a:rPr lang="en-US" dirty="0"/>
              <a:t>Phil 1:12-18; 3-7; 4: 4:14-16; 1Thess 1:6-10</a:t>
            </a:r>
          </a:p>
          <a:p>
            <a:endParaRPr lang="en-US" dirty="0"/>
          </a:p>
          <a:p>
            <a:r>
              <a:rPr lang="en-US" dirty="0"/>
              <a:t>1Pet 1:22 – love of the brethren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F9B90-794C-4153-9C26-4FE3A8092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40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Paul claims guidance by the spirit of God to bring to this synagogue a message that the prophets have been fulfilled and Jesus is the messiah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03F39-F703-4498-B391-D587863A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0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image" Target="../media/image1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1612432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7900016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6915587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9638350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4763734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140218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7982415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6726851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139830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B47-C5B5-4D8F-A6C0-1D250937A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472DF2-D061-42B8-806E-E15D0E909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80D5C3-CBA0-4FCA-B260-6D77105D3E4E}"/>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503BD6BD-8EBF-43AC-B29A-F8D9EE1B0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58078-FAA7-4ED0-A21D-699636155FCB}"/>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63319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22F70-61A2-444D-9CC6-4B32A1DDE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CD833-3271-459E-9CB6-73C8ACEF10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FD1D4-2901-4D46-B635-9BBDFA8EC2C4}"/>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AC9B86C6-F05D-4ECA-98D7-3E1498746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EE5F9-D91E-49DE-91F3-EF35837E3C14}"/>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674069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01A8-3B48-4D68-9511-DA2DBADC2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3DE9D-DB82-49CE-AEE6-CA105F0AB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E78E37-3293-44C3-961A-9E7B48A83598}"/>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85D62ECB-EDC7-45E3-9C70-38B64DD8D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F5060-516F-4CF7-AF1D-28702075D425}"/>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5597450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53AA-8F01-448B-A595-A60C325CB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8659B-66D7-4145-BEED-00F79F3CDD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B3CCB-5D2B-4465-A5EB-28F1573942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99D2FA-4894-472C-A550-8E76AE9A29FA}"/>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6" name="Footer Placeholder 5">
            <a:extLst>
              <a:ext uri="{FF2B5EF4-FFF2-40B4-BE49-F238E27FC236}">
                <a16:creationId xmlns:a16="http://schemas.microsoft.com/office/drawing/2014/main" id="{39295552-F883-4D55-BBB2-B360535A6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35432-8D25-459A-A622-1D593BF90FB7}"/>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31112357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0953-A073-4082-8ACF-C0EF3A8C0F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F9F3-1243-4EFE-89A3-F43551DB0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C45244-5E7B-4582-8309-52E9248729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0FAA34-3C29-4FEE-B374-E270D58D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5B826B-B7F1-4C4A-9035-5EC89C762A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AD28E0-45EF-4153-8E43-731387B42C0F}"/>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8" name="Footer Placeholder 7">
            <a:extLst>
              <a:ext uri="{FF2B5EF4-FFF2-40B4-BE49-F238E27FC236}">
                <a16:creationId xmlns:a16="http://schemas.microsoft.com/office/drawing/2014/main" id="{67C719DB-569D-4869-9DD1-40C5C6D5A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070E1-43E4-420E-A5F8-7028DE19B5AD}"/>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23372991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1ACD-D2A6-4C96-AA82-78E688C14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37C2E-A622-45C9-9C01-612112CFC019}"/>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4" name="Footer Placeholder 3">
            <a:extLst>
              <a:ext uri="{FF2B5EF4-FFF2-40B4-BE49-F238E27FC236}">
                <a16:creationId xmlns:a16="http://schemas.microsoft.com/office/drawing/2014/main" id="{9F9FED30-E741-4D63-991D-D7FF9BBABA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356086-D75C-4E3E-AF59-A195C22C6E85}"/>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4255742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4B632-9CEA-403A-8EE7-BE43E70CD9CB}"/>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3" name="Footer Placeholder 2">
            <a:extLst>
              <a:ext uri="{FF2B5EF4-FFF2-40B4-BE49-F238E27FC236}">
                <a16:creationId xmlns:a16="http://schemas.microsoft.com/office/drawing/2014/main" id="{432DD5ED-EF6F-4129-9AE5-5DC9875B5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5460D6-1EAE-499F-9358-7CABA90FC80B}"/>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1348129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38CA-41F2-464C-AA32-46EE14E9E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B45F45-BF43-489F-9301-7782D1F62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B8BBC0-ECBD-44F9-BECD-ACBD27EC6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EF694F-5670-4F1F-83A2-59A9A0FBA9A4}"/>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6" name="Footer Placeholder 5">
            <a:extLst>
              <a:ext uri="{FF2B5EF4-FFF2-40B4-BE49-F238E27FC236}">
                <a16:creationId xmlns:a16="http://schemas.microsoft.com/office/drawing/2014/main" id="{67A04E76-884A-4191-92A8-C1858A014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8219-F422-4194-AD56-F8C07FC5A9FD}"/>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20683606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0DA1-B7BB-4915-B769-FE434ED94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72BC48-5091-40E9-830A-5B57A5E45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CE7BE2-6BAB-4CE4-9E17-000D6E506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942123-899A-4E47-9A75-F385A27B8E55}"/>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6" name="Footer Placeholder 5">
            <a:extLst>
              <a:ext uri="{FF2B5EF4-FFF2-40B4-BE49-F238E27FC236}">
                <a16:creationId xmlns:a16="http://schemas.microsoft.com/office/drawing/2014/main" id="{D9F1D798-8E88-4779-BEA1-E7F138450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0D0DB-C975-443E-98C3-1B540A066DB6}"/>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25773169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A860-778C-43EE-96B7-28683FF921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104FA2-7684-4C3A-8FB7-67C3148B11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9AF9C-7544-40BC-9D0D-D2B84C40DBBF}"/>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A26C53BD-DE0A-4322-9ED2-7E0AA6FB7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F4A90-6625-498D-A95D-134D2F960F07}"/>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2155084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4BD0F7-76BD-449F-BD22-FAE7E7395E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5EC4DC-82A1-4807-9309-189274ED37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3B0BB-037D-4377-9AF9-200EA901686F}"/>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CB8E6E1D-0598-4C39-87D1-519BF4F69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48E75-8155-4F11-B6EC-CE5CFF8A2B1F}"/>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955998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1040533" y="2889250"/>
            <a:ext cx="95251"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7776633" y="4941888"/>
            <a:ext cx="95251"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8688918" y="3968750"/>
            <a:ext cx="95249" cy="288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space2"/>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22225"/>
            <a:ext cx="753533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pace2"/>
          <p:cNvPicPr>
            <a:picLocks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0560051" y="2168526"/>
            <a:ext cx="97367"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359901" y="1700214"/>
            <a:ext cx="97367"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box_line_small"/>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9984318" y="836613"/>
            <a:ext cx="95249"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0464800" y="202565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0" y="5373688"/>
            <a:ext cx="12192000" cy="1484312"/>
          </a:xfrm>
          <a:prstGeom prst="rect">
            <a:avLst/>
          </a:prstGeom>
          <a:gradFill rotWithShape="1">
            <a:gsLst>
              <a:gs pos="0">
                <a:schemeClr val="tx2">
                  <a:gamma/>
                  <a:tint val="0"/>
                  <a:invGamma/>
                  <a:alpha val="0"/>
                </a:schemeClr>
              </a:gs>
              <a:gs pos="100000">
                <a:schemeClr val="tx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sz="1800">
              <a:solidFill>
                <a:srgbClr val="000000"/>
              </a:solidFill>
            </a:endParaRPr>
          </a:p>
        </p:txBody>
      </p:sp>
      <p:pic>
        <p:nvPicPr>
          <p:cNvPr id="14" name="Picture 14" descr="box_reflex"/>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7683501" y="4837114"/>
            <a:ext cx="27516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ox_reflex"/>
          <p:cNvPicPr>
            <a:picLocks noChangeAspect="1" noChangeArrowheads="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9218085" y="1558925"/>
            <a:ext cx="368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box_refl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5284" y="278130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8591551" y="3824288"/>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box_reflex"/>
          <p:cNvPicPr>
            <a:picLocks noChangeAspect="1" noChangeArrowheads="1"/>
          </p:cNvPicPr>
          <p:nvPr/>
        </p:nvPicPr>
        <p:blipFill>
          <a:blip r:embed="rId9" cstate="print">
            <a:lum contrast="42000"/>
            <a:extLst>
              <a:ext uri="{28A0092B-C50C-407E-A947-70E740481C1C}">
                <a14:useLocalDpi xmlns:a14="http://schemas.microsoft.com/office/drawing/2010/main" val="0"/>
              </a:ext>
            </a:extLst>
          </a:blip>
          <a:srcRect/>
          <a:stretch>
            <a:fillRect/>
          </a:stretch>
        </p:blipFill>
        <p:spPr bwMode="auto">
          <a:xfrm>
            <a:off x="9840385" y="692151"/>
            <a:ext cx="37676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p:cNvSpPr>
            <a:spLocks noGrp="1" noChangeArrowheads="1"/>
          </p:cNvSpPr>
          <p:nvPr>
            <p:ph type="ctrTitle" sz="quarter"/>
          </p:nvPr>
        </p:nvSpPr>
        <p:spPr>
          <a:xfrm>
            <a:off x="670984" y="1887538"/>
            <a:ext cx="8449733" cy="1143000"/>
          </a:xfrm>
        </p:spPr>
        <p:txBody>
          <a:bodyPr/>
          <a:lstStyle>
            <a:lvl1pPr>
              <a:defRPr sz="3600">
                <a:effectLst>
                  <a:outerShdw blurRad="38100" dist="38100" dir="2700000" algn="tl">
                    <a:srgbClr val="000000"/>
                  </a:outerShdw>
                </a:effectLst>
              </a:defRPr>
            </a:lvl1pPr>
          </a:lstStyle>
          <a:p>
            <a:pPr lvl="0"/>
            <a:r>
              <a:rPr lang="en-US" noProof="0"/>
              <a:t>Click to edit Master title style</a:t>
            </a:r>
          </a:p>
        </p:txBody>
      </p:sp>
      <p:sp>
        <p:nvSpPr>
          <p:cNvPr id="2059" name="Rectangle 11"/>
          <p:cNvSpPr>
            <a:spLocks noGrp="1" noChangeArrowheads="1"/>
          </p:cNvSpPr>
          <p:nvPr>
            <p:ph type="subTitle" sz="quarter" idx="1"/>
          </p:nvPr>
        </p:nvSpPr>
        <p:spPr>
          <a:xfrm>
            <a:off x="1775884" y="3068638"/>
            <a:ext cx="6096000" cy="533400"/>
          </a:xfrm>
        </p:spPr>
        <p:txBody>
          <a:bodyPr/>
          <a:lstStyle>
            <a:lvl1pPr marL="0" indent="0" algn="ctr">
              <a:buFont typeface="Wingdings" pitchFamily="2" charset="2"/>
              <a:buNone/>
              <a:defRPr sz="1800" b="0"/>
            </a:lvl1pPr>
          </a:lstStyle>
          <a:p>
            <a:pPr lvl="0"/>
            <a:r>
              <a:rPr lang="en-US" noProof="0"/>
              <a:t>Click to edit Master subtitle style</a:t>
            </a:r>
          </a:p>
        </p:txBody>
      </p:sp>
    </p:spTree>
    <p:extLst>
      <p:ext uri="{BB962C8B-B14F-4D97-AF65-F5344CB8AC3E}">
        <p14:creationId xmlns:p14="http://schemas.microsoft.com/office/powerpoint/2010/main" val="30046819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4268675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299750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24688908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20326731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22697493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4041507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11341826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6071814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3584629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264280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1915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15406F-3FA1-4DBE-AC4A-BCCB8A91C183}" type="datetimeFigureOut">
              <a:rPr lang="en-US" smtClean="0"/>
              <a:pPr/>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22036788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5F64-3920-4654-B143-BDE410A170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5E28C6-B98B-414D-98D2-48192421EE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397B41-6AD6-4FB6-877C-F564D43A3635}"/>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5" name="Footer Placeholder 4">
            <a:extLst>
              <a:ext uri="{FF2B5EF4-FFF2-40B4-BE49-F238E27FC236}">
                <a16:creationId xmlns:a16="http://schemas.microsoft.com/office/drawing/2014/main" id="{75B9334B-AC5A-4F94-9A73-4D6714248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6C40C-3E53-4518-A1E5-F01FFAA74792}"/>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3512845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539B-F071-478B-BF46-9C5F62DDD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CD698-9AC1-426D-A201-72053DBB5A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EB99F-8057-4F0A-8365-2646A396C323}"/>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5" name="Footer Placeholder 4">
            <a:extLst>
              <a:ext uri="{FF2B5EF4-FFF2-40B4-BE49-F238E27FC236}">
                <a16:creationId xmlns:a16="http://schemas.microsoft.com/office/drawing/2014/main" id="{723DAD4A-078C-4CF1-9629-615B0A0BB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C6F46-D81F-408C-A8D3-93BE0E2708F5}"/>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25514362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511A-712A-4F04-98C8-FC47B32D16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ACA72E-5292-415F-90D4-A4379F0607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1158F3A-E542-4B51-A2E5-E5EB2AB0FC62}"/>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5" name="Footer Placeholder 4">
            <a:extLst>
              <a:ext uri="{FF2B5EF4-FFF2-40B4-BE49-F238E27FC236}">
                <a16:creationId xmlns:a16="http://schemas.microsoft.com/office/drawing/2014/main" id="{804AB5A1-6FFF-4839-975F-D985FABCF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1B682-EC36-4673-80CF-29C96950A087}"/>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38684106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3A9A-FFFA-42FF-8B70-852C75B26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EE8B4-DD10-45C4-B7A6-73606E44B8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7A9087-569E-4FB5-8B50-6592477E96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98E8AF-5ED6-49A2-80A5-F830B19B59DA}"/>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6" name="Footer Placeholder 5">
            <a:extLst>
              <a:ext uri="{FF2B5EF4-FFF2-40B4-BE49-F238E27FC236}">
                <a16:creationId xmlns:a16="http://schemas.microsoft.com/office/drawing/2014/main" id="{A0DA70CC-1970-412D-B25A-47542EED6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D1643E-9358-424C-A01D-F84D447AF99C}"/>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19073228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9039-39D8-4F7B-81E6-69FFA51CC7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2145D1-950C-4FC6-A8CF-FCA8AEB9B5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DC8653D-E523-4430-A72D-4DCAC48D12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E3E2A-DE44-43ED-973B-26305B08AB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BCCC19-1616-421E-BF7E-60BF4F6B49C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B42CCE-3ECB-4927-AAA9-AECA84603601}"/>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8" name="Footer Placeholder 7">
            <a:extLst>
              <a:ext uri="{FF2B5EF4-FFF2-40B4-BE49-F238E27FC236}">
                <a16:creationId xmlns:a16="http://schemas.microsoft.com/office/drawing/2014/main" id="{862A09BB-532C-46B2-9E51-721D98E11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F6B434-0E27-46BD-B497-D4352E0D90FC}"/>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2248538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BAD0-6C76-4952-8BDA-8F0E2C7FDB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7F71B9-98DA-4804-A994-3536C72EA1EA}"/>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4" name="Footer Placeholder 3">
            <a:extLst>
              <a:ext uri="{FF2B5EF4-FFF2-40B4-BE49-F238E27FC236}">
                <a16:creationId xmlns:a16="http://schemas.microsoft.com/office/drawing/2014/main" id="{48D169D6-7C6C-4CC1-83D4-19F016A72B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DED74-07D6-4E72-82CE-8E2F23D27C23}"/>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2235400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BB8F4-8941-46E7-B0D1-96784AE9F091}"/>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3" name="Footer Placeholder 2">
            <a:extLst>
              <a:ext uri="{FF2B5EF4-FFF2-40B4-BE49-F238E27FC236}">
                <a16:creationId xmlns:a16="http://schemas.microsoft.com/office/drawing/2014/main" id="{0C613A16-EF0B-4077-9851-FC628CB3C6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6FCD3-A4D5-458A-84EC-F5CB8089329C}"/>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11666607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451B5-2932-4699-8AB1-E310DB0C5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9664DB-62A9-480C-9CC9-E317DCF169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3CEEA0-BADB-42F0-9319-8FE9744DD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3CB645-9079-42D8-ACE3-820A985436B5}"/>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6" name="Footer Placeholder 5">
            <a:extLst>
              <a:ext uri="{FF2B5EF4-FFF2-40B4-BE49-F238E27FC236}">
                <a16:creationId xmlns:a16="http://schemas.microsoft.com/office/drawing/2014/main" id="{D29CA291-3B52-4FF9-87CD-AC1F1BEF5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07AA3C-F519-4EAE-B29B-AAA04F2E8DFB}"/>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1568064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7AD2B-7AB1-4DE2-9185-68859F2148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9F6C34-7324-43DC-8A6F-C71ADFDBF6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CA1AFF-3CBE-4700-B918-E0BE05C98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B8A8358-4D99-4AF8-BECE-693C5E64ED7F}"/>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6" name="Footer Placeholder 5">
            <a:extLst>
              <a:ext uri="{FF2B5EF4-FFF2-40B4-BE49-F238E27FC236}">
                <a16:creationId xmlns:a16="http://schemas.microsoft.com/office/drawing/2014/main" id="{0C000972-5FC2-48CD-99AC-C6FFFAF7C3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BE85D-7C28-4861-9441-C44CDCFB55ED}"/>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3021029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13489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0968-CE7E-4A82-9A46-A954DCF61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E1A933-5B18-4B48-B05E-DF8497113F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3C72A-2152-4745-80B9-A7B9AB632393}"/>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5" name="Footer Placeholder 4">
            <a:extLst>
              <a:ext uri="{FF2B5EF4-FFF2-40B4-BE49-F238E27FC236}">
                <a16:creationId xmlns:a16="http://schemas.microsoft.com/office/drawing/2014/main" id="{1E43E44B-4F76-4593-96D6-0EC153EA3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5F73A-BA29-460C-BE66-47D301D55151}"/>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17366473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429FB-E62A-464D-8253-E0E122960E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7E877B-63DB-4704-B686-65619F0D53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4E7AC-6F92-4EA5-A740-B51190ACD295}"/>
              </a:ext>
            </a:extLst>
          </p:cNvPr>
          <p:cNvSpPr>
            <a:spLocks noGrp="1"/>
          </p:cNvSpPr>
          <p:nvPr>
            <p:ph type="dt" sz="half" idx="10"/>
          </p:nvPr>
        </p:nvSpPr>
        <p:spPr/>
        <p:txBody>
          <a:bodyPr/>
          <a:lstStyle/>
          <a:p>
            <a:fld id="{AE3FC662-46ED-4A08-B025-72382F66EEC1}" type="datetimeFigureOut">
              <a:rPr lang="en-US" smtClean="0"/>
              <a:t>10/18/2021</a:t>
            </a:fld>
            <a:endParaRPr lang="en-US"/>
          </a:p>
        </p:txBody>
      </p:sp>
      <p:sp>
        <p:nvSpPr>
          <p:cNvPr id="5" name="Footer Placeholder 4">
            <a:extLst>
              <a:ext uri="{FF2B5EF4-FFF2-40B4-BE49-F238E27FC236}">
                <a16:creationId xmlns:a16="http://schemas.microsoft.com/office/drawing/2014/main" id="{4729A04C-B34A-4DFB-9F71-D6C8F0A2C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2C037-A684-4CE7-ACE6-8799DD58A9C5}"/>
              </a:ext>
            </a:extLst>
          </p:cNvPr>
          <p:cNvSpPr>
            <a:spLocks noGrp="1"/>
          </p:cNvSpPr>
          <p:nvPr>
            <p:ph type="sldNum" sz="quarter" idx="12"/>
          </p:nvPr>
        </p:nvSpPr>
        <p:spPr/>
        <p:txBody>
          <a:bodyPr/>
          <a:lstStyle/>
          <a:p>
            <a:fld id="{488FE774-1BB4-4F5F-92B3-55DB2E8AF953}" type="slidenum">
              <a:rPr lang="en-US" smtClean="0"/>
              <a:t>‹#›</a:t>
            </a:fld>
            <a:endParaRPr lang="en-US"/>
          </a:p>
        </p:txBody>
      </p:sp>
    </p:spTree>
    <p:extLst>
      <p:ext uri="{BB962C8B-B14F-4D97-AF65-F5344CB8AC3E}">
        <p14:creationId xmlns:p14="http://schemas.microsoft.com/office/powerpoint/2010/main" val="18105221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B47-C5B5-4D8F-A6C0-1D250937A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472DF2-D061-42B8-806E-E15D0E909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80D5C3-CBA0-4FCA-B260-6D77105D3E4E}"/>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503BD6BD-8EBF-43AC-B29A-F8D9EE1B0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58078-FAA7-4ED0-A21D-699636155FCB}"/>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3857691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22F70-61A2-444D-9CC6-4B32A1DDE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CD833-3271-459E-9CB6-73C8ACEF10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FD1D4-2901-4D46-B635-9BBDFA8EC2C4}"/>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AC9B86C6-F05D-4ECA-98D7-3E1498746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EE5F9-D91E-49DE-91F3-EF35837E3C14}"/>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34901581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01A8-3B48-4D68-9511-DA2DBADC27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33DE9D-DB82-49CE-AEE6-CA105F0AB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E78E37-3293-44C3-961A-9E7B48A83598}"/>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85D62ECB-EDC7-45E3-9C70-38B64DD8D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F5060-516F-4CF7-AF1D-28702075D425}"/>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263013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353AA-8F01-448B-A595-A60C325CB1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8659B-66D7-4145-BEED-00F79F3CDD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B3CCB-5D2B-4465-A5EB-28F1573942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99D2FA-4894-472C-A550-8E76AE9A29FA}"/>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6" name="Footer Placeholder 5">
            <a:extLst>
              <a:ext uri="{FF2B5EF4-FFF2-40B4-BE49-F238E27FC236}">
                <a16:creationId xmlns:a16="http://schemas.microsoft.com/office/drawing/2014/main" id="{39295552-F883-4D55-BBB2-B360535A6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35432-8D25-459A-A622-1D593BF90FB7}"/>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40875761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0953-A073-4082-8ACF-C0EF3A8C0F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CF9F3-1243-4EFE-89A3-F43551DB0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C45244-5E7B-4582-8309-52E9248729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0FAA34-3C29-4FEE-B374-E270D58D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5B826B-B7F1-4C4A-9035-5EC89C762A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AD28E0-45EF-4153-8E43-731387B42C0F}"/>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8" name="Footer Placeholder 7">
            <a:extLst>
              <a:ext uri="{FF2B5EF4-FFF2-40B4-BE49-F238E27FC236}">
                <a16:creationId xmlns:a16="http://schemas.microsoft.com/office/drawing/2014/main" id="{67C719DB-569D-4869-9DD1-40C5C6D5A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070E1-43E4-420E-A5F8-7028DE19B5AD}"/>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5733169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1ACD-D2A6-4C96-AA82-78E688C14B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037C2E-A622-45C9-9C01-612112CFC019}"/>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4" name="Footer Placeholder 3">
            <a:extLst>
              <a:ext uri="{FF2B5EF4-FFF2-40B4-BE49-F238E27FC236}">
                <a16:creationId xmlns:a16="http://schemas.microsoft.com/office/drawing/2014/main" id="{9F9FED30-E741-4D63-991D-D7FF9BBABA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356086-D75C-4E3E-AF59-A195C22C6E85}"/>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23226184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4B632-9CEA-403A-8EE7-BE43E70CD9CB}"/>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3" name="Footer Placeholder 2">
            <a:extLst>
              <a:ext uri="{FF2B5EF4-FFF2-40B4-BE49-F238E27FC236}">
                <a16:creationId xmlns:a16="http://schemas.microsoft.com/office/drawing/2014/main" id="{432DD5ED-EF6F-4129-9AE5-5DC9875B5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5460D6-1EAE-499F-9358-7CABA90FC80B}"/>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34682074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38CA-41F2-464C-AA32-46EE14E9E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B45F45-BF43-489F-9301-7782D1F62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B8BBC0-ECBD-44F9-BECD-ACBD27EC6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BEF694F-5670-4F1F-83A2-59A9A0FBA9A4}"/>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6" name="Footer Placeholder 5">
            <a:extLst>
              <a:ext uri="{FF2B5EF4-FFF2-40B4-BE49-F238E27FC236}">
                <a16:creationId xmlns:a16="http://schemas.microsoft.com/office/drawing/2014/main" id="{67A04E76-884A-4191-92A8-C1858A014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88219-F422-4194-AD56-F8C07FC5A9FD}"/>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3936665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4" y="1608138"/>
            <a:ext cx="5441949"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4606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0DA1-B7BB-4915-B769-FE434ED94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72BC48-5091-40E9-830A-5B57A5E45F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CE7BE2-6BAB-4CE4-9E17-000D6E506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942123-899A-4E47-9A75-F385A27B8E55}"/>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6" name="Footer Placeholder 5">
            <a:extLst>
              <a:ext uri="{FF2B5EF4-FFF2-40B4-BE49-F238E27FC236}">
                <a16:creationId xmlns:a16="http://schemas.microsoft.com/office/drawing/2014/main" id="{D9F1D798-8E88-4779-BEA1-E7F138450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E0D0DB-C975-443E-98C3-1B540A066DB6}"/>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8563306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A860-778C-43EE-96B7-28683FF921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104FA2-7684-4C3A-8FB7-67C3148B11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9AF9C-7544-40BC-9D0D-D2B84C40DBBF}"/>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A26C53BD-DE0A-4322-9ED2-7E0AA6FB7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F4A90-6625-498D-A95D-134D2F960F07}"/>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1155404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4BD0F7-76BD-449F-BD22-FAE7E7395E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5EC4DC-82A1-4807-9309-189274ED37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3B0BB-037D-4377-9AF9-200EA901686F}"/>
              </a:ext>
            </a:extLst>
          </p:cNvPr>
          <p:cNvSpPr>
            <a:spLocks noGrp="1"/>
          </p:cNvSpPr>
          <p:nvPr>
            <p:ph type="dt" sz="half" idx="10"/>
          </p:nvPr>
        </p:nvSpPr>
        <p:spPr/>
        <p:txBody>
          <a:body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CB8E6E1D-0598-4C39-87D1-519BF4F69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48E75-8155-4F11-B6EC-CE5CFF8A2B1F}"/>
              </a:ext>
            </a:extLst>
          </p:cNvPr>
          <p:cNvSpPr>
            <a:spLocks noGrp="1"/>
          </p:cNvSpPr>
          <p:nvPr>
            <p:ph type="sldNum" sz="quarter" idx="12"/>
          </p:nvPr>
        </p:nvSpPr>
        <p:spPr/>
        <p:txBody>
          <a:bodyPr/>
          <a:lstStyle/>
          <a:p>
            <a:fld id="{68FBD955-23FF-4D11-AAC1-9D6AC0A0BFB9}" type="slidenum">
              <a:rPr lang="en-US" smtClean="0"/>
              <a:t>‹#›</a:t>
            </a:fld>
            <a:endParaRPr lang="en-US"/>
          </a:p>
        </p:txBody>
      </p:sp>
    </p:spTree>
    <p:extLst>
      <p:ext uri="{BB962C8B-B14F-4D97-AF65-F5344CB8AC3E}">
        <p14:creationId xmlns:p14="http://schemas.microsoft.com/office/powerpoint/2010/main" val="6259311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5BA1-FD94-48FB-BAF4-0C124E652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3E57B1-CC92-42B0-BB4D-6CED32C024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C6DD-C421-4A74-82FD-5C44CEA1744E}"/>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5" name="Footer Placeholder 4">
            <a:extLst>
              <a:ext uri="{FF2B5EF4-FFF2-40B4-BE49-F238E27FC236}">
                <a16:creationId xmlns:a16="http://schemas.microsoft.com/office/drawing/2014/main" id="{C84D532B-DF82-4C92-A039-0899A18C0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4DF3E-F6DA-4BE1-833C-99A780C5C0BF}"/>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9616208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409A-4E35-4D6B-AF1D-709B5E987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BB564-37E7-4BFC-845C-8D12F90782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FCBCC-67C0-4F68-8834-E5CE9AFD0B2C}"/>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5" name="Footer Placeholder 4">
            <a:extLst>
              <a:ext uri="{FF2B5EF4-FFF2-40B4-BE49-F238E27FC236}">
                <a16:creationId xmlns:a16="http://schemas.microsoft.com/office/drawing/2014/main" id="{B50F8512-80B9-407B-9192-219394630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FFCDA-F9E2-4F20-A15E-96F1EAD169FE}"/>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5997922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FC00-6F45-4586-B5AF-098867BF5A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5B4EA-A7D5-46C4-BF28-D496E4B36C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6B10AA-2B1B-4A27-A5B5-3C1A6CBEE7E7}"/>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5" name="Footer Placeholder 4">
            <a:extLst>
              <a:ext uri="{FF2B5EF4-FFF2-40B4-BE49-F238E27FC236}">
                <a16:creationId xmlns:a16="http://schemas.microsoft.com/office/drawing/2014/main" id="{838ED2C8-D787-4088-B167-E4415FF7F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E30F2-F834-4EAE-B94F-AEEF91EB91D8}"/>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7114309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8AB5-32F1-4B4A-B318-A7FD9E485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9A5653-B35E-42E2-91D9-30178F9C12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298331-279B-4ED5-BB47-7B2C16B1C7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303733-FFEE-484D-B7E6-835095BBC3CC}"/>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6" name="Footer Placeholder 5">
            <a:extLst>
              <a:ext uri="{FF2B5EF4-FFF2-40B4-BE49-F238E27FC236}">
                <a16:creationId xmlns:a16="http://schemas.microsoft.com/office/drawing/2014/main" id="{AC8D3940-E9AB-42C6-BA26-E03B6378D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204FF-FB44-4E99-A5BB-C325A9C92626}"/>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2640278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FFA2-2EA2-4B90-A7E0-5637FFCAC7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E5E92C-0A69-4B6B-B149-4969DE6FE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117C57-E18E-4E91-BF3B-A4558ED3B8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BF03BD-FEDD-4971-B9DA-C60B2F5F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25F8ED-DF2C-4D5A-A634-9A9D8FFDED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A089A1-50F1-4819-9504-508CB527B33C}"/>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8" name="Footer Placeholder 7">
            <a:extLst>
              <a:ext uri="{FF2B5EF4-FFF2-40B4-BE49-F238E27FC236}">
                <a16:creationId xmlns:a16="http://schemas.microsoft.com/office/drawing/2014/main" id="{D27F1964-75C4-4D9D-B997-0A612D8B2C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59B0-B000-4AC7-BE81-A7C80A857E1C}"/>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6557006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00CC-BD77-449F-A343-81100AD04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33EB58-750C-4BEA-82AD-1B6E8B8FEAD8}"/>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4" name="Footer Placeholder 3">
            <a:extLst>
              <a:ext uri="{FF2B5EF4-FFF2-40B4-BE49-F238E27FC236}">
                <a16:creationId xmlns:a16="http://schemas.microsoft.com/office/drawing/2014/main" id="{674DCB91-C76F-4130-8BC4-6C5E94DFA6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E04F3C-3397-4A18-8D7C-9DAF0BF251E7}"/>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7874094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A230FF-9E46-4572-8E16-09C67A020F1F}"/>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3" name="Footer Placeholder 2">
            <a:extLst>
              <a:ext uri="{FF2B5EF4-FFF2-40B4-BE49-F238E27FC236}">
                <a16:creationId xmlns:a16="http://schemas.microsoft.com/office/drawing/2014/main" id="{C70258E5-4F7E-4BD0-8801-1BFB6B63C4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452CC9-A00A-459A-97C8-B1A1D0A26C52}"/>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939209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098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BAD2B-E2AB-4034-9DF0-ADFD2504A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029E1A-A3C5-45A5-9185-F694B63073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E02813-792E-4D1B-86EF-4258B2EE3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B13495-9C1D-47CB-86CE-F9A6A70F800C}"/>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6" name="Footer Placeholder 5">
            <a:extLst>
              <a:ext uri="{FF2B5EF4-FFF2-40B4-BE49-F238E27FC236}">
                <a16:creationId xmlns:a16="http://schemas.microsoft.com/office/drawing/2014/main" id="{9F1406F1-D4D0-445C-BEFA-D7BFA957D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A5821-69C9-4E2C-8530-E0F99AC218C5}"/>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28348764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3251-CD5B-47CC-A324-F4C85432ED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3AF31-0952-4E7D-A9D1-B1EAC13F7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6AFD8C-267A-4AF2-825E-1FB448FBE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0290016-A429-42E4-A88A-6A2D382B222D}"/>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6" name="Footer Placeholder 5">
            <a:extLst>
              <a:ext uri="{FF2B5EF4-FFF2-40B4-BE49-F238E27FC236}">
                <a16:creationId xmlns:a16="http://schemas.microsoft.com/office/drawing/2014/main" id="{6C71FDBA-116B-4E3E-BF28-3BF918BB9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0AC42-6C5D-4F0C-9965-8D751ABBBBA3}"/>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32059071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4A49-EC11-466F-9355-F8F8E4115C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1B435-78B7-4BE3-906C-02D9E27996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C7CF7-78E8-400F-8411-3946C8612571}"/>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5" name="Footer Placeholder 4">
            <a:extLst>
              <a:ext uri="{FF2B5EF4-FFF2-40B4-BE49-F238E27FC236}">
                <a16:creationId xmlns:a16="http://schemas.microsoft.com/office/drawing/2014/main" id="{0431B380-690C-4BBE-B1CF-DE3634DF9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5000C-A561-48A7-8031-C578D7EDF08A}"/>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15693181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1F34D-AE45-4E30-8743-76FEB7664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316C31-6155-4EB7-AAA2-1C51DBF351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09408-CADA-4791-9DB0-4A702F8F8B01}"/>
              </a:ext>
            </a:extLst>
          </p:cNvPr>
          <p:cNvSpPr>
            <a:spLocks noGrp="1"/>
          </p:cNvSpPr>
          <p:nvPr>
            <p:ph type="dt" sz="half" idx="10"/>
          </p:nvPr>
        </p:nvSpPr>
        <p:spPr/>
        <p:txBody>
          <a:bodyPr/>
          <a:lstStyle/>
          <a:p>
            <a:fld id="{D2D6BDBB-B50B-4BF7-BE83-1FCEA8D00DD4}" type="datetimeFigureOut">
              <a:rPr lang="en-US" smtClean="0"/>
              <a:t>10/18/2021</a:t>
            </a:fld>
            <a:endParaRPr lang="en-US"/>
          </a:p>
        </p:txBody>
      </p:sp>
      <p:sp>
        <p:nvSpPr>
          <p:cNvPr id="5" name="Footer Placeholder 4">
            <a:extLst>
              <a:ext uri="{FF2B5EF4-FFF2-40B4-BE49-F238E27FC236}">
                <a16:creationId xmlns:a16="http://schemas.microsoft.com/office/drawing/2014/main" id="{FFD15C77-1252-4323-A59E-DBFB3BC1E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65654-BC11-4523-94B5-65879F73EB59}"/>
              </a:ext>
            </a:extLst>
          </p:cNvPr>
          <p:cNvSpPr>
            <a:spLocks noGrp="1"/>
          </p:cNvSpPr>
          <p:nvPr>
            <p:ph type="sldNum" sz="quarter" idx="12"/>
          </p:nvPr>
        </p:nvSpPr>
        <p:spPr/>
        <p:txBody>
          <a:bodyPr/>
          <a:lstStyle/>
          <a:p>
            <a:fld id="{05703C85-A8C2-4C1D-851D-4364211C20F7}" type="slidenum">
              <a:rPr lang="en-US" smtClean="0"/>
              <a:t>‹#›</a:t>
            </a:fld>
            <a:endParaRPr lang="en-US"/>
          </a:p>
        </p:txBody>
      </p:sp>
    </p:spTree>
    <p:extLst>
      <p:ext uri="{BB962C8B-B14F-4D97-AF65-F5344CB8AC3E}">
        <p14:creationId xmlns:p14="http://schemas.microsoft.com/office/powerpoint/2010/main" val="85780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5685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51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651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576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34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3418" y="0"/>
            <a:ext cx="2770716" cy="6129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3" y="0"/>
            <a:ext cx="8113184" cy="6129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188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7684" y="0"/>
            <a:ext cx="9601200" cy="692150"/>
          </a:xfrm>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62184" y="16081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62184" y="39449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811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6000123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12595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98184631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52260299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12775341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24797975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27148077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54109662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709361325"/>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823189451"/>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297411640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43423827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86165609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9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5865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6254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01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6518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56832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2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6708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2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972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262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540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747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28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45217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43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71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66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21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02224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41348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00920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6486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30548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28312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85250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76743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7989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585466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10943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10/18/2021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16563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10/18/2021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469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10/18/2021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656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59537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6942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1622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2949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10/18/2021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7518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10/18/2021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703712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4926665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4045821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26163649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1603008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2237504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40805532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7487324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4173060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41788646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1628240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18332117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73581490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227791"/>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88796277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10/18/2021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52678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91176109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955176193"/>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10/18/2021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19316996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8326959"/>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10/18/2021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178575218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519166073"/>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6608918"/>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3735841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0581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theme" Target="../theme/theme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28.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10/18/2021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33778-F892-4DAB-971D-DA33CF5EF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94B8D9-D4AB-4DDD-B9BB-54D87117F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BFD7B-6925-4AF7-9504-017335677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E6C0DDD1-B228-4979-B514-4782FEC57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0C9FDB-7404-4652-8DF8-2CEA3E3E9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BD955-23FF-4D11-AAC1-9D6AC0A0BFB9}" type="slidenum">
              <a:rPr lang="en-US" smtClean="0"/>
              <a:t>‹#›</a:t>
            </a:fld>
            <a:endParaRPr lang="en-US"/>
          </a:p>
        </p:txBody>
      </p:sp>
    </p:spTree>
    <p:extLst>
      <p:ext uri="{BB962C8B-B14F-4D97-AF65-F5344CB8AC3E}">
        <p14:creationId xmlns:p14="http://schemas.microsoft.com/office/powerpoint/2010/main" val="3884791207"/>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5406F-3FA1-4DBE-AC4A-BCCB8A91C183}" type="datetimeFigureOut">
              <a:rPr lang="en-US" smtClean="0"/>
              <a:pPr/>
              <a:t>10/18/2021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429AB-CA45-41E1-B964-0C886130E98B}" type="slidenum">
              <a:rPr lang="en-US" smtClean="0"/>
              <a:pPr/>
              <a:t>‹#›</a:t>
            </a:fld>
            <a:endParaRPr lang="en-US" dirty="0"/>
          </a:p>
        </p:txBody>
      </p:sp>
    </p:spTree>
    <p:extLst>
      <p:ext uri="{BB962C8B-B14F-4D97-AF65-F5344CB8AC3E}">
        <p14:creationId xmlns:p14="http://schemas.microsoft.com/office/powerpoint/2010/main" val="4212300186"/>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8A7B4-51EC-46CA-9FC4-0E178DB9F5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552991-1A33-4687-80E4-AA2A8AADC0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1E31F-696B-42EF-9C6A-2BBDE9B91E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FC662-46ED-4A08-B025-72382F66EEC1}" type="datetimeFigureOut">
              <a:rPr lang="en-US" smtClean="0"/>
              <a:t>10/18/2021</a:t>
            </a:fld>
            <a:endParaRPr lang="en-US"/>
          </a:p>
        </p:txBody>
      </p:sp>
      <p:sp>
        <p:nvSpPr>
          <p:cNvPr id="5" name="Footer Placeholder 4">
            <a:extLst>
              <a:ext uri="{FF2B5EF4-FFF2-40B4-BE49-F238E27FC236}">
                <a16:creationId xmlns:a16="http://schemas.microsoft.com/office/drawing/2014/main" id="{C3E84C76-DC28-4C6F-B8DB-B99367905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84D72D-70A6-402F-801E-DBA0EEB38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FE774-1BB4-4F5F-92B3-55DB2E8AF953}" type="slidenum">
              <a:rPr lang="en-US" smtClean="0"/>
              <a:t>‹#›</a:t>
            </a:fld>
            <a:endParaRPr lang="en-US"/>
          </a:p>
        </p:txBody>
      </p:sp>
    </p:spTree>
    <p:extLst>
      <p:ext uri="{BB962C8B-B14F-4D97-AF65-F5344CB8AC3E}">
        <p14:creationId xmlns:p14="http://schemas.microsoft.com/office/powerpoint/2010/main" val="65973686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33778-F892-4DAB-971D-DA33CF5EF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94B8D9-D4AB-4DDD-B9BB-54D87117F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BFD7B-6925-4AF7-9504-017335677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D60CA-CE61-444F-B804-4D3AD1DE12DB}" type="datetimeFigureOut">
              <a:rPr lang="en-US" smtClean="0"/>
              <a:t>10/18/2021</a:t>
            </a:fld>
            <a:endParaRPr lang="en-US"/>
          </a:p>
        </p:txBody>
      </p:sp>
      <p:sp>
        <p:nvSpPr>
          <p:cNvPr id="5" name="Footer Placeholder 4">
            <a:extLst>
              <a:ext uri="{FF2B5EF4-FFF2-40B4-BE49-F238E27FC236}">
                <a16:creationId xmlns:a16="http://schemas.microsoft.com/office/drawing/2014/main" id="{E6C0DDD1-B228-4979-B514-4782FEC57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0C9FDB-7404-4652-8DF8-2CEA3E3E9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BD955-23FF-4D11-AAC1-9D6AC0A0BFB9}" type="slidenum">
              <a:rPr lang="en-US" smtClean="0"/>
              <a:t>‹#›</a:t>
            </a:fld>
            <a:endParaRPr lang="en-US"/>
          </a:p>
        </p:txBody>
      </p:sp>
    </p:spTree>
    <p:extLst>
      <p:ext uri="{BB962C8B-B14F-4D97-AF65-F5344CB8AC3E}">
        <p14:creationId xmlns:p14="http://schemas.microsoft.com/office/powerpoint/2010/main" val="413194499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1A8F2-21E9-448D-8EE9-FEAD85A59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5385D8-9AB3-4FD7-8EB8-763938CC3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21D21-86D8-4A51-9DDF-5127665E83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6BDBB-B50B-4BF7-BE83-1FCEA8D00DD4}" type="datetimeFigureOut">
              <a:rPr lang="en-US" smtClean="0"/>
              <a:t>10/18/2021</a:t>
            </a:fld>
            <a:endParaRPr lang="en-US"/>
          </a:p>
        </p:txBody>
      </p:sp>
      <p:sp>
        <p:nvSpPr>
          <p:cNvPr id="5" name="Footer Placeholder 4">
            <a:extLst>
              <a:ext uri="{FF2B5EF4-FFF2-40B4-BE49-F238E27FC236}">
                <a16:creationId xmlns:a16="http://schemas.microsoft.com/office/drawing/2014/main" id="{62FF431A-733E-43E7-9426-65765FA3B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8E2F3A-6E24-406B-A36A-2B877728DD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03C85-A8C2-4C1D-851D-4364211C20F7}" type="slidenum">
              <a:rPr lang="en-US" smtClean="0"/>
              <a:t>‹#›</a:t>
            </a:fld>
            <a:endParaRPr lang="en-US"/>
          </a:p>
        </p:txBody>
      </p:sp>
    </p:spTree>
    <p:extLst>
      <p:ext uri="{BB962C8B-B14F-4D97-AF65-F5344CB8AC3E}">
        <p14:creationId xmlns:p14="http://schemas.microsoft.com/office/powerpoint/2010/main" val="425467826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accent1">
                <a:gamma/>
                <a:shade val="0"/>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1026" name="Picture 2" descr="Untitled-25"/>
          <p:cNvPicPr>
            <a:picLocks noChangeAspect="1" noChangeArrowheads="1"/>
          </p:cNvPicPr>
          <p:nvPr/>
        </p:nvPicPr>
        <p:blipFill>
          <a:blip r:embed="rId14">
            <a:lum contrast="24000"/>
            <a:extLst>
              <a:ext uri="{28A0092B-C50C-407E-A947-70E740481C1C}">
                <a14:useLocalDpi xmlns:a14="http://schemas.microsoft.com/office/drawing/2010/main" val="0"/>
              </a:ext>
            </a:extLst>
          </a:blip>
          <a:srcRect/>
          <a:stretch>
            <a:fillRect/>
          </a:stretch>
        </p:blipFill>
        <p:spPr bwMode="auto">
          <a:xfrm>
            <a:off x="8496301" y="6381750"/>
            <a:ext cx="3695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ox_reflex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1084" y="6453189"/>
            <a:ext cx="3704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pace2"/>
          <p:cNvPicPr>
            <a:picLocks noChangeArrowheads="1"/>
          </p:cNvPicPr>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719667" y="-22225"/>
            <a:ext cx="681566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817034" y="1608138"/>
            <a:ext cx="110871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2207684" y="0"/>
            <a:ext cx="96012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1" name="Picture 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368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16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86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34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04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2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722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1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840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89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958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07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077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46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space2"/>
          <p:cNvPicPr>
            <a:picLocks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22"/>
          <p:cNvSpPr>
            <a:spLocks noChangeArrowheads="1"/>
          </p:cNvSpPr>
          <p:nvPr/>
        </p:nvSpPr>
        <p:spPr bwMode="auto">
          <a:xfrm>
            <a:off x="8544984" y="6500814"/>
            <a:ext cx="3647016"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200">
                <a:solidFill>
                  <a:srgbClr val="FFFFFF"/>
                </a:solidFill>
                <a:effectLst>
                  <a:outerShdw blurRad="38100" dist="38100" dir="2700000" algn="tl">
                    <a:srgbClr val="000000"/>
                  </a:outerShdw>
                </a:effectLst>
                <a:ea typeface="Gulim" pitchFamily="34" charset="-127"/>
              </a:rPr>
              <a:t>Your company slogan</a:t>
            </a:r>
          </a:p>
        </p:txBody>
      </p:sp>
      <p:pic>
        <p:nvPicPr>
          <p:cNvPr id="1047" name="Picture 23" descr="box_reflex_transpare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085" y="69851"/>
            <a:ext cx="145203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3194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ea typeface="HY견고딕" pitchFamily="2" charset="-127"/>
        </a:defRPr>
      </a:lvl2pPr>
      <a:lvl3pPr algn="l" rtl="0" eaLnBrk="0" fontAlgn="base" hangingPunct="0">
        <a:spcBef>
          <a:spcPct val="0"/>
        </a:spcBef>
        <a:spcAft>
          <a:spcPct val="0"/>
        </a:spcAft>
        <a:defRPr sz="3200" b="1">
          <a:solidFill>
            <a:schemeClr val="tx2"/>
          </a:solidFill>
          <a:latin typeface="Verdana" pitchFamily="34" charset="0"/>
          <a:ea typeface="HY견고딕" pitchFamily="2" charset="-127"/>
        </a:defRPr>
      </a:lvl3pPr>
      <a:lvl4pPr algn="l" rtl="0" eaLnBrk="0" fontAlgn="base" hangingPunct="0">
        <a:spcBef>
          <a:spcPct val="0"/>
        </a:spcBef>
        <a:spcAft>
          <a:spcPct val="0"/>
        </a:spcAft>
        <a:defRPr sz="3200" b="1">
          <a:solidFill>
            <a:schemeClr val="tx2"/>
          </a:solidFill>
          <a:latin typeface="Verdana" pitchFamily="34" charset="0"/>
          <a:ea typeface="HY견고딕" pitchFamily="2" charset="-127"/>
        </a:defRPr>
      </a:lvl4pPr>
      <a:lvl5pPr algn="l" rtl="0" eaLnBrk="0" fontAlgn="base" hangingPunct="0">
        <a:spcBef>
          <a:spcPct val="0"/>
        </a:spcBef>
        <a:spcAft>
          <a:spcPct val="0"/>
        </a:spcAft>
        <a:defRPr sz="3200" b="1">
          <a:solidFill>
            <a:schemeClr val="tx2"/>
          </a:solidFill>
          <a:latin typeface="Verdana" pitchFamily="34" charset="0"/>
          <a:ea typeface="HY견고딕" pitchFamily="2" charset="-127"/>
        </a:defRPr>
      </a:lvl5pPr>
      <a:lvl6pPr marL="457200" algn="l" rtl="0" fontAlgn="base">
        <a:spcBef>
          <a:spcPct val="0"/>
        </a:spcBef>
        <a:spcAft>
          <a:spcPct val="0"/>
        </a:spcAft>
        <a:defRPr sz="3200" b="1">
          <a:solidFill>
            <a:schemeClr val="tx2"/>
          </a:solidFill>
          <a:latin typeface="Verdana" pitchFamily="34" charset="0"/>
          <a:ea typeface="HY견고딕" pitchFamily="2" charset="-127"/>
        </a:defRPr>
      </a:lvl6pPr>
      <a:lvl7pPr marL="914400" algn="l" rtl="0" fontAlgn="base">
        <a:spcBef>
          <a:spcPct val="0"/>
        </a:spcBef>
        <a:spcAft>
          <a:spcPct val="0"/>
        </a:spcAft>
        <a:defRPr sz="3200" b="1">
          <a:solidFill>
            <a:schemeClr val="tx2"/>
          </a:solidFill>
          <a:latin typeface="Verdana" pitchFamily="34" charset="0"/>
          <a:ea typeface="HY견고딕" pitchFamily="2" charset="-127"/>
        </a:defRPr>
      </a:lvl7pPr>
      <a:lvl8pPr marL="1371600" algn="l" rtl="0" fontAlgn="base">
        <a:spcBef>
          <a:spcPct val="0"/>
        </a:spcBef>
        <a:spcAft>
          <a:spcPct val="0"/>
        </a:spcAft>
        <a:defRPr sz="3200" b="1">
          <a:solidFill>
            <a:schemeClr val="tx2"/>
          </a:solidFill>
          <a:latin typeface="Verdana" pitchFamily="34" charset="0"/>
          <a:ea typeface="HY견고딕" pitchFamily="2" charset="-127"/>
        </a:defRPr>
      </a:lvl8pPr>
      <a:lvl9pPr marL="1828800" algn="l" rtl="0" fontAlgn="base">
        <a:spcBef>
          <a:spcPct val="0"/>
        </a:spcBef>
        <a:spcAft>
          <a:spcPct val="0"/>
        </a:spcAft>
        <a:defRPr sz="3200" b="1">
          <a:solidFill>
            <a:schemeClr val="tx2"/>
          </a:solidFill>
          <a:latin typeface="Verdana" pitchFamily="34" charset="0"/>
          <a:ea typeface="HY견고딕" pitchFamily="2" charset="-127"/>
        </a:defRPr>
      </a:lvl9pPr>
    </p:titleStyle>
    <p:bodyStyle>
      <a:lvl1pPr marL="342900" indent="-342900" algn="l" rtl="0" eaLnBrk="0" fontAlgn="base" hangingPunct="0">
        <a:spcBef>
          <a:spcPct val="20000"/>
        </a:spcBef>
        <a:spcAft>
          <a:spcPct val="0"/>
        </a:spcAft>
        <a:buFont typeface="Wingdings" pitchFamily="2" charset="2"/>
        <a:buBlip>
          <a:blip r:embed="rId20"/>
        </a:buBlip>
        <a:defRPr sz="20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ea typeface="+mj-ea"/>
        </a:defRPr>
      </a:lvl2pPr>
      <a:lvl3pPr marL="1143000" indent="-228600" algn="l" rtl="0" eaLnBrk="0" fontAlgn="base" hangingPunct="0">
        <a:spcBef>
          <a:spcPct val="20000"/>
        </a:spcBef>
        <a:spcAft>
          <a:spcPct val="0"/>
        </a:spcAft>
        <a:buFont typeface="Wingdings" pitchFamily="2" charset="2"/>
        <a:buChar char="§"/>
        <a:defRPr>
          <a:solidFill>
            <a:schemeClr val="bg1"/>
          </a:solidFill>
          <a:latin typeface="+mn-lt"/>
          <a:ea typeface="+mj-ea"/>
        </a:defRPr>
      </a:lvl3pPr>
      <a:lvl4pPr marL="16002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4pPr>
      <a:lvl5pPr marL="20574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5pPr>
      <a:lvl6pPr marL="2514600" indent="-228600" algn="l" rtl="0" fontAlgn="base">
        <a:spcBef>
          <a:spcPct val="20000"/>
        </a:spcBef>
        <a:spcAft>
          <a:spcPct val="0"/>
        </a:spcAft>
        <a:buFont typeface="Wingdings" pitchFamily="2" charset="2"/>
        <a:buChar char="ü"/>
        <a:defRPr>
          <a:solidFill>
            <a:schemeClr val="bg1"/>
          </a:solidFill>
          <a:latin typeface="+mn-lt"/>
          <a:ea typeface="+mj-ea"/>
        </a:defRPr>
      </a:lvl6pPr>
      <a:lvl7pPr marL="2971800" indent="-228600" algn="l" rtl="0" fontAlgn="base">
        <a:spcBef>
          <a:spcPct val="20000"/>
        </a:spcBef>
        <a:spcAft>
          <a:spcPct val="0"/>
        </a:spcAft>
        <a:buFont typeface="Wingdings" pitchFamily="2" charset="2"/>
        <a:buChar char="ü"/>
        <a:defRPr>
          <a:solidFill>
            <a:schemeClr val="bg1"/>
          </a:solidFill>
          <a:latin typeface="+mn-lt"/>
          <a:ea typeface="+mj-ea"/>
        </a:defRPr>
      </a:lvl7pPr>
      <a:lvl8pPr marL="3429000" indent="-228600" algn="l" rtl="0" fontAlgn="base">
        <a:spcBef>
          <a:spcPct val="20000"/>
        </a:spcBef>
        <a:spcAft>
          <a:spcPct val="0"/>
        </a:spcAft>
        <a:buFont typeface="Wingdings" pitchFamily="2" charset="2"/>
        <a:buChar char="ü"/>
        <a:defRPr>
          <a:solidFill>
            <a:schemeClr val="bg1"/>
          </a:solidFill>
          <a:latin typeface="+mn-lt"/>
          <a:ea typeface="+mj-ea"/>
        </a:defRPr>
      </a:lvl8pPr>
      <a:lvl9pPr marL="3886200" indent="-228600" algn="l" rtl="0" fontAlgn="base">
        <a:spcBef>
          <a:spcPct val="20000"/>
        </a:spcBef>
        <a:spcAft>
          <a:spcPct val="0"/>
        </a:spcAft>
        <a:buFont typeface="Wingdings" pitchFamily="2" charset="2"/>
        <a:buChar char="ü"/>
        <a:defRPr>
          <a:solidFill>
            <a:schemeClr val="bg1"/>
          </a:solidFill>
          <a:latin typeface="+mn-lt"/>
          <a:ea typeface="+mj-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10/18/2021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573600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10/18/2021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6555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10/18/2021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0887281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10/18/2021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0548242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95750369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10/18/2021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669624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10/18/2021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7650322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slide" Target="slide226.xml"/><Relationship Id="rId4" Type="http://schemas.openxmlformats.org/officeDocument/2006/relationships/slide" Target="slide175.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100.png"/></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11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11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11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3.xml"/><Relationship Id="rId1" Type="http://schemas.openxmlformats.org/officeDocument/2006/relationships/slideLayout" Target="../slideLayouts/slideLayout29.xml"/><Relationship Id="rId4" Type="http://schemas.openxmlformats.org/officeDocument/2006/relationships/image" Target="../media/image111.png"/></Relationships>
</file>

<file path=ppt/slides/_rels/slide12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4.xml"/><Relationship Id="rId1" Type="http://schemas.openxmlformats.org/officeDocument/2006/relationships/slideLayout" Target="../slideLayouts/slideLayout29.xml"/><Relationship Id="rId5" Type="http://schemas.openxmlformats.org/officeDocument/2006/relationships/image" Target="../media/image121.png"/><Relationship Id="rId4" Type="http://schemas.openxmlformats.org/officeDocument/2006/relationships/image" Target="../media/image111.png"/></Relationships>
</file>

<file path=ppt/slides/_rels/slide12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5.xml"/><Relationship Id="rId1" Type="http://schemas.openxmlformats.org/officeDocument/2006/relationships/slideLayout" Target="../slideLayouts/slideLayout29.xml"/><Relationship Id="rId5" Type="http://schemas.openxmlformats.org/officeDocument/2006/relationships/image" Target="../media/image121.png"/><Relationship Id="rId4" Type="http://schemas.openxmlformats.org/officeDocument/2006/relationships/image" Target="../media/image111.png"/></Relationships>
</file>

<file path=ppt/slides/_rels/slide12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6.xml"/><Relationship Id="rId1" Type="http://schemas.openxmlformats.org/officeDocument/2006/relationships/slideLayout" Target="../slideLayouts/slideLayout29.xml"/><Relationship Id="rId5" Type="http://schemas.openxmlformats.org/officeDocument/2006/relationships/image" Target="../media/image121.png"/><Relationship Id="rId4" Type="http://schemas.openxmlformats.org/officeDocument/2006/relationships/image" Target="../media/image111.png"/></Relationships>
</file>

<file path=ppt/slides/_rels/slide12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57.xml"/><Relationship Id="rId1" Type="http://schemas.openxmlformats.org/officeDocument/2006/relationships/slideLayout" Target="../slideLayouts/slideLayout29.xml"/><Relationship Id="rId5" Type="http://schemas.openxmlformats.org/officeDocument/2006/relationships/image" Target="../media/image121.png"/><Relationship Id="rId4" Type="http://schemas.openxmlformats.org/officeDocument/2006/relationships/image" Target="../media/image111.png"/></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33.xml"/></Relationships>
</file>

<file path=ppt/slides/_rels/slide15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8" Type="http://schemas.openxmlformats.org/officeDocument/2006/relationships/hyperlink" Target="http://www.crossbooks.com/verse.asp?ref=Ac+14:2" TargetMode="External"/><Relationship Id="rId3" Type="http://schemas.openxmlformats.org/officeDocument/2006/relationships/image" Target="../media/image141.png"/><Relationship Id="rId7" Type="http://schemas.openxmlformats.org/officeDocument/2006/relationships/hyperlink" Target="http://www.crossbooks.com/book.asp?strongs=G2559" TargetMode="External"/><Relationship Id="rId2" Type="http://schemas.openxmlformats.org/officeDocument/2006/relationships/notesSlide" Target="../notesSlides/notesSlide59.xml"/><Relationship Id="rId1" Type="http://schemas.openxmlformats.org/officeDocument/2006/relationships/slideLayout" Target="../slideLayouts/slideLayout137.xml"/><Relationship Id="rId6" Type="http://schemas.openxmlformats.org/officeDocument/2006/relationships/image" Target="../media/image21.png"/><Relationship Id="rId5" Type="http://schemas.openxmlformats.org/officeDocument/2006/relationships/image" Target="../media/image142.png"/><Relationship Id="rId4" Type="http://schemas.openxmlformats.org/officeDocument/2006/relationships/image" Target="../media/image1110.png"/></Relationships>
</file>

<file path=ppt/slides/_rels/slide1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0.xml"/><Relationship Id="rId1" Type="http://schemas.openxmlformats.org/officeDocument/2006/relationships/slideLayout" Target="../slideLayouts/slideLayout137.xml"/><Relationship Id="rId4" Type="http://schemas.openxmlformats.org/officeDocument/2006/relationships/image" Target="../media/image300.pn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2.xml"/></Relationships>
</file>

<file path=ppt/slides/_rels/slide180.xml.rels><?xml version="1.0" encoding="UTF-8" standalone="yes"?>
<Relationships xmlns="http://schemas.openxmlformats.org/package/2006/relationships"><Relationship Id="rId3" Type="http://schemas.openxmlformats.org/officeDocument/2006/relationships/hyperlink" Target="http://www.crossbooks.com/verse.asp?ref=Ac+14:12" TargetMode="External"/><Relationship Id="rId2" Type="http://schemas.openxmlformats.org/officeDocument/2006/relationships/notesSlide" Target="../notesSlides/notesSlide62.xml"/><Relationship Id="rId1" Type="http://schemas.openxmlformats.org/officeDocument/2006/relationships/slideLayout" Target="../slideLayouts/slideLayout137.xml"/><Relationship Id="rId5" Type="http://schemas.openxmlformats.org/officeDocument/2006/relationships/image" Target="../media/image145.png"/><Relationship Id="rId4" Type="http://schemas.openxmlformats.org/officeDocument/2006/relationships/image" Target="../media/image144.png"/></Relationships>
</file>

<file path=ppt/slides/_rels/slide1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3.xml"/><Relationship Id="rId1" Type="http://schemas.openxmlformats.org/officeDocument/2006/relationships/slideLayout" Target="../slideLayouts/slideLayout137.xml"/><Relationship Id="rId4" Type="http://schemas.openxmlformats.org/officeDocument/2006/relationships/image" Target="../media/image601.png"/></Relationships>
</file>

<file path=ppt/slides/_rels/slide18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137.xml"/><Relationship Id="rId4" Type="http://schemas.openxmlformats.org/officeDocument/2006/relationships/image" Target="../media/image711.png"/></Relationships>
</file>

<file path=ppt/slides/_rels/slide1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5.xml"/><Relationship Id="rId1" Type="http://schemas.openxmlformats.org/officeDocument/2006/relationships/slideLayout" Target="../slideLayouts/slideLayout137.xml"/><Relationship Id="rId6" Type="http://schemas.openxmlformats.org/officeDocument/2006/relationships/image" Target="../media/image910.png"/><Relationship Id="rId5" Type="http://schemas.openxmlformats.org/officeDocument/2006/relationships/image" Target="../media/image149.png"/><Relationship Id="rId4" Type="http://schemas.openxmlformats.org/officeDocument/2006/relationships/image" Target="../media/image810.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85.xml.rels><?xml version="1.0" encoding="UTF-8" standalone="yes"?>
<Relationships xmlns="http://schemas.openxmlformats.org/package/2006/relationships"><Relationship Id="rId2" Type="http://schemas.openxmlformats.org/officeDocument/2006/relationships/slide" Target="slide183.xml"/><Relationship Id="rId1" Type="http://schemas.openxmlformats.org/officeDocument/2006/relationships/slideLayout" Target="../slideLayouts/slideLayout137.xml"/></Relationships>
</file>

<file path=ppt/slides/_rels/slide186.xml.rels><?xml version="1.0" encoding="UTF-8" standalone="yes"?>
<Relationships xmlns="http://schemas.openxmlformats.org/package/2006/relationships"><Relationship Id="rId8" Type="http://schemas.openxmlformats.org/officeDocument/2006/relationships/hyperlink" Target="http://www.crossbooks.com/book.asp?strongs=G4100" TargetMode="External"/><Relationship Id="rId3" Type="http://schemas.openxmlformats.org/officeDocument/2006/relationships/hyperlink" Target="http://www.crossbooks.com/verse.asp?ref=Heb+3:18-19" TargetMode="External"/><Relationship Id="rId7" Type="http://schemas.openxmlformats.org/officeDocument/2006/relationships/hyperlink" Target="http://www.crossbooks.com/book.asp?strongs=G544" TargetMode="External"/><Relationship Id="rId2" Type="http://schemas.openxmlformats.org/officeDocument/2006/relationships/notesSlide" Target="../notesSlides/notesSlide66.xml"/><Relationship Id="rId1" Type="http://schemas.openxmlformats.org/officeDocument/2006/relationships/slideLayout" Target="../slideLayouts/slideLayout137.xml"/><Relationship Id="rId6" Type="http://schemas.openxmlformats.org/officeDocument/2006/relationships/hyperlink" Target="http://www.crossbooks.com/book.asp?strongs=G3982" TargetMode="External"/><Relationship Id="rId5" Type="http://schemas.openxmlformats.org/officeDocument/2006/relationships/audio" Target="../media/audio1.wav"/><Relationship Id="rId4" Type="http://schemas.openxmlformats.org/officeDocument/2006/relationships/slide" Target="slide177.xml"/><Relationship Id="rId9" Type="http://schemas.openxmlformats.org/officeDocument/2006/relationships/hyperlink" Target="http://www.crossbooks.com/verse.asp?ref=2Ti+2:13" TargetMode="External"/></Relationships>
</file>

<file path=ppt/slides/_rels/slide187.xml.rels><?xml version="1.0" encoding="UTF-8" standalone="yes"?>
<Relationships xmlns="http://schemas.openxmlformats.org/package/2006/relationships"><Relationship Id="rId3" Type="http://schemas.openxmlformats.org/officeDocument/2006/relationships/slide" Target="slide181.xml"/><Relationship Id="rId2" Type="http://schemas.openxmlformats.org/officeDocument/2006/relationships/notesSlide" Target="../notesSlides/notesSlide67.xml"/><Relationship Id="rId1" Type="http://schemas.openxmlformats.org/officeDocument/2006/relationships/slideLayout" Target="../slideLayouts/slideLayout148.xml"/></Relationships>
</file>

<file path=ppt/slides/_rels/slide1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48.xml"/><Relationship Id="rId6" Type="http://schemas.openxmlformats.org/officeDocument/2006/relationships/image" Target="../media/image67.png"/><Relationship Id="rId5" Type="http://schemas.openxmlformats.org/officeDocument/2006/relationships/audio" Target="../media/audio1.wav"/><Relationship Id="rId4" Type="http://schemas.openxmlformats.org/officeDocument/2006/relationships/slide" Target="slide177.xml"/></Relationships>
</file>

<file path=ppt/slides/_rels/slide1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148.xml"/><Relationship Id="rId5" Type="http://schemas.openxmlformats.org/officeDocument/2006/relationships/image" Target="../media/image67.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2.xml"/></Relationships>
</file>

<file path=ppt/slides/_rels/slide1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148.xml"/><Relationship Id="rId6" Type="http://schemas.openxmlformats.org/officeDocument/2006/relationships/image" Target="../media/image67.png"/><Relationship Id="rId5" Type="http://schemas.openxmlformats.org/officeDocument/2006/relationships/audio" Target="../media/audio1.wav"/><Relationship Id="rId4" Type="http://schemas.openxmlformats.org/officeDocument/2006/relationships/slide" Target="slide183.xml"/></Relationships>
</file>

<file path=ppt/slides/_rels/slide1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0.jpeg"/><Relationship Id="rId1" Type="http://schemas.openxmlformats.org/officeDocument/2006/relationships/slideLayout" Target="../slideLayouts/slideLayout13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30.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30.xml"/></Relationships>
</file>

<file path=ppt/slides/_rels/slide195.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6.xml"/></Relationships>
</file>

<file path=ppt/slides/_rels/slide19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9.xml"/></Relationships>
</file>

<file path=ppt/slides/_rels/slide197.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9.xml"/></Relationships>
</file>

<file path=ppt/slides/_rels/slide198.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0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6.xml"/></Relationships>
</file>

<file path=ppt/slides/_rels/slide201.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9.xml"/></Relationships>
</file>

<file path=ppt/slides/_rels/slide20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4.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9.xml"/></Relationships>
</file>

<file path=ppt/slides/_rels/slide20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9.xml"/></Relationships>
</file>

<file path=ppt/slides/_rels/slide207.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9.xml"/></Relationships>
</file>

<file path=ppt/slides/_rels/slide208.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9.xml"/></Relationships>
</file>

<file path=ppt/slides/_rels/slide209.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1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59.jpg"/><Relationship Id="rId1" Type="http://schemas.openxmlformats.org/officeDocument/2006/relationships/slideLayout" Target="../slideLayouts/slideLayout29.xml"/></Relationships>
</file>

<file path=ppt/slides/_rels/slide21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59.jpg"/><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59.jpg"/><Relationship Id="rId1" Type="http://schemas.openxmlformats.org/officeDocument/2006/relationships/slideLayout" Target="../slideLayouts/slideLayout29.xml"/></Relationships>
</file>

<file path=ppt/slides/_rels/slide213.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9.xml"/></Relationships>
</file>

<file path=ppt/slides/_rels/slide2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g"/><Relationship Id="rId1" Type="http://schemas.openxmlformats.org/officeDocument/2006/relationships/slideLayout" Target="../slideLayouts/slideLayout29.xml"/></Relationships>
</file>

<file path=ppt/slides/_rels/slide216.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3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2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159.xml"/><Relationship Id="rId5" Type="http://schemas.openxmlformats.org/officeDocument/2006/relationships/image" Target="../media/image22.png"/><Relationship Id="rId4" Type="http://schemas.openxmlformats.org/officeDocument/2006/relationships/image" Target="../media/image168.png"/></Relationships>
</file>

<file path=ppt/slides/_rels/slide2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2.xml"/><Relationship Id="rId1" Type="http://schemas.openxmlformats.org/officeDocument/2006/relationships/slideLayout" Target="../slideLayouts/slideLayout159.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2.xml"/></Relationships>
</file>

<file path=ppt/slides/_rels/slide2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3.xml"/><Relationship Id="rId1" Type="http://schemas.openxmlformats.org/officeDocument/2006/relationships/slideLayout" Target="../slideLayouts/slideLayout159.xml"/><Relationship Id="rId5" Type="http://schemas.openxmlformats.org/officeDocument/2006/relationships/image" Target="../media/image209.png"/><Relationship Id="rId4" Type="http://schemas.openxmlformats.org/officeDocument/2006/relationships/image" Target="../media/image169.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9.xml"/></Relationships>
</file>

<file path=ppt/slides/_rels/slide2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9.xml"/></Relationships>
</file>

<file path=ppt/slides/_rels/slide2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159.xml"/><Relationship Id="rId5" Type="http://schemas.openxmlformats.org/officeDocument/2006/relationships/image" Target="../media/image42.png"/><Relationship Id="rId4" Type="http://schemas.openxmlformats.org/officeDocument/2006/relationships/image" Target="../media/image170.png"/></Relationships>
</file>

<file path=ppt/slides/_rels/slide2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159.xml"/><Relationship Id="rId5" Type="http://schemas.openxmlformats.org/officeDocument/2006/relationships/image" Target="../media/image510.png"/><Relationship Id="rId4" Type="http://schemas.openxmlformats.org/officeDocument/2006/relationships/image" Target="../media/image171.png"/></Relationships>
</file>

<file path=ppt/slides/_rels/slide2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50.jpeg"/><Relationship Id="rId1" Type="http://schemas.openxmlformats.org/officeDocument/2006/relationships/slideLayout" Target="../slideLayouts/slideLayout159.xml"/><Relationship Id="rId4" Type="http://schemas.openxmlformats.org/officeDocument/2006/relationships/image" Target="../media/image50.pn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9.xml"/></Relationships>
</file>

<file path=ppt/slides/_rels/slide2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9.xml"/><Relationship Id="rId1" Type="http://schemas.openxmlformats.org/officeDocument/2006/relationships/slideLayout" Target="../slideLayouts/slideLayout159.xml"/><Relationship Id="rId6" Type="http://schemas.openxmlformats.org/officeDocument/2006/relationships/image" Target="../../clipboard/media/image8.png"/><Relationship Id="rId5" Type="http://schemas.openxmlformats.org/officeDocument/2006/relationships/image" Target="../media/image174.png"/><Relationship Id="rId4" Type="http://schemas.openxmlformats.org/officeDocument/2006/relationships/image" Target="../media/image710.png"/></Relationships>
</file>

<file path=ppt/slides/_rels/slide242.xml.rels><?xml version="1.0" encoding="UTF-8" standalone="yes"?>
<Relationships xmlns="http://schemas.openxmlformats.org/package/2006/relationships"><Relationship Id="rId3" Type="http://schemas.openxmlformats.org/officeDocument/2006/relationships/slide" Target="slide228.xml"/><Relationship Id="rId2" Type="http://schemas.openxmlformats.org/officeDocument/2006/relationships/image" Target="../media/image175.jpg"/><Relationship Id="rId1" Type="http://schemas.openxmlformats.org/officeDocument/2006/relationships/slideLayout" Target="../slideLayouts/slideLayout159.xml"/><Relationship Id="rId4" Type="http://schemas.openxmlformats.org/officeDocument/2006/relationships/audio" Target="../media/audio2.wav"/></Relationships>
</file>

<file path=ppt/slides/_rels/slide243.xml.rels><?xml version="1.0" encoding="UTF-8" standalone="yes"?>
<Relationships xmlns="http://schemas.openxmlformats.org/package/2006/relationships"><Relationship Id="rId3" Type="http://schemas.openxmlformats.org/officeDocument/2006/relationships/slide" Target="slide230.xml"/><Relationship Id="rId2" Type="http://schemas.openxmlformats.org/officeDocument/2006/relationships/notesSlide" Target="../notesSlides/notesSlide80.xml"/><Relationship Id="rId1" Type="http://schemas.openxmlformats.org/officeDocument/2006/relationships/slideLayout" Target="../slideLayouts/slideLayout159.xml"/><Relationship Id="rId4" Type="http://schemas.openxmlformats.org/officeDocument/2006/relationships/audio" Target="../media/audio2.wav"/></Relationships>
</file>

<file path=ppt/slides/_rels/slide244.xml.rels><?xml version="1.0" encoding="UTF-8" standalone="yes"?>
<Relationships xmlns="http://schemas.openxmlformats.org/package/2006/relationships"><Relationship Id="rId3" Type="http://schemas.openxmlformats.org/officeDocument/2006/relationships/slide" Target="slide233.xml"/><Relationship Id="rId2" Type="http://schemas.openxmlformats.org/officeDocument/2006/relationships/image" Target="../media/image50.jpeg"/><Relationship Id="rId1" Type="http://schemas.openxmlformats.org/officeDocument/2006/relationships/slideLayout" Target="../slideLayouts/slideLayout159.xml"/><Relationship Id="rId4" Type="http://schemas.openxmlformats.org/officeDocument/2006/relationships/audio" Target="../media/audio1.wav"/></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24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1.xml"/><Relationship Id="rId1" Type="http://schemas.openxmlformats.org/officeDocument/2006/relationships/slideLayout" Target="../slideLayouts/slideLayout159.xml"/></Relationships>
</file>

<file path=ppt/slides/_rels/slide24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2.xml"/><Relationship Id="rId1" Type="http://schemas.openxmlformats.org/officeDocument/2006/relationships/slideLayout" Target="../slideLayouts/slideLayout159.xml"/></Relationships>
</file>

<file path=ppt/slides/_rels/slide24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3.xml"/><Relationship Id="rId1" Type="http://schemas.openxmlformats.org/officeDocument/2006/relationships/slideLayout" Target="../slideLayouts/slideLayout159.xml"/></Relationships>
</file>

<file path=ppt/slides/_rels/slide2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 Target="slide234.xml"/><Relationship Id="rId1" Type="http://schemas.openxmlformats.org/officeDocument/2006/relationships/slideLayout" Target="../slideLayouts/slideLayout159.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2.xml"/></Relationships>
</file>

<file path=ppt/slides/_rels/slide250.xml.rels><?xml version="1.0" encoding="UTF-8" standalone="yes"?>
<Relationships xmlns="http://schemas.openxmlformats.org/package/2006/relationships"><Relationship Id="rId3" Type="http://schemas.openxmlformats.org/officeDocument/2006/relationships/slide" Target="slide235.xml"/><Relationship Id="rId2" Type="http://schemas.openxmlformats.org/officeDocument/2006/relationships/notesSlide" Target="../notesSlides/notesSlide84.xml"/><Relationship Id="rId1" Type="http://schemas.openxmlformats.org/officeDocument/2006/relationships/slideLayout" Target="../slideLayouts/slideLayout159.xml"/><Relationship Id="rId4" Type="http://schemas.openxmlformats.org/officeDocument/2006/relationships/audio" Target="../media/audio1.wav"/></Relationships>
</file>

<file path=ppt/slides/_rels/slide251.xml.rels><?xml version="1.0" encoding="UTF-8" standalone="yes"?>
<Relationships xmlns="http://schemas.openxmlformats.org/package/2006/relationships"><Relationship Id="rId3" Type="http://schemas.openxmlformats.org/officeDocument/2006/relationships/slide" Target="slide241.xml"/><Relationship Id="rId2" Type="http://schemas.openxmlformats.org/officeDocument/2006/relationships/notesSlide" Target="../notesSlides/notesSlide85.xml"/><Relationship Id="rId1" Type="http://schemas.openxmlformats.org/officeDocument/2006/relationships/slideLayout" Target="../slideLayouts/slideLayout148.xml"/><Relationship Id="rId5" Type="http://schemas.openxmlformats.org/officeDocument/2006/relationships/image" Target="../media/image67.png"/><Relationship Id="rId4" Type="http://schemas.openxmlformats.org/officeDocument/2006/relationships/audio" Target="../media/audio1.wav"/></Relationships>
</file>

<file path=ppt/slides/_rels/slide252.xml.rels><?xml version="1.0" encoding="UTF-8" standalone="yes"?>
<Relationships xmlns="http://schemas.openxmlformats.org/package/2006/relationships"><Relationship Id="rId3" Type="http://schemas.openxmlformats.org/officeDocument/2006/relationships/slide" Target="slide241.xml"/><Relationship Id="rId2" Type="http://schemas.openxmlformats.org/officeDocument/2006/relationships/notesSlide" Target="../notesSlides/notesSlide86.xml"/><Relationship Id="rId1" Type="http://schemas.openxmlformats.org/officeDocument/2006/relationships/slideLayout" Target="../slideLayouts/slideLayout148.xml"/><Relationship Id="rId4" Type="http://schemas.openxmlformats.org/officeDocument/2006/relationships/audio" Target="../media/audio1.wav"/></Relationships>
</file>

<file path=ppt/slides/_rels/slide2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Z-17KxpjL0Q?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4.xml"/></Relationships>
</file>

<file path=ppt/slides/_rels/slide51.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8" Type="http://schemas.openxmlformats.org/officeDocument/2006/relationships/hyperlink" Target="http://www.crossbooks.com/verse.asp?ref=Nu+11:17-29" TargetMode="External"/><Relationship Id="rId3" Type="http://schemas.openxmlformats.org/officeDocument/2006/relationships/image" Target="../media/image50.jpeg"/><Relationship Id="rId7" Type="http://schemas.openxmlformats.org/officeDocument/2006/relationships/hyperlink" Target="http://www.crossbooks.com/verse.asp?ref=1Sa+9:9" TargetMode="External"/><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hyperlink" Target="http://www.crossbooks.com/book.asp?pub=0&amp;book=68&amp;sec=00077475#prophecy" TargetMode="External"/><Relationship Id="rId5" Type="http://schemas.openxmlformats.org/officeDocument/2006/relationships/image" Target="../media/image200.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56.xml.rels><?xml version="1.0" encoding="UTF-8" standalone="yes"?>
<Relationships xmlns="http://schemas.openxmlformats.org/package/2006/relationships"><Relationship Id="rId8" Type="http://schemas.openxmlformats.org/officeDocument/2006/relationships/hyperlink" Target="http://www.crossbooks.com/book.asp?strongs=G446" TargetMode="External"/><Relationship Id="rId3" Type="http://schemas.openxmlformats.org/officeDocument/2006/relationships/image" Target="../media/image50.jpeg"/><Relationship Id="rId7" Type="http://schemas.openxmlformats.org/officeDocument/2006/relationships/image" Target="../media/image400.png"/><Relationship Id="rId12" Type="http://schemas.openxmlformats.org/officeDocument/2006/relationships/hyperlink" Target="http://www.crossbooks.com/verse.asp?ref=Ac+18:12" TargetMode="External"/><Relationship Id="rId2" Type="http://schemas.openxmlformats.org/officeDocument/2006/relationships/notesSlide" Target="../notesSlides/notesSlide5.xml"/><Relationship Id="rId1" Type="http://schemas.openxmlformats.org/officeDocument/2006/relationships/slideLayout" Target="../slideLayouts/slideLayout115.xml"/><Relationship Id="rId6" Type="http://schemas.openxmlformats.org/officeDocument/2006/relationships/image" Target="../media/image54.png"/><Relationship Id="rId11" Type="http://schemas.openxmlformats.org/officeDocument/2006/relationships/hyperlink" Target="http://www.crossbooks.com/verse.asp?ref=Ac+13:12" TargetMode="External"/><Relationship Id="rId5" Type="http://schemas.openxmlformats.org/officeDocument/2006/relationships/image" Target="../media/image410.png"/><Relationship Id="rId10" Type="http://schemas.openxmlformats.org/officeDocument/2006/relationships/hyperlink" Target="http://www.crossbooks.com/verse.asp?ref=Ac+13:7-8" TargetMode="External"/><Relationship Id="rId4" Type="http://schemas.openxmlformats.org/officeDocument/2006/relationships/image" Target="../media/image53.png"/><Relationship Id="rId9" Type="http://schemas.openxmlformats.org/officeDocument/2006/relationships/hyperlink" Target="http://www.crossbooks.com/verse.asp?ref=Ac+19:3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15.xml"/><Relationship Id="rId5" Type="http://schemas.openxmlformats.org/officeDocument/2006/relationships/image" Target="../media/image600.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0.jpeg"/><Relationship Id="rId1" Type="http://schemas.openxmlformats.org/officeDocument/2006/relationships/slideLayout" Target="../slideLayouts/slideLayout115.xml"/><Relationship Id="rId6" Type="http://schemas.openxmlformats.org/officeDocument/2006/relationships/image" Target="../media/image80.png"/><Relationship Id="rId5" Type="http://schemas.openxmlformats.org/officeDocument/2006/relationships/image" Target="../media/image57.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5.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15.xml"/><Relationship Id="rId5" Type="http://schemas.openxmlformats.org/officeDocument/2006/relationships/image" Target="../media/image104.png"/><Relationship Id="rId4"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115.xml"/><Relationship Id="rId6" Type="http://schemas.openxmlformats.org/officeDocument/2006/relationships/image" Target="../media/image61.png"/><Relationship Id="rId5" Type="http://schemas.openxmlformats.org/officeDocument/2006/relationships/image" Target="../media/image110.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15.xml"/><Relationship Id="rId5" Type="http://schemas.openxmlformats.org/officeDocument/2006/relationships/image" Target="../media/image130.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15.xml"/><Relationship Id="rId5" Type="http://schemas.openxmlformats.org/officeDocument/2006/relationships/image" Target="../media/image140.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0.jpeg"/><Relationship Id="rId1" Type="http://schemas.openxmlformats.org/officeDocument/2006/relationships/slideLayout" Target="../slideLayouts/slideLayout115.xml"/><Relationship Id="rId4" Type="http://schemas.openxmlformats.org/officeDocument/2006/relationships/image" Target="../media/image150.png"/></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15.xml"/><Relationship Id="rId5" Type="http://schemas.openxmlformats.org/officeDocument/2006/relationships/audio" Target="../media/audio1.wav"/><Relationship Id="rId4" Type="http://schemas.openxmlformats.org/officeDocument/2006/relationships/slide" Target="slide54.xml"/></Relationships>
</file>

<file path=ppt/slides/_rels/slide7.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15.xml"/><Relationship Id="rId5" Type="http://schemas.openxmlformats.org/officeDocument/2006/relationships/image" Target="../media/image68.pn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5.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5.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15.xml"/><Relationship Id="rId6" Type="http://schemas.openxmlformats.org/officeDocument/2006/relationships/audio" Target="../media/audio1.wav"/><Relationship Id="rId5" Type="http://schemas.openxmlformats.org/officeDocument/2006/relationships/slide" Target="slide56.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0.jpeg"/><Relationship Id="rId1" Type="http://schemas.openxmlformats.org/officeDocument/2006/relationships/slideLayout" Target="../slideLayouts/slideLayout115.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75.png"/><Relationship Id="rId1" Type="http://schemas.openxmlformats.org/officeDocument/2006/relationships/slideLayout" Target="../slideLayouts/slideLayout1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5.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15.xml"/><Relationship Id="rId5" Type="http://schemas.openxmlformats.org/officeDocument/2006/relationships/audio" Target="../media/audio1.wav"/><Relationship Id="rId4" Type="http://schemas.openxmlformats.org/officeDocument/2006/relationships/slide" Target="slide57.xml"/></Relationships>
</file>

<file path=ppt/slides/_rels/slide7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8.png"/><Relationship Id="rId7" Type="http://schemas.openxmlformats.org/officeDocument/2006/relationships/audio" Target="../media/audio1.wav"/><Relationship Id="rId2" Type="http://schemas.openxmlformats.org/officeDocument/2006/relationships/image" Target="../media/image50.jpeg"/><Relationship Id="rId1" Type="http://schemas.openxmlformats.org/officeDocument/2006/relationships/slideLayout" Target="../slideLayouts/slideLayout115.xml"/><Relationship Id="rId6" Type="http://schemas.openxmlformats.org/officeDocument/2006/relationships/slide" Target="slide59.xml"/><Relationship Id="rId5" Type="http://schemas.openxmlformats.org/officeDocument/2006/relationships/image" Target="../media/image81.pn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82.png"/><Relationship Id="rId7" Type="http://schemas.openxmlformats.org/officeDocument/2006/relationships/slide" Target="slide59.xml"/><Relationship Id="rId2" Type="http://schemas.openxmlformats.org/officeDocument/2006/relationships/image" Target="../media/image50.jpeg"/><Relationship Id="rId1" Type="http://schemas.openxmlformats.org/officeDocument/2006/relationships/slideLayout" Target="../slideLayouts/slideLayout1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67.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hyperlink" Target="http://www.crossbooks.com/verse.asp?ref=Ac+13:43" TargetMode="External"/><Relationship Id="rId7" Type="http://schemas.openxmlformats.org/officeDocument/2006/relationships/hyperlink" Target="http://www.crossbooks.com/verse.asp?ref=Nu+15:37-41" TargetMode="External"/><Relationship Id="rId2" Type="http://schemas.openxmlformats.org/officeDocument/2006/relationships/image" Target="../media/image50.jpeg"/><Relationship Id="rId1" Type="http://schemas.openxmlformats.org/officeDocument/2006/relationships/slideLayout" Target="../slideLayouts/slideLayout115.xml"/><Relationship Id="rId6" Type="http://schemas.openxmlformats.org/officeDocument/2006/relationships/hyperlink" Target="http://www.crossbooks.com/verse.asp?ref=Dt+11:13-21" TargetMode="External"/><Relationship Id="rId5" Type="http://schemas.openxmlformats.org/officeDocument/2006/relationships/hyperlink" Target="http://www.crossbooks.com/verse.asp?ref=Dt+6:4-9" TargetMode="External"/><Relationship Id="rId4" Type="http://schemas.openxmlformats.org/officeDocument/2006/relationships/hyperlink" Target="http://www.crossbooks.com/verse.asp?ref=Lk+7:5" TargetMode="External"/><Relationship Id="rId9"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6.xml"/></Relationships>
</file>

<file path=ppt/slides/_rels/slide8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6.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6.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6.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6.xml"/></Relationships>
</file>

<file path=ppt/slides/_rels/slide8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6.xml"/></Relationships>
</file>

<file path=ppt/slides/_rels/slide88.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50.jpeg"/><Relationship Id="rId1" Type="http://schemas.openxmlformats.org/officeDocument/2006/relationships/slideLayout" Target="../slideLayouts/slideLayout115.xml"/><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15.xml"/><Relationship Id="rId6" Type="http://schemas.openxmlformats.org/officeDocument/2006/relationships/slide" Target="slide64.xml"/><Relationship Id="rId5" Type="http://schemas.openxmlformats.org/officeDocument/2006/relationships/image" Target="../media/image87.png"/><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15.xml"/><Relationship Id="rId5" Type="http://schemas.openxmlformats.org/officeDocument/2006/relationships/audio" Target="../media/audio1.wav"/><Relationship Id="rId4" Type="http://schemas.openxmlformats.org/officeDocument/2006/relationships/slide" Target="slide64.xml"/></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15.xml"/><Relationship Id="rId5" Type="http://schemas.openxmlformats.org/officeDocument/2006/relationships/image" Target="../media/image89.png"/><Relationship Id="rId4" Type="http://schemas.openxmlformats.org/officeDocument/2006/relationships/image" Target="../media/image50.jpeg"/></Relationships>
</file>

<file path=ppt/slides/_rels/slide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15.xml"/><Relationship Id="rId6" Type="http://schemas.openxmlformats.org/officeDocument/2006/relationships/slide" Target="slide65.xml"/><Relationship Id="rId5" Type="http://schemas.openxmlformats.org/officeDocument/2006/relationships/image" Target="../media/image91.png"/><Relationship Id="rId4" Type="http://schemas.openxmlformats.org/officeDocument/2006/relationships/image" Target="../media/image50.jpeg"/></Relationships>
</file>

<file path=ppt/slides/_rels/slide93.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25.xml"/><Relationship Id="rId1" Type="http://schemas.openxmlformats.org/officeDocument/2006/relationships/slideLayout" Target="../slideLayouts/slideLayout115.xml"/><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26.xml"/><Relationship Id="rId1" Type="http://schemas.openxmlformats.org/officeDocument/2006/relationships/slideLayout" Target="../slideLayouts/slideLayout115.xml"/><Relationship Id="rId6" Type="http://schemas.openxmlformats.org/officeDocument/2006/relationships/image" Target="../media/image92.png"/><Relationship Id="rId5" Type="http://schemas.openxmlformats.org/officeDocument/2006/relationships/image" Target="../media/image67.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5.xml"/><Relationship Id="rId5" Type="http://schemas.openxmlformats.org/officeDocument/2006/relationships/image" Target="../media/image96.png"/><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6189785" y="5669281"/>
            <a:ext cx="55434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3" action="ppaction://hlinksldjump"/>
              </a:rPr>
              <a:t>13</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4" action="ppaction://hlinksldjump"/>
              </a:rPr>
              <a:t>14</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5" action="ppaction://hlinksldjump"/>
              </a:rPr>
              <a:t>15</a:t>
            </a:r>
            <a:endPar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CBC55BC6-D963-42F7-A1BD-3959DBAB22EB}"/>
              </a:ext>
            </a:extLst>
          </p:cNvPr>
          <p:cNvPicPr>
            <a:picLocks noChangeAspect="1"/>
          </p:cNvPicPr>
          <p:nvPr/>
        </p:nvPicPr>
        <p:blipFill>
          <a:blip r:embed="rId6"/>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34819972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0"/>
            <a:ext cx="4670736" cy="5181597"/>
          </a:xfrm>
          <a:prstGeom prst="rect">
            <a:avLst/>
          </a:prstGeom>
          <a:effectLst/>
        </p:spPr>
      </p:pic>
      <p:sp>
        <p:nvSpPr>
          <p:cNvPr id="4" name="Right Arrow 3"/>
          <p:cNvSpPr/>
          <p:nvPr/>
        </p:nvSpPr>
        <p:spPr>
          <a:xfrm>
            <a:off x="8839201" y="3327400"/>
            <a:ext cx="507999" cy="304800"/>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
        <p:nvSpPr>
          <p:cNvPr id="5" name="TextBox 4"/>
          <p:cNvSpPr txBox="1"/>
          <p:nvPr/>
        </p:nvSpPr>
        <p:spPr>
          <a:xfrm>
            <a:off x="1097280" y="1524001"/>
            <a:ext cx="4592320" cy="3425938"/>
          </a:xfrm>
          <a:prstGeom prst="rect">
            <a:avLst/>
          </a:prstGeom>
          <a:noFill/>
        </p:spPr>
        <p:txBody>
          <a:bodyPr wrap="square" rtlCol="0">
            <a:spAutoFit/>
          </a:bodyPr>
          <a:lstStyle/>
          <a:p>
            <a:pPr defTabSz="1219170">
              <a:spcBef>
                <a:spcPts val="800"/>
              </a:spcBef>
            </a:pPr>
            <a:r>
              <a:rPr lang="en-US" sz="2133" b="1" dirty="0">
                <a:solidFill>
                  <a:prstClr val="black"/>
                </a:solidFill>
                <a:latin typeface="Candara"/>
              </a:rPr>
              <a:t>Acts 13:</a:t>
            </a:r>
            <a:br>
              <a:rPr lang="en-US" sz="2133" b="1" dirty="0">
                <a:solidFill>
                  <a:prstClr val="black"/>
                </a:solidFill>
                <a:latin typeface="Candara"/>
              </a:rPr>
            </a:br>
            <a:r>
              <a:rPr lang="en-US" sz="2133" baseline="30000" dirty="0">
                <a:solidFill>
                  <a:prstClr val="black"/>
                </a:solidFill>
                <a:latin typeface="Candara"/>
              </a:rPr>
              <a:t>1</a:t>
            </a:r>
            <a:r>
              <a:rPr lang="en-US" sz="2133" dirty="0">
                <a:solidFill>
                  <a:prstClr val="black"/>
                </a:solidFill>
                <a:latin typeface="Candara"/>
              </a:rPr>
              <a:t> Now there were in the church </a:t>
            </a:r>
            <a:br>
              <a:rPr lang="en-US" sz="2133" dirty="0">
                <a:solidFill>
                  <a:prstClr val="black"/>
                </a:solidFill>
                <a:latin typeface="Candara"/>
              </a:rPr>
            </a:br>
            <a:r>
              <a:rPr lang="en-US" sz="2133" dirty="0">
                <a:solidFill>
                  <a:prstClr val="black"/>
                </a:solidFill>
                <a:latin typeface="Candara"/>
              </a:rPr>
              <a:t>that was at Antioch </a:t>
            </a:r>
          </a:p>
          <a:p>
            <a:pPr defTabSz="1219170"/>
            <a:r>
              <a:rPr lang="en-US" sz="2133" dirty="0">
                <a:solidFill>
                  <a:prstClr val="black"/>
                </a:solidFill>
                <a:latin typeface="Candara"/>
              </a:rPr>
              <a:t>certain prophets and teachers; </a:t>
            </a:r>
          </a:p>
          <a:p>
            <a:pPr defTabSz="1219170">
              <a:spcBef>
                <a:spcPts val="400"/>
              </a:spcBef>
            </a:pPr>
            <a:r>
              <a:rPr lang="en-US" sz="2133" dirty="0">
                <a:solidFill>
                  <a:prstClr val="black"/>
                </a:solidFill>
                <a:latin typeface="Candara"/>
              </a:rPr>
              <a:t>as Barnabas, </a:t>
            </a:r>
            <a:br>
              <a:rPr lang="en-US" sz="2133" dirty="0">
                <a:solidFill>
                  <a:prstClr val="black"/>
                </a:solidFill>
                <a:latin typeface="Candara"/>
              </a:rPr>
            </a:br>
            <a:r>
              <a:rPr lang="en-US" sz="2133" dirty="0">
                <a:solidFill>
                  <a:prstClr val="black"/>
                </a:solidFill>
                <a:latin typeface="Candara"/>
              </a:rPr>
              <a:t>and Simeon that was called Niger,</a:t>
            </a:r>
            <a:br>
              <a:rPr lang="en-US" sz="2133" dirty="0">
                <a:solidFill>
                  <a:prstClr val="black"/>
                </a:solidFill>
                <a:latin typeface="Candara"/>
              </a:rPr>
            </a:br>
            <a:r>
              <a:rPr lang="en-US" sz="2133" dirty="0">
                <a:solidFill>
                  <a:prstClr val="black"/>
                </a:solidFill>
                <a:latin typeface="Candara"/>
              </a:rPr>
              <a:t>and Lucius of Cyrene, </a:t>
            </a:r>
            <a:br>
              <a:rPr lang="en-US" sz="2133" dirty="0">
                <a:solidFill>
                  <a:prstClr val="black"/>
                </a:solidFill>
                <a:latin typeface="Candara"/>
              </a:rPr>
            </a:br>
            <a:r>
              <a:rPr lang="en-US" sz="2133" dirty="0">
                <a:solidFill>
                  <a:prstClr val="black"/>
                </a:solidFill>
                <a:latin typeface="Candara"/>
              </a:rPr>
              <a:t>and </a:t>
            </a:r>
            <a:r>
              <a:rPr lang="en-US" sz="2133" dirty="0" err="1">
                <a:solidFill>
                  <a:prstClr val="black"/>
                </a:solidFill>
                <a:latin typeface="Candara"/>
              </a:rPr>
              <a:t>Manaen</a:t>
            </a:r>
            <a:r>
              <a:rPr lang="en-US" sz="2133" dirty="0">
                <a:solidFill>
                  <a:prstClr val="black"/>
                </a:solidFill>
                <a:latin typeface="Candara"/>
              </a:rPr>
              <a:t>, which had been brought up with Herod the tetrarch, </a:t>
            </a:r>
            <a:br>
              <a:rPr lang="en-US" sz="2133" dirty="0">
                <a:solidFill>
                  <a:prstClr val="black"/>
                </a:solidFill>
                <a:latin typeface="Candara"/>
              </a:rPr>
            </a:br>
            <a:r>
              <a:rPr lang="en-US" sz="2133" dirty="0">
                <a:solidFill>
                  <a:prstClr val="black"/>
                </a:solidFill>
                <a:latin typeface="Candara"/>
              </a:rPr>
              <a:t>and Saul.  </a:t>
            </a:r>
          </a:p>
        </p:txBody>
      </p:sp>
    </p:spTree>
    <p:extLst>
      <p:ext uri="{BB962C8B-B14F-4D97-AF65-F5344CB8AC3E}">
        <p14:creationId xmlns:p14="http://schemas.microsoft.com/office/powerpoint/2010/main" val="2282902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742" y="773845"/>
            <a:ext cx="7465159" cy="5154515"/>
          </a:xfrm>
          <a:prstGeom prst="rect">
            <a:avLst/>
          </a:prstGeom>
        </p:spPr>
      </p:pic>
      <p:sp>
        <p:nvSpPr>
          <p:cNvPr id="2" name="Rectangle 1"/>
          <p:cNvSpPr/>
          <p:nvPr/>
        </p:nvSpPr>
        <p:spPr>
          <a:xfrm>
            <a:off x="853440" y="1905000"/>
            <a:ext cx="2743200" cy="2389950"/>
          </a:xfrm>
          <a:prstGeom prst="rect">
            <a:avLst/>
          </a:prstGeom>
        </p:spPr>
        <p:txBody>
          <a:bodyPr wrap="square">
            <a:spAutoFit/>
          </a:bodyPr>
          <a:lstStyle/>
          <a:p>
            <a:pPr defTabSz="1219170"/>
            <a:r>
              <a:rPr lang="en-US" sz="2133" b="1" dirty="0">
                <a:solidFill>
                  <a:prstClr val="black"/>
                </a:solidFill>
                <a:latin typeface="Candara"/>
              </a:rPr>
              <a:t>Antioch</a:t>
            </a:r>
            <a:r>
              <a:rPr lang="en-US" sz="2133" dirty="0">
                <a:solidFill>
                  <a:prstClr val="black"/>
                </a:solidFill>
                <a:latin typeface="Candara"/>
              </a:rPr>
              <a:t> was the capital of the Roman province of Syria and the third biggest city in the Empire. Only Rome and Alexandria were larger.</a:t>
            </a:r>
          </a:p>
        </p:txBody>
      </p:sp>
      <p:sp>
        <p:nvSpPr>
          <p:cNvPr id="15" name="TextBox 14"/>
          <p:cNvSpPr txBox="1"/>
          <p:nvPr/>
        </p:nvSpPr>
        <p:spPr>
          <a:xfrm>
            <a:off x="8778240" y="4511040"/>
            <a:ext cx="1524000" cy="338554"/>
          </a:xfrm>
          <a:prstGeom prst="rect">
            <a:avLst/>
          </a:prstGeom>
          <a:noFill/>
          <a:effectLst/>
        </p:spPr>
        <p:txBody>
          <a:bodyPr wrap="square" rtlCol="0">
            <a:spAutoFit/>
          </a:bodyPr>
          <a:lstStyle/>
          <a:p>
            <a:pPr defTabSz="1219170"/>
            <a:r>
              <a:rPr lang="en-US" sz="1600" b="1" dirty="0">
                <a:solidFill>
                  <a:prstClr val="black"/>
                </a:solidFill>
                <a:latin typeface="Candara"/>
              </a:rPr>
              <a:t>ANTIOCH</a:t>
            </a:r>
            <a:endParaRPr lang="en-US" sz="2400" b="1" dirty="0">
              <a:solidFill>
                <a:prstClr val="black"/>
              </a:solidFill>
              <a:latin typeface="Candara"/>
            </a:endParaRPr>
          </a:p>
        </p:txBody>
      </p:sp>
      <p:sp>
        <p:nvSpPr>
          <p:cNvPr id="18" name="TextBox 17"/>
          <p:cNvSpPr txBox="1"/>
          <p:nvPr/>
        </p:nvSpPr>
        <p:spPr>
          <a:xfrm>
            <a:off x="8168640" y="5242561"/>
            <a:ext cx="1524000" cy="338554"/>
          </a:xfrm>
          <a:prstGeom prst="rect">
            <a:avLst/>
          </a:prstGeom>
          <a:noFill/>
          <a:effectLst/>
        </p:spPr>
        <p:txBody>
          <a:bodyPr wrap="square" rtlCol="0">
            <a:spAutoFit/>
          </a:bodyPr>
          <a:lstStyle/>
          <a:p>
            <a:pPr defTabSz="1219170"/>
            <a:r>
              <a:rPr lang="en-US" sz="1600" b="1" dirty="0">
                <a:solidFill>
                  <a:prstClr val="black"/>
                </a:solidFill>
                <a:latin typeface="Candara"/>
              </a:rPr>
              <a:t>ALEXANDRIA</a:t>
            </a:r>
            <a:endParaRPr lang="en-US" sz="2400" b="1" dirty="0">
              <a:solidFill>
                <a:prstClr val="black"/>
              </a:solidFill>
              <a:latin typeface="Candara"/>
            </a:endParaRPr>
          </a:p>
        </p:txBody>
      </p:sp>
      <p:sp>
        <p:nvSpPr>
          <p:cNvPr id="20" name="TextBox 19"/>
          <p:cNvSpPr txBox="1"/>
          <p:nvPr/>
        </p:nvSpPr>
        <p:spPr>
          <a:xfrm>
            <a:off x="5852160" y="3584449"/>
            <a:ext cx="853440" cy="461665"/>
          </a:xfrm>
          <a:prstGeom prst="rect">
            <a:avLst/>
          </a:prstGeom>
          <a:noFill/>
          <a:ln>
            <a:noFill/>
          </a:ln>
          <a:effectLst/>
        </p:spPr>
        <p:txBody>
          <a:bodyPr wrap="square" rtlCol="0">
            <a:spAutoFit/>
          </a:bodyPr>
          <a:lstStyle/>
          <a:p>
            <a:pPr defTabSz="1219170"/>
            <a:endParaRPr lang="en-US" sz="2400" dirty="0">
              <a:ln w="9525" cmpd="sng">
                <a:noFill/>
                <a:prstDash val="solid"/>
              </a:ln>
              <a:solidFill>
                <a:srgbClr val="FFFFFF"/>
              </a:solidFill>
              <a:effectLst>
                <a:outerShdw blurRad="63500" dir="3600000" algn="tl" rotWithShape="0">
                  <a:srgbClr val="000000">
                    <a:alpha val="70000"/>
                  </a:srgbClr>
                </a:outerShdw>
              </a:effectLst>
              <a:latin typeface="Candara"/>
            </a:endParaRPr>
          </a:p>
        </p:txBody>
      </p:sp>
      <p:sp>
        <p:nvSpPr>
          <p:cNvPr id="21" name="TextBox 20"/>
          <p:cNvSpPr txBox="1"/>
          <p:nvPr/>
        </p:nvSpPr>
        <p:spPr>
          <a:xfrm>
            <a:off x="6400800" y="3779521"/>
            <a:ext cx="853440" cy="338554"/>
          </a:xfrm>
          <a:prstGeom prst="rect">
            <a:avLst/>
          </a:prstGeom>
          <a:noFill/>
          <a:effectLst/>
        </p:spPr>
        <p:txBody>
          <a:bodyPr wrap="square" rtlCol="0">
            <a:spAutoFit/>
          </a:bodyPr>
          <a:lstStyle/>
          <a:p>
            <a:pPr defTabSz="1219170"/>
            <a:r>
              <a:rPr lang="en-US" sz="1600" b="1" dirty="0">
                <a:solidFill>
                  <a:prstClr val="black"/>
                </a:solidFill>
                <a:latin typeface="Candara"/>
              </a:rPr>
              <a:t>ROME</a:t>
            </a:r>
            <a:endParaRPr lang="en-US" sz="2400" b="1" dirty="0">
              <a:solidFill>
                <a:prstClr val="black"/>
              </a:solidFill>
              <a:latin typeface="Candara"/>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152" y="2209801"/>
            <a:ext cx="4235449" cy="70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1982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742" y="773846"/>
            <a:ext cx="7465159" cy="5154513"/>
          </a:xfrm>
          <a:prstGeom prst="rect">
            <a:avLst/>
          </a:prstGeom>
        </p:spPr>
      </p:pic>
      <p:sp>
        <p:nvSpPr>
          <p:cNvPr id="2" name="Rectangle 1"/>
          <p:cNvSpPr/>
          <p:nvPr/>
        </p:nvSpPr>
        <p:spPr>
          <a:xfrm>
            <a:off x="853440" y="2514600"/>
            <a:ext cx="2743200" cy="1405256"/>
          </a:xfrm>
          <a:prstGeom prst="rect">
            <a:avLst/>
          </a:prstGeom>
        </p:spPr>
        <p:txBody>
          <a:bodyPr wrap="square">
            <a:spAutoFit/>
          </a:bodyPr>
          <a:lstStyle/>
          <a:p>
            <a:pPr defTabSz="1219170"/>
            <a:r>
              <a:rPr lang="en-US" sz="2133" dirty="0">
                <a:solidFill>
                  <a:prstClr val="black"/>
                </a:solidFill>
                <a:latin typeface="Candara"/>
              </a:rPr>
              <a:t>Antioch is now in southeast Turkey, west of Syria and north of Lebanon.</a:t>
            </a:r>
          </a:p>
        </p:txBody>
      </p:sp>
      <p:sp>
        <p:nvSpPr>
          <p:cNvPr id="7" name="Right Arrow 6"/>
          <p:cNvSpPr/>
          <p:nvPr/>
        </p:nvSpPr>
        <p:spPr>
          <a:xfrm>
            <a:off x="8229602" y="4445000"/>
            <a:ext cx="507999" cy="304800"/>
          </a:xfrm>
          <a:prstGeom prst="rightArrow">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ndara"/>
            </a:endParaRPr>
          </a:p>
        </p:txBody>
      </p:sp>
    </p:spTree>
    <p:extLst>
      <p:ext uri="{BB962C8B-B14F-4D97-AF65-F5344CB8AC3E}">
        <p14:creationId xmlns:p14="http://schemas.microsoft.com/office/powerpoint/2010/main" val="1060959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7280" y="1522770"/>
            <a:ext cx="4592320" cy="3374642"/>
          </a:xfrm>
          <a:prstGeom prst="rect">
            <a:avLst/>
          </a:prstGeom>
          <a:noFill/>
        </p:spPr>
        <p:txBody>
          <a:bodyPr wrap="square" rtlCol="0">
            <a:spAutoFit/>
          </a:bodyPr>
          <a:lstStyle/>
          <a:p>
            <a:pPr defTabSz="1219170">
              <a:spcBef>
                <a:spcPts val="800"/>
              </a:spcBef>
            </a:pPr>
            <a:r>
              <a:rPr lang="en-US" sz="2133" b="1" dirty="0">
                <a:solidFill>
                  <a:prstClr val="black">
                    <a:lumMod val="50000"/>
                    <a:lumOff val="50000"/>
                  </a:prstClr>
                </a:solidFill>
                <a:latin typeface="Candara"/>
              </a:rPr>
              <a:t>Acts 13:</a:t>
            </a:r>
            <a:br>
              <a:rPr lang="en-US" sz="2133" b="1" dirty="0">
                <a:solidFill>
                  <a:prstClr val="black">
                    <a:lumMod val="50000"/>
                    <a:lumOff val="50000"/>
                  </a:prstClr>
                </a:solidFill>
                <a:latin typeface="Candara"/>
              </a:rPr>
            </a:br>
            <a:r>
              <a:rPr lang="en-US" sz="2133" baseline="30000" dirty="0">
                <a:solidFill>
                  <a:prstClr val="black">
                    <a:lumMod val="50000"/>
                    <a:lumOff val="50000"/>
                  </a:prstClr>
                </a:solidFill>
                <a:latin typeface="Candara"/>
              </a:rPr>
              <a:t>1</a:t>
            </a:r>
            <a:r>
              <a:rPr lang="en-US" sz="2133" dirty="0">
                <a:solidFill>
                  <a:prstClr val="black">
                    <a:lumMod val="50000"/>
                    <a:lumOff val="50000"/>
                  </a:prstClr>
                </a:solidFill>
                <a:latin typeface="Candara"/>
              </a:rPr>
              <a:t> Now there were in the church that was at Antioch certain prophets and teachers; </a:t>
            </a:r>
            <a:br>
              <a:rPr lang="en-US" sz="2133" dirty="0">
                <a:solidFill>
                  <a:prstClr val="black"/>
                </a:solidFill>
                <a:latin typeface="Candara"/>
              </a:rPr>
            </a:br>
            <a:r>
              <a:rPr lang="en-US" sz="2133" dirty="0">
                <a:solidFill>
                  <a:prstClr val="black"/>
                </a:solidFill>
                <a:latin typeface="Candara"/>
              </a:rPr>
              <a:t>as Barnabas, </a:t>
            </a:r>
            <a:br>
              <a:rPr lang="en-US" sz="2133" dirty="0">
                <a:solidFill>
                  <a:prstClr val="black"/>
                </a:solidFill>
                <a:latin typeface="Candara"/>
              </a:rPr>
            </a:br>
            <a:r>
              <a:rPr lang="en-US" sz="2133" dirty="0">
                <a:solidFill>
                  <a:prstClr val="black">
                    <a:lumMod val="50000"/>
                    <a:lumOff val="50000"/>
                  </a:prstClr>
                </a:solidFill>
                <a:latin typeface="Candara"/>
              </a:rPr>
              <a:t>and Simeon that was called Niger,</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Lucius of Cyrene,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a:t>
            </a:r>
            <a:r>
              <a:rPr lang="en-US" sz="2133" dirty="0" err="1">
                <a:solidFill>
                  <a:prstClr val="black">
                    <a:lumMod val="50000"/>
                    <a:lumOff val="50000"/>
                  </a:prstClr>
                </a:solidFill>
                <a:latin typeface="Candara"/>
              </a:rPr>
              <a:t>Manaen</a:t>
            </a:r>
            <a:r>
              <a:rPr lang="en-US" sz="2133" dirty="0">
                <a:solidFill>
                  <a:prstClr val="black">
                    <a:lumMod val="50000"/>
                    <a:lumOff val="50000"/>
                  </a:prstClr>
                </a:solidFill>
                <a:latin typeface="Candara"/>
              </a:rPr>
              <a:t>, which had been brought up with Herod the tetrarch, </a:t>
            </a:r>
            <a:br>
              <a:rPr lang="en-US" sz="2133" dirty="0">
                <a:solidFill>
                  <a:prstClr val="black"/>
                </a:solidFill>
                <a:latin typeface="Candara"/>
              </a:rPr>
            </a:br>
            <a:r>
              <a:rPr lang="en-US" sz="2133" dirty="0">
                <a:solidFill>
                  <a:prstClr val="black"/>
                </a:solidFill>
                <a:latin typeface="Candara"/>
              </a:rPr>
              <a:t>and Saul.  </a:t>
            </a:r>
          </a:p>
        </p:txBody>
      </p:sp>
      <p:sp>
        <p:nvSpPr>
          <p:cNvPr id="2" name="Rectangle 1"/>
          <p:cNvSpPr/>
          <p:nvPr/>
        </p:nvSpPr>
        <p:spPr>
          <a:xfrm>
            <a:off x="6756400" y="2647315"/>
            <a:ext cx="4165600" cy="954300"/>
          </a:xfrm>
          <a:prstGeom prst="rect">
            <a:avLst/>
          </a:prstGeom>
        </p:spPr>
        <p:txBody>
          <a:bodyPr wrap="square">
            <a:spAutoFit/>
          </a:bodyPr>
          <a:lstStyle/>
          <a:p>
            <a:pPr defTabSz="1219170">
              <a:spcBef>
                <a:spcPts val="800"/>
              </a:spcBef>
            </a:pPr>
            <a:r>
              <a:rPr lang="en-US" sz="1867" i="1" dirty="0">
                <a:solidFill>
                  <a:prstClr val="white"/>
                </a:solidFill>
                <a:latin typeface="Candara"/>
              </a:rPr>
              <a:t>Barnabas and Saul (Paul) were now established among the prophets and teachers in Antioch.</a:t>
            </a:r>
          </a:p>
        </p:txBody>
      </p:sp>
    </p:spTree>
    <p:extLst>
      <p:ext uri="{BB962C8B-B14F-4D97-AF65-F5344CB8AC3E}">
        <p14:creationId xmlns:p14="http://schemas.microsoft.com/office/powerpoint/2010/main" val="2390013245"/>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39200" y="1219201"/>
            <a:ext cx="2296160" cy="4330288"/>
          </a:xfrm>
          <a:prstGeom prst="rect">
            <a:avLst/>
          </a:prstGeom>
          <a:noFill/>
        </p:spPr>
        <p:txBody>
          <a:bodyPr wrap="square" rtlCol="0">
            <a:spAutoFit/>
          </a:bodyPr>
          <a:lstStyle/>
          <a:p>
            <a:pPr defTabSz="1219170">
              <a:spcBef>
                <a:spcPts val="2400"/>
              </a:spcBef>
            </a:pPr>
            <a:r>
              <a:rPr lang="en-US" sz="1867" dirty="0">
                <a:solidFill>
                  <a:prstClr val="white"/>
                </a:solidFill>
                <a:latin typeface="Candara"/>
              </a:rPr>
              <a:t>Simeon “was a Jew by birth, perhaps from an African-Jewish community.”</a:t>
            </a:r>
          </a:p>
          <a:p>
            <a:pPr defTabSz="1219170">
              <a:spcBef>
                <a:spcPts val="400"/>
              </a:spcBef>
            </a:pPr>
            <a:r>
              <a:rPr lang="en-US" sz="1200" dirty="0">
                <a:solidFill>
                  <a:prstClr val="white"/>
                </a:solidFill>
                <a:latin typeface="Candara"/>
              </a:rPr>
              <a:t>(Believer’s Bible Commentary)</a:t>
            </a:r>
          </a:p>
          <a:p>
            <a:pPr defTabSz="1219170"/>
            <a:endParaRPr lang="en-US" sz="1867" dirty="0">
              <a:solidFill>
                <a:prstClr val="white"/>
              </a:solidFill>
              <a:latin typeface="Candara"/>
            </a:endParaRPr>
          </a:p>
          <a:p>
            <a:pPr defTabSz="1219170"/>
            <a:r>
              <a:rPr lang="en-US" sz="1867" dirty="0">
                <a:solidFill>
                  <a:prstClr val="white"/>
                </a:solidFill>
                <a:latin typeface="Candara"/>
              </a:rPr>
              <a:t>“Niger” (</a:t>
            </a:r>
            <a:r>
              <a:rPr lang="en-US" sz="1867" i="1" dirty="0" err="1">
                <a:solidFill>
                  <a:prstClr val="white"/>
                </a:solidFill>
                <a:latin typeface="Candara"/>
              </a:rPr>
              <a:t>nye-jer</a:t>
            </a:r>
            <a:r>
              <a:rPr lang="en-US" sz="1867" dirty="0">
                <a:solidFill>
                  <a:prstClr val="white"/>
                </a:solidFill>
                <a:latin typeface="Candara"/>
              </a:rPr>
              <a:t> as in </a:t>
            </a:r>
            <a:r>
              <a:rPr lang="en-US" sz="1867" i="1" dirty="0">
                <a:solidFill>
                  <a:prstClr val="white"/>
                </a:solidFill>
                <a:latin typeface="Candara"/>
              </a:rPr>
              <a:t>Nigeria</a:t>
            </a:r>
            <a:r>
              <a:rPr lang="en-US" sz="1867" dirty="0">
                <a:solidFill>
                  <a:prstClr val="white"/>
                </a:solidFill>
                <a:latin typeface="Candara"/>
              </a:rPr>
              <a:t>) means black.</a:t>
            </a:r>
          </a:p>
          <a:p>
            <a:pPr defTabSz="1219170">
              <a:spcBef>
                <a:spcPts val="400"/>
              </a:spcBef>
            </a:pPr>
            <a:endParaRPr lang="en-US" sz="1067" dirty="0">
              <a:solidFill>
                <a:prstClr val="white"/>
              </a:solidFill>
              <a:latin typeface="Candara"/>
            </a:endParaRPr>
          </a:p>
          <a:p>
            <a:pPr defTabSz="1219170">
              <a:spcBef>
                <a:spcPts val="400"/>
              </a:spcBef>
            </a:pPr>
            <a:r>
              <a:rPr lang="en-US" sz="1867" dirty="0">
                <a:solidFill>
                  <a:prstClr val="white"/>
                </a:solidFill>
                <a:latin typeface="Candara"/>
              </a:rPr>
              <a:t>Again we see that the Gospel was in Africa </a:t>
            </a:r>
            <a:r>
              <a:rPr lang="en-US" sz="1867" i="1" dirty="0">
                <a:solidFill>
                  <a:prstClr val="white"/>
                </a:solidFill>
                <a:latin typeface="Candara"/>
              </a:rPr>
              <a:t>before</a:t>
            </a:r>
            <a:r>
              <a:rPr lang="en-US" sz="1867" dirty="0">
                <a:solidFill>
                  <a:prstClr val="white"/>
                </a:solidFill>
                <a:latin typeface="Candara"/>
              </a:rPr>
              <a:t> the first missionaries came from Europe. </a:t>
            </a:r>
          </a:p>
        </p:txBody>
      </p:sp>
      <p:sp>
        <p:nvSpPr>
          <p:cNvPr id="8" name="TextBox 7"/>
          <p:cNvSpPr txBox="1"/>
          <p:nvPr/>
        </p:nvSpPr>
        <p:spPr>
          <a:xfrm>
            <a:off x="1097280" y="1522770"/>
            <a:ext cx="4592320" cy="3374642"/>
          </a:xfrm>
          <a:prstGeom prst="rect">
            <a:avLst/>
          </a:prstGeom>
          <a:noFill/>
        </p:spPr>
        <p:txBody>
          <a:bodyPr wrap="square" rtlCol="0">
            <a:spAutoFit/>
          </a:bodyPr>
          <a:lstStyle/>
          <a:p>
            <a:pPr defTabSz="1219170">
              <a:spcBef>
                <a:spcPts val="800"/>
              </a:spcBef>
            </a:pPr>
            <a:r>
              <a:rPr lang="en-US" sz="2133" b="1" dirty="0">
                <a:solidFill>
                  <a:prstClr val="black">
                    <a:lumMod val="50000"/>
                    <a:lumOff val="50000"/>
                  </a:prstClr>
                </a:solidFill>
                <a:latin typeface="Candara"/>
              </a:rPr>
              <a:t>Acts 13:</a:t>
            </a:r>
            <a:br>
              <a:rPr lang="en-US" sz="2133" b="1" dirty="0">
                <a:solidFill>
                  <a:prstClr val="black">
                    <a:lumMod val="50000"/>
                    <a:lumOff val="50000"/>
                  </a:prstClr>
                </a:solidFill>
                <a:latin typeface="Candara"/>
              </a:rPr>
            </a:br>
            <a:r>
              <a:rPr lang="en-US" sz="2133" baseline="30000" dirty="0">
                <a:solidFill>
                  <a:prstClr val="black">
                    <a:lumMod val="50000"/>
                    <a:lumOff val="50000"/>
                  </a:prstClr>
                </a:solidFill>
                <a:latin typeface="Candara"/>
              </a:rPr>
              <a:t>1</a:t>
            </a:r>
            <a:r>
              <a:rPr lang="en-US" sz="2133" dirty="0">
                <a:solidFill>
                  <a:prstClr val="black">
                    <a:lumMod val="50000"/>
                    <a:lumOff val="50000"/>
                  </a:prstClr>
                </a:solidFill>
                <a:latin typeface="Candara"/>
              </a:rPr>
              <a:t> Now there were in the church that was at Antioch certain prophets and teachers;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as Barnabas, </a:t>
            </a:r>
            <a:br>
              <a:rPr lang="en-US" sz="2133" dirty="0">
                <a:solidFill>
                  <a:prstClr val="black"/>
                </a:solidFill>
                <a:latin typeface="Candara"/>
              </a:rPr>
            </a:br>
            <a:r>
              <a:rPr lang="en-US" sz="2133" dirty="0">
                <a:solidFill>
                  <a:prstClr val="black"/>
                </a:solidFill>
                <a:latin typeface="Candara"/>
              </a:rPr>
              <a:t>and Simeon that was called Niger,</a:t>
            </a:r>
            <a:br>
              <a:rPr lang="en-US" sz="2133" dirty="0">
                <a:solidFill>
                  <a:prstClr val="black"/>
                </a:solidFill>
                <a:latin typeface="Candara"/>
              </a:rPr>
            </a:br>
            <a:r>
              <a:rPr lang="en-US" sz="2133" dirty="0">
                <a:solidFill>
                  <a:prstClr val="black">
                    <a:lumMod val="50000"/>
                    <a:lumOff val="50000"/>
                  </a:prstClr>
                </a:solidFill>
                <a:latin typeface="Candara"/>
              </a:rPr>
              <a:t>and Lucius of Cyrene,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a:t>
            </a:r>
            <a:r>
              <a:rPr lang="en-US" sz="2133" dirty="0" err="1">
                <a:solidFill>
                  <a:prstClr val="black">
                    <a:lumMod val="50000"/>
                    <a:lumOff val="50000"/>
                  </a:prstClr>
                </a:solidFill>
                <a:latin typeface="Candara"/>
              </a:rPr>
              <a:t>Manaen</a:t>
            </a:r>
            <a:r>
              <a:rPr lang="en-US" sz="2133" dirty="0">
                <a:solidFill>
                  <a:prstClr val="black">
                    <a:lumMod val="50000"/>
                    <a:lumOff val="50000"/>
                  </a:prstClr>
                </a:solidFill>
                <a:latin typeface="Candara"/>
              </a:rPr>
              <a:t>, which had been brought up with Herod the tetrarch,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Saul.  </a:t>
            </a:r>
          </a:p>
        </p:txBody>
      </p:sp>
      <p:pic>
        <p:nvPicPr>
          <p:cNvPr id="1026" name="Picture 2">
            <a:extLst>
              <a:ext uri="{FF2B5EF4-FFF2-40B4-BE49-F238E27FC236}">
                <a16:creationId xmlns:a16="http://schemas.microsoft.com/office/drawing/2014/main" id="{5E9CB629-C6F7-423C-8136-7F89838F8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897" y="1219202"/>
            <a:ext cx="2418303" cy="433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074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56400" y="1750140"/>
            <a:ext cx="4165600" cy="3663247"/>
          </a:xfrm>
          <a:prstGeom prst="rect">
            <a:avLst/>
          </a:prstGeom>
        </p:spPr>
        <p:txBody>
          <a:bodyPr wrap="square">
            <a:spAutoFit/>
          </a:bodyPr>
          <a:lstStyle/>
          <a:p>
            <a:pPr defTabSz="1219170">
              <a:spcBef>
                <a:spcPts val="800"/>
              </a:spcBef>
            </a:pPr>
            <a:r>
              <a:rPr lang="en-US" sz="1867" i="1" dirty="0">
                <a:solidFill>
                  <a:prstClr val="white"/>
                </a:solidFill>
                <a:latin typeface="Candara"/>
              </a:rPr>
              <a:t>Lucius of Cyrene was likely among the first group of Christians to preach in Antioch.</a:t>
            </a:r>
          </a:p>
          <a:p>
            <a:pPr defTabSz="1219170">
              <a:spcBef>
                <a:spcPts val="1600"/>
              </a:spcBef>
            </a:pPr>
            <a:r>
              <a:rPr lang="en-US" sz="1867" b="1" dirty="0">
                <a:solidFill>
                  <a:prstClr val="white"/>
                </a:solidFill>
                <a:latin typeface="Candara"/>
              </a:rPr>
              <a:t>Acts 11:20:</a:t>
            </a:r>
            <a:br>
              <a:rPr lang="en-US" sz="1867" b="1" dirty="0">
                <a:solidFill>
                  <a:prstClr val="white"/>
                </a:solidFill>
                <a:latin typeface="Candara"/>
              </a:rPr>
            </a:br>
            <a:r>
              <a:rPr lang="en-US" sz="1867" dirty="0">
                <a:solidFill>
                  <a:prstClr val="white"/>
                </a:solidFill>
                <a:latin typeface="Candara"/>
              </a:rPr>
              <a:t>And some of them were men of Cyprus and Cyrene, which, when they were come to Antioch, </a:t>
            </a:r>
            <a:r>
              <a:rPr lang="en-US" sz="1867" dirty="0" err="1">
                <a:solidFill>
                  <a:prstClr val="white"/>
                </a:solidFill>
                <a:latin typeface="Candara"/>
              </a:rPr>
              <a:t>spake</a:t>
            </a:r>
            <a:r>
              <a:rPr lang="en-US" sz="1867" dirty="0">
                <a:solidFill>
                  <a:prstClr val="white"/>
                </a:solidFill>
                <a:latin typeface="Candara"/>
              </a:rPr>
              <a:t> unto the Grecians, preaching the Lord Jesus. </a:t>
            </a:r>
          </a:p>
          <a:p>
            <a:pPr defTabSz="1219170">
              <a:spcBef>
                <a:spcPts val="1600"/>
              </a:spcBef>
            </a:pPr>
            <a:r>
              <a:rPr lang="en-US" sz="1867" i="1" dirty="0">
                <a:solidFill>
                  <a:prstClr val="white"/>
                </a:solidFill>
                <a:latin typeface="Candara"/>
              </a:rPr>
              <a:t>Cyrene was founded by the Greeks in 630 BC. It was once called “the Athens of Africa.” It is now </a:t>
            </a:r>
            <a:r>
              <a:rPr lang="en-US" sz="1867" i="1" dirty="0" err="1">
                <a:solidFill>
                  <a:prstClr val="white"/>
                </a:solidFill>
                <a:latin typeface="Candara"/>
              </a:rPr>
              <a:t>Shahhat</a:t>
            </a:r>
            <a:r>
              <a:rPr lang="en-US" sz="1867" i="1" dirty="0">
                <a:solidFill>
                  <a:prstClr val="white"/>
                </a:solidFill>
                <a:latin typeface="Candara"/>
              </a:rPr>
              <a:t>, Libya.</a:t>
            </a:r>
          </a:p>
        </p:txBody>
      </p:sp>
      <p:sp>
        <p:nvSpPr>
          <p:cNvPr id="4" name="TextBox 3"/>
          <p:cNvSpPr txBox="1"/>
          <p:nvPr/>
        </p:nvSpPr>
        <p:spPr>
          <a:xfrm>
            <a:off x="1097280" y="1522770"/>
            <a:ext cx="4592320" cy="3374642"/>
          </a:xfrm>
          <a:prstGeom prst="rect">
            <a:avLst/>
          </a:prstGeom>
          <a:noFill/>
        </p:spPr>
        <p:txBody>
          <a:bodyPr wrap="square" rtlCol="0">
            <a:spAutoFit/>
          </a:bodyPr>
          <a:lstStyle/>
          <a:p>
            <a:pPr defTabSz="1219170">
              <a:spcBef>
                <a:spcPts val="800"/>
              </a:spcBef>
            </a:pPr>
            <a:r>
              <a:rPr lang="en-US" sz="2133" b="1" dirty="0">
                <a:solidFill>
                  <a:prstClr val="black">
                    <a:lumMod val="50000"/>
                    <a:lumOff val="50000"/>
                  </a:prstClr>
                </a:solidFill>
                <a:latin typeface="Candara"/>
              </a:rPr>
              <a:t>Acts 13:</a:t>
            </a:r>
            <a:br>
              <a:rPr lang="en-US" sz="2133" b="1" dirty="0">
                <a:solidFill>
                  <a:prstClr val="black">
                    <a:lumMod val="50000"/>
                    <a:lumOff val="50000"/>
                  </a:prstClr>
                </a:solidFill>
                <a:latin typeface="Candara"/>
              </a:rPr>
            </a:br>
            <a:r>
              <a:rPr lang="en-US" sz="2133" baseline="30000" dirty="0">
                <a:solidFill>
                  <a:prstClr val="black">
                    <a:lumMod val="50000"/>
                    <a:lumOff val="50000"/>
                  </a:prstClr>
                </a:solidFill>
                <a:latin typeface="Candara"/>
              </a:rPr>
              <a:t>1</a:t>
            </a:r>
            <a:r>
              <a:rPr lang="en-US" sz="2133" dirty="0">
                <a:solidFill>
                  <a:prstClr val="black">
                    <a:lumMod val="50000"/>
                    <a:lumOff val="50000"/>
                  </a:prstClr>
                </a:solidFill>
                <a:latin typeface="Candara"/>
              </a:rPr>
              <a:t> Now there were in the church that was at Antioch certain prophets and teachers;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as Barnabas,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Simeon that was called Niger,</a:t>
            </a:r>
            <a:br>
              <a:rPr lang="en-US" sz="2133" dirty="0">
                <a:solidFill>
                  <a:prstClr val="black"/>
                </a:solidFill>
                <a:latin typeface="Candara"/>
              </a:rPr>
            </a:br>
            <a:r>
              <a:rPr lang="en-US" sz="2133" dirty="0">
                <a:solidFill>
                  <a:prstClr val="black"/>
                </a:solidFill>
                <a:latin typeface="Candara"/>
              </a:rPr>
              <a:t>and Lucius of Cyrene, </a:t>
            </a:r>
            <a:br>
              <a:rPr lang="en-US" sz="2133" dirty="0">
                <a:solidFill>
                  <a:prstClr val="black"/>
                </a:solidFill>
                <a:latin typeface="Candara"/>
              </a:rPr>
            </a:br>
            <a:r>
              <a:rPr lang="en-US" sz="2133" dirty="0">
                <a:solidFill>
                  <a:prstClr val="black">
                    <a:lumMod val="50000"/>
                    <a:lumOff val="50000"/>
                  </a:prstClr>
                </a:solidFill>
                <a:latin typeface="Candara"/>
              </a:rPr>
              <a:t>and </a:t>
            </a:r>
            <a:r>
              <a:rPr lang="en-US" sz="2133" dirty="0" err="1">
                <a:solidFill>
                  <a:prstClr val="black">
                    <a:lumMod val="50000"/>
                    <a:lumOff val="50000"/>
                  </a:prstClr>
                </a:solidFill>
                <a:latin typeface="Candara"/>
              </a:rPr>
              <a:t>Manaen</a:t>
            </a:r>
            <a:r>
              <a:rPr lang="en-US" sz="2133" dirty="0">
                <a:solidFill>
                  <a:prstClr val="black">
                    <a:lumMod val="50000"/>
                    <a:lumOff val="50000"/>
                  </a:prstClr>
                </a:solidFill>
                <a:latin typeface="Candara"/>
              </a:rPr>
              <a:t>, which had been brought up with Herod the tetrarch,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Saul.  </a:t>
            </a:r>
          </a:p>
        </p:txBody>
      </p:sp>
    </p:spTree>
    <p:extLst>
      <p:ext uri="{BB962C8B-B14F-4D97-AF65-F5344CB8AC3E}">
        <p14:creationId xmlns:p14="http://schemas.microsoft.com/office/powerpoint/2010/main" val="19599246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07200" y="2108201"/>
            <a:ext cx="4267200" cy="2411366"/>
          </a:xfrm>
          <a:prstGeom prst="rect">
            <a:avLst/>
          </a:prstGeom>
        </p:spPr>
        <p:txBody>
          <a:bodyPr wrap="square">
            <a:spAutoFit/>
          </a:bodyPr>
          <a:lstStyle/>
          <a:p>
            <a:pPr defTabSz="1219170">
              <a:spcBef>
                <a:spcPts val="800"/>
              </a:spcBef>
            </a:pPr>
            <a:r>
              <a:rPr lang="en-US" sz="1867" dirty="0" err="1">
                <a:solidFill>
                  <a:prstClr val="white"/>
                </a:solidFill>
                <a:latin typeface="Candara"/>
              </a:rPr>
              <a:t>Manean</a:t>
            </a:r>
            <a:r>
              <a:rPr lang="en-US" sz="1867" dirty="0">
                <a:solidFill>
                  <a:prstClr val="white"/>
                </a:solidFill>
                <a:latin typeface="Candara"/>
              </a:rPr>
              <a:t> was foster brother to Herod Antipas, the king who beheaded John the Baptist.</a:t>
            </a:r>
          </a:p>
          <a:p>
            <a:pPr defTabSz="1219170">
              <a:spcBef>
                <a:spcPts val="1600"/>
              </a:spcBef>
            </a:pPr>
            <a:r>
              <a:rPr lang="en-US" sz="1867" dirty="0">
                <a:solidFill>
                  <a:prstClr val="white"/>
                </a:solidFill>
                <a:latin typeface="Candara"/>
              </a:rPr>
              <a:t>A </a:t>
            </a:r>
            <a:r>
              <a:rPr lang="en-US" sz="1867" dirty="0">
                <a:solidFill>
                  <a:srgbClr val="FFFF99"/>
                </a:solidFill>
                <a:latin typeface="Candara"/>
              </a:rPr>
              <a:t>tetrarch </a:t>
            </a:r>
            <a:r>
              <a:rPr lang="en-US" sz="1867" dirty="0">
                <a:solidFill>
                  <a:prstClr val="white"/>
                </a:solidFill>
                <a:latin typeface="Candara"/>
              </a:rPr>
              <a:t>rules over one-fourth of a kingdom.</a:t>
            </a:r>
          </a:p>
          <a:p>
            <a:pPr defTabSz="1219170">
              <a:spcBef>
                <a:spcPts val="800"/>
              </a:spcBef>
            </a:pPr>
            <a:r>
              <a:rPr lang="en-US" sz="1867" dirty="0">
                <a:solidFill>
                  <a:prstClr val="white"/>
                </a:solidFill>
                <a:latin typeface="Candara"/>
              </a:rPr>
              <a:t>The four tetrarchs of Palestine are named in Luke 3:</a:t>
            </a:r>
          </a:p>
        </p:txBody>
      </p:sp>
      <p:sp>
        <p:nvSpPr>
          <p:cNvPr id="8" name="TextBox 7"/>
          <p:cNvSpPr txBox="1"/>
          <p:nvPr/>
        </p:nvSpPr>
        <p:spPr>
          <a:xfrm>
            <a:off x="1097280" y="1522770"/>
            <a:ext cx="4592320" cy="3374642"/>
          </a:xfrm>
          <a:prstGeom prst="rect">
            <a:avLst/>
          </a:prstGeom>
          <a:noFill/>
        </p:spPr>
        <p:txBody>
          <a:bodyPr wrap="square" rtlCol="0">
            <a:spAutoFit/>
          </a:bodyPr>
          <a:lstStyle/>
          <a:p>
            <a:pPr defTabSz="1219170">
              <a:spcBef>
                <a:spcPts val="800"/>
              </a:spcBef>
            </a:pPr>
            <a:r>
              <a:rPr lang="en-US" sz="2133" b="1" dirty="0">
                <a:solidFill>
                  <a:prstClr val="black">
                    <a:lumMod val="50000"/>
                    <a:lumOff val="50000"/>
                  </a:prstClr>
                </a:solidFill>
                <a:latin typeface="Candara"/>
              </a:rPr>
              <a:t>Acts 13:</a:t>
            </a:r>
            <a:br>
              <a:rPr lang="en-US" sz="2133" b="1" dirty="0">
                <a:solidFill>
                  <a:prstClr val="black">
                    <a:lumMod val="50000"/>
                    <a:lumOff val="50000"/>
                  </a:prstClr>
                </a:solidFill>
                <a:latin typeface="Candara"/>
              </a:rPr>
            </a:br>
            <a:r>
              <a:rPr lang="en-US" sz="2133" baseline="30000" dirty="0">
                <a:solidFill>
                  <a:prstClr val="black">
                    <a:lumMod val="50000"/>
                    <a:lumOff val="50000"/>
                  </a:prstClr>
                </a:solidFill>
                <a:latin typeface="Candara"/>
              </a:rPr>
              <a:t>1</a:t>
            </a:r>
            <a:r>
              <a:rPr lang="en-US" sz="2133" dirty="0">
                <a:solidFill>
                  <a:prstClr val="black">
                    <a:lumMod val="50000"/>
                    <a:lumOff val="50000"/>
                  </a:prstClr>
                </a:solidFill>
                <a:latin typeface="Candara"/>
              </a:rPr>
              <a:t> Now there were in the church that was at Antioch certain prophets and teachers;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as Barnabas, </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Simeon that was called Niger,</a:t>
            </a:r>
            <a:br>
              <a:rPr lang="en-US" sz="2133" dirty="0">
                <a:solidFill>
                  <a:prstClr val="black">
                    <a:lumMod val="50000"/>
                    <a:lumOff val="50000"/>
                  </a:prstClr>
                </a:solidFill>
                <a:latin typeface="Candara"/>
              </a:rPr>
            </a:br>
            <a:r>
              <a:rPr lang="en-US" sz="2133" dirty="0">
                <a:solidFill>
                  <a:prstClr val="black">
                    <a:lumMod val="50000"/>
                    <a:lumOff val="50000"/>
                  </a:prstClr>
                </a:solidFill>
                <a:latin typeface="Candara"/>
              </a:rPr>
              <a:t>and Lucius of Cyrene, </a:t>
            </a:r>
            <a:br>
              <a:rPr lang="en-US" sz="2133" dirty="0">
                <a:solidFill>
                  <a:prstClr val="black">
                    <a:lumMod val="50000"/>
                    <a:lumOff val="50000"/>
                  </a:prstClr>
                </a:solidFill>
                <a:latin typeface="Candara"/>
              </a:rPr>
            </a:br>
            <a:r>
              <a:rPr lang="en-US" sz="2133" dirty="0">
                <a:solidFill>
                  <a:prstClr val="black"/>
                </a:solidFill>
                <a:latin typeface="Candara"/>
              </a:rPr>
              <a:t>and </a:t>
            </a:r>
            <a:r>
              <a:rPr lang="en-US" sz="2133" dirty="0" err="1">
                <a:solidFill>
                  <a:prstClr val="black"/>
                </a:solidFill>
                <a:latin typeface="Candara"/>
              </a:rPr>
              <a:t>Manaen</a:t>
            </a:r>
            <a:r>
              <a:rPr lang="en-US" sz="2133" dirty="0">
                <a:solidFill>
                  <a:prstClr val="black"/>
                </a:solidFill>
                <a:latin typeface="Candara"/>
              </a:rPr>
              <a:t>, which had been brought up with Herod the tetrarch, </a:t>
            </a:r>
            <a:br>
              <a:rPr lang="en-US" sz="2133" dirty="0">
                <a:solidFill>
                  <a:prstClr val="black"/>
                </a:solidFill>
                <a:latin typeface="Candara"/>
              </a:rPr>
            </a:br>
            <a:r>
              <a:rPr lang="en-US" sz="2133" dirty="0">
                <a:solidFill>
                  <a:prstClr val="black">
                    <a:lumMod val="50000"/>
                    <a:lumOff val="50000"/>
                  </a:prstClr>
                </a:solidFill>
                <a:latin typeface="Candara"/>
              </a:rPr>
              <a:t>and Saul.  </a:t>
            </a:r>
          </a:p>
        </p:txBody>
      </p:sp>
    </p:spTree>
    <p:extLst>
      <p:ext uri="{BB962C8B-B14F-4D97-AF65-F5344CB8AC3E}">
        <p14:creationId xmlns:p14="http://schemas.microsoft.com/office/powerpoint/2010/main" val="2837447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1295400"/>
            <a:ext cx="5080000" cy="1443729"/>
          </a:xfrm>
          <a:prstGeom prst="rect">
            <a:avLst/>
          </a:prstGeom>
          <a:noFill/>
        </p:spPr>
        <p:txBody>
          <a:bodyPr wrap="square" rtlCol="0">
            <a:spAutoFit/>
          </a:bodyPr>
          <a:lstStyle/>
          <a:p>
            <a:pPr defTabSz="1219170">
              <a:spcBef>
                <a:spcPts val="267"/>
              </a:spcBef>
            </a:pPr>
            <a:r>
              <a:rPr lang="en-US" sz="2133" b="1" dirty="0">
                <a:solidFill>
                  <a:prstClr val="black"/>
                </a:solidFill>
                <a:latin typeface="Candara"/>
              </a:rPr>
              <a:t>Luke 3:1-2: </a:t>
            </a:r>
          </a:p>
          <a:p>
            <a:pPr defTabSz="1219170">
              <a:spcBef>
                <a:spcPts val="267"/>
              </a:spcBef>
            </a:pPr>
            <a:r>
              <a:rPr lang="en-US" sz="2133" baseline="30000" dirty="0">
                <a:solidFill>
                  <a:prstClr val="black"/>
                </a:solidFill>
                <a:latin typeface="Candara"/>
              </a:rPr>
              <a:t>1</a:t>
            </a:r>
            <a:r>
              <a:rPr lang="en-US" sz="2133" dirty="0">
                <a:solidFill>
                  <a:prstClr val="black"/>
                </a:solidFill>
                <a:latin typeface="Candara"/>
              </a:rPr>
              <a:t> Now in the fifteenth year of the reign of Tiberius Caesar, </a:t>
            </a:r>
          </a:p>
          <a:p>
            <a:pPr defTabSz="1219170"/>
            <a:r>
              <a:rPr lang="en-US" sz="2133" dirty="0">
                <a:solidFill>
                  <a:srgbClr val="C00000"/>
                </a:solidFill>
                <a:latin typeface="Candara"/>
              </a:rPr>
              <a:t>Pontius Pilate </a:t>
            </a:r>
            <a:r>
              <a:rPr lang="en-US" sz="2133" dirty="0">
                <a:solidFill>
                  <a:prstClr val="black"/>
                </a:solidFill>
                <a:latin typeface="Candara"/>
              </a:rPr>
              <a:t>being governor of Judaea,</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1" y="634888"/>
            <a:ext cx="4078631" cy="5562600"/>
          </a:xfrm>
          <a:prstGeom prst="rect">
            <a:avLst/>
          </a:prstGeom>
        </p:spPr>
      </p:pic>
    </p:spTree>
    <p:extLst>
      <p:ext uri="{BB962C8B-B14F-4D97-AF65-F5344CB8AC3E}">
        <p14:creationId xmlns:p14="http://schemas.microsoft.com/office/powerpoint/2010/main" val="3061293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1295400"/>
            <a:ext cx="5080000" cy="1810432"/>
          </a:xfrm>
          <a:prstGeom prst="rect">
            <a:avLst/>
          </a:prstGeom>
          <a:noFill/>
        </p:spPr>
        <p:txBody>
          <a:bodyPr wrap="square" rtlCol="0">
            <a:spAutoFit/>
          </a:bodyPr>
          <a:lstStyle/>
          <a:p>
            <a:pPr defTabSz="1219170">
              <a:spcBef>
                <a:spcPts val="267"/>
              </a:spcBef>
            </a:pPr>
            <a:r>
              <a:rPr lang="en-US" sz="2133" b="1" dirty="0">
                <a:solidFill>
                  <a:prstClr val="black"/>
                </a:solidFill>
                <a:latin typeface="Candara"/>
              </a:rPr>
              <a:t>Luke 3:1-2: </a:t>
            </a:r>
          </a:p>
          <a:p>
            <a:pPr defTabSz="1219170">
              <a:spcBef>
                <a:spcPts val="267"/>
              </a:spcBef>
            </a:pPr>
            <a:r>
              <a:rPr lang="en-US" sz="2133" baseline="30000" dirty="0">
                <a:solidFill>
                  <a:prstClr val="black"/>
                </a:solidFill>
                <a:latin typeface="Candara"/>
              </a:rPr>
              <a:t>1</a:t>
            </a:r>
            <a:r>
              <a:rPr lang="en-US" sz="2133" dirty="0">
                <a:solidFill>
                  <a:prstClr val="black"/>
                </a:solidFill>
                <a:latin typeface="Candara"/>
              </a:rPr>
              <a:t> Now in the fifteenth year of the reign of Tiberius Caesar, </a:t>
            </a:r>
            <a:br>
              <a:rPr lang="en-US" sz="2133" dirty="0">
                <a:solidFill>
                  <a:prstClr val="black"/>
                </a:solidFill>
                <a:latin typeface="Candara"/>
              </a:rPr>
            </a:br>
            <a:r>
              <a:rPr lang="en-US" sz="2133" dirty="0">
                <a:solidFill>
                  <a:srgbClr val="C00000"/>
                </a:solidFill>
                <a:latin typeface="Candara"/>
              </a:rPr>
              <a:t>Pontius Pilate </a:t>
            </a:r>
            <a:r>
              <a:rPr lang="en-US" sz="2133" dirty="0">
                <a:solidFill>
                  <a:prstClr val="black"/>
                </a:solidFill>
                <a:latin typeface="Candara"/>
              </a:rPr>
              <a:t>being governor of Judaea,</a:t>
            </a:r>
          </a:p>
          <a:p>
            <a:pPr defTabSz="1219170">
              <a:spcBef>
                <a:spcPts val="267"/>
              </a:spcBef>
            </a:pPr>
            <a:r>
              <a:rPr lang="en-US" sz="2133" dirty="0">
                <a:solidFill>
                  <a:prstClr val="black"/>
                </a:solidFill>
                <a:latin typeface="Candara"/>
              </a:rPr>
              <a:t>and </a:t>
            </a:r>
            <a:r>
              <a:rPr lang="en-US" sz="2133" dirty="0">
                <a:solidFill>
                  <a:srgbClr val="C00000"/>
                </a:solidFill>
                <a:latin typeface="Candara"/>
              </a:rPr>
              <a:t>Herod</a:t>
            </a:r>
            <a:r>
              <a:rPr lang="en-US" sz="2133" dirty="0">
                <a:solidFill>
                  <a:prstClr val="black"/>
                </a:solidFill>
                <a:latin typeface="Candara"/>
              </a:rPr>
              <a:t> being tetrarch of Galilee,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0" y="634888"/>
            <a:ext cx="4078629" cy="5562600"/>
          </a:xfrm>
          <a:prstGeom prst="rect">
            <a:avLst/>
          </a:prstGeom>
        </p:spPr>
      </p:pic>
    </p:spTree>
    <p:extLst>
      <p:ext uri="{BB962C8B-B14F-4D97-AF65-F5344CB8AC3E}">
        <p14:creationId xmlns:p14="http://schemas.microsoft.com/office/powerpoint/2010/main" val="3934362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1295400"/>
            <a:ext cx="5080000" cy="2505366"/>
          </a:xfrm>
          <a:prstGeom prst="rect">
            <a:avLst/>
          </a:prstGeom>
          <a:noFill/>
        </p:spPr>
        <p:txBody>
          <a:bodyPr wrap="square" rtlCol="0">
            <a:spAutoFit/>
          </a:bodyPr>
          <a:lstStyle/>
          <a:p>
            <a:pPr defTabSz="1219170">
              <a:spcBef>
                <a:spcPts val="267"/>
              </a:spcBef>
            </a:pPr>
            <a:r>
              <a:rPr lang="en-US" sz="2133" b="1" dirty="0">
                <a:solidFill>
                  <a:prstClr val="black"/>
                </a:solidFill>
                <a:latin typeface="Candara"/>
              </a:rPr>
              <a:t>Luke 3:1-2: </a:t>
            </a:r>
          </a:p>
          <a:p>
            <a:pPr defTabSz="1219170">
              <a:spcBef>
                <a:spcPts val="267"/>
              </a:spcBef>
            </a:pPr>
            <a:r>
              <a:rPr lang="en-US" sz="2133" baseline="30000" dirty="0">
                <a:solidFill>
                  <a:prstClr val="black"/>
                </a:solidFill>
                <a:latin typeface="Candara"/>
              </a:rPr>
              <a:t>1</a:t>
            </a:r>
            <a:r>
              <a:rPr lang="en-US" sz="2133" dirty="0">
                <a:solidFill>
                  <a:prstClr val="black"/>
                </a:solidFill>
                <a:latin typeface="Candara"/>
              </a:rPr>
              <a:t> Now in the fifteenth year of the reign of Tiberius Caesar, </a:t>
            </a:r>
            <a:br>
              <a:rPr lang="en-US" sz="2133" dirty="0">
                <a:solidFill>
                  <a:prstClr val="black"/>
                </a:solidFill>
                <a:latin typeface="Candara"/>
              </a:rPr>
            </a:br>
            <a:r>
              <a:rPr lang="en-US" sz="2133" dirty="0">
                <a:solidFill>
                  <a:srgbClr val="C00000"/>
                </a:solidFill>
                <a:latin typeface="Candara"/>
              </a:rPr>
              <a:t>Pontius Pilate </a:t>
            </a:r>
            <a:r>
              <a:rPr lang="en-US" sz="2133" dirty="0">
                <a:solidFill>
                  <a:prstClr val="black"/>
                </a:solidFill>
                <a:latin typeface="Candara"/>
              </a:rPr>
              <a:t>being governor of Judaea,</a:t>
            </a:r>
          </a:p>
          <a:p>
            <a:pPr defTabSz="1219170">
              <a:spcBef>
                <a:spcPts val="267"/>
              </a:spcBef>
            </a:pPr>
            <a:r>
              <a:rPr lang="en-US" sz="2133" dirty="0">
                <a:solidFill>
                  <a:prstClr val="black"/>
                </a:solidFill>
                <a:latin typeface="Candara"/>
              </a:rPr>
              <a:t>and </a:t>
            </a:r>
            <a:r>
              <a:rPr lang="en-US" sz="2133" dirty="0">
                <a:solidFill>
                  <a:srgbClr val="C00000"/>
                </a:solidFill>
                <a:latin typeface="Candara"/>
              </a:rPr>
              <a:t>Herod</a:t>
            </a:r>
            <a:r>
              <a:rPr lang="en-US" sz="2133" dirty="0">
                <a:solidFill>
                  <a:prstClr val="black"/>
                </a:solidFill>
                <a:latin typeface="Candara"/>
              </a:rPr>
              <a:t> being tetrarch of Galilee, </a:t>
            </a:r>
          </a:p>
          <a:p>
            <a:pPr defTabSz="1219170">
              <a:spcBef>
                <a:spcPts val="267"/>
              </a:spcBef>
            </a:pPr>
            <a:r>
              <a:rPr lang="en-US" sz="2133" dirty="0">
                <a:solidFill>
                  <a:prstClr val="black"/>
                </a:solidFill>
                <a:latin typeface="Candara"/>
              </a:rPr>
              <a:t>and his brother </a:t>
            </a:r>
            <a:r>
              <a:rPr lang="en-US" sz="2133" dirty="0">
                <a:solidFill>
                  <a:srgbClr val="C00000"/>
                </a:solidFill>
                <a:latin typeface="Candara"/>
              </a:rPr>
              <a:t>Philip</a:t>
            </a:r>
            <a:r>
              <a:rPr lang="en-US" sz="2133" dirty="0">
                <a:solidFill>
                  <a:prstClr val="black"/>
                </a:solidFill>
                <a:latin typeface="Candara"/>
              </a:rPr>
              <a:t> tetrarch of Ituraea and of the region of </a:t>
            </a:r>
            <a:r>
              <a:rPr lang="en-US" sz="2133" dirty="0" err="1">
                <a:solidFill>
                  <a:prstClr val="black"/>
                </a:solidFill>
                <a:latin typeface="Candara"/>
              </a:rPr>
              <a:t>Trachonitis</a:t>
            </a:r>
            <a:r>
              <a:rPr lang="en-US" sz="2133" dirty="0">
                <a:solidFill>
                  <a:prstClr val="black"/>
                </a:solidFill>
                <a:latin typeface="Candara"/>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0" y="634889"/>
            <a:ext cx="4078629" cy="5562599"/>
          </a:xfrm>
          <a:prstGeom prst="rect">
            <a:avLst/>
          </a:prstGeom>
        </p:spPr>
      </p:pic>
    </p:spTree>
    <p:extLst>
      <p:ext uri="{BB962C8B-B14F-4D97-AF65-F5344CB8AC3E}">
        <p14:creationId xmlns:p14="http://schemas.microsoft.com/office/powerpoint/2010/main" val="3546818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1295400"/>
            <a:ext cx="5080000" cy="2872068"/>
          </a:xfrm>
          <a:prstGeom prst="rect">
            <a:avLst/>
          </a:prstGeom>
          <a:noFill/>
        </p:spPr>
        <p:txBody>
          <a:bodyPr wrap="square" rtlCol="0">
            <a:spAutoFit/>
          </a:bodyPr>
          <a:lstStyle/>
          <a:p>
            <a:pPr defTabSz="1219170">
              <a:spcBef>
                <a:spcPts val="267"/>
              </a:spcBef>
            </a:pPr>
            <a:r>
              <a:rPr lang="en-US" sz="2133" b="1" dirty="0">
                <a:solidFill>
                  <a:prstClr val="black"/>
                </a:solidFill>
                <a:latin typeface="Candara"/>
              </a:rPr>
              <a:t>Luke 3:1-2: </a:t>
            </a:r>
          </a:p>
          <a:p>
            <a:pPr defTabSz="1219170">
              <a:spcBef>
                <a:spcPts val="267"/>
              </a:spcBef>
            </a:pPr>
            <a:r>
              <a:rPr lang="en-US" sz="2133" baseline="30000" dirty="0">
                <a:solidFill>
                  <a:prstClr val="black"/>
                </a:solidFill>
                <a:latin typeface="Candara"/>
              </a:rPr>
              <a:t>1</a:t>
            </a:r>
            <a:r>
              <a:rPr lang="en-US" sz="2133" dirty="0">
                <a:solidFill>
                  <a:prstClr val="black"/>
                </a:solidFill>
                <a:latin typeface="Candara"/>
              </a:rPr>
              <a:t> Now in the fifteenth year of the reign of Tiberius Caesar, </a:t>
            </a:r>
            <a:br>
              <a:rPr lang="en-US" sz="2133" dirty="0">
                <a:solidFill>
                  <a:prstClr val="black"/>
                </a:solidFill>
                <a:latin typeface="Candara"/>
              </a:rPr>
            </a:br>
            <a:r>
              <a:rPr lang="en-US" sz="2133" dirty="0">
                <a:solidFill>
                  <a:srgbClr val="C00000"/>
                </a:solidFill>
                <a:latin typeface="Candara"/>
              </a:rPr>
              <a:t>Pontius Pilate </a:t>
            </a:r>
            <a:r>
              <a:rPr lang="en-US" sz="2133" dirty="0">
                <a:solidFill>
                  <a:prstClr val="black"/>
                </a:solidFill>
                <a:latin typeface="Candara"/>
              </a:rPr>
              <a:t>being governor of Judaea,</a:t>
            </a:r>
          </a:p>
          <a:p>
            <a:pPr defTabSz="1219170">
              <a:spcBef>
                <a:spcPts val="267"/>
              </a:spcBef>
            </a:pPr>
            <a:r>
              <a:rPr lang="en-US" sz="2133" dirty="0">
                <a:solidFill>
                  <a:prstClr val="black"/>
                </a:solidFill>
                <a:latin typeface="Candara"/>
              </a:rPr>
              <a:t>and </a:t>
            </a:r>
            <a:r>
              <a:rPr lang="en-US" sz="2133" dirty="0">
                <a:solidFill>
                  <a:srgbClr val="C00000"/>
                </a:solidFill>
                <a:latin typeface="Candara"/>
              </a:rPr>
              <a:t>Herod</a:t>
            </a:r>
            <a:r>
              <a:rPr lang="en-US" sz="2133" dirty="0">
                <a:solidFill>
                  <a:prstClr val="black"/>
                </a:solidFill>
                <a:latin typeface="Candara"/>
              </a:rPr>
              <a:t> being tetrarch of Galilee, </a:t>
            </a:r>
          </a:p>
          <a:p>
            <a:pPr defTabSz="1219170">
              <a:spcBef>
                <a:spcPts val="267"/>
              </a:spcBef>
            </a:pPr>
            <a:r>
              <a:rPr lang="en-US" sz="2133" dirty="0">
                <a:solidFill>
                  <a:prstClr val="black"/>
                </a:solidFill>
                <a:latin typeface="Candara"/>
              </a:rPr>
              <a:t>and his brother </a:t>
            </a:r>
            <a:r>
              <a:rPr lang="en-US" sz="2133" dirty="0">
                <a:solidFill>
                  <a:srgbClr val="C00000"/>
                </a:solidFill>
                <a:latin typeface="Candara"/>
              </a:rPr>
              <a:t>Philip</a:t>
            </a:r>
            <a:r>
              <a:rPr lang="en-US" sz="2133" dirty="0">
                <a:solidFill>
                  <a:prstClr val="black"/>
                </a:solidFill>
                <a:latin typeface="Candara"/>
              </a:rPr>
              <a:t> tetrarch of Ituraea and of the region of </a:t>
            </a:r>
            <a:r>
              <a:rPr lang="en-US" sz="2133" dirty="0" err="1">
                <a:solidFill>
                  <a:prstClr val="black"/>
                </a:solidFill>
                <a:latin typeface="Candara"/>
              </a:rPr>
              <a:t>Trachonitis</a:t>
            </a:r>
            <a:r>
              <a:rPr lang="en-US" sz="2133" dirty="0">
                <a:solidFill>
                  <a:prstClr val="black"/>
                </a:solidFill>
                <a:latin typeface="Candara"/>
              </a:rPr>
              <a:t>, </a:t>
            </a:r>
          </a:p>
          <a:p>
            <a:pPr defTabSz="1219170">
              <a:spcBef>
                <a:spcPts val="267"/>
              </a:spcBef>
            </a:pPr>
            <a:r>
              <a:rPr lang="en-US" sz="2133" dirty="0">
                <a:solidFill>
                  <a:prstClr val="black"/>
                </a:solidFill>
                <a:latin typeface="Candara"/>
              </a:rPr>
              <a:t>and </a:t>
            </a:r>
            <a:r>
              <a:rPr lang="en-US" sz="2133" dirty="0" err="1">
                <a:solidFill>
                  <a:srgbClr val="C00000"/>
                </a:solidFill>
                <a:latin typeface="Candara"/>
              </a:rPr>
              <a:t>Lysanias</a:t>
            </a:r>
            <a:r>
              <a:rPr lang="en-US" sz="2133" dirty="0">
                <a:solidFill>
                  <a:srgbClr val="C00000"/>
                </a:solidFill>
                <a:latin typeface="Candara"/>
              </a:rPr>
              <a:t> </a:t>
            </a:r>
            <a:r>
              <a:rPr lang="en-US" sz="2133" dirty="0">
                <a:solidFill>
                  <a:prstClr val="black"/>
                </a:solidFill>
                <a:latin typeface="Candara"/>
              </a:rPr>
              <a:t>the tetrarch of Abilene,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0" y="634889"/>
            <a:ext cx="4078629" cy="5562599"/>
          </a:xfrm>
          <a:prstGeom prst="rect">
            <a:avLst/>
          </a:prstGeom>
        </p:spPr>
      </p:pic>
    </p:spTree>
    <p:extLst>
      <p:ext uri="{BB962C8B-B14F-4D97-AF65-F5344CB8AC3E}">
        <p14:creationId xmlns:p14="http://schemas.microsoft.com/office/powerpoint/2010/main" val="41953352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6000" y="1295401"/>
            <a:ext cx="5080000" cy="4287584"/>
          </a:xfrm>
          <a:prstGeom prst="rect">
            <a:avLst/>
          </a:prstGeom>
          <a:noFill/>
        </p:spPr>
        <p:txBody>
          <a:bodyPr wrap="square" rtlCol="0">
            <a:spAutoFit/>
          </a:bodyPr>
          <a:lstStyle/>
          <a:p>
            <a:pPr defTabSz="1219170">
              <a:spcBef>
                <a:spcPts val="267"/>
              </a:spcBef>
            </a:pPr>
            <a:r>
              <a:rPr lang="en-US" sz="2133" b="1" dirty="0">
                <a:solidFill>
                  <a:prstClr val="black"/>
                </a:solidFill>
                <a:latin typeface="Candara"/>
              </a:rPr>
              <a:t>Luke 3:1-2: </a:t>
            </a:r>
          </a:p>
          <a:p>
            <a:pPr defTabSz="1219170">
              <a:spcBef>
                <a:spcPts val="267"/>
              </a:spcBef>
            </a:pPr>
            <a:r>
              <a:rPr lang="en-US" sz="2133" baseline="30000" dirty="0">
                <a:solidFill>
                  <a:prstClr val="black"/>
                </a:solidFill>
                <a:latin typeface="Candara"/>
              </a:rPr>
              <a:t>1</a:t>
            </a:r>
            <a:r>
              <a:rPr lang="en-US" sz="2133" dirty="0">
                <a:solidFill>
                  <a:prstClr val="black"/>
                </a:solidFill>
                <a:latin typeface="Candara"/>
              </a:rPr>
              <a:t> Now in the fifteenth year of the reign of Tiberius Caesar, </a:t>
            </a:r>
            <a:br>
              <a:rPr lang="en-US" sz="2133" dirty="0">
                <a:solidFill>
                  <a:prstClr val="black"/>
                </a:solidFill>
                <a:latin typeface="Candara"/>
              </a:rPr>
            </a:br>
            <a:r>
              <a:rPr lang="en-US" sz="2133" dirty="0">
                <a:solidFill>
                  <a:srgbClr val="C00000"/>
                </a:solidFill>
                <a:latin typeface="Candara"/>
              </a:rPr>
              <a:t>Pontius Pilate </a:t>
            </a:r>
            <a:r>
              <a:rPr lang="en-US" sz="2133" dirty="0">
                <a:solidFill>
                  <a:prstClr val="black"/>
                </a:solidFill>
                <a:latin typeface="Candara"/>
              </a:rPr>
              <a:t>being governor of Judaea,</a:t>
            </a:r>
          </a:p>
          <a:p>
            <a:pPr defTabSz="1219170">
              <a:spcBef>
                <a:spcPts val="267"/>
              </a:spcBef>
            </a:pPr>
            <a:r>
              <a:rPr lang="en-US" sz="2133" dirty="0">
                <a:solidFill>
                  <a:prstClr val="black"/>
                </a:solidFill>
                <a:latin typeface="Candara"/>
              </a:rPr>
              <a:t>and </a:t>
            </a:r>
            <a:r>
              <a:rPr lang="en-US" sz="2133" dirty="0">
                <a:solidFill>
                  <a:srgbClr val="C00000"/>
                </a:solidFill>
                <a:latin typeface="Candara"/>
              </a:rPr>
              <a:t>Herod</a:t>
            </a:r>
            <a:r>
              <a:rPr lang="en-US" sz="2133" dirty="0">
                <a:solidFill>
                  <a:prstClr val="black"/>
                </a:solidFill>
                <a:latin typeface="Candara"/>
              </a:rPr>
              <a:t> being tetrarch of Galilee, </a:t>
            </a:r>
          </a:p>
          <a:p>
            <a:pPr defTabSz="1219170">
              <a:spcBef>
                <a:spcPts val="267"/>
              </a:spcBef>
            </a:pPr>
            <a:r>
              <a:rPr lang="en-US" sz="2133" dirty="0">
                <a:solidFill>
                  <a:prstClr val="black"/>
                </a:solidFill>
                <a:latin typeface="Candara"/>
              </a:rPr>
              <a:t>and his brother </a:t>
            </a:r>
            <a:r>
              <a:rPr lang="en-US" sz="2133" dirty="0">
                <a:solidFill>
                  <a:srgbClr val="C00000"/>
                </a:solidFill>
                <a:latin typeface="Candara"/>
              </a:rPr>
              <a:t>Philip</a:t>
            </a:r>
            <a:r>
              <a:rPr lang="en-US" sz="2133" dirty="0">
                <a:solidFill>
                  <a:prstClr val="black"/>
                </a:solidFill>
                <a:latin typeface="Candara"/>
              </a:rPr>
              <a:t> tetrarch of Ituraea and of the region of </a:t>
            </a:r>
            <a:r>
              <a:rPr lang="en-US" sz="2133" dirty="0" err="1">
                <a:solidFill>
                  <a:prstClr val="black"/>
                </a:solidFill>
                <a:latin typeface="Candara"/>
              </a:rPr>
              <a:t>Trachonitis</a:t>
            </a:r>
            <a:r>
              <a:rPr lang="en-US" sz="2133" dirty="0">
                <a:solidFill>
                  <a:prstClr val="black"/>
                </a:solidFill>
                <a:latin typeface="Candara"/>
              </a:rPr>
              <a:t>, </a:t>
            </a:r>
          </a:p>
          <a:p>
            <a:pPr defTabSz="1219170">
              <a:spcBef>
                <a:spcPts val="267"/>
              </a:spcBef>
            </a:pPr>
            <a:r>
              <a:rPr lang="en-US" sz="2133" dirty="0">
                <a:solidFill>
                  <a:prstClr val="black"/>
                </a:solidFill>
                <a:latin typeface="Candara"/>
              </a:rPr>
              <a:t>and </a:t>
            </a:r>
            <a:r>
              <a:rPr lang="en-US" sz="2133" dirty="0" err="1">
                <a:solidFill>
                  <a:srgbClr val="C00000"/>
                </a:solidFill>
                <a:latin typeface="Candara"/>
              </a:rPr>
              <a:t>Lysanias</a:t>
            </a:r>
            <a:r>
              <a:rPr lang="en-US" sz="2133" dirty="0">
                <a:solidFill>
                  <a:srgbClr val="C00000"/>
                </a:solidFill>
                <a:latin typeface="Candara"/>
              </a:rPr>
              <a:t> </a:t>
            </a:r>
            <a:r>
              <a:rPr lang="en-US" sz="2133" dirty="0">
                <a:solidFill>
                  <a:prstClr val="black"/>
                </a:solidFill>
                <a:latin typeface="Candara"/>
              </a:rPr>
              <a:t>the tetrarch of Abilene,  </a:t>
            </a:r>
          </a:p>
          <a:p>
            <a:pPr defTabSz="1219170">
              <a:spcBef>
                <a:spcPts val="800"/>
              </a:spcBef>
            </a:pPr>
            <a:r>
              <a:rPr lang="en-US" sz="2133" baseline="30000" dirty="0">
                <a:solidFill>
                  <a:prstClr val="black"/>
                </a:solidFill>
                <a:latin typeface="Candara"/>
              </a:rPr>
              <a:t>2</a:t>
            </a:r>
            <a:r>
              <a:rPr lang="en-US" sz="2133" dirty="0">
                <a:solidFill>
                  <a:prstClr val="black"/>
                </a:solidFill>
                <a:latin typeface="Candara"/>
              </a:rPr>
              <a:t> </a:t>
            </a:r>
            <a:r>
              <a:rPr lang="en-US" sz="2133" dirty="0" err="1">
                <a:solidFill>
                  <a:prstClr val="black"/>
                </a:solidFill>
                <a:latin typeface="Candara"/>
              </a:rPr>
              <a:t>Annas</a:t>
            </a:r>
            <a:r>
              <a:rPr lang="en-US" sz="2133" dirty="0">
                <a:solidFill>
                  <a:prstClr val="black"/>
                </a:solidFill>
                <a:latin typeface="Candara"/>
              </a:rPr>
              <a:t> and Caiaphas being the high priests, </a:t>
            </a:r>
          </a:p>
          <a:p>
            <a:pPr defTabSz="1219170"/>
            <a:r>
              <a:rPr lang="en-US" sz="2133" dirty="0">
                <a:solidFill>
                  <a:prstClr val="black"/>
                </a:solidFill>
                <a:latin typeface="Candara"/>
              </a:rPr>
              <a:t>the word of God came unto John the son of Zacharias in the wilderness.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0" y="634889"/>
            <a:ext cx="4078629" cy="5562599"/>
          </a:xfrm>
          <a:prstGeom prst="rect">
            <a:avLst/>
          </a:prstGeom>
        </p:spPr>
      </p:pic>
    </p:spTree>
    <p:extLst>
      <p:ext uri="{BB962C8B-B14F-4D97-AF65-F5344CB8AC3E}">
        <p14:creationId xmlns:p14="http://schemas.microsoft.com/office/powerpoint/2010/main" val="9034699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500"/>
                                        <p:tgtEl>
                                          <p:spTgt spid="5">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600201"/>
            <a:ext cx="4490720" cy="3528530"/>
          </a:xfrm>
          <a:prstGeom prst="rect">
            <a:avLst/>
          </a:prstGeom>
          <a:noFill/>
        </p:spPr>
        <p:txBody>
          <a:bodyPr wrap="square" rtlCol="0">
            <a:spAutoFit/>
          </a:bodyPr>
          <a:lstStyle/>
          <a:p>
            <a:pPr defTabSz="1219170">
              <a:spcBef>
                <a:spcPts val="400"/>
              </a:spcBef>
            </a:pPr>
            <a:r>
              <a:rPr lang="en-US" sz="2133" b="1" dirty="0">
                <a:solidFill>
                  <a:prstClr val="black"/>
                </a:solidFill>
                <a:latin typeface="Candara"/>
              </a:rPr>
              <a:t>Back to Acts 13: </a:t>
            </a:r>
          </a:p>
          <a:p>
            <a:pPr defTabSz="1219170">
              <a:spcBef>
                <a:spcPts val="400"/>
              </a:spcBef>
            </a:pPr>
            <a:r>
              <a:rPr lang="en-US" sz="2133" baseline="30000" dirty="0">
                <a:solidFill>
                  <a:prstClr val="black"/>
                </a:solidFill>
                <a:latin typeface="Candara"/>
              </a:rPr>
              <a:t>2</a:t>
            </a:r>
            <a:r>
              <a:rPr lang="en-US" sz="2133" dirty="0">
                <a:solidFill>
                  <a:prstClr val="black"/>
                </a:solidFill>
                <a:latin typeface="Candara"/>
              </a:rPr>
              <a:t> As they ministered to the Lord, and fasted, the Holy Ghost said, Separate me Barnabas and Saul for the work whereunto I have called them.  </a:t>
            </a:r>
          </a:p>
          <a:p>
            <a:pPr defTabSz="1219170">
              <a:spcBef>
                <a:spcPts val="400"/>
              </a:spcBef>
            </a:pPr>
            <a:r>
              <a:rPr lang="en-US" sz="2133" baseline="30000" dirty="0">
                <a:solidFill>
                  <a:prstClr val="black"/>
                </a:solidFill>
                <a:latin typeface="Candara"/>
              </a:rPr>
              <a:t>3</a:t>
            </a:r>
            <a:r>
              <a:rPr lang="en-US" sz="2133" dirty="0">
                <a:solidFill>
                  <a:prstClr val="black"/>
                </a:solidFill>
                <a:latin typeface="Candara"/>
              </a:rPr>
              <a:t> And when they had fasted and prayed, and laid </a:t>
            </a:r>
            <a:r>
              <a:rPr lang="en-US" sz="2133" i="1" dirty="0">
                <a:solidFill>
                  <a:prstClr val="black"/>
                </a:solidFill>
                <a:latin typeface="Candara"/>
              </a:rPr>
              <a:t>their </a:t>
            </a:r>
            <a:r>
              <a:rPr lang="en-US" sz="2133" dirty="0">
                <a:solidFill>
                  <a:prstClr val="black"/>
                </a:solidFill>
                <a:latin typeface="Candara"/>
              </a:rPr>
              <a:t>hands on them, they sent </a:t>
            </a:r>
            <a:r>
              <a:rPr lang="en-US" sz="2133" i="1" dirty="0">
                <a:solidFill>
                  <a:prstClr val="black"/>
                </a:solidFill>
                <a:latin typeface="Candara"/>
              </a:rPr>
              <a:t>them </a:t>
            </a:r>
            <a:r>
              <a:rPr lang="en-US" sz="2133" dirty="0">
                <a:solidFill>
                  <a:prstClr val="black"/>
                </a:solidFill>
                <a:latin typeface="Candara"/>
              </a:rPr>
              <a:t>away.</a:t>
            </a:r>
          </a:p>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So they, being sent forth by the Holy Ghost …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334" y="943299"/>
            <a:ext cx="4561732" cy="4971403"/>
          </a:xfrm>
          <a:prstGeom prst="rect">
            <a:avLst/>
          </a:prstGeom>
        </p:spPr>
      </p:pic>
    </p:spTree>
    <p:extLst>
      <p:ext uri="{BB962C8B-B14F-4D97-AF65-F5344CB8AC3E}">
        <p14:creationId xmlns:p14="http://schemas.microsoft.com/office/powerpoint/2010/main" val="34975766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006600"/>
            <a:ext cx="4693920" cy="420564"/>
          </a:xfrm>
          <a:prstGeom prst="rect">
            <a:avLst/>
          </a:prstGeom>
          <a:noFill/>
        </p:spPr>
        <p:txBody>
          <a:bodyPr wrap="square" rtlCol="0">
            <a:spAutoFit/>
          </a:bodyPr>
          <a:lstStyle/>
          <a:p>
            <a:pPr defTabSz="1219170">
              <a:spcBef>
                <a:spcPts val="800"/>
              </a:spcBef>
            </a:pPr>
            <a:r>
              <a:rPr lang="en-US" sz="2133" dirty="0">
                <a:solidFill>
                  <a:prstClr val="black"/>
                </a:solidFill>
                <a:latin typeface="Candara"/>
              </a:rPr>
              <a:t>departed unto Seleucia;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1"/>
            <a:ext cx="4670736" cy="5181599"/>
          </a:xfrm>
          <a:prstGeom prst="rect">
            <a:avLst/>
          </a:prstGeom>
          <a:effectLst/>
        </p:spPr>
      </p:pic>
    </p:spTree>
    <p:extLst>
      <p:ext uri="{BB962C8B-B14F-4D97-AF65-F5344CB8AC3E}">
        <p14:creationId xmlns:p14="http://schemas.microsoft.com/office/powerpoint/2010/main" val="1395286722"/>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006600"/>
            <a:ext cx="4693920" cy="1179618"/>
          </a:xfrm>
          <a:prstGeom prst="rect">
            <a:avLst/>
          </a:prstGeom>
          <a:noFill/>
        </p:spPr>
        <p:txBody>
          <a:bodyPr wrap="square" rtlCol="0">
            <a:spAutoFit/>
          </a:bodyPr>
          <a:lstStyle/>
          <a:p>
            <a:pPr defTabSz="1219170">
              <a:spcBef>
                <a:spcPts val="800"/>
              </a:spcBef>
            </a:pPr>
            <a:r>
              <a:rPr lang="en-US" sz="2133" dirty="0">
                <a:solidFill>
                  <a:prstClr val="black"/>
                </a:solidFill>
                <a:latin typeface="Candara"/>
              </a:rPr>
              <a:t>departed unto Seleucia;</a:t>
            </a:r>
          </a:p>
          <a:p>
            <a:pPr defTabSz="1219170"/>
            <a:r>
              <a:rPr lang="en-US" sz="2133" dirty="0">
                <a:solidFill>
                  <a:prstClr val="black"/>
                </a:solidFill>
                <a:latin typeface="Candara"/>
              </a:rPr>
              <a:t>and from thence they sailed to Cyprus.</a:t>
            </a:r>
          </a:p>
          <a:p>
            <a:pPr defTabSz="1219170">
              <a:spcBef>
                <a:spcPts val="800"/>
              </a:spcBef>
            </a:pPr>
            <a:r>
              <a:rPr lang="en-US" sz="2133" baseline="30000" dirty="0">
                <a:solidFill>
                  <a:prstClr val="black"/>
                </a:solidFill>
                <a:latin typeface="Candara"/>
              </a:rPr>
              <a:t>5</a:t>
            </a:r>
            <a:r>
              <a:rPr lang="en-US" sz="2133" dirty="0">
                <a:solidFill>
                  <a:prstClr val="black"/>
                </a:solidFill>
                <a:latin typeface="Candara"/>
              </a:rPr>
              <a:t> And when they were at Salamis,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1"/>
            <a:ext cx="4670735" cy="5181596"/>
          </a:xfrm>
          <a:prstGeom prst="rect">
            <a:avLst/>
          </a:prstGeom>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85786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006600"/>
            <a:ext cx="4693920" cy="2266903"/>
          </a:xfrm>
          <a:prstGeom prst="rect">
            <a:avLst/>
          </a:prstGeom>
          <a:noFill/>
        </p:spPr>
        <p:txBody>
          <a:bodyPr wrap="square" rtlCol="0">
            <a:spAutoFit/>
          </a:bodyPr>
          <a:lstStyle/>
          <a:p>
            <a:pPr defTabSz="1219170">
              <a:spcBef>
                <a:spcPts val="800"/>
              </a:spcBef>
            </a:pPr>
            <a:r>
              <a:rPr lang="en-US" sz="2133" dirty="0">
                <a:solidFill>
                  <a:prstClr val="black"/>
                </a:solidFill>
                <a:latin typeface="Candara"/>
              </a:rPr>
              <a:t>departed unto Seleucia;</a:t>
            </a:r>
          </a:p>
          <a:p>
            <a:pPr defTabSz="1219170"/>
            <a:r>
              <a:rPr lang="en-US" sz="2133" dirty="0">
                <a:solidFill>
                  <a:prstClr val="black"/>
                </a:solidFill>
                <a:latin typeface="Candara"/>
              </a:rPr>
              <a:t>and from thence they sailed to Cyprus.</a:t>
            </a:r>
          </a:p>
          <a:p>
            <a:pPr defTabSz="1219170">
              <a:spcBef>
                <a:spcPts val="800"/>
              </a:spcBef>
            </a:pPr>
            <a:r>
              <a:rPr lang="en-US" sz="2133" baseline="30000" dirty="0">
                <a:solidFill>
                  <a:prstClr val="black"/>
                </a:solidFill>
                <a:latin typeface="Candara"/>
              </a:rPr>
              <a:t>5</a:t>
            </a:r>
            <a:r>
              <a:rPr lang="en-US" sz="2133" dirty="0">
                <a:solidFill>
                  <a:prstClr val="black"/>
                </a:solidFill>
                <a:latin typeface="Candara"/>
              </a:rPr>
              <a:t> And when they were at Salamis,</a:t>
            </a:r>
          </a:p>
          <a:p>
            <a:pPr defTabSz="1219170">
              <a:spcBef>
                <a:spcPts val="800"/>
              </a:spcBef>
            </a:pPr>
            <a:r>
              <a:rPr lang="en-US" sz="2133" dirty="0">
                <a:solidFill>
                  <a:prstClr val="black"/>
                </a:solidFill>
                <a:latin typeface="Candara"/>
              </a:rPr>
              <a:t>they preached the word of God in the synagogues of the Jews: and they had also John to </a:t>
            </a:r>
            <a:r>
              <a:rPr lang="en-US" sz="2133" i="1" dirty="0">
                <a:solidFill>
                  <a:prstClr val="black"/>
                </a:solidFill>
                <a:latin typeface="Candara"/>
              </a:rPr>
              <a:t>their </a:t>
            </a:r>
            <a:r>
              <a:rPr lang="en-US" sz="2133" dirty="0">
                <a:solidFill>
                  <a:prstClr val="black"/>
                </a:solidFill>
                <a:latin typeface="Candara"/>
              </a:rPr>
              <a:t>minister.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1"/>
            <a:ext cx="4670735" cy="5181596"/>
          </a:xfrm>
          <a:prstGeom prst="rect">
            <a:avLst/>
          </a:prstGeom>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68804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463040"/>
            <a:ext cx="4693920" cy="748795"/>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6</a:t>
            </a:r>
            <a:r>
              <a:rPr lang="en-US" sz="2133" dirty="0">
                <a:solidFill>
                  <a:prstClr val="black"/>
                </a:solidFill>
                <a:latin typeface="Candara"/>
              </a:rPr>
              <a:t> And when they had gone through</a:t>
            </a:r>
            <a:br>
              <a:rPr lang="en-US" sz="2133" dirty="0">
                <a:solidFill>
                  <a:prstClr val="black"/>
                </a:solidFill>
                <a:latin typeface="Candara"/>
              </a:rPr>
            </a:br>
            <a:r>
              <a:rPr lang="en-US" sz="2133" dirty="0">
                <a:solidFill>
                  <a:prstClr val="black"/>
                </a:solidFill>
                <a:latin typeface="Candara"/>
              </a:rPr>
              <a:t>the isle unto </a:t>
            </a:r>
            <a:r>
              <a:rPr lang="en-US" sz="2133" dirty="0" err="1">
                <a:solidFill>
                  <a:prstClr val="black"/>
                </a:solidFill>
                <a:latin typeface="Candara"/>
              </a:rPr>
              <a:t>Paphos</a:t>
            </a:r>
            <a:r>
              <a:rPr lang="en-US" sz="2133" dirty="0">
                <a:solidFill>
                  <a:prstClr val="black"/>
                </a:solidFill>
                <a:latin typeface="Candara"/>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1"/>
            <a:ext cx="4670735" cy="5181596"/>
          </a:xfrm>
          <a:prstGeom prst="rect">
            <a:avLst/>
          </a:prstGeom>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2870758"/>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463041"/>
            <a:ext cx="4693920" cy="325159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6</a:t>
            </a:r>
            <a:r>
              <a:rPr lang="en-US" sz="2133" dirty="0">
                <a:solidFill>
                  <a:prstClr val="black"/>
                </a:solidFill>
                <a:latin typeface="Candara"/>
              </a:rPr>
              <a:t> And when they had gone through</a:t>
            </a:r>
            <a:br>
              <a:rPr lang="en-US" sz="2133" dirty="0">
                <a:solidFill>
                  <a:prstClr val="black"/>
                </a:solidFill>
                <a:latin typeface="Candara"/>
              </a:rPr>
            </a:br>
            <a:r>
              <a:rPr lang="en-US" sz="2133" dirty="0">
                <a:solidFill>
                  <a:prstClr val="black"/>
                </a:solidFill>
                <a:latin typeface="Candara"/>
              </a:rPr>
              <a:t>the isle unto </a:t>
            </a:r>
            <a:r>
              <a:rPr lang="en-US" sz="2133" dirty="0" err="1">
                <a:solidFill>
                  <a:prstClr val="black"/>
                </a:solidFill>
                <a:latin typeface="Candara"/>
              </a:rPr>
              <a:t>Paphos</a:t>
            </a:r>
            <a:r>
              <a:rPr lang="en-US" sz="2133" dirty="0">
                <a:solidFill>
                  <a:prstClr val="black"/>
                </a:solidFill>
                <a:latin typeface="Candara"/>
              </a:rPr>
              <a:t>,</a:t>
            </a:r>
          </a:p>
          <a:p>
            <a:pPr defTabSz="1219170">
              <a:spcBef>
                <a:spcPts val="800"/>
              </a:spcBef>
            </a:pPr>
            <a:r>
              <a:rPr lang="en-US" sz="2133" dirty="0">
                <a:solidFill>
                  <a:prstClr val="black"/>
                </a:solidFill>
                <a:latin typeface="Candara"/>
              </a:rPr>
              <a:t>they found a certain sorcerer, a false prophet, a Jew, whose name </a:t>
            </a:r>
            <a:r>
              <a:rPr lang="en-US" sz="2133" i="1" dirty="0">
                <a:solidFill>
                  <a:prstClr val="black"/>
                </a:solidFill>
                <a:latin typeface="Candara"/>
              </a:rPr>
              <a:t>was </a:t>
            </a:r>
            <a:r>
              <a:rPr lang="en-US" sz="2133" dirty="0" err="1">
                <a:solidFill>
                  <a:prstClr val="black"/>
                </a:solidFill>
                <a:latin typeface="Candara"/>
              </a:rPr>
              <a:t>Barjesus</a:t>
            </a:r>
            <a:r>
              <a:rPr lang="en-US" sz="2133" dirty="0">
                <a:solidFill>
                  <a:prstClr val="black"/>
                </a:solidFill>
                <a:latin typeface="Candara"/>
              </a:rPr>
              <a:t>:</a:t>
            </a:r>
          </a:p>
          <a:p>
            <a:pPr defTabSz="1219170">
              <a:spcBef>
                <a:spcPts val="800"/>
              </a:spcBef>
            </a:pPr>
            <a:r>
              <a:rPr lang="en-US" sz="2133" baseline="30000" dirty="0">
                <a:solidFill>
                  <a:prstClr val="black"/>
                </a:solidFill>
                <a:latin typeface="Candara"/>
              </a:rPr>
              <a:t>7</a:t>
            </a:r>
            <a:r>
              <a:rPr lang="en-US" sz="2133" dirty="0">
                <a:solidFill>
                  <a:prstClr val="black"/>
                </a:solidFill>
                <a:latin typeface="Candara"/>
              </a:rPr>
              <a:t> Which was with the deputy of the country, </a:t>
            </a:r>
            <a:r>
              <a:rPr lang="en-US" sz="2133" dirty="0" err="1">
                <a:solidFill>
                  <a:prstClr val="black"/>
                </a:solidFill>
                <a:latin typeface="Candara"/>
              </a:rPr>
              <a:t>Sergius</a:t>
            </a:r>
            <a:r>
              <a:rPr lang="en-US" sz="2133" dirty="0">
                <a:solidFill>
                  <a:prstClr val="black"/>
                </a:solidFill>
                <a:latin typeface="Candara"/>
              </a:rPr>
              <a:t> Paulus, a prudent man; who called for Barnabas and Saul, and desired to hear the word of God.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1"/>
            <a:ext cx="4670733" cy="5181596"/>
          </a:xfrm>
          <a:prstGeom prst="rect">
            <a:avLst/>
          </a:prstGeom>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443210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1463041"/>
            <a:ext cx="4592320" cy="357982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6</a:t>
            </a:r>
            <a:r>
              <a:rPr lang="en-US" sz="2133" dirty="0">
                <a:solidFill>
                  <a:prstClr val="black"/>
                </a:solidFill>
                <a:latin typeface="Candara"/>
              </a:rPr>
              <a:t> And when they had gone through the isle unto </a:t>
            </a:r>
            <a:r>
              <a:rPr lang="en-US" sz="2133" dirty="0" err="1">
                <a:solidFill>
                  <a:prstClr val="black"/>
                </a:solidFill>
                <a:latin typeface="Candara"/>
              </a:rPr>
              <a:t>Paphos</a:t>
            </a:r>
            <a:r>
              <a:rPr lang="en-US" sz="2133" dirty="0">
                <a:solidFill>
                  <a:prstClr val="black"/>
                </a:solidFill>
                <a:latin typeface="Candara"/>
              </a:rPr>
              <a:t>, </a:t>
            </a:r>
          </a:p>
          <a:p>
            <a:pPr defTabSz="1219170">
              <a:spcBef>
                <a:spcPts val="800"/>
              </a:spcBef>
            </a:pPr>
            <a:r>
              <a:rPr lang="en-US" sz="2133" dirty="0">
                <a:solidFill>
                  <a:prstClr val="black"/>
                </a:solidFill>
                <a:latin typeface="Candara"/>
              </a:rPr>
              <a:t>they found a certain sorcerer, a false prophet, a Jew, whose name </a:t>
            </a:r>
            <a:r>
              <a:rPr lang="en-US" sz="2133" i="1" dirty="0">
                <a:solidFill>
                  <a:prstClr val="black"/>
                </a:solidFill>
                <a:latin typeface="Candara"/>
              </a:rPr>
              <a:t>was </a:t>
            </a:r>
            <a:r>
              <a:rPr lang="en-US" sz="2133" dirty="0" err="1">
                <a:solidFill>
                  <a:prstClr val="black"/>
                </a:solidFill>
                <a:latin typeface="Candara"/>
              </a:rPr>
              <a:t>Barjesus</a:t>
            </a:r>
            <a:r>
              <a:rPr lang="en-US" sz="2133" dirty="0">
                <a:solidFill>
                  <a:prstClr val="black"/>
                </a:solidFill>
                <a:latin typeface="Candara"/>
              </a:rPr>
              <a:t>:  </a:t>
            </a:r>
          </a:p>
          <a:p>
            <a:pPr defTabSz="1219170">
              <a:spcBef>
                <a:spcPts val="800"/>
              </a:spcBef>
            </a:pPr>
            <a:r>
              <a:rPr lang="en-US" sz="2133" baseline="30000" dirty="0">
                <a:solidFill>
                  <a:prstClr val="black"/>
                </a:solidFill>
                <a:latin typeface="Candara"/>
              </a:rPr>
              <a:t>7</a:t>
            </a:r>
            <a:r>
              <a:rPr lang="en-US" sz="2133" dirty="0">
                <a:solidFill>
                  <a:prstClr val="black"/>
                </a:solidFill>
                <a:latin typeface="Candara"/>
              </a:rPr>
              <a:t> Which was with the deputy of the country, </a:t>
            </a:r>
            <a:r>
              <a:rPr lang="en-US" sz="2133" dirty="0" err="1">
                <a:solidFill>
                  <a:prstClr val="black"/>
                </a:solidFill>
                <a:latin typeface="Candara"/>
              </a:rPr>
              <a:t>Sergius</a:t>
            </a:r>
            <a:r>
              <a:rPr lang="en-US" sz="2133" dirty="0">
                <a:solidFill>
                  <a:prstClr val="black"/>
                </a:solidFill>
                <a:latin typeface="Candara"/>
              </a:rPr>
              <a:t> Paulus, a prudent man; who called for Barnabas and Saul, and desired to hear the word of God. </a:t>
            </a:r>
            <a:endParaRPr lang="en-US" sz="2133" i="1" dirty="0">
              <a:solidFill>
                <a:srgbClr val="C00000"/>
              </a:solidFill>
              <a:latin typeface="Candara"/>
            </a:endParaRPr>
          </a:p>
        </p:txBody>
      </p:sp>
      <p:sp>
        <p:nvSpPr>
          <p:cNvPr id="4" name="TextBox 3"/>
          <p:cNvSpPr txBox="1"/>
          <p:nvPr/>
        </p:nvSpPr>
        <p:spPr>
          <a:xfrm>
            <a:off x="6756400" y="4374515"/>
            <a:ext cx="4165600" cy="954300"/>
          </a:xfrm>
          <a:prstGeom prst="rect">
            <a:avLst/>
          </a:prstGeom>
          <a:noFill/>
        </p:spPr>
        <p:txBody>
          <a:bodyPr wrap="square" rtlCol="0">
            <a:spAutoFit/>
          </a:bodyPr>
          <a:lstStyle/>
          <a:p>
            <a:pPr defTabSz="1219170"/>
            <a:r>
              <a:rPr lang="en-US" sz="1867" dirty="0">
                <a:solidFill>
                  <a:prstClr val="white"/>
                </a:solidFill>
                <a:latin typeface="Candara"/>
              </a:rPr>
              <a:t>In 1877 an inscription was found a short distance north of </a:t>
            </a:r>
            <a:r>
              <a:rPr lang="en-US" sz="1867" dirty="0" err="1">
                <a:solidFill>
                  <a:prstClr val="white"/>
                </a:solidFill>
                <a:latin typeface="Candara"/>
              </a:rPr>
              <a:t>Paphos</a:t>
            </a:r>
            <a:r>
              <a:rPr lang="en-US" sz="1867" dirty="0">
                <a:solidFill>
                  <a:prstClr val="white"/>
                </a:solidFill>
                <a:latin typeface="Candara"/>
              </a:rPr>
              <a:t> bearing </a:t>
            </a:r>
            <a:r>
              <a:rPr lang="en-US" sz="1867" dirty="0" err="1">
                <a:solidFill>
                  <a:prstClr val="white"/>
                </a:solidFill>
                <a:latin typeface="Candara"/>
              </a:rPr>
              <a:t>Serguis</a:t>
            </a:r>
            <a:r>
              <a:rPr lang="en-US" sz="1867" dirty="0">
                <a:solidFill>
                  <a:prstClr val="white"/>
                </a:solidFill>
                <a:latin typeface="Candara"/>
              </a:rPr>
              <a:t> Paulus’ name and title.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883" y="1050925"/>
            <a:ext cx="4485997" cy="2987675"/>
          </a:xfrm>
          <a:prstGeom prst="rect">
            <a:avLst/>
          </a:prstGeom>
        </p:spPr>
      </p:pic>
    </p:spTree>
    <p:extLst>
      <p:ext uri="{BB962C8B-B14F-4D97-AF65-F5344CB8AC3E}">
        <p14:creationId xmlns:p14="http://schemas.microsoft.com/office/powerpoint/2010/main" val="1867897945"/>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2320" y="942976"/>
            <a:ext cx="3688080" cy="3251596"/>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But </a:t>
            </a:r>
            <a:r>
              <a:rPr lang="en-US" sz="2133" dirty="0" err="1">
                <a:solidFill>
                  <a:prstClr val="black"/>
                </a:solidFill>
                <a:latin typeface="Candara"/>
              </a:rPr>
              <a:t>Elymas</a:t>
            </a:r>
            <a:r>
              <a:rPr lang="en-US" sz="2133" dirty="0">
                <a:solidFill>
                  <a:prstClr val="black"/>
                </a:solidFill>
                <a:latin typeface="Candara"/>
              </a:rPr>
              <a:t> the sorcerer </a:t>
            </a:r>
            <a:br>
              <a:rPr lang="en-US" sz="2133" dirty="0">
                <a:solidFill>
                  <a:prstClr val="black"/>
                </a:solidFill>
                <a:latin typeface="Candara"/>
              </a:rPr>
            </a:br>
            <a:r>
              <a:rPr lang="en-US" sz="2133" dirty="0">
                <a:solidFill>
                  <a:prstClr val="black"/>
                </a:solidFill>
                <a:latin typeface="Candara"/>
              </a:rPr>
              <a:t>(for so is his name by interpretation) withstood them, seeking to turn away the deputy from the faith.  </a:t>
            </a:r>
          </a:p>
          <a:p>
            <a:pPr defTabSz="1219170">
              <a:spcBef>
                <a:spcPts val="800"/>
              </a:spcBef>
            </a:pPr>
            <a:r>
              <a:rPr lang="en-US" sz="2133" baseline="30000" dirty="0">
                <a:solidFill>
                  <a:prstClr val="black"/>
                </a:solidFill>
                <a:latin typeface="Candara"/>
              </a:rPr>
              <a:t>9</a:t>
            </a:r>
            <a:r>
              <a:rPr lang="en-US" sz="2133" dirty="0">
                <a:solidFill>
                  <a:prstClr val="black"/>
                </a:solidFill>
                <a:latin typeface="Candara"/>
              </a:rPr>
              <a:t> Then Saul, (who also </a:t>
            </a:r>
            <a:r>
              <a:rPr lang="en-US" sz="2133" i="1" dirty="0">
                <a:solidFill>
                  <a:prstClr val="black"/>
                </a:solidFill>
                <a:latin typeface="Candara"/>
              </a:rPr>
              <a:t>is called </a:t>
            </a:r>
            <a:r>
              <a:rPr lang="en-US" sz="2133" dirty="0">
                <a:solidFill>
                  <a:prstClr val="black"/>
                </a:solidFill>
                <a:latin typeface="Candara"/>
              </a:rPr>
              <a:t>Paul,) filled with the Holy Ghost, set his eyes on him,</a:t>
            </a:r>
          </a:p>
          <a:p>
            <a:pPr defTabSz="1219170">
              <a:spcBef>
                <a:spcPts val="800"/>
              </a:spcBef>
            </a:pPr>
            <a:r>
              <a:rPr lang="en-US" sz="2133" baseline="30000" dirty="0">
                <a:solidFill>
                  <a:prstClr val="black"/>
                </a:solidFill>
                <a:latin typeface="Candara"/>
              </a:rPr>
              <a:t>10</a:t>
            </a:r>
            <a:r>
              <a:rPr lang="en-US" sz="2133" dirty="0">
                <a:solidFill>
                  <a:prstClr val="black"/>
                </a:solidFill>
                <a:latin typeface="Candara"/>
              </a:rPr>
              <a:t> And said,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1" y="707685"/>
            <a:ext cx="6792807" cy="5276556"/>
          </a:xfrm>
          <a:prstGeom prst="rect">
            <a:avLst/>
          </a:prstGeom>
        </p:spPr>
      </p:pic>
    </p:spTree>
    <p:extLst>
      <p:ext uri="{BB962C8B-B14F-4D97-AF65-F5344CB8AC3E}">
        <p14:creationId xmlns:p14="http://schemas.microsoft.com/office/powerpoint/2010/main" val="6301226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2320" y="942976"/>
            <a:ext cx="3688080" cy="4892750"/>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But </a:t>
            </a:r>
            <a:r>
              <a:rPr lang="en-US" sz="2133" dirty="0" err="1">
                <a:solidFill>
                  <a:prstClr val="black"/>
                </a:solidFill>
                <a:latin typeface="Candara"/>
              </a:rPr>
              <a:t>Elymas</a:t>
            </a:r>
            <a:r>
              <a:rPr lang="en-US" sz="2133" dirty="0">
                <a:solidFill>
                  <a:prstClr val="black"/>
                </a:solidFill>
                <a:latin typeface="Candara"/>
              </a:rPr>
              <a:t> the sorcerer </a:t>
            </a:r>
            <a:br>
              <a:rPr lang="en-US" sz="2133" dirty="0">
                <a:solidFill>
                  <a:prstClr val="black"/>
                </a:solidFill>
                <a:latin typeface="Candara"/>
              </a:rPr>
            </a:br>
            <a:r>
              <a:rPr lang="en-US" sz="2133" dirty="0">
                <a:solidFill>
                  <a:prstClr val="black"/>
                </a:solidFill>
                <a:latin typeface="Candara"/>
              </a:rPr>
              <a:t>(for so is his name by interpretation) withstood them, seeking to turn away the deputy from the faith.  </a:t>
            </a:r>
          </a:p>
          <a:p>
            <a:pPr defTabSz="1219170">
              <a:spcBef>
                <a:spcPts val="800"/>
              </a:spcBef>
            </a:pPr>
            <a:r>
              <a:rPr lang="en-US" sz="2133" baseline="30000" dirty="0">
                <a:solidFill>
                  <a:prstClr val="black"/>
                </a:solidFill>
                <a:latin typeface="Candara"/>
              </a:rPr>
              <a:t>9</a:t>
            </a:r>
            <a:r>
              <a:rPr lang="en-US" sz="2133" dirty="0">
                <a:solidFill>
                  <a:prstClr val="black"/>
                </a:solidFill>
                <a:latin typeface="Candara"/>
              </a:rPr>
              <a:t> Then Saul, (who also </a:t>
            </a:r>
            <a:r>
              <a:rPr lang="en-US" sz="2133" i="1" dirty="0">
                <a:solidFill>
                  <a:prstClr val="black"/>
                </a:solidFill>
                <a:latin typeface="Candara"/>
              </a:rPr>
              <a:t>is called </a:t>
            </a:r>
            <a:r>
              <a:rPr lang="en-US" sz="2133" dirty="0">
                <a:solidFill>
                  <a:prstClr val="black"/>
                </a:solidFill>
                <a:latin typeface="Candara"/>
              </a:rPr>
              <a:t>Paul,) filled with the Holy Ghost, set his eyes on him,</a:t>
            </a:r>
          </a:p>
          <a:p>
            <a:pPr defTabSz="1219170">
              <a:spcBef>
                <a:spcPts val="800"/>
              </a:spcBef>
            </a:pPr>
            <a:r>
              <a:rPr lang="en-US" sz="2133" baseline="30000" dirty="0">
                <a:solidFill>
                  <a:prstClr val="black"/>
                </a:solidFill>
                <a:latin typeface="Candara"/>
              </a:rPr>
              <a:t>10</a:t>
            </a:r>
            <a:r>
              <a:rPr lang="en-US" sz="2133" dirty="0">
                <a:solidFill>
                  <a:prstClr val="black"/>
                </a:solidFill>
                <a:latin typeface="Candara"/>
              </a:rPr>
              <a:t> And said, </a:t>
            </a:r>
            <a:r>
              <a:rPr lang="en-US" sz="2133" dirty="0">
                <a:solidFill>
                  <a:srgbClr val="C00000"/>
                </a:solidFill>
                <a:latin typeface="Candara"/>
              </a:rPr>
              <a:t>O full of all </a:t>
            </a:r>
            <a:r>
              <a:rPr lang="en-US" sz="2133" dirty="0" err="1">
                <a:solidFill>
                  <a:srgbClr val="C00000"/>
                </a:solidFill>
                <a:latin typeface="Candara"/>
              </a:rPr>
              <a:t>subtilty</a:t>
            </a:r>
            <a:r>
              <a:rPr lang="en-US" sz="2133" dirty="0">
                <a:solidFill>
                  <a:srgbClr val="C00000"/>
                </a:solidFill>
                <a:latin typeface="Candara"/>
              </a:rPr>
              <a:t> and all mischief, </a:t>
            </a:r>
            <a:r>
              <a:rPr lang="en-US" sz="2133" i="1" dirty="0">
                <a:solidFill>
                  <a:srgbClr val="C00000"/>
                </a:solidFill>
                <a:latin typeface="Candara"/>
              </a:rPr>
              <a:t>thou </a:t>
            </a:r>
            <a:r>
              <a:rPr lang="en-US" sz="2133" dirty="0">
                <a:solidFill>
                  <a:srgbClr val="C00000"/>
                </a:solidFill>
                <a:latin typeface="Candara"/>
              </a:rPr>
              <a:t>child of the devil, </a:t>
            </a:r>
            <a:r>
              <a:rPr lang="en-US" sz="2133" i="1" dirty="0">
                <a:solidFill>
                  <a:srgbClr val="C00000"/>
                </a:solidFill>
                <a:latin typeface="Candara"/>
              </a:rPr>
              <a:t>thou </a:t>
            </a:r>
            <a:r>
              <a:rPr lang="en-US" sz="2133" dirty="0">
                <a:solidFill>
                  <a:srgbClr val="C00000"/>
                </a:solidFill>
                <a:latin typeface="Candara"/>
              </a:rPr>
              <a:t>enemy of all righteousness, wilt thou not cease to pervert the right ways of the Lord?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1" y="707684"/>
            <a:ext cx="6792807" cy="5276555"/>
          </a:xfrm>
          <a:prstGeom prst="rect">
            <a:avLst/>
          </a:prstGeom>
        </p:spPr>
      </p:pic>
    </p:spTree>
    <p:extLst>
      <p:ext uri="{BB962C8B-B14F-4D97-AF65-F5344CB8AC3E}">
        <p14:creationId xmlns:p14="http://schemas.microsoft.com/office/powerpoint/2010/main" val="1009144028"/>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1" y="707685"/>
            <a:ext cx="6792807" cy="5276556"/>
          </a:xfrm>
          <a:prstGeom prst="rect">
            <a:avLst/>
          </a:prstGeom>
        </p:spPr>
      </p:pic>
      <p:sp>
        <p:nvSpPr>
          <p:cNvPr id="4" name="TextBox 3"/>
          <p:cNvSpPr txBox="1"/>
          <p:nvPr/>
        </p:nvSpPr>
        <p:spPr>
          <a:xfrm>
            <a:off x="711200" y="2108200"/>
            <a:ext cx="3759200" cy="2164310"/>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11</a:t>
            </a:r>
            <a:r>
              <a:rPr lang="en-US" sz="2133" dirty="0">
                <a:solidFill>
                  <a:prstClr val="black"/>
                </a:solidFill>
                <a:latin typeface="Candara"/>
              </a:rPr>
              <a:t> And now, behold, the hand of the Lord </a:t>
            </a:r>
            <a:r>
              <a:rPr lang="en-US" sz="2133" i="1" dirty="0">
                <a:solidFill>
                  <a:prstClr val="black"/>
                </a:solidFill>
                <a:latin typeface="Candara"/>
              </a:rPr>
              <a:t>is </a:t>
            </a:r>
            <a:r>
              <a:rPr lang="en-US" sz="2133" dirty="0">
                <a:solidFill>
                  <a:prstClr val="black"/>
                </a:solidFill>
                <a:latin typeface="Candara"/>
              </a:rPr>
              <a:t>upon thee, </a:t>
            </a:r>
            <a:br>
              <a:rPr lang="en-US" sz="2133" dirty="0">
                <a:solidFill>
                  <a:prstClr val="black"/>
                </a:solidFill>
                <a:latin typeface="Candara"/>
              </a:rPr>
            </a:br>
            <a:r>
              <a:rPr lang="en-US" sz="2133" dirty="0">
                <a:solidFill>
                  <a:prstClr val="black"/>
                </a:solidFill>
                <a:latin typeface="Candara"/>
              </a:rPr>
              <a:t>and thou shalt be blind, not seeing the sun for a season.</a:t>
            </a:r>
          </a:p>
          <a:p>
            <a:pPr defTabSz="1219170">
              <a:spcBef>
                <a:spcPts val="800"/>
              </a:spcBef>
            </a:pPr>
            <a:r>
              <a:rPr lang="en-US" sz="2133" dirty="0">
                <a:solidFill>
                  <a:prstClr val="black"/>
                </a:solidFill>
                <a:latin typeface="Candara"/>
              </a:rPr>
              <a:t>And immediately there fell on him a mist and a darkness;</a:t>
            </a:r>
          </a:p>
        </p:txBody>
      </p:sp>
    </p:spTree>
    <p:extLst>
      <p:ext uri="{BB962C8B-B14F-4D97-AF65-F5344CB8AC3E}">
        <p14:creationId xmlns:p14="http://schemas.microsoft.com/office/powerpoint/2010/main" val="3478735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1" y="707684"/>
            <a:ext cx="6792807" cy="5276555"/>
          </a:xfrm>
          <a:prstGeom prst="rect">
            <a:avLst/>
          </a:prstGeom>
        </p:spPr>
      </p:pic>
      <p:sp>
        <p:nvSpPr>
          <p:cNvPr id="6" name="TextBox 5"/>
          <p:cNvSpPr txBox="1"/>
          <p:nvPr/>
        </p:nvSpPr>
        <p:spPr>
          <a:xfrm>
            <a:off x="711200" y="2108200"/>
            <a:ext cx="3759200" cy="2923364"/>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11</a:t>
            </a:r>
            <a:r>
              <a:rPr lang="en-US" sz="2133" dirty="0">
                <a:solidFill>
                  <a:prstClr val="black"/>
                </a:solidFill>
                <a:latin typeface="Candara"/>
              </a:rPr>
              <a:t> And now, behold, the hand of the Lord </a:t>
            </a:r>
            <a:r>
              <a:rPr lang="en-US" sz="2133" i="1" dirty="0">
                <a:solidFill>
                  <a:prstClr val="black"/>
                </a:solidFill>
                <a:latin typeface="Candara"/>
              </a:rPr>
              <a:t>is </a:t>
            </a:r>
            <a:r>
              <a:rPr lang="en-US" sz="2133" dirty="0">
                <a:solidFill>
                  <a:prstClr val="black"/>
                </a:solidFill>
                <a:latin typeface="Candara"/>
              </a:rPr>
              <a:t>upon thee, </a:t>
            </a:r>
            <a:br>
              <a:rPr lang="en-US" sz="2133" dirty="0">
                <a:solidFill>
                  <a:prstClr val="black"/>
                </a:solidFill>
                <a:latin typeface="Candara"/>
              </a:rPr>
            </a:br>
            <a:r>
              <a:rPr lang="en-US" sz="2133" dirty="0">
                <a:solidFill>
                  <a:prstClr val="black"/>
                </a:solidFill>
                <a:latin typeface="Candara"/>
              </a:rPr>
              <a:t>and thou shalt be blind, not seeing the sun for a season.</a:t>
            </a:r>
          </a:p>
          <a:p>
            <a:pPr defTabSz="1219170">
              <a:spcBef>
                <a:spcPts val="800"/>
              </a:spcBef>
            </a:pPr>
            <a:r>
              <a:rPr lang="en-US" sz="2133" dirty="0">
                <a:solidFill>
                  <a:prstClr val="black"/>
                </a:solidFill>
                <a:latin typeface="Candara"/>
              </a:rPr>
              <a:t>And immediately there fell on him a mist and a darkness;</a:t>
            </a:r>
          </a:p>
          <a:p>
            <a:pPr defTabSz="1219170">
              <a:spcBef>
                <a:spcPts val="800"/>
              </a:spcBef>
            </a:pPr>
            <a:r>
              <a:rPr lang="en-US" sz="2133" dirty="0">
                <a:solidFill>
                  <a:prstClr val="black"/>
                </a:solidFill>
                <a:latin typeface="Candara"/>
              </a:rPr>
              <a:t>and he went about seeking some to lead him by the hand. </a:t>
            </a:r>
          </a:p>
        </p:txBody>
      </p:sp>
    </p:spTree>
    <p:extLst>
      <p:ext uri="{BB962C8B-B14F-4D97-AF65-F5344CB8AC3E}">
        <p14:creationId xmlns:p14="http://schemas.microsoft.com/office/powerpoint/2010/main" val="1033004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1200" y="2514600"/>
            <a:ext cx="3759200" cy="1405256"/>
          </a:xfrm>
          <a:prstGeom prst="rect">
            <a:avLst/>
          </a:prstGeom>
          <a:noFill/>
        </p:spPr>
        <p:txBody>
          <a:bodyPr wrap="square" rtlCol="0">
            <a:spAutoFit/>
          </a:bodyPr>
          <a:lstStyle/>
          <a:p>
            <a:pPr defTabSz="1219170">
              <a:spcBef>
                <a:spcPts val="800"/>
              </a:spcBef>
            </a:pPr>
            <a:r>
              <a:rPr lang="en-US" sz="2133" baseline="30000" dirty="0">
                <a:solidFill>
                  <a:prstClr val="black"/>
                </a:solidFill>
                <a:latin typeface="Candara"/>
              </a:rPr>
              <a:t>12</a:t>
            </a:r>
            <a:r>
              <a:rPr lang="en-US" sz="2133" dirty="0">
                <a:solidFill>
                  <a:prstClr val="black"/>
                </a:solidFill>
                <a:latin typeface="Candara"/>
              </a:rPr>
              <a:t> Then the deputy, when he saw what was done, believed, being astonished at the doctrine of the Lord.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400" y="707684"/>
            <a:ext cx="6792805" cy="5276555"/>
          </a:xfrm>
          <a:prstGeom prst="rect">
            <a:avLst/>
          </a:prstGeom>
        </p:spPr>
      </p:pic>
    </p:spTree>
    <p:extLst>
      <p:ext uri="{BB962C8B-B14F-4D97-AF65-F5344CB8AC3E}">
        <p14:creationId xmlns:p14="http://schemas.microsoft.com/office/powerpoint/2010/main" val="232590290"/>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6480"/>
            <a:ext cx="4693920" cy="1077026"/>
          </a:xfrm>
          <a:prstGeom prst="rect">
            <a:avLst/>
          </a:prstGeom>
          <a:noFill/>
        </p:spPr>
        <p:txBody>
          <a:bodyPr wrap="square" rtlCol="0">
            <a:spAutoFit/>
          </a:bodyPr>
          <a:lstStyle/>
          <a:p>
            <a:pPr defTabSz="1219170"/>
            <a:r>
              <a:rPr lang="en-US" sz="2133" baseline="30000" dirty="0">
                <a:solidFill>
                  <a:prstClr val="black"/>
                </a:solidFill>
                <a:latin typeface="Candara"/>
              </a:rPr>
              <a:t>13</a:t>
            </a:r>
            <a:r>
              <a:rPr lang="en-US" sz="2133" dirty="0">
                <a:solidFill>
                  <a:prstClr val="black"/>
                </a:solidFill>
                <a:latin typeface="Candara"/>
              </a:rPr>
              <a:t> Now when Paul and his company loosed from </a:t>
            </a:r>
            <a:r>
              <a:rPr lang="en-US" sz="2133" dirty="0" err="1">
                <a:solidFill>
                  <a:prstClr val="black"/>
                </a:solidFill>
                <a:latin typeface="Candara"/>
              </a:rPr>
              <a:t>Paphos</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they came to </a:t>
            </a:r>
            <a:r>
              <a:rPr lang="en-US" sz="2133" dirty="0" err="1">
                <a:solidFill>
                  <a:prstClr val="black"/>
                </a:solidFill>
                <a:latin typeface="Candara"/>
              </a:rPr>
              <a:t>Perga</a:t>
            </a:r>
            <a:r>
              <a:rPr lang="en-US" sz="2133" dirty="0">
                <a:solidFill>
                  <a:prstClr val="black"/>
                </a:solidFill>
                <a:latin typeface="Candara"/>
              </a:rPr>
              <a:t> in Pamphylia: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1"/>
            <a:ext cx="4670733" cy="5181596"/>
          </a:xfrm>
          <a:prstGeom prst="rect">
            <a:avLst/>
          </a:prstGeom>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43137286"/>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6480"/>
            <a:ext cx="4693920" cy="1733488"/>
          </a:xfrm>
          <a:prstGeom prst="rect">
            <a:avLst/>
          </a:prstGeom>
          <a:noFill/>
        </p:spPr>
        <p:txBody>
          <a:bodyPr wrap="square" rtlCol="0">
            <a:spAutoFit/>
          </a:bodyPr>
          <a:lstStyle/>
          <a:p>
            <a:pPr defTabSz="1219170"/>
            <a:r>
              <a:rPr lang="en-US" sz="2133" baseline="30000" dirty="0">
                <a:solidFill>
                  <a:prstClr val="black"/>
                </a:solidFill>
                <a:latin typeface="Candara"/>
              </a:rPr>
              <a:t>13</a:t>
            </a:r>
            <a:r>
              <a:rPr lang="en-US" sz="2133" dirty="0">
                <a:solidFill>
                  <a:prstClr val="black"/>
                </a:solidFill>
                <a:latin typeface="Candara"/>
              </a:rPr>
              <a:t> Now when Paul and his company loosed from </a:t>
            </a:r>
            <a:r>
              <a:rPr lang="en-US" sz="2133" dirty="0" err="1">
                <a:solidFill>
                  <a:prstClr val="black"/>
                </a:solidFill>
                <a:latin typeface="Candara"/>
              </a:rPr>
              <a:t>Paphos</a:t>
            </a:r>
            <a:r>
              <a:rPr lang="en-US" sz="2133" dirty="0">
                <a:solidFill>
                  <a:prstClr val="black"/>
                </a:solidFill>
                <a:latin typeface="Candara"/>
              </a:rPr>
              <a:t>, </a:t>
            </a:r>
            <a:br>
              <a:rPr lang="en-US" sz="2133" dirty="0">
                <a:solidFill>
                  <a:prstClr val="black"/>
                </a:solidFill>
                <a:latin typeface="Candara"/>
              </a:rPr>
            </a:br>
            <a:r>
              <a:rPr lang="en-US" sz="2133" dirty="0">
                <a:solidFill>
                  <a:prstClr val="black"/>
                </a:solidFill>
                <a:latin typeface="Candara"/>
              </a:rPr>
              <a:t>they came to </a:t>
            </a:r>
            <a:r>
              <a:rPr lang="en-US" sz="2133" dirty="0" err="1">
                <a:solidFill>
                  <a:prstClr val="black"/>
                </a:solidFill>
                <a:latin typeface="Candara"/>
              </a:rPr>
              <a:t>Perga</a:t>
            </a:r>
            <a:r>
              <a:rPr lang="en-US" sz="2133" dirty="0">
                <a:solidFill>
                  <a:prstClr val="black"/>
                </a:solidFill>
                <a:latin typeface="Candara"/>
              </a:rPr>
              <a:t> in Pamphylia:</a:t>
            </a:r>
          </a:p>
          <a:p>
            <a:pPr defTabSz="1219170"/>
            <a:r>
              <a:rPr lang="en-US" sz="2133" dirty="0">
                <a:solidFill>
                  <a:prstClr val="black"/>
                </a:solidFill>
                <a:latin typeface="Candara"/>
              </a:rPr>
              <a:t>and John departing from them returned to Jerusalem.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0"/>
            <a:ext cx="4670733" cy="5181595"/>
          </a:xfrm>
          <a:prstGeom prst="rect">
            <a:avLst/>
          </a:prstGeom>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1789">
            <a:off x="7462499" y="3496435"/>
            <a:ext cx="635000"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1321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6480"/>
            <a:ext cx="4693920" cy="748795"/>
          </a:xfrm>
          <a:prstGeom prst="rect">
            <a:avLst/>
          </a:prstGeom>
          <a:noFill/>
        </p:spPr>
        <p:txBody>
          <a:bodyPr wrap="square" rtlCol="0">
            <a:spAutoFit/>
          </a:bodyPr>
          <a:lstStyle/>
          <a:p>
            <a:pPr defTabSz="1219170"/>
            <a:r>
              <a:rPr lang="en-US" sz="2133" baseline="30000" dirty="0">
                <a:solidFill>
                  <a:prstClr val="black"/>
                </a:solidFill>
                <a:latin typeface="Candara"/>
              </a:rPr>
              <a:t>14</a:t>
            </a:r>
            <a:r>
              <a:rPr lang="en-US" sz="2133" dirty="0">
                <a:solidFill>
                  <a:prstClr val="black"/>
                </a:solidFill>
                <a:latin typeface="Candara"/>
              </a:rPr>
              <a:t> But when they departed from </a:t>
            </a:r>
            <a:r>
              <a:rPr lang="en-US" sz="2133" dirty="0" err="1">
                <a:solidFill>
                  <a:prstClr val="black"/>
                </a:solidFill>
                <a:latin typeface="Candara"/>
              </a:rPr>
              <a:t>Perga</a:t>
            </a:r>
            <a:r>
              <a:rPr lang="en-US" sz="2133" dirty="0">
                <a:solidFill>
                  <a:prstClr val="black"/>
                </a:solidFill>
                <a:latin typeface="Candara"/>
              </a:rPr>
              <a:t>, they came to Antioch in Pisidia,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0"/>
            <a:ext cx="4670733" cy="5181595"/>
          </a:xfrm>
          <a:prstGeom prst="rect">
            <a:avLst/>
          </a:prstGeom>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1789">
            <a:off x="7462499" y="3496435"/>
            <a:ext cx="635000"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617903"/>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6480"/>
            <a:ext cx="4693920" cy="1405256"/>
          </a:xfrm>
          <a:prstGeom prst="rect">
            <a:avLst/>
          </a:prstGeom>
          <a:noFill/>
        </p:spPr>
        <p:txBody>
          <a:bodyPr wrap="square" rtlCol="0">
            <a:spAutoFit/>
          </a:bodyPr>
          <a:lstStyle/>
          <a:p>
            <a:pPr defTabSz="1219170"/>
            <a:r>
              <a:rPr lang="en-US" sz="2133" baseline="30000" dirty="0">
                <a:solidFill>
                  <a:prstClr val="black"/>
                </a:solidFill>
                <a:latin typeface="Candara"/>
              </a:rPr>
              <a:t>14</a:t>
            </a:r>
            <a:r>
              <a:rPr lang="en-US" sz="2133" dirty="0">
                <a:solidFill>
                  <a:prstClr val="black"/>
                </a:solidFill>
                <a:latin typeface="Candara"/>
              </a:rPr>
              <a:t> But when they departed from </a:t>
            </a:r>
            <a:r>
              <a:rPr lang="en-US" sz="2133" dirty="0" err="1">
                <a:solidFill>
                  <a:prstClr val="black"/>
                </a:solidFill>
                <a:latin typeface="Candara"/>
              </a:rPr>
              <a:t>Perga</a:t>
            </a:r>
            <a:r>
              <a:rPr lang="en-US" sz="2133" dirty="0">
                <a:solidFill>
                  <a:prstClr val="black"/>
                </a:solidFill>
                <a:latin typeface="Candara"/>
              </a:rPr>
              <a:t>, they came to Antioch in Pisidia, </a:t>
            </a:r>
          </a:p>
          <a:p>
            <a:pPr defTabSz="1219170"/>
            <a:r>
              <a:rPr lang="en-US" sz="2133" dirty="0">
                <a:solidFill>
                  <a:prstClr val="black"/>
                </a:solidFill>
                <a:latin typeface="Candara"/>
              </a:rPr>
              <a:t>and went into the synagogue on the </a:t>
            </a:r>
            <a:r>
              <a:rPr lang="en-US" sz="2133" dirty="0" err="1">
                <a:solidFill>
                  <a:prstClr val="black"/>
                </a:solidFill>
                <a:latin typeface="Candara"/>
              </a:rPr>
              <a:t>sabbath</a:t>
            </a:r>
            <a:r>
              <a:rPr lang="en-US" sz="2133" dirty="0">
                <a:solidFill>
                  <a:prstClr val="black"/>
                </a:solidFill>
                <a:latin typeface="Candara"/>
              </a:rPr>
              <a:t> day, and sat down.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0"/>
            <a:ext cx="4670732" cy="5181595"/>
          </a:xfrm>
          <a:prstGeom prst="rect">
            <a:avLst/>
          </a:prstGeom>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1789">
            <a:off x="7462499" y="3496435"/>
            <a:ext cx="635000"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2023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6480"/>
            <a:ext cx="4693920" cy="244124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15</a:t>
            </a:r>
            <a:r>
              <a:rPr lang="en-US" sz="2133" dirty="0">
                <a:solidFill>
                  <a:prstClr val="black"/>
                </a:solidFill>
                <a:latin typeface="Candara"/>
              </a:rPr>
              <a:t> And after the reading of the law    and the prophets </a:t>
            </a:r>
            <a:br>
              <a:rPr lang="en-US" sz="2133" dirty="0">
                <a:solidFill>
                  <a:prstClr val="black"/>
                </a:solidFill>
                <a:latin typeface="Candara"/>
              </a:rPr>
            </a:br>
            <a:r>
              <a:rPr lang="en-US" sz="2133" dirty="0">
                <a:solidFill>
                  <a:prstClr val="black"/>
                </a:solidFill>
                <a:latin typeface="Candara"/>
              </a:rPr>
              <a:t>the rulers of the synagogue sent     unto them, saying, </a:t>
            </a:r>
          </a:p>
          <a:p>
            <a:pPr defTabSz="1219170">
              <a:spcBef>
                <a:spcPts val="400"/>
              </a:spcBef>
            </a:pPr>
            <a:r>
              <a:rPr lang="en-US" sz="2133" i="1" dirty="0">
                <a:solidFill>
                  <a:prstClr val="black"/>
                </a:solidFill>
                <a:latin typeface="Candara"/>
              </a:rPr>
              <a:t>Ye </a:t>
            </a:r>
            <a:r>
              <a:rPr lang="en-US" sz="2133" dirty="0">
                <a:solidFill>
                  <a:prstClr val="black"/>
                </a:solidFill>
                <a:latin typeface="Candara"/>
              </a:rPr>
              <a:t>men </a:t>
            </a:r>
            <a:r>
              <a:rPr lang="en-US" sz="2133" i="1" dirty="0">
                <a:solidFill>
                  <a:prstClr val="black"/>
                </a:solidFill>
                <a:latin typeface="Candara"/>
              </a:rPr>
              <a:t>and </a:t>
            </a:r>
            <a:r>
              <a:rPr lang="en-US" sz="2133" dirty="0">
                <a:solidFill>
                  <a:prstClr val="black"/>
                </a:solidFill>
                <a:latin typeface="Candara"/>
              </a:rPr>
              <a:t>brethren, if ye have any word of exhortation for the people,  say 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831" y="838200"/>
            <a:ext cx="4670732" cy="5181595"/>
          </a:xfrm>
          <a:prstGeom prst="rect">
            <a:avLst/>
          </a:prstGeom>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8821105" y="3718823"/>
            <a:ext cx="487619" cy="269207"/>
          </a:xfrm>
          <a:prstGeom prst="rect">
            <a:avLst/>
          </a:prstGeom>
          <a:effectLst>
            <a:outerShdw blurRad="50800" dist="38100" dir="5400000" algn="t" rotWithShape="0">
              <a:prstClr val="black">
                <a:alpha val="40000"/>
              </a:prstClr>
            </a:outerShdw>
          </a:effec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91789">
            <a:off x="7462499" y="3496435"/>
            <a:ext cx="635000"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519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97280" y="2316480"/>
            <a:ext cx="4592320" cy="1456553"/>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16</a:t>
            </a:r>
            <a:r>
              <a:rPr lang="en-US" sz="2133" dirty="0">
                <a:solidFill>
                  <a:prstClr val="black"/>
                </a:solidFill>
                <a:latin typeface="Candara"/>
              </a:rPr>
              <a:t> Then Paul stood up, </a:t>
            </a:r>
            <a:br>
              <a:rPr lang="en-US" sz="2133" dirty="0">
                <a:solidFill>
                  <a:prstClr val="black"/>
                </a:solidFill>
                <a:latin typeface="Candara"/>
              </a:rPr>
            </a:br>
            <a:r>
              <a:rPr lang="en-US" sz="2133" dirty="0">
                <a:solidFill>
                  <a:prstClr val="black"/>
                </a:solidFill>
                <a:latin typeface="Candara"/>
              </a:rPr>
              <a:t>and beckoning with </a:t>
            </a:r>
            <a:r>
              <a:rPr lang="en-US" sz="2133" i="1" dirty="0">
                <a:solidFill>
                  <a:prstClr val="black"/>
                </a:solidFill>
                <a:latin typeface="Candara"/>
              </a:rPr>
              <a:t>his </a:t>
            </a:r>
            <a:r>
              <a:rPr lang="en-US" sz="2133" dirty="0">
                <a:solidFill>
                  <a:prstClr val="black"/>
                </a:solidFill>
                <a:latin typeface="Candara"/>
              </a:rPr>
              <a:t>hand said,</a:t>
            </a:r>
          </a:p>
          <a:p>
            <a:pPr defTabSz="1219170">
              <a:spcBef>
                <a:spcPts val="400"/>
              </a:spcBef>
            </a:pPr>
            <a:r>
              <a:rPr lang="en-US" sz="2133" dirty="0">
                <a:solidFill>
                  <a:prstClr val="black"/>
                </a:solidFill>
                <a:latin typeface="Candara"/>
              </a:rPr>
              <a:t>Men of Israel, and ye that fear God, give audience.</a:t>
            </a:r>
          </a:p>
        </p:txBody>
      </p:sp>
      <p:sp>
        <p:nvSpPr>
          <p:cNvPr id="3" name="Rectangle 2"/>
          <p:cNvSpPr/>
          <p:nvPr/>
        </p:nvSpPr>
        <p:spPr>
          <a:xfrm>
            <a:off x="9652000" y="1771649"/>
            <a:ext cx="1524000" cy="3005951"/>
          </a:xfrm>
          <a:prstGeom prst="rect">
            <a:avLst/>
          </a:prstGeom>
        </p:spPr>
        <p:txBody>
          <a:bodyPr wrap="square">
            <a:spAutoFit/>
          </a:bodyPr>
          <a:lstStyle/>
          <a:p>
            <a:pPr defTabSz="1219170">
              <a:spcBef>
                <a:spcPts val="1600"/>
              </a:spcBef>
            </a:pPr>
            <a:r>
              <a:rPr lang="en-US" sz="1600" dirty="0">
                <a:solidFill>
                  <a:prstClr val="white"/>
                </a:solidFill>
                <a:latin typeface="Candara"/>
              </a:rPr>
              <a:t>This is </a:t>
            </a:r>
            <a:br>
              <a:rPr lang="en-US" sz="1600" dirty="0">
                <a:solidFill>
                  <a:prstClr val="white"/>
                </a:solidFill>
                <a:latin typeface="Candara"/>
              </a:rPr>
            </a:br>
            <a:r>
              <a:rPr lang="en-US" sz="1600" dirty="0">
                <a:solidFill>
                  <a:prstClr val="white"/>
                </a:solidFill>
                <a:latin typeface="Candara"/>
              </a:rPr>
              <a:t>Paul’s first recorded sermon, given in a synagogue in Pisidia.</a:t>
            </a:r>
          </a:p>
          <a:p>
            <a:pPr defTabSz="1219170">
              <a:spcBef>
                <a:spcPts val="1600"/>
              </a:spcBef>
            </a:pPr>
            <a:r>
              <a:rPr lang="en-US" sz="1600" dirty="0">
                <a:solidFill>
                  <a:prstClr val="white"/>
                </a:solidFill>
                <a:latin typeface="Candara"/>
              </a:rPr>
              <a:t>From this point forward he is called by his Greek name, </a:t>
            </a:r>
            <a:r>
              <a:rPr lang="en-US" sz="1600" i="1" dirty="0" err="1">
                <a:solidFill>
                  <a:prstClr val="white"/>
                </a:solidFill>
                <a:latin typeface="Candara"/>
              </a:rPr>
              <a:t>Paulos</a:t>
            </a:r>
            <a:r>
              <a:rPr lang="en-US" sz="1600" dirty="0">
                <a:solidFill>
                  <a:prstClr val="white"/>
                </a:solidFill>
                <a:latin typeface="Candara"/>
              </a:rPr>
              <a:t>, or Paul.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9170" y="1214179"/>
            <a:ext cx="2856001" cy="4349909"/>
          </a:xfrm>
          <a:prstGeom prst="rect">
            <a:avLst/>
          </a:prstGeom>
        </p:spPr>
      </p:pic>
    </p:spTree>
    <p:extLst>
      <p:ext uri="{BB962C8B-B14F-4D97-AF65-F5344CB8AC3E}">
        <p14:creationId xmlns:p14="http://schemas.microsoft.com/office/powerpoint/2010/main" val="10186781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706880"/>
            <a:ext cx="9753600" cy="216431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 God of this people of Israel chose our fathers, and exalted the people when they dwelt as strangers in the land of Egypt, and with an high arm brought he them out of it.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about the time of forty years suffered he their manners in the wilderness.</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And when he had destroyed seven nations in the land of </a:t>
            </a:r>
            <a:r>
              <a:rPr lang="en-US" sz="2133" dirty="0" err="1">
                <a:solidFill>
                  <a:prstClr val="black"/>
                </a:solidFill>
                <a:latin typeface="Candara"/>
              </a:rPr>
              <a:t>Chanaan</a:t>
            </a:r>
            <a:r>
              <a:rPr lang="en-US" sz="2133" dirty="0">
                <a:solidFill>
                  <a:prstClr val="black"/>
                </a:solidFill>
                <a:latin typeface="Candara"/>
              </a:rPr>
              <a:t>, he divided their land to them by lot.</a:t>
            </a:r>
          </a:p>
        </p:txBody>
      </p:sp>
      <p:sp>
        <p:nvSpPr>
          <p:cNvPr id="2" name="TextBox 1"/>
          <p:cNvSpPr txBox="1"/>
          <p:nvPr/>
        </p:nvSpPr>
        <p:spPr>
          <a:xfrm>
            <a:off x="1229360" y="787401"/>
            <a:ext cx="9753600" cy="666977"/>
          </a:xfrm>
          <a:prstGeom prst="rect">
            <a:avLst/>
          </a:prstGeom>
          <a:noFill/>
        </p:spPr>
        <p:txBody>
          <a:bodyPr wrap="square" rtlCol="0">
            <a:spAutoFit/>
          </a:bodyPr>
          <a:lstStyle/>
          <a:p>
            <a:pPr defTabSz="1219170"/>
            <a:r>
              <a:rPr lang="en-US" sz="1867" i="1" dirty="0">
                <a:solidFill>
                  <a:srgbClr val="C00000"/>
                </a:solidFill>
                <a:latin typeface="Candara"/>
              </a:rPr>
              <a:t>The first part of Paul’s sermon spans a period of about 500 years</a:t>
            </a:r>
            <a:br>
              <a:rPr lang="en-US" sz="1867" i="1" dirty="0">
                <a:solidFill>
                  <a:srgbClr val="C00000"/>
                </a:solidFill>
                <a:latin typeface="Candara"/>
              </a:rPr>
            </a:br>
            <a:r>
              <a:rPr lang="en-US" sz="1867" i="1" dirty="0">
                <a:solidFill>
                  <a:srgbClr val="C00000"/>
                </a:solidFill>
                <a:latin typeface="Candara"/>
              </a:rPr>
              <a:t>from the Exodus to the reign of King David.</a:t>
            </a:r>
          </a:p>
        </p:txBody>
      </p:sp>
    </p:spTree>
    <p:extLst>
      <p:ext uri="{BB962C8B-B14F-4D97-AF65-F5344CB8AC3E}">
        <p14:creationId xmlns:p14="http://schemas.microsoft.com/office/powerpoint/2010/main" val="16203289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216431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 God of this people of Israel chose our fathers, and exalted the people when they dwelt as strangers in the land of Egypt, and with an high arm brought he them out of it.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about the time of forty years suffered he their manners in the wilderness.</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And when he had destroyed seven nations in the land of </a:t>
            </a:r>
            <a:r>
              <a:rPr lang="en-US" sz="2133" dirty="0" err="1">
                <a:solidFill>
                  <a:prstClr val="black"/>
                </a:solidFill>
                <a:latin typeface="Candara"/>
              </a:rPr>
              <a:t>Chanaan</a:t>
            </a:r>
            <a:r>
              <a:rPr lang="en-US" sz="2133" dirty="0">
                <a:solidFill>
                  <a:prstClr val="black"/>
                </a:solidFill>
                <a:latin typeface="Candara"/>
              </a:rPr>
              <a:t>, he divided their land to them by lot.</a:t>
            </a:r>
          </a:p>
        </p:txBody>
      </p:sp>
      <p:sp>
        <p:nvSpPr>
          <p:cNvPr id="2" name="TextBox 1"/>
          <p:cNvSpPr txBox="1"/>
          <p:nvPr/>
        </p:nvSpPr>
        <p:spPr>
          <a:xfrm>
            <a:off x="1229360" y="787401"/>
            <a:ext cx="9753600" cy="666977"/>
          </a:xfrm>
          <a:prstGeom prst="rect">
            <a:avLst/>
          </a:prstGeom>
          <a:noFill/>
        </p:spPr>
        <p:txBody>
          <a:bodyPr wrap="square" rtlCol="0">
            <a:spAutoFit/>
          </a:bodyPr>
          <a:lstStyle/>
          <a:p>
            <a:pPr defTabSz="1219170"/>
            <a:r>
              <a:rPr lang="en-US" sz="1867" i="1" dirty="0">
                <a:solidFill>
                  <a:srgbClr val="C00000"/>
                </a:solidFill>
                <a:latin typeface="Candara"/>
              </a:rPr>
              <a:t>The first part of Paul’s sermon spans a period of about 500 years</a:t>
            </a:r>
            <a:br>
              <a:rPr lang="en-US" sz="1867" i="1" dirty="0">
                <a:solidFill>
                  <a:srgbClr val="C00000"/>
                </a:solidFill>
                <a:latin typeface="Candara"/>
              </a:rPr>
            </a:br>
            <a:r>
              <a:rPr lang="en-US" sz="1867" i="1" dirty="0">
                <a:solidFill>
                  <a:srgbClr val="C00000"/>
                </a:solidFill>
                <a:latin typeface="Candara"/>
              </a:rPr>
              <a:t>from the Exodus to the reign of King David.</a:t>
            </a:r>
          </a:p>
        </p:txBody>
      </p:sp>
    </p:spTree>
    <p:extLst>
      <p:ext uri="{BB962C8B-B14F-4D97-AF65-F5344CB8AC3E}">
        <p14:creationId xmlns:p14="http://schemas.microsoft.com/office/powerpoint/2010/main" val="4058391138"/>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216431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 God of this people of Israel chose our fathers, and exalted the people when they dwelt as strangers in the land of Egypt, and with an high arm brought he them out of it.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about the time of forty years suffered he their manners in the wilderness.</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And when he had destroyed seven nations in the land of </a:t>
            </a:r>
            <a:r>
              <a:rPr lang="en-US" sz="2133" dirty="0" err="1">
                <a:solidFill>
                  <a:prstClr val="black"/>
                </a:solidFill>
                <a:latin typeface="Candara"/>
              </a:rPr>
              <a:t>Chanaan</a:t>
            </a:r>
            <a:r>
              <a:rPr lang="en-US" sz="2133" dirty="0">
                <a:solidFill>
                  <a:prstClr val="black"/>
                </a:solidFill>
                <a:latin typeface="Candara"/>
              </a:rPr>
              <a:t>, he divided their land to them by lot.</a:t>
            </a:r>
          </a:p>
        </p:txBody>
      </p:sp>
      <p:sp>
        <p:nvSpPr>
          <p:cNvPr id="2" name="TextBox 1"/>
          <p:cNvSpPr txBox="1"/>
          <p:nvPr/>
        </p:nvSpPr>
        <p:spPr>
          <a:xfrm>
            <a:off x="1229360" y="787401"/>
            <a:ext cx="9753600" cy="666977"/>
          </a:xfrm>
          <a:prstGeom prst="rect">
            <a:avLst/>
          </a:prstGeom>
          <a:noFill/>
        </p:spPr>
        <p:txBody>
          <a:bodyPr wrap="square" rtlCol="0">
            <a:spAutoFit/>
          </a:bodyPr>
          <a:lstStyle/>
          <a:p>
            <a:pPr defTabSz="1219170"/>
            <a:r>
              <a:rPr lang="en-US" sz="1867" i="1" dirty="0">
                <a:solidFill>
                  <a:srgbClr val="C00000"/>
                </a:solidFill>
                <a:latin typeface="Candara"/>
              </a:rPr>
              <a:t>The first part of Paul’s sermon spans a period of about 500 years</a:t>
            </a:r>
            <a:br>
              <a:rPr lang="en-US" sz="1867" i="1" dirty="0">
                <a:solidFill>
                  <a:srgbClr val="C00000"/>
                </a:solidFill>
                <a:latin typeface="Candara"/>
              </a:rPr>
            </a:br>
            <a:r>
              <a:rPr lang="en-US" sz="1867" i="1" dirty="0">
                <a:solidFill>
                  <a:srgbClr val="C00000"/>
                </a:solidFill>
                <a:latin typeface="Candara"/>
              </a:rPr>
              <a:t>from the Exodus to the reign of King David.</a:t>
            </a:r>
          </a:p>
        </p:txBody>
      </p:sp>
    </p:spTree>
    <p:extLst>
      <p:ext uri="{BB962C8B-B14F-4D97-AF65-F5344CB8AC3E}">
        <p14:creationId xmlns:p14="http://schemas.microsoft.com/office/powerpoint/2010/main" val="629918809"/>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216431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 God of this people of Israel chose our fathers, and exalted the people when they dwelt as strangers in the land of Egypt, and with an high arm brought he them out of it.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about the time of forty years suffered he their manners in the wilderness.</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And when he had destroyed seven nations in the land of </a:t>
            </a:r>
            <a:r>
              <a:rPr lang="en-US" sz="2133" dirty="0" err="1">
                <a:solidFill>
                  <a:prstClr val="black"/>
                </a:solidFill>
                <a:latin typeface="Candara"/>
              </a:rPr>
              <a:t>Chanaan</a:t>
            </a:r>
            <a:r>
              <a:rPr lang="en-US" sz="2133" dirty="0">
                <a:solidFill>
                  <a:prstClr val="black"/>
                </a:solidFill>
                <a:latin typeface="Candara"/>
              </a:rPr>
              <a:t>, he divided their land to them by lot.</a:t>
            </a:r>
          </a:p>
        </p:txBody>
      </p:sp>
      <p:sp>
        <p:nvSpPr>
          <p:cNvPr id="2" name="TextBox 1"/>
          <p:cNvSpPr txBox="1"/>
          <p:nvPr/>
        </p:nvSpPr>
        <p:spPr>
          <a:xfrm>
            <a:off x="1229360" y="787401"/>
            <a:ext cx="9753600" cy="666977"/>
          </a:xfrm>
          <a:prstGeom prst="rect">
            <a:avLst/>
          </a:prstGeom>
          <a:noFill/>
        </p:spPr>
        <p:txBody>
          <a:bodyPr wrap="square" rtlCol="0">
            <a:spAutoFit/>
          </a:bodyPr>
          <a:lstStyle/>
          <a:p>
            <a:pPr defTabSz="1219170"/>
            <a:r>
              <a:rPr lang="en-US" sz="1867" i="1" dirty="0">
                <a:solidFill>
                  <a:srgbClr val="C00000"/>
                </a:solidFill>
                <a:latin typeface="Candara"/>
              </a:rPr>
              <a:t>The first part of Paul’s sermon spans a period of about 500 years</a:t>
            </a:r>
            <a:br>
              <a:rPr lang="en-US" sz="1867" i="1" dirty="0">
                <a:solidFill>
                  <a:srgbClr val="C00000"/>
                </a:solidFill>
                <a:latin typeface="Candara"/>
              </a:rPr>
            </a:br>
            <a:r>
              <a:rPr lang="en-US" sz="1867" i="1" dirty="0">
                <a:solidFill>
                  <a:srgbClr val="C00000"/>
                </a:solidFill>
                <a:latin typeface="Candara"/>
              </a:rPr>
              <a:t>from the Exodus to the reign of King David.</a:t>
            </a:r>
          </a:p>
        </p:txBody>
      </p:sp>
    </p:spTree>
    <p:extLst>
      <p:ext uri="{BB962C8B-B14F-4D97-AF65-F5344CB8AC3E}">
        <p14:creationId xmlns:p14="http://schemas.microsoft.com/office/powerpoint/2010/main" val="2965199391"/>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216431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 God of this people of Israel chose our fathers, and exalted the people when they dwelt as strangers in the land of Egypt, and with an high arm brought he them out of it.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about the time of forty years suffered he their manners in the wilderness.</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And when he had destroyed seven nations in the land of </a:t>
            </a:r>
            <a:r>
              <a:rPr lang="en-US" sz="2133" dirty="0" err="1">
                <a:solidFill>
                  <a:prstClr val="black"/>
                </a:solidFill>
                <a:latin typeface="Candara"/>
              </a:rPr>
              <a:t>Chanaan</a:t>
            </a:r>
            <a:r>
              <a:rPr lang="en-US" sz="2133" dirty="0">
                <a:solidFill>
                  <a:prstClr val="black"/>
                </a:solidFill>
                <a:latin typeface="Candara"/>
              </a:rPr>
              <a:t>, he divided their land to them by lot.</a:t>
            </a:r>
          </a:p>
        </p:txBody>
      </p:sp>
      <p:sp>
        <p:nvSpPr>
          <p:cNvPr id="2" name="TextBox 1"/>
          <p:cNvSpPr txBox="1"/>
          <p:nvPr/>
        </p:nvSpPr>
        <p:spPr>
          <a:xfrm>
            <a:off x="1229360" y="787401"/>
            <a:ext cx="9753600" cy="666977"/>
          </a:xfrm>
          <a:prstGeom prst="rect">
            <a:avLst/>
          </a:prstGeom>
          <a:noFill/>
        </p:spPr>
        <p:txBody>
          <a:bodyPr wrap="square" rtlCol="0">
            <a:spAutoFit/>
          </a:bodyPr>
          <a:lstStyle/>
          <a:p>
            <a:pPr defTabSz="1219170"/>
            <a:r>
              <a:rPr lang="en-US" sz="1867" i="1" dirty="0">
                <a:solidFill>
                  <a:srgbClr val="C00000"/>
                </a:solidFill>
                <a:latin typeface="Candara"/>
              </a:rPr>
              <a:t>The first part of Paul’s sermon spans a period of about 500 years</a:t>
            </a:r>
            <a:br>
              <a:rPr lang="en-US" sz="1867" i="1" dirty="0">
                <a:solidFill>
                  <a:srgbClr val="C00000"/>
                </a:solidFill>
                <a:latin typeface="Candara"/>
              </a:rPr>
            </a:br>
            <a:r>
              <a:rPr lang="en-US" sz="1867" i="1" dirty="0">
                <a:solidFill>
                  <a:srgbClr val="C00000"/>
                </a:solidFill>
                <a:latin typeface="Candara"/>
              </a:rPr>
              <a:t>from the Exodus to the reign of King David.</a:t>
            </a:r>
          </a:p>
        </p:txBody>
      </p:sp>
    </p:spTree>
    <p:extLst>
      <p:ext uri="{BB962C8B-B14F-4D97-AF65-F5344CB8AC3E}">
        <p14:creationId xmlns:p14="http://schemas.microsoft.com/office/powerpoint/2010/main" val="256297030"/>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216431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The God of this people of Israel chose our fathers, and exalted the people when they dwelt as strangers in the land of Egypt, and with an high arm brought he them out of it.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about the time of forty years suffered he their manners in the wilderness.</a:t>
            </a:r>
          </a:p>
          <a:p>
            <a:pPr defTabSz="1219170">
              <a:spcBef>
                <a:spcPts val="400"/>
              </a:spcBef>
            </a:pPr>
            <a:r>
              <a:rPr lang="en-US" sz="2133" baseline="30000" dirty="0">
                <a:solidFill>
                  <a:prstClr val="black"/>
                </a:solidFill>
                <a:latin typeface="Candara"/>
              </a:rPr>
              <a:t>19</a:t>
            </a:r>
            <a:r>
              <a:rPr lang="en-US" sz="2133" dirty="0">
                <a:solidFill>
                  <a:prstClr val="black"/>
                </a:solidFill>
                <a:latin typeface="Candara"/>
              </a:rPr>
              <a:t> And when he had destroyed seven nations in the land of </a:t>
            </a:r>
            <a:r>
              <a:rPr lang="en-US" sz="2133" dirty="0" err="1">
                <a:solidFill>
                  <a:prstClr val="black"/>
                </a:solidFill>
                <a:latin typeface="Candara"/>
              </a:rPr>
              <a:t>Chanaan</a:t>
            </a:r>
            <a:r>
              <a:rPr lang="en-US" sz="2133" dirty="0">
                <a:solidFill>
                  <a:prstClr val="black"/>
                </a:solidFill>
                <a:latin typeface="Candara"/>
              </a:rPr>
              <a:t>, he divided their land to them by lot.</a:t>
            </a:r>
            <a:endParaRPr lang="en-US" sz="2133" b="1" dirty="0">
              <a:solidFill>
                <a:prstClr val="black"/>
              </a:solidFill>
              <a:latin typeface="Candara"/>
            </a:endParaRPr>
          </a:p>
        </p:txBody>
      </p:sp>
      <p:sp>
        <p:nvSpPr>
          <p:cNvPr id="2" name="TextBox 1"/>
          <p:cNvSpPr txBox="1"/>
          <p:nvPr/>
        </p:nvSpPr>
        <p:spPr>
          <a:xfrm>
            <a:off x="1229360" y="787401"/>
            <a:ext cx="9753600" cy="666977"/>
          </a:xfrm>
          <a:prstGeom prst="rect">
            <a:avLst/>
          </a:prstGeom>
          <a:noFill/>
        </p:spPr>
        <p:txBody>
          <a:bodyPr wrap="square" rtlCol="0">
            <a:spAutoFit/>
          </a:bodyPr>
          <a:lstStyle/>
          <a:p>
            <a:pPr defTabSz="1219170"/>
            <a:r>
              <a:rPr lang="en-US" sz="1867" i="1" dirty="0">
                <a:solidFill>
                  <a:srgbClr val="C00000"/>
                </a:solidFill>
                <a:latin typeface="Candara"/>
              </a:rPr>
              <a:t>The first part of Paul’s sermon spans a period of about 500 years</a:t>
            </a:r>
            <a:br>
              <a:rPr lang="en-US" sz="1867" i="1" dirty="0">
                <a:solidFill>
                  <a:srgbClr val="C00000"/>
                </a:solidFill>
                <a:latin typeface="Candara"/>
              </a:rPr>
            </a:br>
            <a:r>
              <a:rPr lang="en-US" sz="1867" i="1" dirty="0">
                <a:solidFill>
                  <a:srgbClr val="C00000"/>
                </a:solidFill>
                <a:latin typeface="Candara"/>
              </a:rPr>
              <a:t>from the Exodus to the reign of King David.</a:t>
            </a:r>
          </a:p>
        </p:txBody>
      </p:sp>
      <p:sp>
        <p:nvSpPr>
          <p:cNvPr id="5" name="TextBox 4"/>
          <p:cNvSpPr txBox="1"/>
          <p:nvPr/>
        </p:nvSpPr>
        <p:spPr>
          <a:xfrm>
            <a:off x="4876800" y="3782457"/>
            <a:ext cx="5892800" cy="1241622"/>
          </a:xfrm>
          <a:prstGeom prst="rect">
            <a:avLst/>
          </a:prstGeom>
          <a:noFill/>
        </p:spPr>
        <p:txBody>
          <a:bodyPr wrap="square" rtlCol="0">
            <a:spAutoFit/>
          </a:bodyPr>
          <a:lstStyle/>
          <a:p>
            <a:pPr defTabSz="1219170"/>
            <a:r>
              <a:rPr lang="en-US" sz="1867" b="1" dirty="0">
                <a:solidFill>
                  <a:srgbClr val="073E87"/>
                </a:solidFill>
                <a:latin typeface="Candara"/>
              </a:rPr>
              <a:t>Joshua 11:23: </a:t>
            </a:r>
            <a:r>
              <a:rPr lang="en-US" sz="1867" dirty="0">
                <a:solidFill>
                  <a:srgbClr val="073E87"/>
                </a:solidFill>
                <a:latin typeface="Candara"/>
              </a:rPr>
              <a:t>So Joshua took the whole land, according to all that the LORD said unto Moses; and Joshua gave it for an inheritance unto Israel according to their divisions by their tribes. And the land rested from war. </a:t>
            </a:r>
          </a:p>
        </p:txBody>
      </p:sp>
    </p:spTree>
    <p:extLst>
      <p:ext uri="{BB962C8B-B14F-4D97-AF65-F5344CB8AC3E}">
        <p14:creationId xmlns:p14="http://schemas.microsoft.com/office/powerpoint/2010/main" val="65101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3" y="209549"/>
            <a:ext cx="11582392" cy="6438896"/>
          </a:xfrm>
          <a:prstGeom prst="rect">
            <a:avLst/>
          </a:prstGeom>
        </p:spPr>
      </p:pic>
      <p:sp>
        <p:nvSpPr>
          <p:cNvPr id="4" name="TextBox 3"/>
          <p:cNvSpPr txBox="1"/>
          <p:nvPr/>
        </p:nvSpPr>
        <p:spPr>
          <a:xfrm>
            <a:off x="1219200" y="1706880"/>
            <a:ext cx="9753600" cy="124130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And after that he gave </a:t>
            </a:r>
            <a:r>
              <a:rPr lang="en-US" sz="2133" i="1" dirty="0">
                <a:solidFill>
                  <a:prstClr val="black"/>
                </a:solidFill>
                <a:latin typeface="Candara"/>
              </a:rPr>
              <a:t>unto them </a:t>
            </a:r>
            <a:r>
              <a:rPr lang="en-US" sz="2133" dirty="0">
                <a:solidFill>
                  <a:prstClr val="black"/>
                </a:solidFill>
                <a:latin typeface="Candara"/>
              </a:rPr>
              <a:t>judges about the space of four hundred and fifty years, until Samuel the prophet.</a:t>
            </a:r>
          </a:p>
          <a:p>
            <a:pPr defTabSz="1219170">
              <a:spcBef>
                <a:spcPts val="1600"/>
              </a:spcBef>
            </a:pPr>
            <a:r>
              <a:rPr lang="en-US" sz="1867" i="1" dirty="0">
                <a:solidFill>
                  <a:srgbClr val="C00000"/>
                </a:solidFill>
                <a:latin typeface="Candara"/>
              </a:rPr>
              <a:t>The ministry of Samuel lasted from 1069 BC to 1015 BC</a:t>
            </a:r>
            <a:endParaRPr lang="en-US" sz="1867" dirty="0">
              <a:solidFill>
                <a:prstClr val="black"/>
              </a:solidFill>
              <a:latin typeface="Candara"/>
            </a:endParaRPr>
          </a:p>
        </p:txBody>
      </p:sp>
    </p:spTree>
    <p:extLst>
      <p:ext uri="{BB962C8B-B14F-4D97-AF65-F5344CB8AC3E}">
        <p14:creationId xmlns:p14="http://schemas.microsoft.com/office/powerpoint/2010/main" val="14568405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3" y="209550"/>
            <a:ext cx="11582392" cy="6438895"/>
          </a:xfrm>
          <a:prstGeom prst="rect">
            <a:avLst/>
          </a:prstGeom>
        </p:spPr>
      </p:pic>
      <p:sp>
        <p:nvSpPr>
          <p:cNvPr id="4" name="TextBox 3"/>
          <p:cNvSpPr txBox="1"/>
          <p:nvPr/>
        </p:nvSpPr>
        <p:spPr>
          <a:xfrm>
            <a:off x="1219200" y="1706880"/>
            <a:ext cx="9753600" cy="124130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And after that he gave </a:t>
            </a:r>
            <a:r>
              <a:rPr lang="en-US" sz="2133" i="1" dirty="0">
                <a:solidFill>
                  <a:prstClr val="black"/>
                </a:solidFill>
                <a:latin typeface="Candara"/>
              </a:rPr>
              <a:t>unto them </a:t>
            </a:r>
            <a:r>
              <a:rPr lang="en-US" sz="2133" dirty="0">
                <a:solidFill>
                  <a:prstClr val="black"/>
                </a:solidFill>
                <a:latin typeface="Candara"/>
              </a:rPr>
              <a:t>judges about the space of four hundred and fifty years, until Samuel the prophet.</a:t>
            </a:r>
          </a:p>
          <a:p>
            <a:pPr defTabSz="1219170">
              <a:spcBef>
                <a:spcPts val="1600"/>
              </a:spcBef>
            </a:pPr>
            <a:r>
              <a:rPr lang="en-US" sz="1867" i="1" dirty="0">
                <a:solidFill>
                  <a:srgbClr val="C00000"/>
                </a:solidFill>
                <a:latin typeface="Candara"/>
              </a:rPr>
              <a:t>The ministry of Samuel lasted from 1069 BC to 1015 BC</a:t>
            </a:r>
            <a:endParaRPr lang="en-US" sz="1867" dirty="0">
              <a:solidFill>
                <a:prstClr val="black"/>
              </a:solidFill>
              <a:latin typeface="Candara"/>
            </a:endParaRPr>
          </a:p>
        </p:txBody>
      </p:sp>
    </p:spTree>
    <p:extLst>
      <p:ext uri="{BB962C8B-B14F-4D97-AF65-F5344CB8AC3E}">
        <p14:creationId xmlns:p14="http://schemas.microsoft.com/office/powerpoint/2010/main" val="2553874134"/>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397" cy="6438897"/>
          </a:xfrm>
          <a:prstGeom prst="rect">
            <a:avLst/>
          </a:prstGeom>
        </p:spPr>
      </p:pic>
      <p:sp>
        <p:nvSpPr>
          <p:cNvPr id="4" name="TextBox 3"/>
          <p:cNvSpPr txBox="1"/>
          <p:nvPr/>
        </p:nvSpPr>
        <p:spPr>
          <a:xfrm>
            <a:off x="1219200" y="1706880"/>
            <a:ext cx="9753600" cy="3036985"/>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And after that he gave </a:t>
            </a:r>
            <a:r>
              <a:rPr lang="en-US" sz="2133" i="1" dirty="0">
                <a:solidFill>
                  <a:prstClr val="black"/>
                </a:solidFill>
                <a:latin typeface="Candara"/>
              </a:rPr>
              <a:t>unto them </a:t>
            </a:r>
            <a:r>
              <a:rPr lang="en-US" sz="2133" dirty="0">
                <a:solidFill>
                  <a:prstClr val="black"/>
                </a:solidFill>
                <a:latin typeface="Candara"/>
              </a:rPr>
              <a:t>judges about the space of four hundred and fifty years, until Samuel the prophet. </a:t>
            </a:r>
          </a:p>
          <a:p>
            <a:pPr defTabSz="1219170">
              <a:spcBef>
                <a:spcPts val="1600"/>
              </a:spcBef>
            </a:pPr>
            <a:r>
              <a:rPr lang="en-US" sz="1867" i="1" dirty="0">
                <a:solidFill>
                  <a:srgbClr val="C00000"/>
                </a:solidFill>
                <a:latin typeface="Candara"/>
              </a:rPr>
              <a:t>The book of Judges takes place over 318 years, from the death of Joshua in 1368 BC t0 the start of Saul’s reign in 1050 BC. The </a:t>
            </a:r>
            <a:r>
              <a:rPr lang="en-US" sz="1867" b="1" i="1" dirty="0">
                <a:solidFill>
                  <a:srgbClr val="C00000"/>
                </a:solidFill>
                <a:latin typeface="Candara"/>
              </a:rPr>
              <a:t>about 450 years </a:t>
            </a:r>
            <a:r>
              <a:rPr lang="en-US" sz="1867" i="1" dirty="0">
                <a:solidFill>
                  <a:srgbClr val="C00000"/>
                </a:solidFill>
                <a:latin typeface="Candara"/>
              </a:rPr>
              <a:t>begins with Moses, the first judge.</a:t>
            </a:r>
          </a:p>
          <a:p>
            <a:pPr defTabSz="1219170">
              <a:spcBef>
                <a:spcPts val="1600"/>
              </a:spcBef>
            </a:pPr>
            <a:r>
              <a:rPr lang="en-US" sz="1867" b="1" dirty="0">
                <a:solidFill>
                  <a:srgbClr val="073E87"/>
                </a:solidFill>
                <a:latin typeface="Candara"/>
              </a:rPr>
              <a:t>Acts 7:35: </a:t>
            </a:r>
            <a:r>
              <a:rPr lang="en-US" sz="1867" dirty="0">
                <a:solidFill>
                  <a:srgbClr val="073E87"/>
                </a:solidFill>
                <a:latin typeface="Candara"/>
              </a:rPr>
              <a:t> This Moses whom they refused, saying, Who made thee a ruler and a judge?</a:t>
            </a:r>
            <a:r>
              <a:rPr lang="en-US" sz="1867" i="1" dirty="0">
                <a:solidFill>
                  <a:srgbClr val="073E87"/>
                </a:solidFill>
                <a:latin typeface="Candara"/>
              </a:rPr>
              <a:t> </a:t>
            </a:r>
            <a:r>
              <a:rPr lang="en-US" sz="1867" dirty="0">
                <a:solidFill>
                  <a:srgbClr val="073E87"/>
                </a:solidFill>
                <a:latin typeface="Candara"/>
              </a:rPr>
              <a:t>the same did God send </a:t>
            </a:r>
            <a:r>
              <a:rPr lang="en-US" sz="1867" i="1" dirty="0">
                <a:solidFill>
                  <a:srgbClr val="073E87"/>
                </a:solidFill>
                <a:latin typeface="Candara"/>
              </a:rPr>
              <a:t>to be </a:t>
            </a:r>
            <a:r>
              <a:rPr lang="en-US" sz="1867" dirty="0">
                <a:solidFill>
                  <a:srgbClr val="073E87"/>
                </a:solidFill>
                <a:latin typeface="Candara"/>
              </a:rPr>
              <a:t>a ruler and a deliverer by the hand of the angel which appeared to him in the bush.</a:t>
            </a:r>
          </a:p>
          <a:p>
            <a:pPr defTabSz="1219170">
              <a:spcBef>
                <a:spcPts val="1200"/>
              </a:spcBef>
            </a:pPr>
            <a:r>
              <a:rPr lang="en-US" sz="1867" i="1" dirty="0">
                <a:solidFill>
                  <a:srgbClr val="C00000"/>
                </a:solidFill>
                <a:latin typeface="Candara"/>
              </a:rPr>
              <a:t>There are 433 years from the Exodus to the end of Samuel’s rule. </a:t>
            </a:r>
          </a:p>
        </p:txBody>
      </p:sp>
    </p:spTree>
    <p:extLst>
      <p:ext uri="{BB962C8B-B14F-4D97-AF65-F5344CB8AC3E}">
        <p14:creationId xmlns:p14="http://schemas.microsoft.com/office/powerpoint/2010/main" val="1933408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3" y="209549"/>
            <a:ext cx="11582392" cy="6438896"/>
          </a:xfrm>
          <a:prstGeom prst="rect">
            <a:avLst/>
          </a:prstGeom>
        </p:spPr>
      </p:pic>
      <p:sp>
        <p:nvSpPr>
          <p:cNvPr id="4" name="TextBox 3"/>
          <p:cNvSpPr txBox="1"/>
          <p:nvPr/>
        </p:nvSpPr>
        <p:spPr>
          <a:xfrm>
            <a:off x="1219200" y="1706880"/>
            <a:ext cx="9753600" cy="3036985"/>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20</a:t>
            </a:r>
            <a:r>
              <a:rPr lang="en-US" sz="2133" dirty="0">
                <a:solidFill>
                  <a:prstClr val="black"/>
                </a:solidFill>
                <a:latin typeface="Candara"/>
              </a:rPr>
              <a:t> And after that he gave </a:t>
            </a:r>
            <a:r>
              <a:rPr lang="en-US" sz="2133" i="1" dirty="0">
                <a:solidFill>
                  <a:prstClr val="black"/>
                </a:solidFill>
                <a:latin typeface="Candara"/>
              </a:rPr>
              <a:t>unto them </a:t>
            </a:r>
            <a:r>
              <a:rPr lang="en-US" sz="2133" dirty="0">
                <a:solidFill>
                  <a:prstClr val="black"/>
                </a:solidFill>
                <a:latin typeface="Candara"/>
              </a:rPr>
              <a:t>judges about the space of four hundred and fifty years, until Samuel the prophet. </a:t>
            </a:r>
          </a:p>
          <a:p>
            <a:pPr defTabSz="1219170">
              <a:spcBef>
                <a:spcPts val="1600"/>
              </a:spcBef>
            </a:pPr>
            <a:r>
              <a:rPr lang="en-US" sz="1867" i="1" dirty="0">
                <a:solidFill>
                  <a:srgbClr val="C00000"/>
                </a:solidFill>
                <a:latin typeface="Candara"/>
              </a:rPr>
              <a:t>The book of Judges takes place over 318 years, from the death of Joshua in 1368 BC t0 the start of Saul’s reign in 1050 BC. The </a:t>
            </a:r>
            <a:r>
              <a:rPr lang="en-US" sz="1867" b="1" i="1" dirty="0">
                <a:solidFill>
                  <a:srgbClr val="C00000"/>
                </a:solidFill>
                <a:latin typeface="Candara"/>
              </a:rPr>
              <a:t>about 450 years </a:t>
            </a:r>
            <a:r>
              <a:rPr lang="en-US" sz="1867" i="1" dirty="0">
                <a:solidFill>
                  <a:srgbClr val="C00000"/>
                </a:solidFill>
                <a:latin typeface="Candara"/>
              </a:rPr>
              <a:t>begins with Moses, the first judge.</a:t>
            </a:r>
          </a:p>
          <a:p>
            <a:pPr defTabSz="1219170">
              <a:spcBef>
                <a:spcPts val="1600"/>
              </a:spcBef>
            </a:pPr>
            <a:r>
              <a:rPr lang="en-US" sz="1867" b="1" dirty="0">
                <a:solidFill>
                  <a:srgbClr val="073E87"/>
                </a:solidFill>
                <a:latin typeface="Candara"/>
              </a:rPr>
              <a:t>Acts 7:35: </a:t>
            </a:r>
            <a:r>
              <a:rPr lang="en-US" sz="1867" dirty="0">
                <a:solidFill>
                  <a:srgbClr val="073E87"/>
                </a:solidFill>
                <a:latin typeface="Candara"/>
              </a:rPr>
              <a:t> This Moses whom they refused, saying, Who made thee a ruler and a judge?</a:t>
            </a:r>
            <a:r>
              <a:rPr lang="en-US" sz="1867" i="1" dirty="0">
                <a:solidFill>
                  <a:srgbClr val="073E87"/>
                </a:solidFill>
                <a:latin typeface="Candara"/>
              </a:rPr>
              <a:t> </a:t>
            </a:r>
            <a:r>
              <a:rPr lang="en-US" sz="1867" dirty="0">
                <a:solidFill>
                  <a:srgbClr val="073E87"/>
                </a:solidFill>
                <a:latin typeface="Candara"/>
              </a:rPr>
              <a:t>the same did God send </a:t>
            </a:r>
            <a:r>
              <a:rPr lang="en-US" sz="1867" i="1" dirty="0">
                <a:solidFill>
                  <a:srgbClr val="073E87"/>
                </a:solidFill>
                <a:latin typeface="Candara"/>
              </a:rPr>
              <a:t>to be </a:t>
            </a:r>
            <a:r>
              <a:rPr lang="en-US" sz="1867" dirty="0">
                <a:solidFill>
                  <a:srgbClr val="073E87"/>
                </a:solidFill>
                <a:latin typeface="Candara"/>
              </a:rPr>
              <a:t>a ruler and a deliverer by the hand of the angel which appeared to him in the bush.</a:t>
            </a:r>
          </a:p>
          <a:p>
            <a:pPr defTabSz="1219170">
              <a:spcBef>
                <a:spcPts val="1200"/>
              </a:spcBef>
            </a:pPr>
            <a:r>
              <a:rPr lang="en-US" sz="1867" i="1" dirty="0">
                <a:solidFill>
                  <a:srgbClr val="C00000"/>
                </a:solidFill>
                <a:latin typeface="Candara"/>
              </a:rPr>
              <a:t>There are 433 years from the Exodus to the end of Samuel’s rule. </a:t>
            </a:r>
          </a:p>
        </p:txBody>
      </p:sp>
    </p:spTree>
    <p:extLst>
      <p:ext uri="{BB962C8B-B14F-4D97-AF65-F5344CB8AC3E}">
        <p14:creationId xmlns:p14="http://schemas.microsoft.com/office/powerpoint/2010/main" val="200578737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748795"/>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And afterward they desired a king: and God gave unto them Saul the son of Cis, </a:t>
            </a:r>
            <a:br>
              <a:rPr lang="en-US" sz="2133" dirty="0">
                <a:solidFill>
                  <a:prstClr val="black"/>
                </a:solidFill>
                <a:latin typeface="Candara"/>
              </a:rPr>
            </a:br>
            <a:r>
              <a:rPr lang="en-US" sz="2133" dirty="0">
                <a:solidFill>
                  <a:prstClr val="black"/>
                </a:solidFill>
                <a:latin typeface="Candara"/>
              </a:rPr>
              <a:t>a man of the tribe of Benjamin, by the space of forty years. </a:t>
            </a:r>
          </a:p>
        </p:txBody>
      </p:sp>
    </p:spTree>
    <p:extLst>
      <p:ext uri="{BB962C8B-B14F-4D97-AF65-F5344CB8AC3E}">
        <p14:creationId xmlns:p14="http://schemas.microsoft.com/office/powerpoint/2010/main" val="2502735332"/>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178478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And afterward they desired a king: and God gave unto them Saul the son of Cis, </a:t>
            </a:r>
            <a:br>
              <a:rPr lang="en-US" sz="2133" dirty="0">
                <a:solidFill>
                  <a:prstClr val="black"/>
                </a:solidFill>
                <a:latin typeface="Candara"/>
              </a:rPr>
            </a:br>
            <a:r>
              <a:rPr lang="en-US" sz="2133" dirty="0">
                <a:solidFill>
                  <a:prstClr val="black"/>
                </a:solidFill>
                <a:latin typeface="Candara"/>
              </a:rPr>
              <a:t>a man of the tribe of Benjamin, by the space of forty years. </a:t>
            </a:r>
          </a:p>
          <a:p>
            <a:pPr defTabSz="1219170">
              <a:spcBef>
                <a:spcPts val="400"/>
              </a:spcBef>
            </a:pPr>
            <a:r>
              <a:rPr lang="en-US" sz="2133" baseline="30000" dirty="0">
                <a:solidFill>
                  <a:prstClr val="black"/>
                </a:solidFill>
                <a:latin typeface="Candara"/>
              </a:rPr>
              <a:t>22</a:t>
            </a:r>
            <a:r>
              <a:rPr lang="en-US" sz="2133" dirty="0">
                <a:solidFill>
                  <a:prstClr val="black"/>
                </a:solidFill>
                <a:latin typeface="Candara"/>
              </a:rPr>
              <a:t> And when he had removed him, he raised up unto them David to be their king; </a:t>
            </a:r>
            <a:br>
              <a:rPr lang="en-US" sz="2133" dirty="0">
                <a:solidFill>
                  <a:prstClr val="black"/>
                </a:solidFill>
                <a:latin typeface="Candara"/>
              </a:rPr>
            </a:br>
            <a:r>
              <a:rPr lang="en-US" sz="2133" dirty="0">
                <a:solidFill>
                  <a:prstClr val="black"/>
                </a:solidFill>
                <a:latin typeface="Candara"/>
              </a:rPr>
              <a:t>to whom also he gave testimony, and said, I have found David the </a:t>
            </a:r>
            <a:r>
              <a:rPr lang="en-US" sz="2133" i="1" dirty="0">
                <a:solidFill>
                  <a:prstClr val="black"/>
                </a:solidFill>
                <a:latin typeface="Candara"/>
              </a:rPr>
              <a:t>son </a:t>
            </a:r>
            <a:r>
              <a:rPr lang="en-US" sz="2133" dirty="0">
                <a:solidFill>
                  <a:prstClr val="black"/>
                </a:solidFill>
                <a:latin typeface="Candara"/>
              </a:rPr>
              <a:t>of Jesse, </a:t>
            </a:r>
            <a:br>
              <a:rPr lang="en-US" sz="2133" dirty="0">
                <a:solidFill>
                  <a:prstClr val="black"/>
                </a:solidFill>
                <a:latin typeface="Candara"/>
              </a:rPr>
            </a:br>
            <a:r>
              <a:rPr lang="en-US" sz="2133" dirty="0">
                <a:solidFill>
                  <a:prstClr val="black"/>
                </a:solidFill>
                <a:latin typeface="Candara"/>
              </a:rPr>
              <a:t>a man after mine own heart, which shall fulfil all my will.</a:t>
            </a:r>
          </a:p>
        </p:txBody>
      </p:sp>
    </p:spTree>
    <p:extLst>
      <p:ext uri="{BB962C8B-B14F-4D97-AF65-F5344CB8AC3E}">
        <p14:creationId xmlns:p14="http://schemas.microsoft.com/office/powerpoint/2010/main" val="9782792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
        <p:nvSpPr>
          <p:cNvPr id="4" name="TextBox 3"/>
          <p:cNvSpPr txBox="1"/>
          <p:nvPr/>
        </p:nvSpPr>
        <p:spPr>
          <a:xfrm>
            <a:off x="1219200" y="1706880"/>
            <a:ext cx="9753600" cy="178478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And afterward they desired a king: and God gave unto them Saul the son of Cis, </a:t>
            </a:r>
            <a:br>
              <a:rPr lang="en-US" sz="2133" dirty="0">
                <a:solidFill>
                  <a:prstClr val="black"/>
                </a:solidFill>
                <a:latin typeface="Candara"/>
              </a:rPr>
            </a:br>
            <a:r>
              <a:rPr lang="en-US" sz="2133" dirty="0">
                <a:solidFill>
                  <a:prstClr val="black"/>
                </a:solidFill>
                <a:latin typeface="Candara"/>
              </a:rPr>
              <a:t>a man of the tribe of Benjamin, by the space of forty years. </a:t>
            </a:r>
          </a:p>
          <a:p>
            <a:pPr defTabSz="1219170">
              <a:spcBef>
                <a:spcPts val="400"/>
              </a:spcBef>
            </a:pPr>
            <a:r>
              <a:rPr lang="en-US" sz="2133" baseline="30000" dirty="0">
                <a:solidFill>
                  <a:prstClr val="black"/>
                </a:solidFill>
                <a:latin typeface="Candara"/>
              </a:rPr>
              <a:t>22</a:t>
            </a:r>
            <a:r>
              <a:rPr lang="en-US" sz="2133" dirty="0">
                <a:solidFill>
                  <a:prstClr val="black"/>
                </a:solidFill>
                <a:latin typeface="Candara"/>
              </a:rPr>
              <a:t> And when he had removed him, he raised up unto them David to be their king; </a:t>
            </a:r>
            <a:br>
              <a:rPr lang="en-US" sz="2133" dirty="0">
                <a:solidFill>
                  <a:prstClr val="black"/>
                </a:solidFill>
                <a:latin typeface="Candara"/>
              </a:rPr>
            </a:br>
            <a:r>
              <a:rPr lang="en-US" sz="2133" dirty="0">
                <a:solidFill>
                  <a:prstClr val="black"/>
                </a:solidFill>
                <a:latin typeface="Candara"/>
              </a:rPr>
              <a:t>to whom also he gave testimony, and said, I have found David the </a:t>
            </a:r>
            <a:r>
              <a:rPr lang="en-US" sz="2133" i="1" dirty="0">
                <a:solidFill>
                  <a:prstClr val="black"/>
                </a:solidFill>
                <a:latin typeface="Candara"/>
              </a:rPr>
              <a:t>son </a:t>
            </a:r>
            <a:r>
              <a:rPr lang="en-US" sz="2133" dirty="0">
                <a:solidFill>
                  <a:prstClr val="black"/>
                </a:solidFill>
                <a:latin typeface="Candara"/>
              </a:rPr>
              <a:t>of Jesse, </a:t>
            </a:r>
            <a:br>
              <a:rPr lang="en-US" sz="2133" dirty="0">
                <a:solidFill>
                  <a:prstClr val="black"/>
                </a:solidFill>
                <a:latin typeface="Candara"/>
              </a:rPr>
            </a:br>
            <a:r>
              <a:rPr lang="en-US" sz="2133" dirty="0">
                <a:solidFill>
                  <a:prstClr val="black"/>
                </a:solidFill>
                <a:latin typeface="Candara"/>
              </a:rPr>
              <a:t>a man after mine own heart, which shall fulfil all my will.</a:t>
            </a:r>
          </a:p>
        </p:txBody>
      </p:sp>
    </p:spTree>
    <p:extLst>
      <p:ext uri="{BB962C8B-B14F-4D97-AF65-F5344CB8AC3E}">
        <p14:creationId xmlns:p14="http://schemas.microsoft.com/office/powerpoint/2010/main" val="1073873838"/>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706880"/>
            <a:ext cx="9753600" cy="3241528"/>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21</a:t>
            </a:r>
            <a:r>
              <a:rPr lang="en-US" sz="2133" dirty="0">
                <a:solidFill>
                  <a:prstClr val="black"/>
                </a:solidFill>
                <a:latin typeface="Candara"/>
              </a:rPr>
              <a:t> And afterward they desired a king: and God gave unto them Saul the son of Cis, </a:t>
            </a:r>
            <a:br>
              <a:rPr lang="en-US" sz="2133" dirty="0">
                <a:solidFill>
                  <a:prstClr val="black"/>
                </a:solidFill>
                <a:latin typeface="Candara"/>
              </a:rPr>
            </a:br>
            <a:r>
              <a:rPr lang="en-US" sz="2133" dirty="0">
                <a:solidFill>
                  <a:prstClr val="black"/>
                </a:solidFill>
                <a:latin typeface="Candara"/>
              </a:rPr>
              <a:t>a man of the tribe of Benjamin, by the space of forty years. </a:t>
            </a:r>
          </a:p>
          <a:p>
            <a:pPr defTabSz="1219170">
              <a:spcBef>
                <a:spcPts val="400"/>
              </a:spcBef>
            </a:pPr>
            <a:r>
              <a:rPr lang="en-US" sz="2133" baseline="30000" dirty="0">
                <a:solidFill>
                  <a:prstClr val="black"/>
                </a:solidFill>
                <a:latin typeface="Candara"/>
              </a:rPr>
              <a:t>22</a:t>
            </a:r>
            <a:r>
              <a:rPr lang="en-US" sz="2133" dirty="0">
                <a:solidFill>
                  <a:prstClr val="black"/>
                </a:solidFill>
                <a:latin typeface="Candara"/>
              </a:rPr>
              <a:t> And when he had removed him, he raised up unto them David to be their king; </a:t>
            </a:r>
            <a:br>
              <a:rPr lang="en-US" sz="2133" dirty="0">
                <a:solidFill>
                  <a:prstClr val="black"/>
                </a:solidFill>
                <a:latin typeface="Candara"/>
              </a:rPr>
            </a:br>
            <a:r>
              <a:rPr lang="en-US" sz="2133" dirty="0">
                <a:solidFill>
                  <a:prstClr val="black"/>
                </a:solidFill>
                <a:latin typeface="Candara"/>
              </a:rPr>
              <a:t>to whom also he gave testimony, and said, I have found David the </a:t>
            </a:r>
            <a:r>
              <a:rPr lang="en-US" sz="2133" i="1" dirty="0">
                <a:solidFill>
                  <a:prstClr val="black"/>
                </a:solidFill>
                <a:latin typeface="Candara"/>
              </a:rPr>
              <a:t>son </a:t>
            </a:r>
            <a:r>
              <a:rPr lang="en-US" sz="2133" dirty="0">
                <a:solidFill>
                  <a:prstClr val="black"/>
                </a:solidFill>
                <a:latin typeface="Candara"/>
              </a:rPr>
              <a:t>of Jesse, </a:t>
            </a:r>
            <a:br>
              <a:rPr lang="en-US" sz="2133" dirty="0">
                <a:solidFill>
                  <a:prstClr val="black"/>
                </a:solidFill>
                <a:latin typeface="Candara"/>
              </a:rPr>
            </a:br>
            <a:r>
              <a:rPr lang="en-US" sz="2133" dirty="0">
                <a:solidFill>
                  <a:prstClr val="black"/>
                </a:solidFill>
                <a:latin typeface="Candara"/>
              </a:rPr>
              <a:t>a man after mine own heart, which shall fulfil all my will.</a:t>
            </a:r>
          </a:p>
          <a:p>
            <a:pPr defTabSz="1219170">
              <a:spcBef>
                <a:spcPts val="2400"/>
              </a:spcBef>
            </a:pPr>
            <a:r>
              <a:rPr lang="en-US" sz="1867" i="1" dirty="0">
                <a:solidFill>
                  <a:srgbClr val="C00000"/>
                </a:solidFill>
                <a:latin typeface="Candara"/>
              </a:rPr>
              <a:t>Now Paul moves forward almost 1,000 years to the time of Christ.</a:t>
            </a:r>
            <a:endParaRPr lang="en-US" sz="1867" baseline="30000" dirty="0">
              <a:solidFill>
                <a:prstClr val="black"/>
              </a:solidFill>
              <a:latin typeface="Candara"/>
            </a:endParaRPr>
          </a:p>
          <a:p>
            <a:pPr defTabSz="1219170">
              <a:spcBef>
                <a:spcPts val="1600"/>
              </a:spcBef>
            </a:pPr>
            <a:r>
              <a:rPr lang="en-US" sz="2133" baseline="30000" dirty="0">
                <a:solidFill>
                  <a:prstClr val="black"/>
                </a:solidFill>
                <a:latin typeface="Candara"/>
              </a:rPr>
              <a:t>23</a:t>
            </a:r>
            <a:r>
              <a:rPr lang="en-US" sz="2133" dirty="0">
                <a:solidFill>
                  <a:prstClr val="black"/>
                </a:solidFill>
                <a:latin typeface="Candara"/>
              </a:rPr>
              <a:t> Of this man's seed hath God according to </a:t>
            </a:r>
            <a:r>
              <a:rPr lang="en-US" sz="2133" i="1" dirty="0">
                <a:solidFill>
                  <a:prstClr val="black"/>
                </a:solidFill>
                <a:latin typeface="Candara"/>
              </a:rPr>
              <a:t>his </a:t>
            </a:r>
            <a:r>
              <a:rPr lang="en-US" sz="2133" dirty="0">
                <a:solidFill>
                  <a:prstClr val="black"/>
                </a:solidFill>
                <a:latin typeface="Candara"/>
              </a:rPr>
              <a:t>promise raised unto Israel a </a:t>
            </a:r>
            <a:r>
              <a:rPr lang="en-US" sz="2133" dirty="0" err="1">
                <a:solidFill>
                  <a:prstClr val="black"/>
                </a:solidFill>
                <a:latin typeface="Candara"/>
              </a:rPr>
              <a:t>Saviour</a:t>
            </a:r>
            <a:r>
              <a:rPr lang="en-US" sz="2133" dirty="0">
                <a:solidFill>
                  <a:prstClr val="black"/>
                </a:solidFill>
                <a:latin typeface="Candara"/>
              </a:rPr>
              <a:t>, Jesus:</a:t>
            </a:r>
          </a:p>
        </p:txBody>
      </p:sp>
    </p:spTree>
    <p:extLst>
      <p:ext uri="{BB962C8B-B14F-4D97-AF65-F5344CB8AC3E}">
        <p14:creationId xmlns:p14="http://schemas.microsoft.com/office/powerpoint/2010/main" val="2729171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722339"/>
            <a:ext cx="4470400" cy="276947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24</a:t>
            </a:r>
            <a:r>
              <a:rPr lang="en-US" sz="2133" dirty="0">
                <a:solidFill>
                  <a:prstClr val="black"/>
                </a:solidFill>
                <a:latin typeface="Candara"/>
              </a:rPr>
              <a:t> When John had first preached before his coming the baptism of repentance to all the people of Israel.  </a:t>
            </a:r>
          </a:p>
          <a:p>
            <a:pPr defTabSz="1219170">
              <a:spcBef>
                <a:spcPts val="400"/>
              </a:spcBef>
            </a:pPr>
            <a:r>
              <a:rPr lang="en-US" sz="2133" baseline="30000" dirty="0">
                <a:solidFill>
                  <a:prstClr val="black"/>
                </a:solidFill>
                <a:latin typeface="Candara"/>
              </a:rPr>
              <a:t>25</a:t>
            </a:r>
            <a:r>
              <a:rPr lang="en-US" sz="2133" dirty="0">
                <a:solidFill>
                  <a:prstClr val="black"/>
                </a:solidFill>
                <a:latin typeface="Candara"/>
              </a:rPr>
              <a:t> And as John fulfilled his course, he said, Whom think ye that I am? I am not </a:t>
            </a:r>
            <a:r>
              <a:rPr lang="en-US" sz="2133" i="1" dirty="0">
                <a:solidFill>
                  <a:prstClr val="black"/>
                </a:solidFill>
                <a:latin typeface="Candara"/>
              </a:rPr>
              <a:t>he</a:t>
            </a:r>
            <a:r>
              <a:rPr lang="en-US" sz="2133" dirty="0">
                <a:solidFill>
                  <a:prstClr val="black"/>
                </a:solidFill>
                <a:latin typeface="Candara"/>
              </a:rPr>
              <a:t>. But, behold, there cometh one after me, whose shoes of </a:t>
            </a:r>
            <a:r>
              <a:rPr lang="en-US" sz="2133" i="1" dirty="0">
                <a:solidFill>
                  <a:prstClr val="black"/>
                </a:solidFill>
                <a:latin typeface="Candara"/>
              </a:rPr>
              <a:t>his </a:t>
            </a:r>
            <a:r>
              <a:rPr lang="en-US" sz="2133" dirty="0">
                <a:solidFill>
                  <a:prstClr val="black"/>
                </a:solidFill>
                <a:latin typeface="Candara"/>
              </a:rPr>
              <a:t>feet I am not worthy to loose.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0"/>
            <a:ext cx="4698471" cy="5283200"/>
          </a:xfrm>
          <a:prstGeom prst="rect">
            <a:avLst/>
          </a:prstGeom>
        </p:spPr>
      </p:pic>
    </p:spTree>
    <p:extLst>
      <p:ext uri="{BB962C8B-B14F-4D97-AF65-F5344CB8AC3E}">
        <p14:creationId xmlns:p14="http://schemas.microsoft.com/office/powerpoint/2010/main" val="4196931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706881"/>
            <a:ext cx="9753600" cy="320030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26</a:t>
            </a:r>
            <a:r>
              <a:rPr lang="en-US" sz="2133" dirty="0">
                <a:solidFill>
                  <a:prstClr val="black"/>
                </a:solidFill>
                <a:latin typeface="Candara"/>
              </a:rPr>
              <a:t> Men </a:t>
            </a:r>
            <a:r>
              <a:rPr lang="en-US" sz="2133" i="1" dirty="0">
                <a:solidFill>
                  <a:prstClr val="black"/>
                </a:solidFill>
                <a:latin typeface="Candara"/>
              </a:rPr>
              <a:t>and </a:t>
            </a:r>
            <a:r>
              <a:rPr lang="en-US" sz="2133" dirty="0">
                <a:solidFill>
                  <a:prstClr val="black"/>
                </a:solidFill>
                <a:latin typeface="Candara"/>
              </a:rPr>
              <a:t>brethren, children of the stock of Abraham, and whosoever among you </a:t>
            </a:r>
            <a:r>
              <a:rPr lang="en-US" sz="2133" dirty="0" err="1">
                <a:solidFill>
                  <a:prstClr val="black"/>
                </a:solidFill>
                <a:latin typeface="Candara"/>
              </a:rPr>
              <a:t>feareth</a:t>
            </a:r>
            <a:r>
              <a:rPr lang="en-US" sz="2133" dirty="0">
                <a:solidFill>
                  <a:prstClr val="black"/>
                </a:solidFill>
                <a:latin typeface="Candara"/>
              </a:rPr>
              <a:t> God, to you is the word of this salvation sent. </a:t>
            </a:r>
          </a:p>
          <a:p>
            <a:pPr defTabSz="1219170">
              <a:spcBef>
                <a:spcPts val="400"/>
              </a:spcBef>
            </a:pPr>
            <a:r>
              <a:rPr lang="en-US" sz="2133" baseline="30000" dirty="0">
                <a:solidFill>
                  <a:prstClr val="black"/>
                </a:solidFill>
                <a:latin typeface="Candara"/>
              </a:rPr>
              <a:t>27</a:t>
            </a:r>
            <a:r>
              <a:rPr lang="en-US" sz="2133" dirty="0">
                <a:solidFill>
                  <a:prstClr val="black"/>
                </a:solidFill>
                <a:latin typeface="Candara"/>
              </a:rPr>
              <a:t> For they that dwell at Jerusalem, and their rulers, because they knew him not, nor yet the voices of the prophets which are read every </a:t>
            </a:r>
            <a:r>
              <a:rPr lang="en-US" sz="2133" dirty="0" err="1">
                <a:solidFill>
                  <a:prstClr val="black"/>
                </a:solidFill>
                <a:latin typeface="Candara"/>
              </a:rPr>
              <a:t>sabbath</a:t>
            </a:r>
            <a:r>
              <a:rPr lang="en-US" sz="2133" dirty="0">
                <a:solidFill>
                  <a:prstClr val="black"/>
                </a:solidFill>
                <a:latin typeface="Candara"/>
              </a:rPr>
              <a:t> day, they have fulfilled </a:t>
            </a:r>
            <a:r>
              <a:rPr lang="en-US" sz="2133" i="1" dirty="0">
                <a:solidFill>
                  <a:prstClr val="black"/>
                </a:solidFill>
                <a:latin typeface="Candara"/>
              </a:rPr>
              <a:t>them </a:t>
            </a:r>
            <a:r>
              <a:rPr lang="en-US" sz="2133" dirty="0">
                <a:solidFill>
                  <a:prstClr val="black"/>
                </a:solidFill>
                <a:latin typeface="Candara"/>
              </a:rPr>
              <a:t>in condemning </a:t>
            </a:r>
            <a:r>
              <a:rPr lang="en-US" sz="2133" i="1" dirty="0">
                <a:solidFill>
                  <a:prstClr val="black"/>
                </a:solidFill>
                <a:latin typeface="Candara"/>
              </a:rPr>
              <a:t>him</a:t>
            </a:r>
            <a:r>
              <a:rPr lang="en-US" sz="2133" dirty="0">
                <a:solidFill>
                  <a:prstClr val="black"/>
                </a:solidFill>
                <a:latin typeface="Candara"/>
              </a:rPr>
              <a:t>.  </a:t>
            </a:r>
          </a:p>
          <a:p>
            <a:pPr defTabSz="1219170">
              <a:spcBef>
                <a:spcPts val="400"/>
              </a:spcBef>
            </a:pPr>
            <a:r>
              <a:rPr lang="en-US" sz="2133" baseline="30000" dirty="0">
                <a:solidFill>
                  <a:prstClr val="black"/>
                </a:solidFill>
                <a:latin typeface="Candara"/>
              </a:rPr>
              <a:t>28</a:t>
            </a:r>
            <a:r>
              <a:rPr lang="en-US" sz="2133" dirty="0">
                <a:solidFill>
                  <a:prstClr val="black"/>
                </a:solidFill>
                <a:latin typeface="Candara"/>
              </a:rPr>
              <a:t> And though they found no cause of death </a:t>
            </a:r>
            <a:r>
              <a:rPr lang="en-US" sz="2133" i="1" dirty="0">
                <a:solidFill>
                  <a:prstClr val="black"/>
                </a:solidFill>
                <a:latin typeface="Candara"/>
              </a:rPr>
              <a:t>in him</a:t>
            </a:r>
            <a:r>
              <a:rPr lang="en-US" sz="2133" dirty="0">
                <a:solidFill>
                  <a:prstClr val="black"/>
                </a:solidFill>
                <a:latin typeface="Candara"/>
              </a:rPr>
              <a:t>, yet desired they Pilate that he should be slain.</a:t>
            </a:r>
          </a:p>
          <a:p>
            <a:pPr defTabSz="1219170">
              <a:spcBef>
                <a:spcPts val="400"/>
              </a:spcBef>
            </a:pPr>
            <a:r>
              <a:rPr lang="en-US" sz="2133" baseline="30000" dirty="0">
                <a:solidFill>
                  <a:prstClr val="black"/>
                </a:solidFill>
                <a:latin typeface="Candara"/>
              </a:rPr>
              <a:t>29</a:t>
            </a:r>
            <a:r>
              <a:rPr lang="en-US" sz="2133" dirty="0">
                <a:solidFill>
                  <a:prstClr val="black"/>
                </a:solidFill>
                <a:latin typeface="Candara"/>
              </a:rPr>
              <a:t> And when they had fulfilled all that was written of him, they took </a:t>
            </a:r>
            <a:r>
              <a:rPr lang="en-US" sz="2133" i="1" dirty="0">
                <a:solidFill>
                  <a:prstClr val="black"/>
                </a:solidFill>
                <a:latin typeface="Candara"/>
              </a:rPr>
              <a:t>him </a:t>
            </a:r>
            <a:r>
              <a:rPr lang="en-US" sz="2133" dirty="0">
                <a:solidFill>
                  <a:prstClr val="black"/>
                </a:solidFill>
                <a:latin typeface="Candara"/>
              </a:rPr>
              <a:t>down from the tree, and laid </a:t>
            </a:r>
            <a:r>
              <a:rPr lang="en-US" sz="2133" i="1" dirty="0">
                <a:solidFill>
                  <a:prstClr val="black"/>
                </a:solidFill>
                <a:latin typeface="Candara"/>
              </a:rPr>
              <a:t>him </a:t>
            </a:r>
            <a:r>
              <a:rPr lang="en-US" sz="2133" dirty="0">
                <a:solidFill>
                  <a:prstClr val="black"/>
                </a:solidFill>
                <a:latin typeface="Candara"/>
              </a:rPr>
              <a:t>in a </a:t>
            </a:r>
            <a:r>
              <a:rPr lang="en-US" sz="2133" dirty="0" err="1">
                <a:solidFill>
                  <a:prstClr val="black"/>
                </a:solidFill>
                <a:latin typeface="Candara"/>
              </a:rPr>
              <a:t>sepulchre</a:t>
            </a:r>
            <a:r>
              <a:rPr lang="en-US" sz="2133" dirty="0">
                <a:solidFill>
                  <a:prstClr val="black"/>
                </a:solidFill>
                <a:latin typeface="Candara"/>
              </a:rPr>
              <a:t>.  </a:t>
            </a:r>
          </a:p>
        </p:txBody>
      </p:sp>
    </p:spTree>
    <p:extLst>
      <p:ext uri="{BB962C8B-B14F-4D97-AF65-F5344CB8AC3E}">
        <p14:creationId xmlns:p14="http://schemas.microsoft.com/office/powerpoint/2010/main" val="30904674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463040"/>
            <a:ext cx="9804400" cy="2543838"/>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But God raised him from the dead: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he was seen many days of them which came up with him from Galilee to Jerusalem, who are his witnesses unto the people.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And we declare unto you glad tidings, how that the promise which was made unto the fathers,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God hath fulfilled the same unto us their children, in that he hath raised up Jesus again; as it is also written in the second psalm, </a:t>
            </a:r>
          </a:p>
        </p:txBody>
      </p:sp>
    </p:spTree>
    <p:extLst>
      <p:ext uri="{BB962C8B-B14F-4D97-AF65-F5344CB8AC3E}">
        <p14:creationId xmlns:p14="http://schemas.microsoft.com/office/powerpoint/2010/main" val="20916466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463040"/>
            <a:ext cx="9804400" cy="2872068"/>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But God raised him from the dead: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he was seen many days of them which came up with him from Galilee to Jerusalem, who are his witnesses unto the people.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And we declare unto you glad tidings, how that the promise which was made unto the fathers,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God hath fulfilled the same unto us their children, in that he hath raised up Jesus again; as it is also written in the second psalm, </a:t>
            </a:r>
            <a:r>
              <a:rPr lang="en-US" sz="2133" dirty="0">
                <a:solidFill>
                  <a:srgbClr val="C00000"/>
                </a:solidFill>
                <a:latin typeface="Candara"/>
              </a:rPr>
              <a:t>Thou art my Son, this day have I begotten thee</a:t>
            </a:r>
            <a:r>
              <a:rPr lang="en-US" sz="2133" dirty="0">
                <a:solidFill>
                  <a:prstClr val="black"/>
                </a:solidFill>
                <a:latin typeface="Candara"/>
              </a:rPr>
              <a:t>. </a:t>
            </a:r>
          </a:p>
        </p:txBody>
      </p:sp>
    </p:spTree>
    <p:extLst>
      <p:ext uri="{BB962C8B-B14F-4D97-AF65-F5344CB8AC3E}">
        <p14:creationId xmlns:p14="http://schemas.microsoft.com/office/powerpoint/2010/main" val="487345726"/>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463040"/>
            <a:ext cx="9804400" cy="357982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But God raised him from the dead: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he was seen many days of them which came up with him from Galilee to Jerusalem, who are his witnesses unto the people.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And we declare unto you glad tidings, how that the promise which was made unto the fathers,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God hath fulfilled the same unto us their children, in that he hath raised up Jesus again; as it is also written in the second psalm, </a:t>
            </a:r>
            <a:r>
              <a:rPr lang="en-US" sz="2133" dirty="0">
                <a:solidFill>
                  <a:srgbClr val="C00000"/>
                </a:solidFill>
                <a:latin typeface="Candara"/>
              </a:rPr>
              <a:t>Thou art my Son, this day have I begotten thee</a:t>
            </a:r>
            <a:r>
              <a:rPr lang="en-US" sz="2133" dirty="0">
                <a:solidFill>
                  <a:prstClr val="black"/>
                </a:solidFill>
                <a:latin typeface="Candara"/>
              </a:rPr>
              <a:t>. </a:t>
            </a:r>
            <a:r>
              <a:rPr lang="en-US" sz="2133" dirty="0">
                <a:solidFill>
                  <a:srgbClr val="073E87"/>
                </a:solidFill>
                <a:latin typeface="Candara"/>
              </a:rPr>
              <a:t>[</a:t>
            </a:r>
            <a:r>
              <a:rPr lang="en-US" sz="2133" dirty="0" err="1">
                <a:solidFill>
                  <a:srgbClr val="073E87"/>
                </a:solidFill>
                <a:latin typeface="Candara"/>
              </a:rPr>
              <a:t>Psa</a:t>
            </a:r>
            <a:r>
              <a:rPr lang="en-US" sz="2133" dirty="0">
                <a:solidFill>
                  <a:srgbClr val="073E87"/>
                </a:solidFill>
                <a:latin typeface="Candara"/>
              </a:rPr>
              <a:t> 2:7]</a:t>
            </a:r>
          </a:p>
          <a:p>
            <a:pPr defTabSz="1219170">
              <a:spcBef>
                <a:spcPts val="400"/>
              </a:spcBef>
            </a:pPr>
            <a:r>
              <a:rPr lang="en-US" sz="2133" baseline="30000" dirty="0">
                <a:solidFill>
                  <a:prstClr val="black"/>
                </a:solidFill>
                <a:latin typeface="Candara"/>
              </a:rPr>
              <a:t>34</a:t>
            </a:r>
            <a:r>
              <a:rPr lang="en-US" sz="2133" dirty="0">
                <a:solidFill>
                  <a:prstClr val="black"/>
                </a:solidFill>
                <a:latin typeface="Candara"/>
              </a:rPr>
              <a:t> And as concerning that he raised him up from the dead, </a:t>
            </a:r>
            <a:r>
              <a:rPr lang="en-US" sz="2133" i="1" dirty="0">
                <a:solidFill>
                  <a:prstClr val="black"/>
                </a:solidFill>
                <a:latin typeface="Candara"/>
              </a:rPr>
              <a:t>now </a:t>
            </a:r>
            <a:r>
              <a:rPr lang="en-US" sz="2133" dirty="0">
                <a:solidFill>
                  <a:prstClr val="black"/>
                </a:solidFill>
                <a:latin typeface="Candara"/>
              </a:rPr>
              <a:t>no more to return to corruption, he said on this wise, </a:t>
            </a:r>
          </a:p>
        </p:txBody>
      </p:sp>
    </p:spTree>
    <p:extLst>
      <p:ext uri="{BB962C8B-B14F-4D97-AF65-F5344CB8AC3E}">
        <p14:creationId xmlns:p14="http://schemas.microsoft.com/office/powerpoint/2010/main" val="53409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463041"/>
            <a:ext cx="9804400" cy="357982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But God raised him from the dead: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he was seen many days of them which came up with him from Galilee to Jerusalem, who are his witnesses unto the people.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And we declare unto you glad tidings, how that the promise which was made unto the fathers,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God hath fulfilled the same unto us their children, in that he hath raised up Jesus again; as it is also written in the second psalm, </a:t>
            </a:r>
            <a:r>
              <a:rPr lang="en-US" sz="2133" dirty="0">
                <a:solidFill>
                  <a:srgbClr val="C00000"/>
                </a:solidFill>
                <a:latin typeface="Candara"/>
              </a:rPr>
              <a:t>Thou art my Son, this day have I begotten thee</a:t>
            </a:r>
            <a:r>
              <a:rPr lang="en-US" sz="2133" dirty="0">
                <a:solidFill>
                  <a:prstClr val="black"/>
                </a:solidFill>
                <a:latin typeface="Candara"/>
              </a:rPr>
              <a:t>. </a:t>
            </a:r>
            <a:r>
              <a:rPr lang="en-US" sz="2133" dirty="0">
                <a:solidFill>
                  <a:srgbClr val="073E87"/>
                </a:solidFill>
                <a:latin typeface="Candara"/>
              </a:rPr>
              <a:t>[</a:t>
            </a:r>
            <a:r>
              <a:rPr lang="en-US" sz="2133" dirty="0" err="1">
                <a:solidFill>
                  <a:srgbClr val="073E87"/>
                </a:solidFill>
                <a:latin typeface="Candara"/>
              </a:rPr>
              <a:t>Psa</a:t>
            </a:r>
            <a:r>
              <a:rPr lang="en-US" sz="2133" dirty="0">
                <a:solidFill>
                  <a:srgbClr val="073E87"/>
                </a:solidFill>
                <a:latin typeface="Candara"/>
              </a:rPr>
              <a:t> 2:7]</a:t>
            </a:r>
          </a:p>
          <a:p>
            <a:pPr defTabSz="1219170">
              <a:spcBef>
                <a:spcPts val="400"/>
              </a:spcBef>
            </a:pPr>
            <a:r>
              <a:rPr lang="en-US" sz="2133" baseline="30000" dirty="0">
                <a:solidFill>
                  <a:prstClr val="black"/>
                </a:solidFill>
                <a:latin typeface="Candara"/>
              </a:rPr>
              <a:t>34</a:t>
            </a:r>
            <a:r>
              <a:rPr lang="en-US" sz="2133" dirty="0">
                <a:solidFill>
                  <a:prstClr val="black"/>
                </a:solidFill>
                <a:latin typeface="Candara"/>
              </a:rPr>
              <a:t> And as concerning that he raised him up from the dead, </a:t>
            </a:r>
            <a:r>
              <a:rPr lang="en-US" sz="2133" i="1" dirty="0">
                <a:solidFill>
                  <a:prstClr val="black"/>
                </a:solidFill>
                <a:latin typeface="Candara"/>
              </a:rPr>
              <a:t>now </a:t>
            </a:r>
            <a:r>
              <a:rPr lang="en-US" sz="2133" dirty="0">
                <a:solidFill>
                  <a:prstClr val="black"/>
                </a:solidFill>
                <a:latin typeface="Candara"/>
              </a:rPr>
              <a:t>no more to return to corruption, he said on this wise, </a:t>
            </a:r>
            <a:r>
              <a:rPr lang="en-US" sz="2133" dirty="0">
                <a:solidFill>
                  <a:srgbClr val="C00000"/>
                </a:solidFill>
                <a:latin typeface="Candara"/>
              </a:rPr>
              <a:t>I will give you the sure mercies of David</a:t>
            </a:r>
            <a:r>
              <a:rPr lang="en-US" sz="2133" dirty="0">
                <a:solidFill>
                  <a:prstClr val="black"/>
                </a:solidFill>
                <a:latin typeface="Candara"/>
              </a:rPr>
              <a:t>. </a:t>
            </a:r>
          </a:p>
        </p:txBody>
      </p:sp>
    </p:spTree>
    <p:extLst>
      <p:ext uri="{BB962C8B-B14F-4D97-AF65-F5344CB8AC3E}">
        <p14:creationId xmlns:p14="http://schemas.microsoft.com/office/powerpoint/2010/main" val="1470914721"/>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463040"/>
            <a:ext cx="9804400" cy="395935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But God raised him from the dead: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he was seen many days of them which came up with him from Galilee to Jerusalem, who are his witnesses unto the people.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And we declare unto you glad tidings, how that the promise which was made unto the fathers,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God hath fulfilled the same unto us their children, in that he hath raised up Jesus again; as it is also written in the second psalm, </a:t>
            </a:r>
            <a:r>
              <a:rPr lang="en-US" sz="2133" dirty="0">
                <a:solidFill>
                  <a:srgbClr val="C00000"/>
                </a:solidFill>
                <a:latin typeface="Candara"/>
              </a:rPr>
              <a:t>Thou art my Son, this day have I begotten thee</a:t>
            </a:r>
            <a:r>
              <a:rPr lang="en-US" sz="2133" dirty="0">
                <a:solidFill>
                  <a:prstClr val="black"/>
                </a:solidFill>
                <a:latin typeface="Candara"/>
              </a:rPr>
              <a:t>. </a:t>
            </a:r>
            <a:r>
              <a:rPr lang="en-US" sz="2133" dirty="0">
                <a:solidFill>
                  <a:srgbClr val="073E87"/>
                </a:solidFill>
                <a:latin typeface="Candara"/>
              </a:rPr>
              <a:t>[</a:t>
            </a:r>
            <a:r>
              <a:rPr lang="en-US" sz="2133" dirty="0" err="1">
                <a:solidFill>
                  <a:srgbClr val="073E87"/>
                </a:solidFill>
                <a:latin typeface="Candara"/>
              </a:rPr>
              <a:t>Psa</a:t>
            </a:r>
            <a:r>
              <a:rPr lang="en-US" sz="2133" dirty="0">
                <a:solidFill>
                  <a:srgbClr val="073E87"/>
                </a:solidFill>
                <a:latin typeface="Candara"/>
              </a:rPr>
              <a:t> 2:7]</a:t>
            </a:r>
          </a:p>
          <a:p>
            <a:pPr defTabSz="1219170">
              <a:spcBef>
                <a:spcPts val="400"/>
              </a:spcBef>
            </a:pPr>
            <a:r>
              <a:rPr lang="en-US" sz="2133" baseline="30000" dirty="0">
                <a:solidFill>
                  <a:prstClr val="black"/>
                </a:solidFill>
                <a:latin typeface="Candara"/>
              </a:rPr>
              <a:t>34</a:t>
            </a:r>
            <a:r>
              <a:rPr lang="en-US" sz="2133" dirty="0">
                <a:solidFill>
                  <a:prstClr val="black"/>
                </a:solidFill>
                <a:latin typeface="Candara"/>
              </a:rPr>
              <a:t> And as concerning that he raised him up from the dead, </a:t>
            </a:r>
            <a:r>
              <a:rPr lang="en-US" sz="2133" i="1" dirty="0">
                <a:solidFill>
                  <a:prstClr val="black"/>
                </a:solidFill>
                <a:latin typeface="Candara"/>
              </a:rPr>
              <a:t>now </a:t>
            </a:r>
            <a:r>
              <a:rPr lang="en-US" sz="2133" dirty="0">
                <a:solidFill>
                  <a:prstClr val="black"/>
                </a:solidFill>
                <a:latin typeface="Candara"/>
              </a:rPr>
              <a:t>no more to return to corruption, he said on this wise, </a:t>
            </a:r>
            <a:r>
              <a:rPr lang="en-US" sz="2133" dirty="0">
                <a:solidFill>
                  <a:srgbClr val="C00000"/>
                </a:solidFill>
                <a:latin typeface="Candara"/>
              </a:rPr>
              <a:t>I will give you the sure mercies of David</a:t>
            </a:r>
            <a:r>
              <a:rPr lang="en-US" sz="2133" dirty="0">
                <a:solidFill>
                  <a:prstClr val="black"/>
                </a:solidFill>
                <a:latin typeface="Candara"/>
              </a:rPr>
              <a:t>. </a:t>
            </a:r>
            <a:r>
              <a:rPr lang="en-US" sz="2133" dirty="0">
                <a:solidFill>
                  <a:srgbClr val="073E87"/>
                </a:solidFill>
                <a:latin typeface="Candara"/>
              </a:rPr>
              <a:t>[Isa 55:3] </a:t>
            </a:r>
          </a:p>
          <a:p>
            <a:pPr defTabSz="1219170">
              <a:spcBef>
                <a:spcPts val="400"/>
              </a:spcBef>
            </a:pPr>
            <a:r>
              <a:rPr lang="en-US" sz="2133" baseline="30000" dirty="0">
                <a:solidFill>
                  <a:prstClr val="black"/>
                </a:solidFill>
                <a:latin typeface="Candara"/>
              </a:rPr>
              <a:t>35</a:t>
            </a:r>
            <a:r>
              <a:rPr lang="en-US" sz="2133" dirty="0">
                <a:solidFill>
                  <a:prstClr val="black"/>
                </a:solidFill>
                <a:latin typeface="Candara"/>
              </a:rPr>
              <a:t> Wherefore he saith also in another </a:t>
            </a:r>
            <a:r>
              <a:rPr lang="en-US" sz="2133" i="1" dirty="0">
                <a:solidFill>
                  <a:prstClr val="black"/>
                </a:solidFill>
                <a:latin typeface="Candara"/>
              </a:rPr>
              <a:t>psalm</a:t>
            </a:r>
            <a:r>
              <a:rPr lang="en-US" sz="2133" dirty="0">
                <a:solidFill>
                  <a:prstClr val="black"/>
                </a:solidFill>
                <a:latin typeface="Candara"/>
              </a:rPr>
              <a:t>, </a:t>
            </a:r>
          </a:p>
        </p:txBody>
      </p:sp>
    </p:spTree>
    <p:extLst>
      <p:ext uri="{BB962C8B-B14F-4D97-AF65-F5344CB8AC3E}">
        <p14:creationId xmlns:p14="http://schemas.microsoft.com/office/powerpoint/2010/main" val="37527225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463041"/>
            <a:ext cx="9804400" cy="428758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But God raised him from the dead: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he was seen many days of them which came up with him from Galilee to Jerusalem, who are his witnesses unto the people.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And we declare unto you glad tidings, how that the promise which was made unto the fathers,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God hath fulfilled the same unto us their children, in that he hath raised up Jesus again; as it is also written in the second psalm, </a:t>
            </a:r>
            <a:r>
              <a:rPr lang="en-US" sz="2133" dirty="0">
                <a:solidFill>
                  <a:srgbClr val="C00000"/>
                </a:solidFill>
                <a:latin typeface="Candara"/>
              </a:rPr>
              <a:t>Thou art my Son, this day have I begotten thee</a:t>
            </a:r>
            <a:r>
              <a:rPr lang="en-US" sz="2133" dirty="0">
                <a:solidFill>
                  <a:prstClr val="black"/>
                </a:solidFill>
                <a:latin typeface="Candara"/>
              </a:rPr>
              <a:t>. </a:t>
            </a:r>
            <a:r>
              <a:rPr lang="en-US" sz="2133" dirty="0">
                <a:solidFill>
                  <a:srgbClr val="073E87"/>
                </a:solidFill>
                <a:latin typeface="Candara"/>
              </a:rPr>
              <a:t>[</a:t>
            </a:r>
            <a:r>
              <a:rPr lang="en-US" sz="2133" dirty="0" err="1">
                <a:solidFill>
                  <a:srgbClr val="073E87"/>
                </a:solidFill>
                <a:latin typeface="Candara"/>
              </a:rPr>
              <a:t>Psa</a:t>
            </a:r>
            <a:r>
              <a:rPr lang="en-US" sz="2133" dirty="0">
                <a:solidFill>
                  <a:srgbClr val="073E87"/>
                </a:solidFill>
                <a:latin typeface="Candara"/>
              </a:rPr>
              <a:t> 2:7]</a:t>
            </a:r>
          </a:p>
          <a:p>
            <a:pPr defTabSz="1219170">
              <a:spcBef>
                <a:spcPts val="400"/>
              </a:spcBef>
            </a:pPr>
            <a:r>
              <a:rPr lang="en-US" sz="2133" baseline="30000" dirty="0">
                <a:solidFill>
                  <a:prstClr val="black"/>
                </a:solidFill>
                <a:latin typeface="Candara"/>
              </a:rPr>
              <a:t>34</a:t>
            </a:r>
            <a:r>
              <a:rPr lang="en-US" sz="2133" dirty="0">
                <a:solidFill>
                  <a:prstClr val="black"/>
                </a:solidFill>
                <a:latin typeface="Candara"/>
              </a:rPr>
              <a:t> And as concerning that he raised him up from the dead, </a:t>
            </a:r>
            <a:r>
              <a:rPr lang="en-US" sz="2133" i="1" dirty="0">
                <a:solidFill>
                  <a:prstClr val="black"/>
                </a:solidFill>
                <a:latin typeface="Candara"/>
              </a:rPr>
              <a:t>now </a:t>
            </a:r>
            <a:r>
              <a:rPr lang="en-US" sz="2133" dirty="0">
                <a:solidFill>
                  <a:prstClr val="black"/>
                </a:solidFill>
                <a:latin typeface="Candara"/>
              </a:rPr>
              <a:t>no more to return to corruption, he said on this wise, </a:t>
            </a:r>
            <a:r>
              <a:rPr lang="en-US" sz="2133" dirty="0">
                <a:solidFill>
                  <a:srgbClr val="C00000"/>
                </a:solidFill>
                <a:latin typeface="Candara"/>
              </a:rPr>
              <a:t>I will give you the sure mercies of David</a:t>
            </a:r>
            <a:r>
              <a:rPr lang="en-US" sz="2133" dirty="0">
                <a:solidFill>
                  <a:prstClr val="black"/>
                </a:solidFill>
                <a:latin typeface="Candara"/>
              </a:rPr>
              <a:t>. </a:t>
            </a:r>
            <a:r>
              <a:rPr lang="en-US" sz="2133" dirty="0">
                <a:solidFill>
                  <a:srgbClr val="073E87"/>
                </a:solidFill>
                <a:latin typeface="Candara"/>
              </a:rPr>
              <a:t>[Isa 55:3] </a:t>
            </a:r>
          </a:p>
          <a:p>
            <a:pPr defTabSz="1219170">
              <a:spcBef>
                <a:spcPts val="400"/>
              </a:spcBef>
            </a:pPr>
            <a:r>
              <a:rPr lang="en-US" sz="2133" baseline="30000" dirty="0">
                <a:solidFill>
                  <a:prstClr val="black"/>
                </a:solidFill>
                <a:latin typeface="Candara"/>
              </a:rPr>
              <a:t>35</a:t>
            </a:r>
            <a:r>
              <a:rPr lang="en-US" sz="2133" dirty="0">
                <a:solidFill>
                  <a:prstClr val="black"/>
                </a:solidFill>
                <a:latin typeface="Candara"/>
              </a:rPr>
              <a:t> Wherefore he saith also in another </a:t>
            </a:r>
            <a:r>
              <a:rPr lang="en-US" sz="2133" i="1" dirty="0">
                <a:solidFill>
                  <a:prstClr val="black"/>
                </a:solidFill>
                <a:latin typeface="Candara"/>
              </a:rPr>
              <a:t>psalm</a:t>
            </a:r>
            <a:r>
              <a:rPr lang="en-US" sz="2133" dirty="0">
                <a:solidFill>
                  <a:prstClr val="black"/>
                </a:solidFill>
                <a:latin typeface="Candara"/>
              </a:rPr>
              <a:t>, </a:t>
            </a:r>
            <a:r>
              <a:rPr lang="en-US" sz="2133" dirty="0">
                <a:solidFill>
                  <a:srgbClr val="C00000"/>
                </a:solidFill>
                <a:latin typeface="Candara"/>
              </a:rPr>
              <a:t>Thou shalt not suffer thine Holy One to see corruption</a:t>
            </a:r>
            <a:r>
              <a:rPr lang="en-US" sz="2133" dirty="0">
                <a:solidFill>
                  <a:prstClr val="black"/>
                </a:solidFill>
                <a:latin typeface="Candara"/>
              </a:rPr>
              <a:t>. </a:t>
            </a:r>
          </a:p>
        </p:txBody>
      </p:sp>
    </p:spTree>
    <p:extLst>
      <p:ext uri="{BB962C8B-B14F-4D97-AF65-F5344CB8AC3E}">
        <p14:creationId xmlns:p14="http://schemas.microsoft.com/office/powerpoint/2010/main" val="1518125647"/>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463041"/>
            <a:ext cx="9804400" cy="4287584"/>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30</a:t>
            </a:r>
            <a:r>
              <a:rPr lang="en-US" sz="2133" dirty="0">
                <a:solidFill>
                  <a:prstClr val="black"/>
                </a:solidFill>
                <a:latin typeface="Candara"/>
              </a:rPr>
              <a:t> But God raised him from the dead:  </a:t>
            </a:r>
          </a:p>
          <a:p>
            <a:pPr defTabSz="1219170">
              <a:spcBef>
                <a:spcPts val="400"/>
              </a:spcBef>
            </a:pPr>
            <a:r>
              <a:rPr lang="en-US" sz="2133" baseline="30000" dirty="0">
                <a:solidFill>
                  <a:prstClr val="black"/>
                </a:solidFill>
                <a:latin typeface="Candara"/>
              </a:rPr>
              <a:t>31</a:t>
            </a:r>
            <a:r>
              <a:rPr lang="en-US" sz="2133" dirty="0">
                <a:solidFill>
                  <a:prstClr val="black"/>
                </a:solidFill>
                <a:latin typeface="Candara"/>
              </a:rPr>
              <a:t> And he was seen many days of them which came up with him from Galilee to Jerusalem, who are his witnesses unto the people. </a:t>
            </a:r>
          </a:p>
          <a:p>
            <a:pPr defTabSz="1219170">
              <a:spcBef>
                <a:spcPts val="400"/>
              </a:spcBef>
            </a:pPr>
            <a:r>
              <a:rPr lang="en-US" sz="2133" baseline="30000" dirty="0">
                <a:solidFill>
                  <a:prstClr val="black"/>
                </a:solidFill>
                <a:latin typeface="Candara"/>
              </a:rPr>
              <a:t>32</a:t>
            </a:r>
            <a:r>
              <a:rPr lang="en-US" sz="2133" dirty="0">
                <a:solidFill>
                  <a:prstClr val="black"/>
                </a:solidFill>
                <a:latin typeface="Candara"/>
              </a:rPr>
              <a:t> And we declare unto you glad tidings, how that the promise which was made unto the fathers,  </a:t>
            </a:r>
          </a:p>
          <a:p>
            <a:pPr defTabSz="1219170">
              <a:spcBef>
                <a:spcPts val="400"/>
              </a:spcBef>
            </a:pPr>
            <a:r>
              <a:rPr lang="en-US" sz="2133" baseline="30000" dirty="0">
                <a:solidFill>
                  <a:prstClr val="black"/>
                </a:solidFill>
                <a:latin typeface="Candara"/>
              </a:rPr>
              <a:t>33</a:t>
            </a:r>
            <a:r>
              <a:rPr lang="en-US" sz="2133" dirty="0">
                <a:solidFill>
                  <a:prstClr val="black"/>
                </a:solidFill>
                <a:latin typeface="Candara"/>
              </a:rPr>
              <a:t> God hath fulfilled the same unto us their children, in that he hath raised up Jesus again; as it is also written in the second psalm, </a:t>
            </a:r>
            <a:r>
              <a:rPr lang="en-US" sz="2133" dirty="0">
                <a:solidFill>
                  <a:srgbClr val="C00000"/>
                </a:solidFill>
                <a:latin typeface="Candara"/>
              </a:rPr>
              <a:t>Thou art my Son, this day have I begotten thee</a:t>
            </a:r>
            <a:r>
              <a:rPr lang="en-US" sz="2133" dirty="0">
                <a:solidFill>
                  <a:prstClr val="black"/>
                </a:solidFill>
                <a:latin typeface="Candara"/>
              </a:rPr>
              <a:t>. </a:t>
            </a:r>
            <a:r>
              <a:rPr lang="en-US" sz="2133" dirty="0">
                <a:solidFill>
                  <a:srgbClr val="073E87"/>
                </a:solidFill>
                <a:latin typeface="Candara"/>
              </a:rPr>
              <a:t>[</a:t>
            </a:r>
            <a:r>
              <a:rPr lang="en-US" sz="2133" dirty="0" err="1">
                <a:solidFill>
                  <a:srgbClr val="073E87"/>
                </a:solidFill>
                <a:latin typeface="Candara"/>
              </a:rPr>
              <a:t>Psa</a:t>
            </a:r>
            <a:r>
              <a:rPr lang="en-US" sz="2133" dirty="0">
                <a:solidFill>
                  <a:srgbClr val="073E87"/>
                </a:solidFill>
                <a:latin typeface="Candara"/>
              </a:rPr>
              <a:t> 2:7]</a:t>
            </a:r>
          </a:p>
          <a:p>
            <a:pPr defTabSz="1219170">
              <a:spcBef>
                <a:spcPts val="400"/>
              </a:spcBef>
            </a:pPr>
            <a:r>
              <a:rPr lang="en-US" sz="2133" baseline="30000" dirty="0">
                <a:solidFill>
                  <a:prstClr val="black"/>
                </a:solidFill>
                <a:latin typeface="Candara"/>
              </a:rPr>
              <a:t>34</a:t>
            </a:r>
            <a:r>
              <a:rPr lang="en-US" sz="2133" dirty="0">
                <a:solidFill>
                  <a:prstClr val="black"/>
                </a:solidFill>
                <a:latin typeface="Candara"/>
              </a:rPr>
              <a:t> And as concerning that he raised him up from the dead, </a:t>
            </a:r>
            <a:r>
              <a:rPr lang="en-US" sz="2133" i="1" dirty="0">
                <a:solidFill>
                  <a:prstClr val="black"/>
                </a:solidFill>
                <a:latin typeface="Candara"/>
              </a:rPr>
              <a:t>now </a:t>
            </a:r>
            <a:r>
              <a:rPr lang="en-US" sz="2133" dirty="0">
                <a:solidFill>
                  <a:prstClr val="black"/>
                </a:solidFill>
                <a:latin typeface="Candara"/>
              </a:rPr>
              <a:t>no more to return to corruption, he said on this wise, </a:t>
            </a:r>
            <a:r>
              <a:rPr lang="en-US" sz="2133" dirty="0">
                <a:solidFill>
                  <a:srgbClr val="C00000"/>
                </a:solidFill>
                <a:latin typeface="Candara"/>
              </a:rPr>
              <a:t>I will give you the sure mercies of David</a:t>
            </a:r>
            <a:r>
              <a:rPr lang="en-US" sz="2133" dirty="0">
                <a:solidFill>
                  <a:prstClr val="black"/>
                </a:solidFill>
                <a:latin typeface="Candara"/>
              </a:rPr>
              <a:t>. </a:t>
            </a:r>
            <a:r>
              <a:rPr lang="en-US" sz="2133" dirty="0">
                <a:solidFill>
                  <a:srgbClr val="073E87"/>
                </a:solidFill>
                <a:latin typeface="Candara"/>
              </a:rPr>
              <a:t>[Isa 55:3] </a:t>
            </a:r>
          </a:p>
          <a:p>
            <a:pPr defTabSz="1219170">
              <a:spcBef>
                <a:spcPts val="400"/>
              </a:spcBef>
            </a:pPr>
            <a:r>
              <a:rPr lang="en-US" sz="2133" baseline="30000" dirty="0">
                <a:solidFill>
                  <a:prstClr val="black"/>
                </a:solidFill>
                <a:latin typeface="Candara"/>
              </a:rPr>
              <a:t>35</a:t>
            </a:r>
            <a:r>
              <a:rPr lang="en-US" sz="2133" dirty="0">
                <a:solidFill>
                  <a:prstClr val="black"/>
                </a:solidFill>
                <a:latin typeface="Candara"/>
              </a:rPr>
              <a:t> Wherefore he saith also in another </a:t>
            </a:r>
            <a:r>
              <a:rPr lang="en-US" sz="2133" i="1" dirty="0">
                <a:solidFill>
                  <a:prstClr val="black"/>
                </a:solidFill>
                <a:latin typeface="Candara"/>
              </a:rPr>
              <a:t>psalm</a:t>
            </a:r>
            <a:r>
              <a:rPr lang="en-US" sz="2133" dirty="0">
                <a:solidFill>
                  <a:prstClr val="black"/>
                </a:solidFill>
                <a:latin typeface="Candara"/>
              </a:rPr>
              <a:t>, </a:t>
            </a:r>
            <a:r>
              <a:rPr lang="en-US" sz="2133" dirty="0">
                <a:solidFill>
                  <a:srgbClr val="C00000"/>
                </a:solidFill>
                <a:latin typeface="Candara"/>
              </a:rPr>
              <a:t>Thou shalt not suffer thine Holy One to see corruption</a:t>
            </a:r>
            <a:r>
              <a:rPr lang="en-US" sz="2133" dirty="0">
                <a:solidFill>
                  <a:prstClr val="black"/>
                </a:solidFill>
                <a:latin typeface="Candara"/>
              </a:rPr>
              <a:t>. </a:t>
            </a:r>
            <a:r>
              <a:rPr lang="en-US" sz="2133" dirty="0">
                <a:solidFill>
                  <a:srgbClr val="073E87"/>
                </a:solidFill>
                <a:latin typeface="Candara"/>
              </a:rPr>
              <a:t>[</a:t>
            </a:r>
            <a:r>
              <a:rPr lang="en-US" sz="2133" dirty="0" err="1">
                <a:solidFill>
                  <a:srgbClr val="073E87"/>
                </a:solidFill>
                <a:latin typeface="Candara"/>
              </a:rPr>
              <a:t>Psa</a:t>
            </a:r>
            <a:r>
              <a:rPr lang="en-US" sz="2133" dirty="0">
                <a:solidFill>
                  <a:srgbClr val="073E87"/>
                </a:solidFill>
                <a:latin typeface="Candara"/>
              </a:rPr>
              <a:t> 16:10] </a:t>
            </a:r>
          </a:p>
        </p:txBody>
      </p:sp>
    </p:spTree>
    <p:extLst>
      <p:ext uri="{BB962C8B-B14F-4D97-AF65-F5344CB8AC3E}">
        <p14:creationId xmlns:p14="http://schemas.microsoft.com/office/powerpoint/2010/main" val="2056564216"/>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696859"/>
            <a:ext cx="9753600" cy="363112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36</a:t>
            </a:r>
            <a:r>
              <a:rPr lang="en-US" sz="2133" dirty="0">
                <a:solidFill>
                  <a:prstClr val="black"/>
                </a:solidFill>
                <a:latin typeface="Candara"/>
              </a:rPr>
              <a:t> For David, after he had served his own generation by the will of God, fell on sleep, and was laid unto his fathers, and saw corruption:  </a:t>
            </a:r>
          </a:p>
          <a:p>
            <a:pPr defTabSz="1219170">
              <a:spcBef>
                <a:spcPts val="400"/>
              </a:spcBef>
            </a:pPr>
            <a:r>
              <a:rPr lang="en-US" sz="2133" baseline="30000" dirty="0">
                <a:solidFill>
                  <a:prstClr val="black"/>
                </a:solidFill>
                <a:latin typeface="Candara"/>
              </a:rPr>
              <a:t>37</a:t>
            </a:r>
            <a:r>
              <a:rPr lang="en-US" sz="2133" dirty="0">
                <a:solidFill>
                  <a:prstClr val="black"/>
                </a:solidFill>
                <a:latin typeface="Candara"/>
              </a:rPr>
              <a:t> But he, whom God raised again, saw no corruption.  </a:t>
            </a:r>
            <a:endParaRPr lang="en-US" sz="2133" baseline="30000" dirty="0">
              <a:solidFill>
                <a:prstClr val="black"/>
              </a:solidFill>
              <a:latin typeface="Candara"/>
            </a:endParaRPr>
          </a:p>
          <a:p>
            <a:pPr defTabSz="1219170">
              <a:spcBef>
                <a:spcPts val="400"/>
              </a:spcBef>
            </a:pPr>
            <a:r>
              <a:rPr lang="en-US" sz="2133" baseline="30000" dirty="0">
                <a:solidFill>
                  <a:prstClr val="black"/>
                </a:solidFill>
                <a:latin typeface="Candara"/>
              </a:rPr>
              <a:t>38</a:t>
            </a:r>
            <a:r>
              <a:rPr lang="en-US" sz="2133" dirty="0">
                <a:solidFill>
                  <a:prstClr val="black"/>
                </a:solidFill>
                <a:latin typeface="Candara"/>
              </a:rPr>
              <a:t> Be it known unto you therefore, men </a:t>
            </a:r>
            <a:r>
              <a:rPr lang="en-US" sz="2133" i="1" dirty="0">
                <a:solidFill>
                  <a:prstClr val="black"/>
                </a:solidFill>
                <a:latin typeface="Candara"/>
              </a:rPr>
              <a:t>and </a:t>
            </a:r>
            <a:r>
              <a:rPr lang="en-US" sz="2133" dirty="0">
                <a:solidFill>
                  <a:prstClr val="black"/>
                </a:solidFill>
                <a:latin typeface="Candara"/>
              </a:rPr>
              <a:t>brethren, that through this man is preached unto you the forgiveness of sins:  </a:t>
            </a:r>
          </a:p>
          <a:p>
            <a:pPr defTabSz="1219170">
              <a:spcBef>
                <a:spcPts val="400"/>
              </a:spcBef>
            </a:pPr>
            <a:r>
              <a:rPr lang="en-US" sz="2133" baseline="30000" dirty="0">
                <a:solidFill>
                  <a:prstClr val="black"/>
                </a:solidFill>
                <a:latin typeface="Candara"/>
              </a:rPr>
              <a:t>39</a:t>
            </a:r>
            <a:r>
              <a:rPr lang="en-US" sz="2133" dirty="0">
                <a:solidFill>
                  <a:prstClr val="black"/>
                </a:solidFill>
                <a:latin typeface="Candara"/>
              </a:rPr>
              <a:t> And by him all that believe are justified from all things, from which ye could not be justified by the law of Moses.  </a:t>
            </a:r>
          </a:p>
          <a:p>
            <a:pPr defTabSz="1219170">
              <a:spcBef>
                <a:spcPts val="400"/>
              </a:spcBef>
            </a:pPr>
            <a:r>
              <a:rPr lang="en-US" sz="2133" baseline="30000" dirty="0">
                <a:solidFill>
                  <a:prstClr val="black"/>
                </a:solidFill>
                <a:latin typeface="Candara"/>
              </a:rPr>
              <a:t>40</a:t>
            </a:r>
            <a:r>
              <a:rPr lang="en-US" sz="2133" dirty="0">
                <a:solidFill>
                  <a:prstClr val="black"/>
                </a:solidFill>
                <a:latin typeface="Candara"/>
              </a:rPr>
              <a:t> Beware therefore, lest that come upon you, which is spoken of in the prophets;</a:t>
            </a:r>
          </a:p>
          <a:p>
            <a:pPr defTabSz="1219170">
              <a:spcBef>
                <a:spcPts val="400"/>
              </a:spcBef>
            </a:pPr>
            <a:r>
              <a:rPr lang="en-US" sz="2133" baseline="30000" dirty="0">
                <a:solidFill>
                  <a:prstClr val="black"/>
                </a:solidFill>
                <a:latin typeface="Candara"/>
              </a:rPr>
              <a:t>41</a:t>
            </a:r>
            <a:r>
              <a:rPr lang="en-US" sz="2133" dirty="0">
                <a:solidFill>
                  <a:prstClr val="black"/>
                </a:solidFill>
                <a:latin typeface="Candara"/>
              </a:rPr>
              <a:t> </a:t>
            </a:r>
            <a:r>
              <a:rPr lang="en-US" sz="2133" dirty="0">
                <a:solidFill>
                  <a:srgbClr val="C00000"/>
                </a:solidFill>
                <a:latin typeface="Candara"/>
              </a:rPr>
              <a:t>Behold, ye despisers, and wonder, and perish: for I work a work in your days, a work which ye shall in no wise believe, though a man declare it unto you</a:t>
            </a:r>
            <a:r>
              <a:rPr lang="en-US" sz="2133" dirty="0">
                <a:solidFill>
                  <a:prstClr val="black"/>
                </a:solidFill>
                <a:latin typeface="Candara"/>
              </a:rPr>
              <a:t>. </a:t>
            </a:r>
          </a:p>
        </p:txBody>
      </p:sp>
    </p:spTree>
    <p:extLst>
      <p:ext uri="{BB962C8B-B14F-4D97-AF65-F5344CB8AC3E}">
        <p14:creationId xmlns:p14="http://schemas.microsoft.com/office/powerpoint/2010/main" val="491298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696859"/>
            <a:ext cx="9753600" cy="363112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36</a:t>
            </a:r>
            <a:r>
              <a:rPr lang="en-US" sz="2133" dirty="0">
                <a:solidFill>
                  <a:prstClr val="black"/>
                </a:solidFill>
                <a:latin typeface="Candara"/>
              </a:rPr>
              <a:t> For David, after he had served his own generation by the will of God, fell on sleep, and was laid unto his fathers, and saw corruption:  </a:t>
            </a:r>
          </a:p>
          <a:p>
            <a:pPr defTabSz="1219170">
              <a:spcBef>
                <a:spcPts val="400"/>
              </a:spcBef>
            </a:pPr>
            <a:r>
              <a:rPr lang="en-US" sz="2133" baseline="30000" dirty="0">
                <a:solidFill>
                  <a:prstClr val="black"/>
                </a:solidFill>
                <a:latin typeface="Candara"/>
              </a:rPr>
              <a:t>37</a:t>
            </a:r>
            <a:r>
              <a:rPr lang="en-US" sz="2133" dirty="0">
                <a:solidFill>
                  <a:prstClr val="black"/>
                </a:solidFill>
                <a:latin typeface="Candara"/>
              </a:rPr>
              <a:t> But he, whom God raised again, saw no corruption.  </a:t>
            </a:r>
            <a:endParaRPr lang="en-US" sz="2133" baseline="30000" dirty="0">
              <a:solidFill>
                <a:prstClr val="black"/>
              </a:solidFill>
              <a:latin typeface="Candara"/>
            </a:endParaRPr>
          </a:p>
          <a:p>
            <a:pPr defTabSz="1219170">
              <a:spcBef>
                <a:spcPts val="400"/>
              </a:spcBef>
            </a:pPr>
            <a:r>
              <a:rPr lang="en-US" sz="2133" baseline="30000" dirty="0">
                <a:solidFill>
                  <a:prstClr val="black"/>
                </a:solidFill>
                <a:latin typeface="Candara"/>
              </a:rPr>
              <a:t>38</a:t>
            </a:r>
            <a:r>
              <a:rPr lang="en-US" sz="2133" dirty="0">
                <a:solidFill>
                  <a:prstClr val="black"/>
                </a:solidFill>
                <a:latin typeface="Candara"/>
              </a:rPr>
              <a:t> Be it known unto you therefore, men </a:t>
            </a:r>
            <a:r>
              <a:rPr lang="en-US" sz="2133" i="1" dirty="0">
                <a:solidFill>
                  <a:prstClr val="black"/>
                </a:solidFill>
                <a:latin typeface="Candara"/>
              </a:rPr>
              <a:t>and </a:t>
            </a:r>
            <a:r>
              <a:rPr lang="en-US" sz="2133" dirty="0">
                <a:solidFill>
                  <a:prstClr val="black"/>
                </a:solidFill>
                <a:latin typeface="Candara"/>
              </a:rPr>
              <a:t>brethren, that through this man is preached unto you the forgiveness of sins:  </a:t>
            </a:r>
          </a:p>
          <a:p>
            <a:pPr defTabSz="1219170">
              <a:spcBef>
                <a:spcPts val="400"/>
              </a:spcBef>
            </a:pPr>
            <a:r>
              <a:rPr lang="en-US" sz="2133" baseline="30000" dirty="0">
                <a:solidFill>
                  <a:prstClr val="black"/>
                </a:solidFill>
                <a:latin typeface="Candara"/>
              </a:rPr>
              <a:t>39</a:t>
            </a:r>
            <a:r>
              <a:rPr lang="en-US" sz="2133" dirty="0">
                <a:solidFill>
                  <a:prstClr val="black"/>
                </a:solidFill>
                <a:latin typeface="Candara"/>
              </a:rPr>
              <a:t> And by him all that believe are justified from all things, from which ye could not be justified by the law of Moses.  </a:t>
            </a:r>
          </a:p>
          <a:p>
            <a:pPr defTabSz="1219170">
              <a:spcBef>
                <a:spcPts val="400"/>
              </a:spcBef>
            </a:pPr>
            <a:r>
              <a:rPr lang="en-US" sz="2133" baseline="30000" dirty="0">
                <a:solidFill>
                  <a:prstClr val="black"/>
                </a:solidFill>
                <a:latin typeface="Candara"/>
              </a:rPr>
              <a:t>40</a:t>
            </a:r>
            <a:r>
              <a:rPr lang="en-US" sz="2133" dirty="0">
                <a:solidFill>
                  <a:prstClr val="black"/>
                </a:solidFill>
                <a:latin typeface="Candara"/>
              </a:rPr>
              <a:t> Beware therefore, lest that come upon you, which is spoken of in the prophets;</a:t>
            </a:r>
          </a:p>
          <a:p>
            <a:pPr defTabSz="1219170">
              <a:spcBef>
                <a:spcPts val="400"/>
              </a:spcBef>
            </a:pPr>
            <a:r>
              <a:rPr lang="en-US" sz="2133" baseline="30000" dirty="0">
                <a:solidFill>
                  <a:prstClr val="black"/>
                </a:solidFill>
                <a:latin typeface="Candara"/>
              </a:rPr>
              <a:t>41</a:t>
            </a:r>
            <a:r>
              <a:rPr lang="en-US" sz="2133" dirty="0">
                <a:solidFill>
                  <a:prstClr val="black"/>
                </a:solidFill>
                <a:latin typeface="Candara"/>
              </a:rPr>
              <a:t> </a:t>
            </a:r>
            <a:r>
              <a:rPr lang="en-US" sz="2133" dirty="0">
                <a:solidFill>
                  <a:srgbClr val="C00000"/>
                </a:solidFill>
                <a:latin typeface="Candara"/>
              </a:rPr>
              <a:t>Behold, ye despisers, and wonder, and perish: for I work a work in your days, a work which ye shall in no wise believe, though a man declare it unto you</a:t>
            </a:r>
            <a:r>
              <a:rPr lang="en-US" sz="2133" dirty="0">
                <a:solidFill>
                  <a:prstClr val="black"/>
                </a:solidFill>
                <a:latin typeface="Candara"/>
              </a:rPr>
              <a:t>. [</a:t>
            </a:r>
            <a:r>
              <a:rPr lang="en-US" sz="2133" dirty="0" err="1">
                <a:solidFill>
                  <a:prstClr val="black"/>
                </a:solidFill>
                <a:latin typeface="Candara"/>
              </a:rPr>
              <a:t>Hab</a:t>
            </a:r>
            <a:r>
              <a:rPr lang="en-US" sz="2133" dirty="0">
                <a:solidFill>
                  <a:prstClr val="black"/>
                </a:solidFill>
                <a:latin typeface="Candara"/>
              </a:rPr>
              <a:t> 1:5] </a:t>
            </a:r>
          </a:p>
        </p:txBody>
      </p:sp>
    </p:spTree>
    <p:extLst>
      <p:ext uri="{BB962C8B-B14F-4D97-AF65-F5344CB8AC3E}">
        <p14:creationId xmlns:p14="http://schemas.microsoft.com/office/powerpoint/2010/main" val="1838144607"/>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445339"/>
            <a:ext cx="4185920" cy="3805465"/>
          </a:xfrm>
          <a:prstGeom prst="rect">
            <a:avLst/>
          </a:prstGeom>
          <a:noFill/>
        </p:spPr>
        <p:txBody>
          <a:bodyPr wrap="square" rtlCol="0">
            <a:spAutoFit/>
          </a:bodyPr>
          <a:lstStyle/>
          <a:p>
            <a:pPr defTabSz="1219170"/>
            <a:r>
              <a:rPr lang="en-US" sz="2133" baseline="30000" dirty="0">
                <a:solidFill>
                  <a:prstClr val="white"/>
                </a:solidFill>
                <a:latin typeface="Candara"/>
              </a:rPr>
              <a:t>42</a:t>
            </a:r>
            <a:r>
              <a:rPr lang="en-US" sz="2133" dirty="0">
                <a:solidFill>
                  <a:prstClr val="white"/>
                </a:solidFill>
                <a:latin typeface="Candara"/>
              </a:rPr>
              <a:t> And when the Jews were gone out of the synagogue, the Gentiles besought that these words might be preached to them the next </a:t>
            </a:r>
            <a:r>
              <a:rPr lang="en-US" sz="2133" dirty="0" err="1">
                <a:solidFill>
                  <a:prstClr val="white"/>
                </a:solidFill>
                <a:latin typeface="Candara"/>
              </a:rPr>
              <a:t>sabbath</a:t>
            </a:r>
            <a:r>
              <a:rPr lang="en-US" sz="2133" dirty="0">
                <a:solidFill>
                  <a:prstClr val="white"/>
                </a:solidFill>
                <a:latin typeface="Candara"/>
              </a:rPr>
              <a:t>.</a:t>
            </a:r>
          </a:p>
          <a:p>
            <a:pPr defTabSz="1219170">
              <a:spcBef>
                <a:spcPts val="800"/>
              </a:spcBef>
            </a:pPr>
            <a:r>
              <a:rPr lang="en-US" sz="2133" baseline="30000" dirty="0">
                <a:solidFill>
                  <a:prstClr val="white"/>
                </a:solidFill>
                <a:latin typeface="Candara"/>
              </a:rPr>
              <a:t>43</a:t>
            </a:r>
            <a:r>
              <a:rPr lang="en-US" sz="2133" dirty="0">
                <a:solidFill>
                  <a:prstClr val="white"/>
                </a:solidFill>
                <a:latin typeface="Candara"/>
              </a:rPr>
              <a:t> Now when the congregation was broken up, many of the Jews and religious proselytes followed Paul and Barnabas: who, speaking to them, persuaded them to continue in the grace of God.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3201" y="1397001"/>
            <a:ext cx="5841068" cy="3836948"/>
          </a:xfrm>
          <a:prstGeom prst="rect">
            <a:avLst/>
          </a:prstGeom>
        </p:spPr>
      </p:pic>
    </p:spTree>
    <p:extLst>
      <p:ext uri="{BB962C8B-B14F-4D97-AF65-F5344CB8AC3E}">
        <p14:creationId xmlns:p14="http://schemas.microsoft.com/office/powerpoint/2010/main" val="12327546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745834"/>
            <a:ext cx="4602480" cy="276947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44</a:t>
            </a:r>
            <a:r>
              <a:rPr lang="en-US" sz="2133" dirty="0">
                <a:solidFill>
                  <a:prstClr val="black"/>
                </a:solidFill>
                <a:latin typeface="Candara"/>
              </a:rPr>
              <a:t> And the next </a:t>
            </a:r>
            <a:r>
              <a:rPr lang="en-US" sz="2133" dirty="0" err="1">
                <a:solidFill>
                  <a:prstClr val="black"/>
                </a:solidFill>
                <a:latin typeface="Candara"/>
              </a:rPr>
              <a:t>sabbath</a:t>
            </a:r>
            <a:r>
              <a:rPr lang="en-US" sz="2133" dirty="0">
                <a:solidFill>
                  <a:prstClr val="black"/>
                </a:solidFill>
                <a:latin typeface="Candara"/>
              </a:rPr>
              <a:t> day came almost the whole city together to hear the word of God. </a:t>
            </a:r>
          </a:p>
          <a:p>
            <a:pPr defTabSz="1219170">
              <a:spcBef>
                <a:spcPts val="400"/>
              </a:spcBef>
            </a:pPr>
            <a:r>
              <a:rPr lang="en-US" sz="2133" baseline="30000" dirty="0">
                <a:solidFill>
                  <a:prstClr val="black"/>
                </a:solidFill>
                <a:latin typeface="Candara"/>
              </a:rPr>
              <a:t>45</a:t>
            </a:r>
            <a:r>
              <a:rPr lang="en-US" sz="2133" dirty="0">
                <a:solidFill>
                  <a:prstClr val="black"/>
                </a:solidFill>
                <a:latin typeface="Candara"/>
              </a:rPr>
              <a:t> But when the Jews saw the multitudes, they were filled with envy, and </a:t>
            </a:r>
            <a:r>
              <a:rPr lang="en-US" sz="2133" dirty="0" err="1">
                <a:solidFill>
                  <a:prstClr val="black"/>
                </a:solidFill>
                <a:latin typeface="Candara"/>
              </a:rPr>
              <a:t>spake</a:t>
            </a:r>
            <a:r>
              <a:rPr lang="en-US" sz="2133" dirty="0">
                <a:solidFill>
                  <a:prstClr val="black"/>
                </a:solidFill>
                <a:latin typeface="Candara"/>
              </a:rPr>
              <a:t> against those things which were spoken by Paul, contradicting and blaspheming.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597" y="787400"/>
            <a:ext cx="4163207" cy="5283200"/>
          </a:xfrm>
          <a:prstGeom prst="rect">
            <a:avLst/>
          </a:prstGeom>
        </p:spPr>
      </p:pic>
    </p:spTree>
    <p:extLst>
      <p:ext uri="{BB962C8B-B14F-4D97-AF65-F5344CB8AC3E}">
        <p14:creationId xmlns:p14="http://schemas.microsoft.com/office/powerpoint/2010/main" val="38937541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0499"/>
            <a:ext cx="11658600" cy="6477000"/>
          </a:xfrm>
          <a:prstGeom prst="rect">
            <a:avLst/>
          </a:prstGeom>
        </p:spPr>
      </p:pic>
      <p:sp>
        <p:nvSpPr>
          <p:cNvPr id="4" name="TextBox 3"/>
          <p:cNvSpPr txBox="1"/>
          <p:nvPr/>
        </p:nvSpPr>
        <p:spPr>
          <a:xfrm>
            <a:off x="1219200" y="1701800"/>
            <a:ext cx="9753600" cy="1836080"/>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46</a:t>
            </a:r>
            <a:r>
              <a:rPr lang="en-US" sz="2133" dirty="0">
                <a:solidFill>
                  <a:prstClr val="black"/>
                </a:solidFill>
                <a:latin typeface="Candara"/>
              </a:rPr>
              <a:t> Then Paul and Barnabas waxed bold, and said, It was necessary that the word of God should first have been spoken to you: but seeing ye put it from you, and judge yourselves unworthy of everlasting life, lo, we turn to the Gentiles. </a:t>
            </a:r>
          </a:p>
          <a:p>
            <a:pPr defTabSz="1219170">
              <a:spcBef>
                <a:spcPts val="800"/>
              </a:spcBef>
            </a:pPr>
            <a:r>
              <a:rPr lang="en-US" sz="2133" baseline="30000" dirty="0">
                <a:solidFill>
                  <a:prstClr val="black"/>
                </a:solidFill>
                <a:latin typeface="Candara"/>
              </a:rPr>
              <a:t>47</a:t>
            </a:r>
            <a:r>
              <a:rPr lang="en-US" sz="2133" dirty="0">
                <a:solidFill>
                  <a:prstClr val="black"/>
                </a:solidFill>
                <a:latin typeface="Candara"/>
              </a:rPr>
              <a:t> For so hath the Lord commanded us, </a:t>
            </a:r>
            <a:r>
              <a:rPr lang="en-US" sz="2133" i="1" dirty="0">
                <a:solidFill>
                  <a:prstClr val="black"/>
                </a:solidFill>
                <a:latin typeface="Candara"/>
              </a:rPr>
              <a:t>saying</a:t>
            </a:r>
            <a:r>
              <a:rPr lang="en-US" sz="2133" dirty="0">
                <a:solidFill>
                  <a:prstClr val="black"/>
                </a:solidFill>
                <a:latin typeface="Candara"/>
              </a:rPr>
              <a:t>, I have set thee to be a light of the Gentiles, that thou </a:t>
            </a:r>
            <a:r>
              <a:rPr lang="en-US" sz="2133" dirty="0" err="1">
                <a:solidFill>
                  <a:prstClr val="black"/>
                </a:solidFill>
                <a:latin typeface="Candara"/>
              </a:rPr>
              <a:t>shouldest</a:t>
            </a:r>
            <a:r>
              <a:rPr lang="en-US" sz="2133" dirty="0">
                <a:solidFill>
                  <a:prstClr val="black"/>
                </a:solidFill>
                <a:latin typeface="Candara"/>
              </a:rPr>
              <a:t> be for salvation unto the ends of the earth. </a:t>
            </a:r>
          </a:p>
        </p:txBody>
      </p:sp>
    </p:spTree>
    <p:extLst>
      <p:ext uri="{BB962C8B-B14F-4D97-AF65-F5344CB8AC3E}">
        <p14:creationId xmlns:p14="http://schemas.microsoft.com/office/powerpoint/2010/main" val="1627842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0499"/>
            <a:ext cx="11658600" cy="6477000"/>
          </a:xfrm>
          <a:prstGeom prst="rect">
            <a:avLst/>
          </a:prstGeom>
        </p:spPr>
      </p:pic>
      <p:sp>
        <p:nvSpPr>
          <p:cNvPr id="4" name="TextBox 3"/>
          <p:cNvSpPr txBox="1"/>
          <p:nvPr/>
        </p:nvSpPr>
        <p:spPr>
          <a:xfrm>
            <a:off x="1219200" y="1701800"/>
            <a:ext cx="9753600" cy="1179618"/>
          </a:xfrm>
          <a:prstGeom prst="rect">
            <a:avLst/>
          </a:prstGeom>
          <a:noFill/>
        </p:spPr>
        <p:txBody>
          <a:bodyPr wrap="square" rtlCol="0">
            <a:spAutoFit/>
          </a:bodyPr>
          <a:lstStyle/>
          <a:p>
            <a:pPr defTabSz="1219170"/>
            <a:r>
              <a:rPr lang="en-US" sz="2133" baseline="30000" dirty="0">
                <a:solidFill>
                  <a:prstClr val="black"/>
                </a:solidFill>
                <a:latin typeface="Candara"/>
              </a:rPr>
              <a:t>48</a:t>
            </a:r>
            <a:r>
              <a:rPr lang="en-US" sz="2133" dirty="0">
                <a:solidFill>
                  <a:prstClr val="black"/>
                </a:solidFill>
                <a:latin typeface="Candara"/>
              </a:rPr>
              <a:t> And when the Gentiles heard this, they were glad, and glorified the word of the Lord: and as many as were ordained to eternal life believed.  </a:t>
            </a:r>
          </a:p>
          <a:p>
            <a:pPr defTabSz="1219170">
              <a:spcBef>
                <a:spcPts val="800"/>
              </a:spcBef>
            </a:pPr>
            <a:r>
              <a:rPr lang="en-US" sz="2133" baseline="30000" dirty="0">
                <a:solidFill>
                  <a:prstClr val="black"/>
                </a:solidFill>
                <a:latin typeface="Candara"/>
              </a:rPr>
              <a:t>49</a:t>
            </a:r>
            <a:r>
              <a:rPr lang="en-US" sz="2133" dirty="0">
                <a:solidFill>
                  <a:prstClr val="black"/>
                </a:solidFill>
                <a:latin typeface="Candara"/>
              </a:rPr>
              <a:t> And the word of the Lord was published throughout all the region. </a:t>
            </a:r>
          </a:p>
        </p:txBody>
      </p:sp>
    </p:spTree>
    <p:extLst>
      <p:ext uri="{BB962C8B-B14F-4D97-AF65-F5344CB8AC3E}">
        <p14:creationId xmlns:p14="http://schemas.microsoft.com/office/powerpoint/2010/main" val="40257157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8779" y="1898729"/>
            <a:ext cx="4630821" cy="2389950"/>
          </a:xfrm>
          <a:prstGeom prst="rect">
            <a:avLst/>
          </a:prstGeom>
          <a:noFill/>
        </p:spPr>
        <p:txBody>
          <a:bodyPr wrap="square" rtlCol="0">
            <a:spAutoFit/>
          </a:bodyPr>
          <a:lstStyle/>
          <a:p>
            <a:pPr defTabSz="1219170"/>
            <a:r>
              <a:rPr lang="en-US" sz="2133" baseline="30000" dirty="0">
                <a:solidFill>
                  <a:prstClr val="black"/>
                </a:solidFill>
                <a:latin typeface="Candara"/>
              </a:rPr>
              <a:t>50</a:t>
            </a:r>
            <a:r>
              <a:rPr lang="en-US" sz="2133" dirty="0">
                <a:solidFill>
                  <a:prstClr val="black"/>
                </a:solidFill>
                <a:latin typeface="Candara"/>
              </a:rPr>
              <a:t> But the Jews stirred up the devout and honorable women, and the chief men of the city, and raised persecution against Paul and Barnabas, and expelled them out of their coasts.  </a:t>
            </a:r>
          </a:p>
          <a:p>
            <a:pPr defTabSz="1219170"/>
            <a:r>
              <a:rPr lang="en-US" sz="2133" baseline="30000" dirty="0">
                <a:solidFill>
                  <a:prstClr val="black"/>
                </a:solidFill>
                <a:latin typeface="Candara"/>
              </a:rPr>
              <a:t>51</a:t>
            </a:r>
            <a:r>
              <a:rPr lang="en-US" sz="2133" dirty="0">
                <a:solidFill>
                  <a:prstClr val="black"/>
                </a:solidFill>
                <a:latin typeface="Candara"/>
              </a:rPr>
              <a:t> But they shook off the dust of their feet against them…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6519" y="889001"/>
            <a:ext cx="4150821" cy="5131724"/>
          </a:xfrm>
          <a:prstGeom prst="rect">
            <a:avLst/>
          </a:prstGeom>
        </p:spPr>
      </p:pic>
    </p:spTree>
    <p:extLst>
      <p:ext uri="{BB962C8B-B14F-4D97-AF65-F5344CB8AC3E}">
        <p14:creationId xmlns:p14="http://schemas.microsoft.com/office/powerpoint/2010/main" val="23218341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9528" y="1898729"/>
            <a:ext cx="4687504" cy="2389950"/>
          </a:xfrm>
          <a:prstGeom prst="rect">
            <a:avLst/>
          </a:prstGeom>
          <a:noFill/>
        </p:spPr>
        <p:txBody>
          <a:bodyPr wrap="square" rtlCol="0">
            <a:spAutoFit/>
          </a:bodyPr>
          <a:lstStyle/>
          <a:p>
            <a:pPr defTabSz="1219170"/>
            <a:r>
              <a:rPr lang="en-US" sz="2133" baseline="30000" dirty="0">
                <a:solidFill>
                  <a:prstClr val="black"/>
                </a:solidFill>
                <a:latin typeface="Candara"/>
              </a:rPr>
              <a:t>50</a:t>
            </a:r>
            <a:r>
              <a:rPr lang="en-US" sz="2133" dirty="0">
                <a:solidFill>
                  <a:prstClr val="black"/>
                </a:solidFill>
                <a:latin typeface="Candara"/>
              </a:rPr>
              <a:t> But the Jews stirred up the devout and honorable women, and the chief men of the city, and raised persecution against Paul and Barnabas, and expelled them out of their coasts.  </a:t>
            </a:r>
          </a:p>
          <a:p>
            <a:pPr defTabSz="1219170"/>
            <a:r>
              <a:rPr lang="en-US" sz="2133" baseline="30000" dirty="0">
                <a:solidFill>
                  <a:prstClr val="black"/>
                </a:solidFill>
                <a:latin typeface="Candara"/>
              </a:rPr>
              <a:t>51</a:t>
            </a:r>
            <a:r>
              <a:rPr lang="en-US" sz="2133" dirty="0">
                <a:solidFill>
                  <a:prstClr val="black"/>
                </a:solidFill>
                <a:latin typeface="Candara"/>
              </a:rPr>
              <a:t> But they shook off the dust of their feet against them…</a:t>
            </a:r>
          </a:p>
        </p:txBody>
      </p:sp>
      <p:sp>
        <p:nvSpPr>
          <p:cNvPr id="2" name="TextBox 1"/>
          <p:cNvSpPr txBox="1"/>
          <p:nvPr/>
        </p:nvSpPr>
        <p:spPr>
          <a:xfrm>
            <a:off x="6705600" y="1803400"/>
            <a:ext cx="4368800" cy="3252878"/>
          </a:xfrm>
          <a:prstGeom prst="rect">
            <a:avLst/>
          </a:prstGeom>
          <a:noFill/>
        </p:spPr>
        <p:txBody>
          <a:bodyPr wrap="square" rtlCol="0">
            <a:spAutoFit/>
          </a:bodyPr>
          <a:lstStyle/>
          <a:p>
            <a:pPr defTabSz="1219170"/>
            <a:r>
              <a:rPr lang="en-US" sz="1867" b="1" dirty="0">
                <a:solidFill>
                  <a:srgbClr val="073E87"/>
                </a:solidFill>
                <a:latin typeface="Candara"/>
              </a:rPr>
              <a:t>Mark 6:10-11:</a:t>
            </a:r>
          </a:p>
          <a:p>
            <a:pPr defTabSz="1219170"/>
            <a:r>
              <a:rPr lang="en-US" sz="1867" baseline="30000" dirty="0">
                <a:solidFill>
                  <a:srgbClr val="073E87"/>
                </a:solidFill>
                <a:latin typeface="Candara"/>
              </a:rPr>
              <a:t>10</a:t>
            </a:r>
            <a:r>
              <a:rPr lang="en-US" sz="1867" dirty="0">
                <a:solidFill>
                  <a:srgbClr val="073E87"/>
                </a:solidFill>
                <a:latin typeface="Candara"/>
              </a:rPr>
              <a:t> And [Jesus] said unto them, In what place so ever ye enter into an house, there abide till ye depart from that place.  </a:t>
            </a:r>
          </a:p>
          <a:p>
            <a:pPr defTabSz="1219170"/>
            <a:r>
              <a:rPr lang="en-US" sz="1867" baseline="30000" dirty="0">
                <a:solidFill>
                  <a:srgbClr val="073E87"/>
                </a:solidFill>
                <a:latin typeface="Candara"/>
              </a:rPr>
              <a:t>11</a:t>
            </a:r>
            <a:r>
              <a:rPr lang="en-US" sz="1867" dirty="0">
                <a:solidFill>
                  <a:srgbClr val="073E87"/>
                </a:solidFill>
                <a:latin typeface="Candara"/>
              </a:rPr>
              <a:t> And whosoever shall not receive you, nor hear you, when ye depart thence, shake off the dust under your feet for       a testimony against them.  </a:t>
            </a:r>
          </a:p>
          <a:p>
            <a:pPr defTabSz="1219170"/>
            <a:r>
              <a:rPr lang="en-US" sz="1867" dirty="0">
                <a:solidFill>
                  <a:srgbClr val="073E87"/>
                </a:solidFill>
                <a:latin typeface="Candara"/>
              </a:rPr>
              <a:t>Verily I say unto you, It shall be more tolerable for Sodom and </a:t>
            </a:r>
            <a:r>
              <a:rPr lang="en-US" sz="1867" dirty="0" err="1">
                <a:solidFill>
                  <a:srgbClr val="073E87"/>
                </a:solidFill>
                <a:latin typeface="Candara"/>
              </a:rPr>
              <a:t>Gomorrha</a:t>
            </a:r>
            <a:r>
              <a:rPr lang="en-US" sz="1867" dirty="0">
                <a:solidFill>
                  <a:srgbClr val="073E87"/>
                </a:solidFill>
                <a:latin typeface="Candara"/>
              </a:rPr>
              <a:t> in   the day of judgment, than for that city. </a:t>
            </a:r>
          </a:p>
        </p:txBody>
      </p:sp>
    </p:spTree>
    <p:extLst>
      <p:ext uri="{BB962C8B-B14F-4D97-AF65-F5344CB8AC3E}">
        <p14:creationId xmlns:p14="http://schemas.microsoft.com/office/powerpoint/2010/main" val="27794163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498600"/>
            <a:ext cx="4592320" cy="1405256"/>
          </a:xfrm>
          <a:prstGeom prst="rect">
            <a:avLst/>
          </a:prstGeom>
          <a:noFill/>
        </p:spPr>
        <p:txBody>
          <a:bodyPr wrap="square" rtlCol="0">
            <a:spAutoFit/>
          </a:bodyPr>
          <a:lstStyle/>
          <a:p>
            <a:pPr defTabSz="1219170"/>
            <a:endParaRPr lang="en-US" sz="2133" dirty="0">
              <a:solidFill>
                <a:prstClr val="black"/>
              </a:solidFill>
              <a:latin typeface="Candara"/>
            </a:endParaRPr>
          </a:p>
          <a:p>
            <a:pPr defTabSz="1219170"/>
            <a:endParaRPr lang="en-US" sz="2133" dirty="0">
              <a:solidFill>
                <a:prstClr val="black"/>
              </a:solidFill>
              <a:latin typeface="Candara"/>
            </a:endParaRPr>
          </a:p>
          <a:p>
            <a:pPr defTabSz="1219170"/>
            <a:endParaRPr lang="en-US" sz="2133" dirty="0">
              <a:solidFill>
                <a:prstClr val="black"/>
              </a:solidFill>
              <a:latin typeface="Candara"/>
            </a:endParaRPr>
          </a:p>
          <a:p>
            <a:pPr defTabSz="1219170"/>
            <a:r>
              <a:rPr lang="en-US" sz="2133" dirty="0">
                <a:solidFill>
                  <a:prstClr val="black"/>
                </a:solidFill>
                <a:latin typeface="Candara"/>
              </a:rPr>
              <a:t>…and came unto </a:t>
            </a:r>
            <a:r>
              <a:rPr lang="en-US" sz="2133" dirty="0" err="1">
                <a:solidFill>
                  <a:prstClr val="black"/>
                </a:solidFill>
                <a:latin typeface="Candara"/>
              </a:rPr>
              <a:t>Iconium</a:t>
            </a:r>
            <a:r>
              <a:rPr lang="en-US" sz="2133" dirty="0">
                <a:solidFill>
                  <a:prstClr val="black"/>
                </a:solidFill>
                <a:latin typeface="Candara"/>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152" y="812801"/>
            <a:ext cx="4670737" cy="5181600"/>
          </a:xfrm>
          <a:prstGeom prst="rect">
            <a:avLst/>
          </a:prstGeom>
        </p:spPr>
      </p:pic>
    </p:spTree>
    <p:extLst>
      <p:ext uri="{BB962C8B-B14F-4D97-AF65-F5344CB8AC3E}">
        <p14:creationId xmlns:p14="http://schemas.microsoft.com/office/powerpoint/2010/main" val="1522729527"/>
      </p:ext>
    </p:extLst>
  </p:cSld>
  <p:clrMapOvr>
    <a:masterClrMapping/>
  </p:clrMapOvr>
  <p:transition spd="med">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0" y="1498600"/>
            <a:ext cx="4592320" cy="2964594"/>
          </a:xfrm>
          <a:prstGeom prst="rect">
            <a:avLst/>
          </a:prstGeom>
          <a:noFill/>
        </p:spPr>
        <p:txBody>
          <a:bodyPr wrap="square" rtlCol="0">
            <a:spAutoFit/>
          </a:bodyPr>
          <a:lstStyle/>
          <a:p>
            <a:pPr defTabSz="1219170"/>
            <a:endParaRPr lang="en-US" sz="2133" dirty="0">
              <a:solidFill>
                <a:prstClr val="black"/>
              </a:solidFill>
              <a:latin typeface="Candara"/>
            </a:endParaRPr>
          </a:p>
          <a:p>
            <a:pPr defTabSz="1219170"/>
            <a:endParaRPr lang="en-US" sz="2133" dirty="0">
              <a:solidFill>
                <a:prstClr val="black"/>
              </a:solidFill>
              <a:latin typeface="Candara"/>
            </a:endParaRPr>
          </a:p>
          <a:p>
            <a:pPr defTabSz="1219170"/>
            <a:endParaRPr lang="en-US" sz="2133" dirty="0">
              <a:solidFill>
                <a:prstClr val="black"/>
              </a:solidFill>
              <a:latin typeface="Candara"/>
            </a:endParaRPr>
          </a:p>
          <a:p>
            <a:pPr defTabSz="1219170"/>
            <a:r>
              <a:rPr lang="en-US" sz="2133" dirty="0">
                <a:solidFill>
                  <a:prstClr val="black"/>
                </a:solidFill>
                <a:latin typeface="Candara"/>
              </a:rPr>
              <a:t>…and came unto </a:t>
            </a:r>
            <a:r>
              <a:rPr lang="en-US" sz="2133" dirty="0" err="1">
                <a:solidFill>
                  <a:prstClr val="black"/>
                </a:solidFill>
                <a:latin typeface="Candara"/>
              </a:rPr>
              <a:t>Iconium</a:t>
            </a:r>
            <a:r>
              <a:rPr lang="en-US" sz="2133" dirty="0">
                <a:solidFill>
                  <a:prstClr val="black"/>
                </a:solidFill>
                <a:latin typeface="Candara"/>
              </a:rPr>
              <a:t>.  </a:t>
            </a:r>
          </a:p>
          <a:p>
            <a:pPr defTabSz="1219170">
              <a:spcBef>
                <a:spcPts val="1600"/>
              </a:spcBef>
            </a:pPr>
            <a:r>
              <a:rPr lang="en-US" sz="2133" baseline="30000" dirty="0">
                <a:solidFill>
                  <a:prstClr val="black"/>
                </a:solidFill>
                <a:latin typeface="Candara"/>
              </a:rPr>
              <a:t>52</a:t>
            </a:r>
            <a:r>
              <a:rPr lang="en-US" sz="2133" dirty="0">
                <a:solidFill>
                  <a:prstClr val="black"/>
                </a:solidFill>
                <a:latin typeface="Candara"/>
              </a:rPr>
              <a:t> And the disciples were filled with joy, and with the Holy Ghost. </a:t>
            </a:r>
          </a:p>
          <a:p>
            <a:pPr defTabSz="1219170">
              <a:spcBef>
                <a:spcPts val="3200"/>
              </a:spcBef>
            </a:pPr>
            <a:r>
              <a:rPr lang="en-US" sz="1867" i="1" dirty="0">
                <a:solidFill>
                  <a:srgbClr val="C00000"/>
                </a:solidFill>
                <a:latin typeface="Candara"/>
              </a:rPr>
              <a:t>End of Chapter 13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152" y="812801"/>
            <a:ext cx="4670737" cy="5181600"/>
          </a:xfrm>
          <a:prstGeom prst="rect">
            <a:avLst/>
          </a:prstGeom>
        </p:spPr>
      </p:pic>
    </p:spTree>
    <p:extLst>
      <p:ext uri="{BB962C8B-B14F-4D97-AF65-F5344CB8AC3E}">
        <p14:creationId xmlns:p14="http://schemas.microsoft.com/office/powerpoint/2010/main" val="35021446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871478"/>
            <a:ext cx="8153400" cy="39395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The Acts </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of the Apostles</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5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Chapter 13</a:t>
            </a:r>
            <a:endParaRPr kumimoji="0" lang="en-US" alt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And a little look ahead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To Chapter 22</a:t>
            </a:r>
            <a:r>
              <a:rPr kumimoji="0" lang="en-US" alt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1615155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8801" y="36513"/>
            <a:ext cx="8461375" cy="692150"/>
          </a:xfrm>
        </p:spPr>
        <p:txBody>
          <a:bodyPr/>
          <a:lstStyle/>
          <a:p>
            <a:pPr algn="ctr" eaLnBrk="1" hangingPunct="1"/>
            <a:r>
              <a:rPr lang="en-US" dirty="0"/>
              <a:t>Acts 22:16-21  “I will send thee …”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Where was Saul baptized? (Acts 9)</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How long before Jerusalem?</a:t>
            </a:r>
            <a:r>
              <a:rPr lang="en-US" sz="3200" dirty="0">
                <a:ea typeface="Gulim" pitchFamily="34" charset="-127"/>
              </a:rPr>
              <a:t> </a:t>
            </a:r>
            <a:r>
              <a:rPr lang="en-US" sz="2800" dirty="0">
                <a:ea typeface="Gulim" pitchFamily="34" charset="-127"/>
              </a:rPr>
              <a:t>(Gal. 1:18)</a:t>
            </a:r>
          </a:p>
          <a:p>
            <a:pPr eaLnBrk="1" hangingPunct="1">
              <a:buFont typeface="Arial" pitchFamily="34" charset="0"/>
              <a:buChar char="•"/>
              <a:defRPr/>
            </a:pPr>
            <a:r>
              <a:rPr lang="en-US" sz="2800" dirty="0">
                <a:ea typeface="Gulim" pitchFamily="34" charset="-127"/>
              </a:rPr>
              <a:t>What happened to Paul there? (22:17)</a:t>
            </a:r>
          </a:p>
          <a:p>
            <a:pPr lvl="1" eaLnBrk="1" hangingPunct="1">
              <a:buFont typeface="Arial" pitchFamily="34" charset="0"/>
              <a:buChar char="•"/>
              <a:defRPr/>
            </a:pPr>
            <a:r>
              <a:rPr lang="en-US" sz="2600" dirty="0">
                <a:ea typeface="Gulim" pitchFamily="34" charset="-127"/>
              </a:rPr>
              <a:t>How long did Paul stay?  Why? (18)</a:t>
            </a:r>
          </a:p>
          <a:p>
            <a:pPr lvl="1" eaLnBrk="1" hangingPunct="1">
              <a:buFont typeface="Arial" pitchFamily="34" charset="0"/>
              <a:buChar char="•"/>
              <a:defRPr/>
            </a:pPr>
            <a:r>
              <a:rPr lang="en-US" sz="2600" dirty="0">
                <a:ea typeface="Gulim" pitchFamily="34" charset="-127"/>
              </a:rPr>
              <a:t>Did Paul expect acceptance? (19-20)</a:t>
            </a:r>
          </a:p>
          <a:p>
            <a:pPr lvl="1" eaLnBrk="1" hangingPunct="1">
              <a:buFont typeface="Arial" pitchFamily="34" charset="0"/>
              <a:buChar char="•"/>
              <a:defRPr/>
            </a:pPr>
            <a:r>
              <a:rPr lang="en-US" sz="2600" dirty="0">
                <a:ea typeface="Gulim" pitchFamily="34" charset="-127"/>
              </a:rPr>
              <a:t>Who was he expecting to reject him?</a:t>
            </a:r>
          </a:p>
          <a:p>
            <a:pPr eaLnBrk="1" hangingPunct="1">
              <a:buFont typeface="Arial" pitchFamily="34" charset="0"/>
              <a:buChar char="•"/>
              <a:defRPr/>
            </a:pPr>
            <a:r>
              <a:rPr lang="en-US" sz="2800" dirty="0">
                <a:ea typeface="Gulim" pitchFamily="34" charset="-127"/>
              </a:rPr>
              <a:t>What is Jesus’ response? (21)</a:t>
            </a:r>
          </a:p>
          <a:p>
            <a:pPr lvl="1" eaLnBrk="1" hangingPunct="1">
              <a:buFont typeface="Arial" pitchFamily="34" charset="0"/>
              <a:buChar char="•"/>
              <a:defRPr/>
            </a:pPr>
            <a:r>
              <a:rPr lang="en-US" sz="2600" dirty="0">
                <a:ea typeface="Gulim" pitchFamily="34" charset="-127"/>
              </a:rPr>
              <a:t>Had this occurred before Acts 13?</a:t>
            </a:r>
          </a:p>
          <a:p>
            <a:pPr marL="457200" lvl="1" indent="0" eaLnBrk="1" hangingPunct="1">
              <a:buNone/>
              <a:defRPr/>
            </a:pPr>
            <a:endParaRPr lang="en-US" sz="2600" dirty="0">
              <a:ea typeface="Gulim" pitchFamily="34" charset="-127"/>
            </a:endParaRPr>
          </a:p>
          <a:p>
            <a:pPr lvl="1" eaLnBrk="1" hangingPunct="1">
              <a:buFont typeface="Arial" pitchFamily="34" charset="0"/>
              <a:buChar char="•"/>
              <a:defRPr/>
            </a:pPr>
            <a:endParaRPr lang="en-US" sz="2600" dirty="0">
              <a:ea typeface="Gulim" pitchFamily="34" charset="-127"/>
            </a:endParaRPr>
          </a:p>
          <a:p>
            <a:pPr marL="457200" lvl="1" indent="0" eaLnBrk="1" hangingPunct="1">
              <a:buNone/>
              <a:defRPr/>
            </a:pPr>
            <a:r>
              <a:rPr lang="en-US" sz="2600" dirty="0">
                <a:ea typeface="Gulim" pitchFamily="34" charset="-127"/>
              </a:rPr>
              <a:t>l</a:t>
            </a:r>
          </a:p>
        </p:txBody>
      </p:sp>
    </p:spTree>
    <p:extLst>
      <p:ext uri="{BB962C8B-B14F-4D97-AF65-F5344CB8AC3E}">
        <p14:creationId xmlns:p14="http://schemas.microsoft.com/office/powerpoint/2010/main" val="3778103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animEffect transition="in" filter="fade">
                                      <p:cBhvr>
                                        <p:cTn id="4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13:1-5  “Separate Me …” </a:t>
            </a:r>
            <a:r>
              <a:rPr lang="en-US" sz="2400" dirty="0"/>
              <a:t>46 AD</a:t>
            </a:r>
            <a:r>
              <a:rPr lang="en-US" dirty="0"/>
              <a:t>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Was Antioch dependent on Jerusalem? </a:t>
            </a:r>
            <a:r>
              <a:rPr lang="en-US" sz="1600" dirty="0">
                <a:ea typeface="Gulim" pitchFamily="34" charset="-127"/>
              </a:rPr>
              <a:t>(1)</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Who is listed first? Who last?</a:t>
            </a:r>
            <a:r>
              <a:rPr lang="en-US" sz="3200" dirty="0">
                <a:ea typeface="Gulim" pitchFamily="34" charset="-127"/>
              </a:rPr>
              <a:t> </a:t>
            </a:r>
            <a:r>
              <a:rPr lang="en-US" sz="2800" dirty="0">
                <a:ea typeface="Gulim" pitchFamily="34" charset="-127"/>
              </a:rPr>
              <a:t>(1)</a:t>
            </a:r>
          </a:p>
          <a:p>
            <a:pPr eaLnBrk="1" hangingPunct="1">
              <a:buFont typeface="Arial" pitchFamily="34" charset="0"/>
              <a:buChar char="•"/>
              <a:defRPr/>
            </a:pPr>
            <a:r>
              <a:rPr lang="en-US" sz="2800" dirty="0">
                <a:ea typeface="Gulim" pitchFamily="34" charset="-127"/>
              </a:rPr>
              <a:t>What did the Holy Spirit say? (2)</a:t>
            </a:r>
          </a:p>
          <a:p>
            <a:pPr lvl="1" eaLnBrk="1" hangingPunct="1">
              <a:buFont typeface="Arial" pitchFamily="34" charset="0"/>
              <a:buChar char="•"/>
              <a:defRPr/>
            </a:pPr>
            <a:r>
              <a:rPr lang="en-US" sz="2600" dirty="0">
                <a:ea typeface="Gulim" pitchFamily="34" charset="-127"/>
              </a:rPr>
              <a:t>What did they do before sending them? (3)</a:t>
            </a:r>
          </a:p>
          <a:p>
            <a:pPr lvl="1" eaLnBrk="1" hangingPunct="1">
              <a:buFont typeface="Arial" pitchFamily="34" charset="0"/>
              <a:buChar char="•"/>
              <a:defRPr/>
            </a:pPr>
            <a:r>
              <a:rPr lang="en-US" sz="2600" dirty="0">
                <a:ea typeface="Gulim" pitchFamily="34" charset="-127"/>
              </a:rPr>
              <a:t>Who is “they” in verse 3? (3)</a:t>
            </a:r>
          </a:p>
          <a:p>
            <a:pPr eaLnBrk="1" hangingPunct="1">
              <a:buFont typeface="Arial" pitchFamily="34" charset="0"/>
              <a:buChar char="•"/>
              <a:defRPr/>
            </a:pPr>
            <a:r>
              <a:rPr lang="en-US" sz="2800" dirty="0">
                <a:ea typeface="Gulim" pitchFamily="34" charset="-127"/>
              </a:rPr>
              <a:t>Who were they sent forth by? (4)</a:t>
            </a:r>
          </a:p>
          <a:p>
            <a:pPr lvl="1" eaLnBrk="1" hangingPunct="1">
              <a:buFont typeface="Arial" pitchFamily="34" charset="0"/>
              <a:buChar char="•"/>
              <a:defRPr/>
            </a:pPr>
            <a:r>
              <a:rPr lang="en-US" sz="2600" dirty="0">
                <a:ea typeface="Gulim" pitchFamily="34" charset="-127"/>
              </a:rPr>
              <a:t>Where did they sail to?</a:t>
            </a:r>
          </a:p>
          <a:p>
            <a:pPr lvl="1" eaLnBrk="1" hangingPunct="1">
              <a:buFont typeface="Arial" pitchFamily="34" charset="0"/>
              <a:buChar char="•"/>
              <a:defRPr/>
            </a:pPr>
            <a:r>
              <a:rPr lang="en-US" sz="2600" dirty="0">
                <a:ea typeface="Gulim" pitchFamily="34" charset="-127"/>
              </a:rPr>
              <a:t>Whose home was there? </a:t>
            </a:r>
          </a:p>
          <a:p>
            <a:pPr lvl="1" eaLnBrk="1" hangingPunct="1">
              <a:buFont typeface="Arial" pitchFamily="34" charset="0"/>
              <a:buChar char="•"/>
              <a:defRPr/>
            </a:pPr>
            <a:r>
              <a:rPr lang="en-US" sz="2600" dirty="0">
                <a:ea typeface="Gulim" pitchFamily="34" charset="-127"/>
              </a:rPr>
              <a:t>What city did they come to in Cyprus? (5)</a:t>
            </a:r>
          </a:p>
          <a:p>
            <a:pPr eaLnBrk="1" hangingPunct="1">
              <a:buFont typeface="Arial" pitchFamily="34" charset="0"/>
              <a:buChar char="•"/>
              <a:defRPr/>
            </a:pPr>
            <a:r>
              <a:rPr lang="en-US" sz="2800" dirty="0">
                <a:ea typeface="Gulim" pitchFamily="34" charset="-127"/>
              </a:rPr>
              <a:t>Where did they preach in Salamis? (5)</a:t>
            </a:r>
          </a:p>
          <a:p>
            <a:pPr lvl="1" eaLnBrk="1" hangingPunct="1">
              <a:buFont typeface="Arial" pitchFamily="34" charset="0"/>
              <a:buChar char="•"/>
              <a:defRPr/>
            </a:pPr>
            <a:r>
              <a:rPr lang="en-US" sz="2600" dirty="0">
                <a:ea typeface="Gulim" pitchFamily="34" charset="-127"/>
              </a:rPr>
              <a:t>Who was their attendant? (5)</a:t>
            </a:r>
          </a:p>
          <a:p>
            <a:pPr lvl="1" eaLnBrk="1" hangingPunct="1">
              <a:buFont typeface="Arial" pitchFamily="34" charset="0"/>
              <a:buChar char="•"/>
              <a:defRPr/>
            </a:pPr>
            <a:endParaRPr lang="en-US" sz="2600" dirty="0">
              <a:ea typeface="Gulim" pitchFamily="34" charset="-127"/>
            </a:endParaRPr>
          </a:p>
          <a:p>
            <a:pPr lvl="1" eaLnBrk="1" hangingPunct="1">
              <a:buFont typeface="Arial" pitchFamily="34" charset="0"/>
              <a:buChar char="•"/>
              <a:defRPr/>
            </a:pPr>
            <a:endParaRPr lang="en-US" sz="2600" dirty="0">
              <a:ea typeface="Gulim" pitchFamily="34" charset="-127"/>
            </a:endParaRPr>
          </a:p>
          <a:p>
            <a:pPr marL="457200" lvl="1" indent="0" eaLnBrk="1" hangingPunct="1">
              <a:buNone/>
              <a:defRPr/>
            </a:pPr>
            <a:r>
              <a:rPr lang="en-US" sz="2600" dirty="0">
                <a:ea typeface="Gulim" pitchFamily="34" charset="-127"/>
              </a:rPr>
              <a:t>l</a:t>
            </a:r>
          </a:p>
        </p:txBody>
      </p:sp>
    </p:spTree>
    <p:extLst>
      <p:ext uri="{BB962C8B-B14F-4D97-AF65-F5344CB8AC3E}">
        <p14:creationId xmlns:p14="http://schemas.microsoft.com/office/powerpoint/2010/main" val="1908134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3" end="13"/>
                                            </p:txEl>
                                          </p:spTgt>
                                        </p:tgtEl>
                                        <p:attrNameLst>
                                          <p:attrName>style.visibility</p:attrName>
                                        </p:attrNameLst>
                                      </p:cBhvr>
                                      <p:to>
                                        <p:strVal val="visible"/>
                                      </p:to>
                                    </p:set>
                                    <p:animEffect transition="in" filter="fade">
                                      <p:cBhvr>
                                        <p:cTn id="62" dur="500"/>
                                        <p:tgtEl>
                                          <p:spTgt spid="717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615" t="30884" r="29432" b="10812"/>
          <a:stretch/>
        </p:blipFill>
        <p:spPr>
          <a:xfrm>
            <a:off x="2971800" y="18174"/>
            <a:ext cx="6776804" cy="6889750"/>
          </a:xfrm>
          <a:prstGeom prst="rect">
            <a:avLst/>
          </a:prstGeom>
        </p:spPr>
      </p:pic>
      <p:cxnSp>
        <p:nvCxnSpPr>
          <p:cNvPr id="5" name="Straight Arrow Connector 4"/>
          <p:cNvCxnSpPr/>
          <p:nvPr/>
        </p:nvCxnSpPr>
        <p:spPr bwMode="auto">
          <a:xfrm>
            <a:off x="7772400" y="4495800"/>
            <a:ext cx="228600" cy="3810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8" name="Straight Arrow Connector 7"/>
          <p:cNvCxnSpPr/>
          <p:nvPr/>
        </p:nvCxnSpPr>
        <p:spPr bwMode="auto">
          <a:xfrm>
            <a:off x="1981200" y="1371600"/>
            <a:ext cx="0" cy="18288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0" name="Straight Arrow Connector 9"/>
          <p:cNvCxnSpPr/>
          <p:nvPr/>
        </p:nvCxnSpPr>
        <p:spPr bwMode="auto">
          <a:xfrm flipH="1" flipV="1">
            <a:off x="8077200" y="4495800"/>
            <a:ext cx="152400" cy="762000"/>
          </a:xfrm>
          <a:prstGeom prst="straightConnector1">
            <a:avLst/>
          </a:prstGeom>
          <a:ln w="57150">
            <a:solidFill>
              <a:srgbClr val="C0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676400" y="685800"/>
            <a:ext cx="4572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Acts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5-6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Salamis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Paphos</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4105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13:6-13  Bar-Jesus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does the prefix “Bar” mean?</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Who was Bar-</a:t>
            </a:r>
            <a:r>
              <a:rPr lang="en-US" sz="2800" dirty="0" err="1">
                <a:ea typeface="Gulim" pitchFamily="34" charset="-127"/>
              </a:rPr>
              <a:t>jesus</a:t>
            </a:r>
            <a:r>
              <a:rPr lang="en-US" sz="2800" dirty="0">
                <a:ea typeface="Gulim" pitchFamily="34" charset="-127"/>
              </a:rPr>
              <a:t> with?</a:t>
            </a:r>
            <a:r>
              <a:rPr lang="en-US" sz="3200" dirty="0">
                <a:ea typeface="Gulim" pitchFamily="34" charset="-127"/>
              </a:rPr>
              <a:t> </a:t>
            </a:r>
            <a:r>
              <a:rPr lang="en-US" sz="2800" dirty="0">
                <a:ea typeface="Gulim" pitchFamily="34" charset="-127"/>
              </a:rPr>
              <a:t>(6)</a:t>
            </a:r>
          </a:p>
          <a:p>
            <a:pPr lvl="1" eaLnBrk="1" hangingPunct="1">
              <a:buFont typeface="Arial" pitchFamily="34" charset="0"/>
              <a:buChar char="•"/>
              <a:defRPr/>
            </a:pPr>
            <a:r>
              <a:rPr lang="en-US" sz="2600" dirty="0">
                <a:ea typeface="Gulim" pitchFamily="34" charset="-127"/>
              </a:rPr>
              <a:t>What did </a:t>
            </a:r>
            <a:r>
              <a:rPr lang="en-US" sz="2600" dirty="0" err="1">
                <a:ea typeface="Gulim" pitchFamily="34" charset="-127"/>
              </a:rPr>
              <a:t>Sergius</a:t>
            </a:r>
            <a:r>
              <a:rPr lang="en-US" sz="2600" dirty="0">
                <a:ea typeface="Gulim" pitchFamily="34" charset="-127"/>
              </a:rPr>
              <a:t> Paulus do?  Why? (7)</a:t>
            </a:r>
          </a:p>
          <a:p>
            <a:pPr lvl="1" eaLnBrk="1" hangingPunct="1">
              <a:buFont typeface="Arial" pitchFamily="34" charset="0"/>
              <a:buChar char="•"/>
              <a:defRPr/>
            </a:pPr>
            <a:r>
              <a:rPr lang="en-US" sz="2600" dirty="0">
                <a:ea typeface="Gulim" pitchFamily="34" charset="-127"/>
              </a:rPr>
              <a:t>What did </a:t>
            </a:r>
            <a:r>
              <a:rPr lang="en-US" sz="2600" dirty="0" err="1">
                <a:ea typeface="Gulim" pitchFamily="34" charset="-127"/>
              </a:rPr>
              <a:t>Elymas</a:t>
            </a:r>
            <a:r>
              <a:rPr lang="en-US" sz="2600" dirty="0">
                <a:ea typeface="Gulim" pitchFamily="34" charset="-127"/>
              </a:rPr>
              <a:t> do?  Why? (8)</a:t>
            </a:r>
          </a:p>
          <a:p>
            <a:pPr eaLnBrk="1" hangingPunct="1">
              <a:buFont typeface="Arial" pitchFamily="34" charset="0"/>
              <a:buChar char="•"/>
              <a:defRPr/>
            </a:pPr>
            <a:r>
              <a:rPr lang="en-US" sz="2800" dirty="0">
                <a:ea typeface="Gulim" pitchFamily="34" charset="-127"/>
              </a:rPr>
              <a:t>How did Paul respond to this? (9-11)</a:t>
            </a:r>
          </a:p>
          <a:p>
            <a:pPr lvl="1" eaLnBrk="1" hangingPunct="1">
              <a:buFont typeface="Arial" pitchFamily="34" charset="0"/>
              <a:buChar char="•"/>
              <a:defRPr/>
            </a:pPr>
            <a:r>
              <a:rPr lang="en-US" sz="2600" dirty="0">
                <a:ea typeface="Gulim" pitchFamily="34" charset="-127"/>
              </a:rPr>
              <a:t>Was </a:t>
            </a:r>
            <a:r>
              <a:rPr lang="en-US" sz="2600" dirty="0" err="1">
                <a:ea typeface="Gulim" pitchFamily="34" charset="-127"/>
              </a:rPr>
              <a:t>Sergius</a:t>
            </a:r>
            <a:r>
              <a:rPr lang="en-US" sz="2600" dirty="0">
                <a:ea typeface="Gulim" pitchFamily="34" charset="-127"/>
              </a:rPr>
              <a:t> Paulus led by this to believe? (12)</a:t>
            </a:r>
          </a:p>
          <a:p>
            <a:pPr eaLnBrk="1" hangingPunct="1">
              <a:buFont typeface="Arial" pitchFamily="34" charset="0"/>
              <a:buChar char="•"/>
              <a:defRPr/>
            </a:pPr>
            <a:r>
              <a:rPr lang="en-US" sz="2800" dirty="0">
                <a:ea typeface="Gulim" pitchFamily="34" charset="-127"/>
              </a:rPr>
              <a:t>What is the inference of verse 13?</a:t>
            </a:r>
          </a:p>
          <a:p>
            <a:pPr lvl="1" eaLnBrk="1" hangingPunct="1">
              <a:buFont typeface="Arial" pitchFamily="34" charset="0"/>
              <a:buChar char="•"/>
              <a:defRPr/>
            </a:pPr>
            <a:r>
              <a:rPr lang="en-US" sz="2600" dirty="0">
                <a:ea typeface="Gulim" pitchFamily="34" charset="-127"/>
              </a:rPr>
              <a:t>Who is now in the lead role? (13)</a:t>
            </a:r>
          </a:p>
          <a:p>
            <a:pPr lvl="1" eaLnBrk="1" hangingPunct="1">
              <a:buFont typeface="Arial" pitchFamily="34" charset="0"/>
              <a:buChar char="•"/>
              <a:defRPr/>
            </a:pPr>
            <a:r>
              <a:rPr lang="en-US" sz="2600" dirty="0">
                <a:ea typeface="Gulim" pitchFamily="34" charset="-127"/>
              </a:rPr>
              <a:t>Are we to know why John Mark departed? (13)</a:t>
            </a:r>
          </a:p>
          <a:p>
            <a:pPr lvl="1" eaLnBrk="1" hangingPunct="1">
              <a:buFont typeface="Arial" pitchFamily="34" charset="0"/>
              <a:buChar char="•"/>
              <a:defRPr/>
            </a:pPr>
            <a:r>
              <a:rPr lang="en-US" sz="2600" dirty="0">
                <a:ea typeface="Gulim" pitchFamily="34" charset="-127"/>
              </a:rPr>
              <a:t>Does Paul now seem to be exercising much more leadership than prior to this?</a:t>
            </a:r>
          </a:p>
        </p:txBody>
      </p:sp>
    </p:spTree>
    <p:extLst>
      <p:ext uri="{BB962C8B-B14F-4D97-AF65-F5344CB8AC3E}">
        <p14:creationId xmlns:p14="http://schemas.microsoft.com/office/powerpoint/2010/main" val="116507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615" t="30884" r="29432" b="10812"/>
          <a:stretch/>
        </p:blipFill>
        <p:spPr>
          <a:xfrm>
            <a:off x="3052996" y="18174"/>
            <a:ext cx="6776804" cy="6889750"/>
          </a:xfrm>
          <a:prstGeom prst="rect">
            <a:avLst/>
          </a:prstGeom>
        </p:spPr>
      </p:pic>
      <p:cxnSp>
        <p:nvCxnSpPr>
          <p:cNvPr id="5" name="Straight Arrow Connector 4"/>
          <p:cNvCxnSpPr/>
          <p:nvPr/>
        </p:nvCxnSpPr>
        <p:spPr bwMode="auto">
          <a:xfrm>
            <a:off x="7772400" y="4495800"/>
            <a:ext cx="228600" cy="3810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8" name="Straight Arrow Connector 7"/>
          <p:cNvCxnSpPr/>
          <p:nvPr/>
        </p:nvCxnSpPr>
        <p:spPr bwMode="auto">
          <a:xfrm>
            <a:off x="1981200" y="1371600"/>
            <a:ext cx="0" cy="18288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0" name="Straight Arrow Connector 9"/>
          <p:cNvCxnSpPr/>
          <p:nvPr/>
        </p:nvCxnSpPr>
        <p:spPr bwMode="auto">
          <a:xfrm>
            <a:off x="5410200" y="2590800"/>
            <a:ext cx="990600" cy="76200"/>
          </a:xfrm>
          <a:prstGeom prst="straightConnector1">
            <a:avLst/>
          </a:prstGeom>
          <a:ln w="57150">
            <a:solidFill>
              <a:srgbClr val="C0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595129" y="609601"/>
            <a:ext cx="1508746"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Acts 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13-14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Perga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Antioch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Pisidia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3207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13:15-25 At Antioch of </a:t>
            </a:r>
            <a:r>
              <a:rPr lang="en-US" dirty="0" err="1"/>
              <a:t>Pisidia</a:t>
            </a:r>
            <a:r>
              <a:rPr lang="en-US" dirty="0"/>
              <a:t> </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Who asked them to speak? (15)</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Where does Paul start?</a:t>
            </a:r>
            <a:r>
              <a:rPr lang="en-US" sz="3000" dirty="0">
                <a:ea typeface="Gulim" pitchFamily="34" charset="-127"/>
              </a:rPr>
              <a:t> </a:t>
            </a:r>
            <a:r>
              <a:rPr lang="en-US" sz="2600" dirty="0">
                <a:ea typeface="Gulim" pitchFamily="34" charset="-127"/>
              </a:rPr>
              <a:t>(17)</a:t>
            </a:r>
          </a:p>
          <a:p>
            <a:pPr lvl="1" eaLnBrk="1" hangingPunct="1">
              <a:buFont typeface="Arial" pitchFamily="34" charset="0"/>
              <a:buChar char="•"/>
              <a:defRPr/>
            </a:pPr>
            <a:r>
              <a:rPr lang="en-US" sz="2600" dirty="0">
                <a:ea typeface="Gulim" pitchFamily="34" charset="-127"/>
              </a:rPr>
              <a:t>After Egypt, 40 years where? (18)</a:t>
            </a:r>
          </a:p>
          <a:p>
            <a:pPr lvl="1" eaLnBrk="1" hangingPunct="1">
              <a:buFont typeface="Arial" pitchFamily="34" charset="0"/>
              <a:buChar char="•"/>
              <a:defRPr/>
            </a:pPr>
            <a:r>
              <a:rPr lang="en-US" sz="2600" dirty="0">
                <a:ea typeface="Gulim" pitchFamily="34" charset="-127"/>
              </a:rPr>
              <a:t>How many nations conquered? (19)</a:t>
            </a:r>
          </a:p>
          <a:p>
            <a:pPr lvl="1" eaLnBrk="1" hangingPunct="1">
              <a:buFont typeface="Arial" pitchFamily="34" charset="0"/>
              <a:buChar char="•"/>
              <a:defRPr/>
            </a:pPr>
            <a:r>
              <a:rPr lang="en-US" sz="2600" dirty="0">
                <a:ea typeface="Gulim" pitchFamily="34" charset="-127"/>
              </a:rPr>
              <a:t>Who ruled after the conquest? (20)</a:t>
            </a:r>
          </a:p>
          <a:p>
            <a:pPr lvl="1" eaLnBrk="1" hangingPunct="1">
              <a:buFont typeface="Arial" pitchFamily="34" charset="0"/>
              <a:buChar char="•"/>
              <a:defRPr/>
            </a:pPr>
            <a:r>
              <a:rPr lang="en-US" sz="2600" dirty="0">
                <a:ea typeface="Gulim" pitchFamily="34" charset="-127"/>
              </a:rPr>
              <a:t>Who ruled after the Judges? (21)</a:t>
            </a:r>
          </a:p>
          <a:p>
            <a:pPr marL="57150" indent="0" eaLnBrk="1" hangingPunct="1">
              <a:buNone/>
              <a:defRPr/>
            </a:pPr>
            <a:r>
              <a:rPr lang="en-US" sz="2800" dirty="0">
                <a:ea typeface="Gulim" pitchFamily="34" charset="-127"/>
              </a:rPr>
              <a:t>Why the emphasis on time? (Heb. 1:1)</a:t>
            </a:r>
          </a:p>
          <a:p>
            <a:pPr lvl="1" eaLnBrk="1" hangingPunct="1">
              <a:buFont typeface="Arial" pitchFamily="34" charset="0"/>
              <a:buChar char="•"/>
              <a:defRPr/>
            </a:pPr>
            <a:r>
              <a:rPr lang="en-US" sz="2600" dirty="0">
                <a:ea typeface="Gulim" pitchFamily="34" charset="-127"/>
              </a:rPr>
              <a:t>What was the relevance of David? (22-23)</a:t>
            </a:r>
          </a:p>
          <a:p>
            <a:pPr lvl="2" eaLnBrk="1" hangingPunct="1">
              <a:buFont typeface="Arial" pitchFamily="34" charset="0"/>
              <a:buChar char="•"/>
              <a:defRPr/>
            </a:pPr>
            <a:r>
              <a:rPr lang="en-US" sz="2600" dirty="0">
                <a:ea typeface="Gulim" pitchFamily="34" charset="-127"/>
              </a:rPr>
              <a:t>1 Sam 13:14 “… after His own heart …”</a:t>
            </a:r>
          </a:p>
          <a:p>
            <a:pPr lvl="2" eaLnBrk="1" hangingPunct="1">
              <a:buFont typeface="Arial" pitchFamily="34" charset="0"/>
              <a:buChar char="•"/>
              <a:defRPr/>
            </a:pPr>
            <a:r>
              <a:rPr lang="en-US" sz="2600" dirty="0">
                <a:ea typeface="Gulim" pitchFamily="34" charset="-127"/>
              </a:rPr>
              <a:t>Where did Peter reference this promise?</a:t>
            </a:r>
          </a:p>
          <a:p>
            <a:pPr lvl="1" eaLnBrk="1" hangingPunct="1">
              <a:buFont typeface="Arial" pitchFamily="34" charset="0"/>
              <a:buChar char="•"/>
              <a:defRPr/>
            </a:pPr>
            <a:r>
              <a:rPr lang="en-US" sz="2600" dirty="0">
                <a:ea typeface="Gulim" pitchFamily="34" charset="-127"/>
              </a:rPr>
              <a:t>What did John the Baptist preach? (24-25)</a:t>
            </a:r>
          </a:p>
          <a:p>
            <a:pPr lvl="1" eaLnBrk="1" hangingPunct="1">
              <a:buFont typeface="Arial" pitchFamily="34" charset="0"/>
              <a:buChar char="•"/>
              <a:defRPr/>
            </a:pPr>
            <a:endParaRPr lang="en-US" sz="2600" dirty="0">
              <a:ea typeface="Gulim" pitchFamily="34" charset="-127"/>
            </a:endParaRPr>
          </a:p>
        </p:txBody>
      </p:sp>
    </p:spTree>
    <p:extLst>
      <p:ext uri="{BB962C8B-B14F-4D97-AF65-F5344CB8AC3E}">
        <p14:creationId xmlns:p14="http://schemas.microsoft.com/office/powerpoint/2010/main" val="287561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798638" y="69850"/>
            <a:ext cx="8488362" cy="692150"/>
          </a:xfrm>
        </p:spPr>
        <p:txBody>
          <a:bodyPr/>
          <a:lstStyle/>
          <a:p>
            <a:pPr algn="ctr" eaLnBrk="1" hangingPunct="1"/>
            <a:r>
              <a:rPr lang="en-US" dirty="0"/>
              <a:t>Acts 13:26-36  “to you … salvation” </a:t>
            </a:r>
            <a:endParaRPr lang="en-US" sz="3600" dirty="0"/>
          </a:p>
        </p:txBody>
      </p:sp>
      <p:sp>
        <p:nvSpPr>
          <p:cNvPr id="7171" name="Rectangle 3"/>
          <p:cNvSpPr>
            <a:spLocks noGrp="1" noChangeArrowheads="1"/>
          </p:cNvSpPr>
          <p:nvPr>
            <p:ph idx="1"/>
          </p:nvPr>
        </p:nvSpPr>
        <p:spPr>
          <a:xfrm>
            <a:off x="1349376" y="965200"/>
            <a:ext cx="9318625" cy="4521200"/>
          </a:xfrm>
        </p:spPr>
        <p:txBody>
          <a:bodyPr/>
          <a:lstStyle/>
          <a:p>
            <a:pPr marL="457200" lvl="1" indent="0" algn="ctr" eaLnBrk="1" hangingPunct="1">
              <a:buNone/>
              <a:defRPr/>
            </a:pPr>
            <a:r>
              <a:rPr lang="en-US" sz="2800" b="1" dirty="0">
                <a:ea typeface="Gulim" pitchFamily="34" charset="-127"/>
              </a:rPr>
              <a:t>Paul’s Proof: Scripture Based</a:t>
            </a:r>
            <a:endParaRPr lang="en-US" sz="2600" b="1" dirty="0">
              <a:ea typeface="Gulim" pitchFamily="34" charset="-127"/>
            </a:endParaRPr>
          </a:p>
          <a:p>
            <a:pPr lvl="1" eaLnBrk="1" hangingPunct="1">
              <a:buFont typeface="Arial" pitchFamily="34" charset="0"/>
              <a:buChar char="•"/>
              <a:defRPr/>
            </a:pPr>
            <a:r>
              <a:rPr lang="en-US" sz="2600" dirty="0">
                <a:ea typeface="Gulim" pitchFamily="34" charset="-127"/>
              </a:rPr>
              <a:t>For they fulfilled _____ in condemning him (27)</a:t>
            </a:r>
            <a:endParaRPr lang="en-US" sz="2400" dirty="0">
              <a:ea typeface="Gulim" pitchFamily="34" charset="-127"/>
            </a:endParaRPr>
          </a:p>
          <a:p>
            <a:pPr lvl="2" eaLnBrk="1" hangingPunct="1">
              <a:buFont typeface="Arial" pitchFamily="34" charset="0"/>
              <a:buChar char="•"/>
              <a:defRPr/>
            </a:pPr>
            <a:r>
              <a:rPr lang="en-US" sz="2600" dirty="0">
                <a:ea typeface="Gulim" pitchFamily="34" charset="-127"/>
              </a:rPr>
              <a:t>Who did they request to slay Jesus?</a:t>
            </a:r>
            <a:r>
              <a:rPr lang="en-US" sz="3000" dirty="0">
                <a:ea typeface="Gulim" pitchFamily="34" charset="-127"/>
              </a:rPr>
              <a:t> </a:t>
            </a:r>
            <a:r>
              <a:rPr lang="en-US" sz="2600" dirty="0">
                <a:ea typeface="Gulim" pitchFamily="34" charset="-127"/>
              </a:rPr>
              <a:t>(28)</a:t>
            </a:r>
          </a:p>
          <a:p>
            <a:pPr lvl="2" eaLnBrk="1" hangingPunct="1">
              <a:buFont typeface="Arial" pitchFamily="34" charset="0"/>
              <a:buChar char="•"/>
              <a:defRPr/>
            </a:pPr>
            <a:r>
              <a:rPr lang="en-US" sz="2600" dirty="0">
                <a:ea typeface="Gulim" pitchFamily="34" charset="-127"/>
              </a:rPr>
              <a:t>What did they do after all was fulfilled? (29)</a:t>
            </a:r>
          </a:p>
          <a:p>
            <a:pPr lvl="1" eaLnBrk="1" hangingPunct="1">
              <a:buFont typeface="Arial" pitchFamily="34" charset="0"/>
              <a:buChar char="•"/>
              <a:defRPr/>
            </a:pPr>
            <a:r>
              <a:rPr lang="en-US" sz="2600" dirty="0">
                <a:ea typeface="Gulim" pitchFamily="34" charset="-127"/>
              </a:rPr>
              <a:t>Who raised Jesus from the dead? (30) </a:t>
            </a:r>
            <a:r>
              <a:rPr lang="en-US" sz="2000" dirty="0">
                <a:ea typeface="Gulim" pitchFamily="34" charset="-127"/>
              </a:rPr>
              <a:t>Acts 2:23-24</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Who were the witnesses? (31)</a:t>
            </a:r>
          </a:p>
          <a:p>
            <a:pPr lvl="2" eaLnBrk="1" hangingPunct="1">
              <a:buFont typeface="Arial" pitchFamily="34" charset="0"/>
              <a:buChar char="•"/>
              <a:defRPr/>
            </a:pPr>
            <a:r>
              <a:rPr lang="en-US" sz="2600" dirty="0">
                <a:ea typeface="Gulim" pitchFamily="34" charset="-127"/>
              </a:rPr>
              <a:t>Does Paul claim to be a witness?</a:t>
            </a:r>
          </a:p>
          <a:p>
            <a:pPr lvl="1" eaLnBrk="1" hangingPunct="1">
              <a:buFont typeface="Arial" pitchFamily="34" charset="0"/>
              <a:buChar char="•"/>
              <a:defRPr/>
            </a:pPr>
            <a:r>
              <a:rPr lang="en-US" sz="2600" dirty="0">
                <a:ea typeface="Gulim" pitchFamily="34" charset="-127"/>
              </a:rPr>
              <a:t>What specific good tidings is proclaimed? (32-33)</a:t>
            </a:r>
          </a:p>
          <a:p>
            <a:pPr lvl="2" eaLnBrk="1" hangingPunct="1">
              <a:buFont typeface="Arial" pitchFamily="34" charset="0"/>
              <a:buChar char="•"/>
              <a:defRPr/>
            </a:pPr>
            <a:r>
              <a:rPr lang="en-US" sz="2200" dirty="0">
                <a:ea typeface="Gulim" pitchFamily="34" charset="-127"/>
              </a:rPr>
              <a:t>Who also used the non-corruption argument? (34-36)</a:t>
            </a:r>
          </a:p>
          <a:p>
            <a:pPr lvl="2" eaLnBrk="1" hangingPunct="1">
              <a:buFont typeface="Arial" pitchFamily="34" charset="0"/>
              <a:buChar char="•"/>
              <a:defRPr/>
            </a:pPr>
            <a:r>
              <a:rPr lang="en-US" sz="2200" dirty="0">
                <a:ea typeface="Gulim" pitchFamily="34" charset="-127"/>
              </a:rPr>
              <a:t>Reference Acts 2:27</a:t>
            </a:r>
          </a:p>
          <a:p>
            <a:pPr marL="914400" lvl="2" indent="0" eaLnBrk="1" hangingPunct="1">
              <a:buNone/>
              <a:defRPr/>
            </a:pPr>
            <a:endParaRPr lang="en-US" sz="2600" dirty="0">
              <a:ea typeface="Gulim" pitchFamily="34" charset="-127"/>
            </a:endParaRP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1256172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825626" y="36513"/>
            <a:ext cx="8461375" cy="692150"/>
          </a:xfrm>
        </p:spPr>
        <p:txBody>
          <a:bodyPr/>
          <a:lstStyle/>
          <a:p>
            <a:pPr algn="ctr" eaLnBrk="1" hangingPunct="1"/>
            <a:r>
              <a:rPr lang="en-US" dirty="0"/>
              <a:t>Acts 13:33-37  OT Scripture Review </a:t>
            </a:r>
            <a:endParaRPr lang="en-US" sz="3600" dirty="0"/>
          </a:p>
        </p:txBody>
      </p:sp>
      <p:sp>
        <p:nvSpPr>
          <p:cNvPr id="7171" name="Rectangle 3"/>
          <p:cNvSpPr>
            <a:spLocks noGrp="1" noChangeArrowheads="1"/>
          </p:cNvSpPr>
          <p:nvPr>
            <p:ph idx="1"/>
          </p:nvPr>
        </p:nvSpPr>
        <p:spPr>
          <a:xfrm>
            <a:off x="1501776" y="873125"/>
            <a:ext cx="8785225" cy="4521200"/>
          </a:xfrm>
        </p:spPr>
        <p:txBody>
          <a:bodyPr/>
          <a:lstStyle/>
          <a:p>
            <a:pPr lvl="1" eaLnBrk="1" hangingPunct="1">
              <a:buFont typeface="Arial" pitchFamily="34" charset="0"/>
              <a:buChar char="•"/>
              <a:defRPr/>
            </a:pPr>
            <a:r>
              <a:rPr lang="en-US" sz="2600" dirty="0">
                <a:ea typeface="Gulim" pitchFamily="34" charset="-127"/>
              </a:rPr>
              <a:t>(33) Psalm 2:7  Thou art my Son, this day have I begotten thee.</a:t>
            </a:r>
          </a:p>
          <a:p>
            <a:pPr marL="457200" lvl="1" indent="0" eaLnBrk="1" hangingPunct="1">
              <a:buNone/>
              <a:defRPr/>
            </a:pP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(34) Isa. 55:3  I will give you the holy and sure (blessings) of David.</a:t>
            </a:r>
          </a:p>
          <a:p>
            <a:pPr marL="457200" lvl="1" indent="0" eaLnBrk="1" hangingPunct="1">
              <a:buNone/>
              <a:defRPr/>
            </a:pP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(35) Psalm 16:10  Thou wilt not give Thy Holy One to see corruption.</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124759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fade">
                                      <p:cBhvr>
                                        <p:cTn id="12" dur="500"/>
                                        <p:tgtEl>
                                          <p:spTgt spid="7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4" end="4"/>
                                            </p:txEl>
                                          </p:spTgt>
                                        </p:tgtEl>
                                        <p:attrNameLst>
                                          <p:attrName>style.visibility</p:attrName>
                                        </p:attrNameLst>
                                      </p:cBhvr>
                                      <p:to>
                                        <p:strVal val="visible"/>
                                      </p:to>
                                    </p:set>
                                    <p:animEffect transition="in" filter="fade">
                                      <p:cBhvr>
                                        <p:cTn id="17"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222250"/>
            <a:ext cx="8207375" cy="692150"/>
          </a:xfrm>
        </p:spPr>
        <p:txBody>
          <a:bodyPr/>
          <a:lstStyle/>
          <a:p>
            <a:pPr algn="ctr" eaLnBrk="1" hangingPunct="1"/>
            <a:r>
              <a:rPr lang="en-US" sz="2800" dirty="0"/>
              <a:t>At Antioch of </a:t>
            </a:r>
            <a:r>
              <a:rPr lang="en-US" sz="2800" dirty="0" err="1"/>
              <a:t>Pisidia</a:t>
            </a:r>
            <a:br>
              <a:rPr lang="en-US" sz="2800" dirty="0"/>
            </a:br>
            <a:r>
              <a:rPr lang="en-US" sz="2800" dirty="0"/>
              <a:t>Acts 13:38-46 Plan of Salvation</a:t>
            </a:r>
            <a:r>
              <a:rPr lang="en-US" dirty="0"/>
              <a:t> </a:t>
            </a:r>
            <a:endParaRPr lang="en-US" sz="3600" dirty="0"/>
          </a:p>
        </p:txBody>
      </p:sp>
      <p:sp>
        <p:nvSpPr>
          <p:cNvPr id="7171" name="Rectangle 3"/>
          <p:cNvSpPr>
            <a:spLocks noGrp="1" noChangeArrowheads="1"/>
          </p:cNvSpPr>
          <p:nvPr>
            <p:ph idx="1"/>
          </p:nvPr>
        </p:nvSpPr>
        <p:spPr>
          <a:xfrm>
            <a:off x="1703389" y="1117600"/>
            <a:ext cx="8785225" cy="4521200"/>
          </a:xfrm>
        </p:spPr>
        <p:txBody>
          <a:bodyPr/>
          <a:lstStyle/>
          <a:p>
            <a:pPr eaLnBrk="1" hangingPunct="1">
              <a:buFont typeface="Arial" pitchFamily="34" charset="0"/>
              <a:buChar char="•"/>
              <a:defRPr/>
            </a:pPr>
            <a:r>
              <a:rPr lang="en-US" sz="2800" dirty="0">
                <a:ea typeface="Gulim" pitchFamily="34" charset="-127"/>
              </a:rPr>
              <a:t>What is proclaimed through Jesus? (38)</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is necessary to be justified?</a:t>
            </a:r>
            <a:r>
              <a:rPr lang="en-US" sz="3000" dirty="0">
                <a:ea typeface="Gulim" pitchFamily="34" charset="-127"/>
              </a:rPr>
              <a:t> </a:t>
            </a:r>
            <a:r>
              <a:rPr lang="en-US" sz="2600" dirty="0">
                <a:ea typeface="Gulim" pitchFamily="34" charset="-127"/>
              </a:rPr>
              <a:t>(39)</a:t>
            </a:r>
          </a:p>
          <a:p>
            <a:pPr lvl="1" eaLnBrk="1" hangingPunct="1">
              <a:buFont typeface="Arial" pitchFamily="34" charset="0"/>
              <a:buChar char="•"/>
              <a:defRPr/>
            </a:pPr>
            <a:r>
              <a:rPr lang="en-US" sz="2600" dirty="0">
                <a:ea typeface="Gulim" pitchFamily="34" charset="-127"/>
              </a:rPr>
              <a:t>Was this possible by the law of Moses? (39)</a:t>
            </a:r>
          </a:p>
          <a:p>
            <a:pPr eaLnBrk="1" hangingPunct="1">
              <a:buFont typeface="Arial" pitchFamily="34" charset="0"/>
              <a:buChar char="•"/>
              <a:defRPr/>
            </a:pPr>
            <a:r>
              <a:rPr lang="en-US" sz="2800" dirty="0">
                <a:ea typeface="Gulim" pitchFamily="34" charset="-127"/>
              </a:rPr>
              <a:t>What were they to beware of? (40-41)</a:t>
            </a:r>
          </a:p>
          <a:p>
            <a:pPr lvl="1" eaLnBrk="1" hangingPunct="1">
              <a:buFont typeface="Arial" pitchFamily="34" charset="0"/>
              <a:buChar char="•"/>
              <a:defRPr/>
            </a:pPr>
            <a:r>
              <a:rPr lang="en-US" sz="2600" dirty="0">
                <a:ea typeface="Gulim" pitchFamily="34" charset="-127"/>
              </a:rPr>
              <a:t>Quotation: Habakkuk 1:5</a:t>
            </a:r>
          </a:p>
          <a:p>
            <a:pPr eaLnBrk="1" hangingPunct="1">
              <a:buFont typeface="Arial" pitchFamily="34" charset="0"/>
              <a:buChar char="•"/>
              <a:defRPr/>
            </a:pPr>
            <a:r>
              <a:rPr lang="en-US" sz="2800" dirty="0">
                <a:ea typeface="Gulim" pitchFamily="34" charset="-127"/>
              </a:rPr>
              <a:t>Who urged them? to do what? (42-43)</a:t>
            </a:r>
          </a:p>
          <a:p>
            <a:pPr eaLnBrk="1" hangingPunct="1">
              <a:buFont typeface="Arial" pitchFamily="34" charset="0"/>
              <a:buChar char="•"/>
              <a:defRPr/>
            </a:pPr>
            <a:r>
              <a:rPr lang="en-US" sz="2800" dirty="0">
                <a:ea typeface="Gulim" pitchFamily="34" charset="-127"/>
              </a:rPr>
              <a:t>How successful were they? (44)</a:t>
            </a:r>
          </a:p>
          <a:p>
            <a:pPr lvl="1" eaLnBrk="1" hangingPunct="1">
              <a:buFont typeface="Arial" pitchFamily="34" charset="0"/>
              <a:buChar char="•"/>
              <a:defRPr/>
            </a:pPr>
            <a:r>
              <a:rPr lang="en-US" sz="2600" dirty="0">
                <a:ea typeface="Gulim" pitchFamily="34" charset="-127"/>
              </a:rPr>
              <a:t>What did this success cause? (45)</a:t>
            </a:r>
          </a:p>
          <a:p>
            <a:pPr lvl="1" eaLnBrk="1" hangingPunct="1">
              <a:buFont typeface="Arial" pitchFamily="34" charset="0"/>
              <a:buChar char="•"/>
              <a:defRPr/>
            </a:pPr>
            <a:r>
              <a:rPr lang="en-US" sz="2600" dirty="0">
                <a:ea typeface="Gulim" pitchFamily="34" charset="-127"/>
              </a:rPr>
              <a:t>Does it appear that they were “uninvited?”</a:t>
            </a:r>
          </a:p>
          <a:p>
            <a:pPr lvl="1" eaLnBrk="1" hangingPunct="1">
              <a:buFont typeface="Arial" pitchFamily="34" charset="0"/>
              <a:buChar char="•"/>
              <a:defRPr/>
            </a:pPr>
            <a:r>
              <a:rPr lang="en-US" sz="2600" dirty="0">
                <a:ea typeface="Gulim" pitchFamily="34" charset="-127"/>
              </a:rPr>
              <a:t>So, in what way would they … </a:t>
            </a:r>
          </a:p>
          <a:p>
            <a:pPr marL="457200" lvl="1" indent="0" eaLnBrk="1" hangingPunct="1">
              <a:buNone/>
              <a:defRPr/>
            </a:pPr>
            <a:r>
              <a:rPr lang="en-US" sz="2600" dirty="0">
                <a:ea typeface="Gulim" pitchFamily="34" charset="-127"/>
              </a:rPr>
              <a:t>           … “turn to the Gentiles?” (46)</a:t>
            </a:r>
          </a:p>
        </p:txBody>
      </p:sp>
    </p:spTree>
    <p:extLst>
      <p:ext uri="{BB962C8B-B14F-4D97-AF65-F5344CB8AC3E}">
        <p14:creationId xmlns:p14="http://schemas.microsoft.com/office/powerpoint/2010/main" val="3479594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13:46-48 To the Gentiles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God’s will: Go to the Gentiles </a:t>
            </a:r>
            <a:r>
              <a:rPr lang="en-US" sz="2400" dirty="0">
                <a:ea typeface="Gulim" pitchFamily="34" charset="-127"/>
              </a:rPr>
              <a:t>(Acts 10, 11)</a:t>
            </a:r>
          </a:p>
          <a:p>
            <a:pPr lvl="1" eaLnBrk="1" hangingPunct="1">
              <a:buFont typeface="Arial" pitchFamily="34" charset="0"/>
              <a:buChar char="•"/>
              <a:defRPr/>
            </a:pPr>
            <a:r>
              <a:rPr lang="en-US" sz="2400" dirty="0">
                <a:ea typeface="Gulim" pitchFamily="34" charset="-127"/>
              </a:rPr>
              <a:t>How did Paul prove this to them? (47)</a:t>
            </a:r>
          </a:p>
          <a:p>
            <a:pPr lvl="2" eaLnBrk="1" hangingPunct="1">
              <a:buFont typeface="Arial" pitchFamily="34" charset="0"/>
              <a:buChar char="•"/>
              <a:defRPr/>
            </a:pPr>
            <a:r>
              <a:rPr lang="en-US" sz="2400" dirty="0">
                <a:ea typeface="Gulim" pitchFamily="34" charset="-127"/>
              </a:rPr>
              <a:t>Isa. 49:6</a:t>
            </a:r>
          </a:p>
          <a:p>
            <a:pPr lvl="1" eaLnBrk="1" hangingPunct="1">
              <a:buFont typeface="Arial" pitchFamily="34" charset="0"/>
              <a:buChar char="•"/>
              <a:defRPr/>
            </a:pPr>
            <a:r>
              <a:rPr lang="en-US" sz="2600" dirty="0">
                <a:ea typeface="Gulim" pitchFamily="34" charset="-127"/>
              </a:rPr>
              <a:t>What were the Gentiles reaction?</a:t>
            </a:r>
            <a:r>
              <a:rPr lang="en-US" sz="3000" dirty="0">
                <a:ea typeface="Gulim" pitchFamily="34" charset="-127"/>
              </a:rPr>
              <a:t> </a:t>
            </a:r>
            <a:r>
              <a:rPr lang="en-US" sz="2600" dirty="0">
                <a:ea typeface="Gulim" pitchFamily="34" charset="-127"/>
              </a:rPr>
              <a:t>(48)</a:t>
            </a:r>
          </a:p>
          <a:p>
            <a:pPr lvl="1" eaLnBrk="1" hangingPunct="1">
              <a:buFont typeface="Arial" pitchFamily="34" charset="0"/>
              <a:buChar char="•"/>
              <a:defRPr/>
            </a:pPr>
            <a:r>
              <a:rPr lang="en-US" sz="2600" dirty="0">
                <a:ea typeface="Gulim" pitchFamily="34" charset="-127"/>
              </a:rPr>
              <a:t>Is there any difference? …</a:t>
            </a:r>
          </a:p>
          <a:p>
            <a:pPr lvl="2" eaLnBrk="1" hangingPunct="1">
              <a:buFont typeface="Arial" pitchFamily="34" charset="0"/>
              <a:buChar char="•"/>
              <a:defRPr/>
            </a:pPr>
            <a:r>
              <a:rPr lang="en-US" sz="2600" dirty="0">
                <a:ea typeface="Gulim" pitchFamily="34" charset="-127"/>
              </a:rPr>
              <a:t>To believe</a:t>
            </a:r>
          </a:p>
          <a:p>
            <a:pPr lvl="2" eaLnBrk="1" hangingPunct="1">
              <a:buFont typeface="Arial" pitchFamily="34" charset="0"/>
              <a:buChar char="•"/>
              <a:defRPr/>
            </a:pPr>
            <a:r>
              <a:rPr lang="en-US" sz="2600" dirty="0">
                <a:ea typeface="Gulim" pitchFamily="34" charset="-127"/>
              </a:rPr>
              <a:t>To be ordained unto eternal life</a:t>
            </a:r>
          </a:p>
          <a:p>
            <a:pPr lvl="2" eaLnBrk="1" hangingPunct="1">
              <a:buFont typeface="Arial" pitchFamily="34" charset="0"/>
              <a:buChar char="•"/>
              <a:defRPr/>
            </a:pPr>
            <a:r>
              <a:rPr lang="en-US" sz="2600" dirty="0">
                <a:ea typeface="Gulim" pitchFamily="34" charset="-127"/>
              </a:rPr>
              <a:t>Which is man’s part?  … God’s part?</a:t>
            </a:r>
          </a:p>
          <a:p>
            <a:pPr lvl="1" eaLnBrk="1" hangingPunct="1">
              <a:buFont typeface="Arial" pitchFamily="34" charset="0"/>
              <a:buChar char="•"/>
              <a:defRPr/>
            </a:pPr>
            <a:r>
              <a:rPr lang="en-US" sz="2600" dirty="0">
                <a:ea typeface="Gulim" pitchFamily="34" charset="-127"/>
              </a:rPr>
              <a:t>Is vs. 48 for order?, or is it a truism?</a:t>
            </a:r>
          </a:p>
          <a:p>
            <a:pPr lvl="1" eaLnBrk="1" hangingPunct="1">
              <a:buFont typeface="Arial" pitchFamily="34" charset="0"/>
              <a:buChar char="•"/>
              <a:defRPr/>
            </a:pPr>
            <a:r>
              <a:rPr lang="en-US" sz="2600" dirty="0">
                <a:ea typeface="Gulim" pitchFamily="34" charset="-127"/>
              </a:rPr>
              <a:t>What is the purpose of verse 48?</a:t>
            </a:r>
          </a:p>
          <a:p>
            <a:pPr marL="57150" indent="0" eaLnBrk="1" hangingPunct="1">
              <a:buNone/>
              <a:defRPr/>
            </a:pPr>
            <a:r>
              <a:rPr lang="en-US" sz="2400" b="0" dirty="0">
                <a:ea typeface="Gulim" pitchFamily="34" charset="-127"/>
              </a:rPr>
              <a:t>To affirm: God ordained the conversion of the Gentiles</a:t>
            </a:r>
          </a:p>
        </p:txBody>
      </p:sp>
    </p:spTree>
    <p:extLst>
      <p:ext uri="{BB962C8B-B14F-4D97-AF65-F5344CB8AC3E}">
        <p14:creationId xmlns:p14="http://schemas.microsoft.com/office/powerpoint/2010/main" val="262317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171">
                                            <p:txEl>
                                              <p:pRg st="5" end="5"/>
                                            </p:txEl>
                                          </p:spTgt>
                                        </p:tgtEl>
                                        <p:attrNameLst>
                                          <p:attrName>style.visibility</p:attrName>
                                        </p:attrNameLst>
                                      </p:cBhvr>
                                      <p:to>
                                        <p:strVal val="visible"/>
                                      </p:to>
                                    </p:set>
                                    <p:animEffect transition="in" filter="fade">
                                      <p:cBhvr>
                                        <p:cTn id="30" dur="500"/>
                                        <p:tgtEl>
                                          <p:spTgt spid="7171">
                                            <p:txEl>
                                              <p:pRg st="5" end="5"/>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171">
                                            <p:txEl>
                                              <p:pRg st="6" end="6"/>
                                            </p:txEl>
                                          </p:spTgt>
                                        </p:tgtEl>
                                        <p:attrNameLst>
                                          <p:attrName>style.visibility</p:attrName>
                                        </p:attrNameLst>
                                      </p:cBhvr>
                                      <p:to>
                                        <p:strVal val="visible"/>
                                      </p:to>
                                    </p:set>
                                    <p:animEffect transition="in" filter="fade">
                                      <p:cBhvr>
                                        <p:cTn id="34" dur="500"/>
                                        <p:tgtEl>
                                          <p:spTgt spid="7171">
                                            <p:txEl>
                                              <p:pRg st="6" end="6"/>
                                            </p:txEl>
                                          </p:spTgt>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171">
                                            <p:txEl>
                                              <p:pRg st="7" end="7"/>
                                            </p:txEl>
                                          </p:spTgt>
                                        </p:tgtEl>
                                        <p:attrNameLst>
                                          <p:attrName>style.visibility</p:attrName>
                                        </p:attrNameLst>
                                      </p:cBhvr>
                                      <p:to>
                                        <p:strVal val="visible"/>
                                      </p:to>
                                    </p:set>
                                    <p:animEffect transition="in" filter="fade">
                                      <p:cBhvr>
                                        <p:cTn id="38" dur="500"/>
                                        <p:tgtEl>
                                          <p:spTgt spid="717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71">
                                            <p:txEl>
                                              <p:pRg st="8" end="8"/>
                                            </p:txEl>
                                          </p:spTgt>
                                        </p:tgtEl>
                                        <p:attrNameLst>
                                          <p:attrName>style.visibility</p:attrName>
                                        </p:attrNameLst>
                                      </p:cBhvr>
                                      <p:to>
                                        <p:strVal val="visible"/>
                                      </p:to>
                                    </p:set>
                                    <p:animEffect transition="in" filter="fade">
                                      <p:cBhvr>
                                        <p:cTn id="43" dur="500"/>
                                        <p:tgtEl>
                                          <p:spTgt spid="7171">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171">
                                            <p:txEl>
                                              <p:pRg st="9" end="9"/>
                                            </p:txEl>
                                          </p:spTgt>
                                        </p:tgtEl>
                                        <p:attrNameLst>
                                          <p:attrName>style.visibility</p:attrName>
                                        </p:attrNameLst>
                                      </p:cBhvr>
                                      <p:to>
                                        <p:strVal val="visible"/>
                                      </p:to>
                                    </p:set>
                                    <p:animEffect transition="in" filter="fade">
                                      <p:cBhvr>
                                        <p:cTn id="48" dur="500"/>
                                        <p:tgtEl>
                                          <p:spTgt spid="7171">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171">
                                            <p:txEl>
                                              <p:pRg st="10" end="10"/>
                                            </p:txEl>
                                          </p:spTgt>
                                        </p:tgtEl>
                                        <p:attrNameLst>
                                          <p:attrName>style.visibility</p:attrName>
                                        </p:attrNameLst>
                                      </p:cBhvr>
                                      <p:to>
                                        <p:strVal val="visible"/>
                                      </p:to>
                                    </p:set>
                                    <p:animEffect transition="in" filter="fade">
                                      <p:cBhvr>
                                        <p:cTn id="53"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13:49-52 Closure at Antioch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Were Paul and Barnabas successful? </a:t>
            </a:r>
            <a:r>
              <a:rPr lang="en-US" sz="2400" dirty="0">
                <a:ea typeface="Gulim" pitchFamily="34" charset="-127"/>
              </a:rPr>
              <a:t>(49)</a:t>
            </a:r>
            <a:endParaRPr lang="en-US" sz="2800" dirty="0">
              <a:ea typeface="Gulim" pitchFamily="34" charset="-127"/>
            </a:endParaRPr>
          </a:p>
          <a:p>
            <a:pPr eaLnBrk="1" hangingPunct="1">
              <a:buFont typeface="Arial" pitchFamily="34" charset="0"/>
              <a:buChar char="•"/>
              <a:defRPr/>
            </a:pPr>
            <a:r>
              <a:rPr lang="en-US" sz="2800" dirty="0">
                <a:ea typeface="Gulim" pitchFamily="34" charset="-127"/>
              </a:rPr>
              <a:t>Who opposed them? (50)</a:t>
            </a:r>
          </a:p>
          <a:p>
            <a:pPr lvl="1" eaLnBrk="1" hangingPunct="1">
              <a:buFont typeface="Arial" pitchFamily="34" charset="0"/>
              <a:buChar char="•"/>
              <a:defRPr/>
            </a:pPr>
            <a:r>
              <a:rPr lang="en-US" sz="2400" dirty="0">
                <a:ea typeface="Gulim" pitchFamily="34" charset="-127"/>
              </a:rPr>
              <a:t>Is this ALL the Jews?</a:t>
            </a:r>
          </a:p>
          <a:p>
            <a:pPr lvl="1" eaLnBrk="1" hangingPunct="1">
              <a:buFont typeface="Arial" pitchFamily="34" charset="0"/>
              <a:buChar char="•"/>
              <a:defRPr/>
            </a:pPr>
            <a:r>
              <a:rPr lang="en-US" sz="2400" dirty="0">
                <a:ea typeface="Gulim" pitchFamily="34" charset="-127"/>
              </a:rPr>
              <a:t>What influence did the women have?</a:t>
            </a:r>
          </a:p>
          <a:p>
            <a:pPr eaLnBrk="1" hangingPunct="1">
              <a:buFont typeface="Arial" pitchFamily="34" charset="0"/>
              <a:buChar char="•"/>
              <a:defRPr/>
            </a:pPr>
            <a:r>
              <a:rPr lang="en-US" sz="2800" dirty="0">
                <a:ea typeface="Gulim" pitchFamily="34" charset="-127"/>
              </a:rPr>
              <a:t>What did they do to Paul and Barnabas?</a:t>
            </a:r>
          </a:p>
          <a:p>
            <a:pPr lvl="1" eaLnBrk="1" hangingPunct="1">
              <a:buFont typeface="Arial" pitchFamily="34" charset="0"/>
              <a:buChar char="•"/>
              <a:defRPr/>
            </a:pPr>
            <a:r>
              <a:rPr lang="en-US" sz="2600" dirty="0">
                <a:ea typeface="Gulim" pitchFamily="34" charset="-127"/>
              </a:rPr>
              <a:t>How did they show their displeasure? (51)</a:t>
            </a:r>
          </a:p>
          <a:p>
            <a:pPr lvl="1" eaLnBrk="1" hangingPunct="1">
              <a:buFont typeface="Arial" pitchFamily="34" charset="0"/>
              <a:buChar char="•"/>
              <a:defRPr/>
            </a:pPr>
            <a:r>
              <a:rPr lang="en-US" sz="2400" dirty="0">
                <a:ea typeface="Gulim" pitchFamily="34" charset="-127"/>
              </a:rPr>
              <a:t>Could they have caused a major disruption?</a:t>
            </a:r>
          </a:p>
          <a:p>
            <a:pPr lvl="1" eaLnBrk="1" hangingPunct="1">
              <a:buFont typeface="Arial" pitchFamily="34" charset="0"/>
              <a:buChar char="•"/>
              <a:defRPr/>
            </a:pPr>
            <a:r>
              <a:rPr lang="en-US" sz="2400" dirty="0">
                <a:ea typeface="Gulim" pitchFamily="34" charset="-127"/>
              </a:rPr>
              <a:t>What would that have resulted in?</a:t>
            </a:r>
          </a:p>
          <a:p>
            <a:pPr eaLnBrk="1" hangingPunct="1">
              <a:buFont typeface="Arial" pitchFamily="34" charset="0"/>
              <a:buChar char="•"/>
              <a:defRPr/>
            </a:pPr>
            <a:r>
              <a:rPr lang="en-US" sz="2600" dirty="0">
                <a:ea typeface="Gulim" pitchFamily="34" charset="-127"/>
              </a:rPr>
              <a:t>How did their departure affect the work?</a:t>
            </a:r>
          </a:p>
          <a:p>
            <a:pPr lvl="1" eaLnBrk="1" hangingPunct="1">
              <a:buFont typeface="Arial" pitchFamily="34" charset="0"/>
              <a:buChar char="•"/>
              <a:defRPr/>
            </a:pPr>
            <a:r>
              <a:rPr lang="en-US" sz="2400" dirty="0">
                <a:ea typeface="Gulim" pitchFamily="34" charset="-127"/>
              </a:rPr>
              <a:t>What accompanies being filled with the Holy Spirit?  (52)</a:t>
            </a:r>
          </a:p>
          <a:p>
            <a:pPr marL="457200" lvl="1" indent="0" eaLnBrk="1" hangingPunct="1">
              <a:buNone/>
              <a:defRPr/>
            </a:pPr>
            <a:endParaRPr lang="en-US" sz="2400" dirty="0">
              <a:ea typeface="Gulim" pitchFamily="34" charset="-127"/>
            </a:endParaRPr>
          </a:p>
        </p:txBody>
      </p:sp>
    </p:spTree>
    <p:extLst>
      <p:ext uri="{BB962C8B-B14F-4D97-AF65-F5344CB8AC3E}">
        <p14:creationId xmlns:p14="http://schemas.microsoft.com/office/powerpoint/2010/main" val="1302656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“The Gentiles Come In”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“10 + 1, Peter’s Rerun”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“10 + 2, Peter’s Rescue”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“10 + 3, First Preaching Spree”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“10 + 4, Preaching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“10 + 5, The Truth Survives”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“European Scene”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“10 + 7, One God In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18 – “10 + 8, The Corinth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607424" y="1674795"/>
            <a:ext cx="7931213" cy="4345005"/>
            <a:chOff x="8011895" y="-3457847"/>
            <a:chExt cx="392414"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11895" y="-1976356"/>
              <a:ext cx="392414" cy="610126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+ 4 …  Preaching More”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5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Fourteen</a:t>
              </a:r>
            </a:p>
          </p:txBody>
        </p:sp>
      </p:grpSp>
    </p:spTree>
    <p:extLst>
      <p:ext uri="{BB962C8B-B14F-4D97-AF65-F5344CB8AC3E}">
        <p14:creationId xmlns:p14="http://schemas.microsoft.com/office/powerpoint/2010/main" val="28029454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7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1056-9C23-4115-90FE-60797AD7E08C}"/>
              </a:ext>
            </a:extLst>
          </p:cNvPr>
          <p:cNvSpPr>
            <a:spLocks noGrp="1"/>
          </p:cNvSpPr>
          <p:nvPr>
            <p:ph type="ctrTitle"/>
          </p:nvPr>
        </p:nvSpPr>
        <p:spPr/>
        <p:txBody>
          <a:bodyPr/>
          <a:lstStyle/>
          <a:p>
            <a:r>
              <a:rPr lang="en-US" dirty="0">
                <a:solidFill>
                  <a:schemeClr val="bg1"/>
                </a:solidFill>
                <a:latin typeface="Times New Roman" panose="02020603050405020304" pitchFamily="18" charset="0"/>
                <a:cs typeface="Times New Roman" panose="02020603050405020304" pitchFamily="18" charset="0"/>
              </a:rPr>
              <a:t>ACTS 14</a:t>
            </a:r>
          </a:p>
        </p:txBody>
      </p:sp>
      <p:sp>
        <p:nvSpPr>
          <p:cNvPr id="3" name="Subtitle 2">
            <a:extLst>
              <a:ext uri="{FF2B5EF4-FFF2-40B4-BE49-F238E27FC236}">
                <a16:creationId xmlns:a16="http://schemas.microsoft.com/office/drawing/2014/main" id="{20195558-8E24-46F4-9DB8-BBA2113C9D91}"/>
              </a:ext>
            </a:extLst>
          </p:cNvPr>
          <p:cNvSpPr>
            <a:spLocks noGrp="1"/>
          </p:cNvSpPr>
          <p:nvPr>
            <p:ph type="subTitle" idx="1"/>
          </p:nvPr>
        </p:nvSpPr>
        <p:spPr/>
        <p:txBody>
          <a:bodyPr>
            <a:normAutofit/>
          </a:bodyPr>
          <a:lstStyle/>
          <a:p>
            <a:r>
              <a:rPr lang="en-US" sz="2800" dirty="0">
                <a:solidFill>
                  <a:schemeClr val="bg1"/>
                </a:solidFill>
                <a:latin typeface="Times New Roman" panose="02020603050405020304" pitchFamily="18" charset="0"/>
                <a:cs typeface="Times New Roman" panose="02020603050405020304" pitchFamily="18" charset="0"/>
              </a:rPr>
              <a:t>Paul and Barnabas 1</a:t>
            </a:r>
            <a:r>
              <a:rPr lang="en-US" sz="2800" baseline="30000" dirty="0">
                <a:solidFill>
                  <a:schemeClr val="bg1"/>
                </a:solidFill>
                <a:latin typeface="Times New Roman" panose="02020603050405020304" pitchFamily="18" charset="0"/>
                <a:cs typeface="Times New Roman" panose="02020603050405020304" pitchFamily="18" charset="0"/>
              </a:rPr>
              <a:t>st</a:t>
            </a:r>
            <a:r>
              <a:rPr lang="en-US" sz="2800" dirty="0">
                <a:solidFill>
                  <a:schemeClr val="bg1"/>
                </a:solidFill>
                <a:latin typeface="Times New Roman" panose="02020603050405020304" pitchFamily="18" charset="0"/>
                <a:cs typeface="Times New Roman" panose="02020603050405020304" pitchFamily="18" charset="0"/>
              </a:rPr>
              <a:t> Missionary Journey</a:t>
            </a:r>
          </a:p>
          <a:p>
            <a:r>
              <a:rPr lang="en-US" sz="2800" i="1" dirty="0">
                <a:solidFill>
                  <a:schemeClr val="bg1"/>
                </a:solidFill>
                <a:latin typeface="Times New Roman" panose="02020603050405020304" pitchFamily="18" charset="0"/>
                <a:cs typeface="Times New Roman" panose="02020603050405020304" pitchFamily="18" charset="0"/>
              </a:rPr>
              <a:t>continued</a:t>
            </a:r>
          </a:p>
        </p:txBody>
      </p:sp>
    </p:spTree>
    <p:extLst>
      <p:ext uri="{BB962C8B-B14F-4D97-AF65-F5344CB8AC3E}">
        <p14:creationId xmlns:p14="http://schemas.microsoft.com/office/powerpoint/2010/main" val="83235566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21FF2-DCA6-4BE6-BEC9-4AE159DC0A1F}"/>
              </a:ext>
            </a:extLst>
          </p:cNvPr>
          <p:cNvSpPr txBox="1"/>
          <p:nvPr/>
        </p:nvSpPr>
        <p:spPr>
          <a:xfrm>
            <a:off x="0" y="0"/>
            <a:ext cx="12192000" cy="655564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In Iconium they entered the synagogue of the Jews together, and spoke in such a manner that a 	large number of people believed, both of Jews and of Greeks.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But the Jews who disbelieved stirred up the minds of the Gentiles and embittered them against 	the brethren.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Therefore they spent a long time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speaking boldly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with reliance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upon the Lord, who was 	testifying to the word of His grace, granting that signs and wonders be done by their hands.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Paul and Barnabas teach the gospel as they did at Antioch of Pisidia which results in a large 	number of Jews and Greeks </a:t>
            </a:r>
            <a:r>
              <a:rPr kumimoji="0" lang="en-US" sz="2400" b="1" i="0" u="sng"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believing</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2400" b="1" i="0" u="sng"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obeying</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Ja 2:19-26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But the Jews who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disbelieved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were </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disobedient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These disobedient Jews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embittered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Gentile community in Iconium against their fellow 			citizens who had embraced the Gospel. The persecution was unsuccessful.</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13:50;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19:12-16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They stayed and taught for a long time with the Lord testifying with their teaching by miracles:</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Mk 16:20; Acts 2:22;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2:3-4</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41C42195-A00D-412B-A510-B3528818F795}"/>
                  </a:ext>
                </a:extLst>
              </p:cNvPr>
              <p:cNvGraphicFramePr>
                <a:graphicFrameLocks noChangeAspect="1"/>
              </p:cNvGraphicFramePr>
              <p:nvPr/>
            </p:nvGraphicFramePr>
            <p:xfrm>
              <a:off x="8157826" y="830878"/>
              <a:ext cx="473607" cy="266404"/>
            </p:xfrm>
            <a:graphic>
              <a:graphicData uri="http://schemas.microsoft.com/office/powerpoint/2016/slidezoom">
                <pslz:sldZm>
                  <pslz:sldZmObj sldId="305" cId="82051048">
                    <pslz:zmPr id="{30E4E104-10A9-4073-96A8-89D7642B965F}" returnToParent="0" transitionDur="1000">
                      <p166:blipFill xmlns:p166="http://schemas.microsoft.com/office/powerpoint/2016/6/main">
                        <a:blip r:embed="rId3"/>
                        <a:stretch>
                          <a:fillRect/>
                        </a:stretch>
                      </p166:blipFill>
                      <p166:spPr xmlns:p166="http://schemas.microsoft.com/office/powerpoint/2016/6/main">
                        <a:xfrm>
                          <a:off x="0" y="0"/>
                          <a:ext cx="473607" cy="266404"/>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41C42195-A00D-412B-A510-B3528818F795}"/>
                  </a:ext>
                </a:extLst>
              </p:cNvPr>
              <p:cNvPicPr>
                <a:picLocks noGrp="1" noRot="1" noChangeAspect="1" noMove="1" noResize="1" noEditPoints="1" noAdjustHandles="1" noChangeArrowheads="1" noChangeShapeType="1"/>
              </p:cNvPicPr>
              <p:nvPr/>
            </p:nvPicPr>
            <p:blipFill>
              <a:blip r:embed="rId4"/>
              <a:stretch>
                <a:fillRect/>
              </a:stretch>
            </p:blipFill>
            <p:spPr>
              <a:xfrm>
                <a:off x="8157826" y="830878"/>
                <a:ext cx="473607" cy="266404"/>
              </a:xfrm>
              <a:prstGeom prst="rect">
                <a:avLst/>
              </a:prstGeom>
              <a:ln w="3175">
                <a:solidFill>
                  <a:prstClr val="ltGray"/>
                </a:solidFill>
              </a:ln>
            </p:spPr>
          </p:pic>
        </mc:Fallback>
      </mc:AlternateContent>
      <p:cxnSp>
        <p:nvCxnSpPr>
          <p:cNvPr id="8" name="Straight Arrow Connector 7">
            <a:extLst>
              <a:ext uri="{FF2B5EF4-FFF2-40B4-BE49-F238E27FC236}">
                <a16:creationId xmlns:a16="http://schemas.microsoft.com/office/drawing/2014/main" id="{1E0E337E-094A-4258-9A0B-CF722890805D}"/>
              </a:ext>
            </a:extLst>
          </p:cNvPr>
          <p:cNvCxnSpPr>
            <a:cxnSpLocks/>
          </p:cNvCxnSpPr>
          <p:nvPr/>
        </p:nvCxnSpPr>
        <p:spPr>
          <a:xfrm flipH="1" flipV="1">
            <a:off x="8157826" y="3429000"/>
            <a:ext cx="2269890" cy="312683"/>
          </a:xfrm>
          <a:prstGeom prst="straightConnector1">
            <a:avLst/>
          </a:prstGeom>
          <a:ln w="5715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C2E2F7C-B33B-49AA-830E-9A253ADCB5D8}"/>
              </a:ext>
            </a:extLst>
          </p:cNvPr>
          <p:cNvCxnSpPr>
            <a:cxnSpLocks/>
          </p:cNvCxnSpPr>
          <p:nvPr/>
        </p:nvCxnSpPr>
        <p:spPr>
          <a:xfrm flipH="1">
            <a:off x="6705600" y="3879903"/>
            <a:ext cx="3766944" cy="2284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431D5451-F002-4AD4-8EBB-8456431E9931}"/>
                  </a:ext>
                </a:extLst>
              </p:cNvPr>
              <p:cNvGraphicFramePr>
                <a:graphicFrameLocks noChangeAspect="1"/>
              </p:cNvGraphicFramePr>
              <p:nvPr/>
            </p:nvGraphicFramePr>
            <p:xfrm>
              <a:off x="10490779" y="3533375"/>
              <a:ext cx="831957" cy="467976"/>
            </p:xfrm>
            <a:graphic>
              <a:graphicData uri="http://schemas.microsoft.com/office/powerpoint/2016/slidezoom">
                <pslz:sldZm>
                  <pslz:sldZmObj sldId="5154" cId="48822225">
                    <pslz:zmPr id="{C05FA61D-808F-418B-870C-35F4E888352F}" returnToParent="0" transitionDur="1000">
                      <p166:blipFill xmlns:p166="http://schemas.microsoft.com/office/powerpoint/2016/6/main">
                        <a:blip r:embed="rId5"/>
                        <a:stretch>
                          <a:fillRect/>
                        </a:stretch>
                      </p166:blipFill>
                      <p166:spPr xmlns:p166="http://schemas.microsoft.com/office/powerpoint/2016/6/main">
                        <a:xfrm>
                          <a:off x="0" y="0"/>
                          <a:ext cx="831957" cy="467976"/>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431D5451-F002-4AD4-8EBB-8456431E9931}"/>
                  </a:ext>
                </a:extLst>
              </p:cNvPr>
              <p:cNvPicPr>
                <a:picLocks noGrp="1" noRot="1" noChangeAspect="1" noMove="1" noResize="1" noEditPoints="1" noAdjustHandles="1" noChangeArrowheads="1" noChangeShapeType="1"/>
              </p:cNvPicPr>
              <p:nvPr/>
            </p:nvPicPr>
            <p:blipFill>
              <a:blip r:embed="rId6"/>
              <a:stretch>
                <a:fillRect/>
              </a:stretch>
            </p:blipFill>
            <p:spPr>
              <a:xfrm>
                <a:off x="10490779" y="3533375"/>
                <a:ext cx="831957" cy="467976"/>
              </a:xfrm>
              <a:prstGeom prst="rect">
                <a:avLst/>
              </a:prstGeom>
              <a:ln w="3175">
                <a:solidFill>
                  <a:prstClr val="ltGray"/>
                </a:solidFill>
              </a:ln>
            </p:spPr>
          </p:pic>
        </mc:Fallback>
      </mc:AlternateContent>
      <p:sp>
        <p:nvSpPr>
          <p:cNvPr id="20" name="TextBox 19">
            <a:extLst>
              <a:ext uri="{FF2B5EF4-FFF2-40B4-BE49-F238E27FC236}">
                <a16:creationId xmlns:a16="http://schemas.microsoft.com/office/drawing/2014/main" id="{34CE3E9E-C562-4560-99C2-9D1C86348A04}"/>
              </a:ext>
            </a:extLst>
          </p:cNvPr>
          <p:cNvSpPr txBox="1"/>
          <p:nvPr/>
        </p:nvSpPr>
        <p:spPr>
          <a:xfrm>
            <a:off x="0" y="0"/>
            <a:ext cx="12192000" cy="4154984"/>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19:12-16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a result of this Pilate made efforts to release Him, but the Jews cried out saying, </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"If you 	release this Man, you are no friend of Caesar; everyone who makes himself out </a:t>
            </a:r>
            <a:r>
              <a:rPr kumimoji="0" 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to be</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 king 	opposes Caesar."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when Pilate heard these words, he brought Jesus out, and sat down on the judgment 	seat at a place called The Pavement, but in Hebrew,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Gabbatha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it was the day of preparation for the Passover; it was about the sixth hour. And he *said to 	the Jews,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 your King!"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they cried out, "Away with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away with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crucify Him!" Pilate *said to them, "Shall 	I crucify your King?" The chief priests answered, </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"We have no king but Caesar." </a:t>
            </a:r>
            <a:b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he then handed Him over to them to be crucified. </a:t>
            </a:r>
          </a:p>
        </p:txBody>
      </p:sp>
      <p:sp>
        <p:nvSpPr>
          <p:cNvPr id="16" name="TextBox 15">
            <a:extLst>
              <a:ext uri="{FF2B5EF4-FFF2-40B4-BE49-F238E27FC236}">
                <a16:creationId xmlns:a16="http://schemas.microsoft.com/office/drawing/2014/main" id="{1E74FB61-6238-4FDD-9E3F-23519668DAB3}"/>
              </a:ext>
            </a:extLst>
          </p:cNvPr>
          <p:cNvSpPr txBox="1"/>
          <p:nvPr/>
        </p:nvSpPr>
        <p:spPr>
          <a:xfrm>
            <a:off x="0" y="5165229"/>
            <a:ext cx="12192000" cy="1692771"/>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13:50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Jews incited the devout women of prominence and the leading men of the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city, and instigated a persecution against Paul and Barnabas, and drove them out of 	their district.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7D243076-141D-4350-AD04-6C4A7ED15FFE}"/>
              </a:ext>
            </a:extLst>
          </p:cNvPr>
          <p:cNvSpPr txBox="1"/>
          <p:nvPr/>
        </p:nvSpPr>
        <p:spPr>
          <a:xfrm>
            <a:off x="0" y="0"/>
            <a:ext cx="12192000" cy="3785652"/>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Evil Affected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Strong's Number: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08000"/>
                </a:solidFill>
                <a:effectLst/>
                <a:uLnTx/>
                <a:uFillTx/>
                <a:latin typeface="Calibri" panose="020F0502020204030204"/>
                <a:ea typeface="+mn-ea"/>
                <a:cs typeface="+mn-cs"/>
                <a:hlinkClick r:id="rId7"/>
              </a:rPr>
              <a:t>&lt;G2559&gt;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Original Word: </a:t>
            </a:r>
            <a:r>
              <a:rPr kumimoji="0" lang="en-US" sz="2400" b="1"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κα</a:t>
            </a:r>
            <a:r>
              <a:rPr kumimoji="0" lang="en-US" sz="2400" b="1" i="0" u="none" strike="noStrike" kern="1200" cap="none" spc="0" normalizeH="0" baseline="0" noProof="0" dirty="0" err="1">
                <a:ln>
                  <a:noFill/>
                </a:ln>
                <a:solidFill>
                  <a:srgbClr val="0000FF"/>
                </a:solidFill>
                <a:effectLst/>
                <a:uLnTx/>
                <a:uFillTx/>
                <a:latin typeface="Galatia SIL" panose="02000600020000020004" pitchFamily="2" charset="0"/>
                <a:ea typeface="+mn-ea"/>
                <a:cs typeface="+mn-cs"/>
              </a:rPr>
              <a:t>κόω</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kakoō</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Usage Notes: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a:t>
            </a:r>
            <a:r>
              <a:rPr kumimoji="0" lang="en-US" sz="24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kakos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"evil, to treat badly, to hurt," also means "to make evil affected, to embitter,"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Acts 14:2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Vine's Expository Dictionary of Old Testament and New Testament Words</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EE3C311B-458E-4B61-AC2E-388CAFE07209}"/>
              </a:ext>
            </a:extLst>
          </p:cNvPr>
          <p:cNvSpPr txBox="1"/>
          <p:nvPr/>
        </p:nvSpPr>
        <p:spPr>
          <a:xfrm>
            <a:off x="0" y="3616148"/>
            <a:ext cx="12192000" cy="2893100"/>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 2:19-26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believe that God is one. You do well; the demons also believe, and shudder.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are you willing to recognize, you foolish fellow, that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faith without works is useless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not Abraham our father justified by works when he offered up Isaac his son on the 	altar?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see that faith was working with his works, and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a result of the works, faith was 	perfected;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D16263FE-456E-46D0-B7B7-95BC5B43A785}"/>
              </a:ext>
            </a:extLst>
          </p:cNvPr>
          <p:cNvSpPr txBox="1"/>
          <p:nvPr/>
        </p:nvSpPr>
        <p:spPr>
          <a:xfrm>
            <a:off x="22944" y="4034757"/>
            <a:ext cx="12146112" cy="2893100"/>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Scripture was fulfilled which says,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ABRAHAM BELIEVED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IT WAS RECKONED TO HIM AS RIGHTEOUSNESS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was called the 	friend of God.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see that a man is justified by works and not by faith alone.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same way, was not Rahab the harlot also justified by works when she received 	the messengers and sent them out by another way?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just as the body without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spirit is dead, so also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faith without works is dead.</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77EBE559-7E2E-4244-8FB3-A5D1D4224F88}"/>
              </a:ext>
            </a:extLst>
          </p:cNvPr>
          <p:cNvSpPr txBox="1"/>
          <p:nvPr/>
        </p:nvSpPr>
        <p:spPr>
          <a:xfrm>
            <a:off x="0" y="2710540"/>
            <a:ext cx="12192000" cy="2954655"/>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16:20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went out and preached everywhere,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while the Lord worked with them, and 	confirmed the word by the signs that followed.</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4C8D6A9D-D302-482B-82FC-653848719A7D}"/>
              </a:ext>
            </a:extLst>
          </p:cNvPr>
          <p:cNvSpPr txBox="1"/>
          <p:nvPr/>
        </p:nvSpPr>
        <p:spPr>
          <a:xfrm>
            <a:off x="35379" y="2743198"/>
            <a:ext cx="12121243" cy="2893100"/>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of Israel, listen to these words: Jesus the Nazarene, a man attested to you by 	God with miracles and wonders and signs which God performed through Him in your 	midst, just as you yourselves know—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A10651DF-0DE3-45A2-B301-73CFCEF5E463}"/>
              </a:ext>
            </a:extLst>
          </p:cNvPr>
          <p:cNvSpPr txBox="1"/>
          <p:nvPr/>
        </p:nvSpPr>
        <p:spPr>
          <a:xfrm>
            <a:off x="0" y="2759527"/>
            <a:ext cx="12192000" cy="2893100"/>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2:3-4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we escape if we neglect so great a salvation? After it was at the first spoken 	through the Lord, it was confirmed to us by those who heard,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429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17"/>
                                        </p:tgtEl>
                                        <p:attrNameLst>
                                          <p:attrName>style.visibility</p:attrName>
                                        </p:attrNameLst>
                                      </p:cBhvr>
                                      <p:to>
                                        <p:strVal val="hidden"/>
                                      </p:to>
                                    </p:set>
                                  </p:childTnLst>
                                </p:cTn>
                              </p:par>
                              <p:par>
                                <p:cTn id="86" presetID="53" presetClass="entr" presetSubtype="16"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Effect transition="in" filter="fade">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par>
                                <p:cTn id="95" presetID="53" presetClass="entr" presetSubtype="16"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p:cTn id="97" dur="500" fill="hold"/>
                                        <p:tgtEl>
                                          <p:spTgt spid="19"/>
                                        </p:tgtEl>
                                        <p:attrNameLst>
                                          <p:attrName>ppt_w</p:attrName>
                                        </p:attrNameLst>
                                      </p:cBhvr>
                                      <p:tavLst>
                                        <p:tav tm="0">
                                          <p:val>
                                            <p:fltVal val="0"/>
                                          </p:val>
                                        </p:tav>
                                        <p:tav tm="100000">
                                          <p:val>
                                            <p:strVal val="#ppt_w"/>
                                          </p:val>
                                        </p:tav>
                                      </p:tavLst>
                                    </p:anim>
                                    <p:anim calcmode="lin" valueType="num">
                                      <p:cBhvr>
                                        <p:cTn id="98" dur="500" fill="hold"/>
                                        <p:tgtEl>
                                          <p:spTgt spid="19"/>
                                        </p:tgtEl>
                                        <p:attrNameLst>
                                          <p:attrName>ppt_h</p:attrName>
                                        </p:attrNameLst>
                                      </p:cBhvr>
                                      <p:tavLst>
                                        <p:tav tm="0">
                                          <p:val>
                                            <p:fltVal val="0"/>
                                          </p:val>
                                        </p:tav>
                                        <p:tav tm="100000">
                                          <p:val>
                                            <p:strVal val="#ppt_h"/>
                                          </p:val>
                                        </p:tav>
                                      </p:tavLst>
                                    </p:anim>
                                    <p:animEffect transition="in" filter="fade">
                                      <p:cBhvr>
                                        <p:cTn id="99" dur="500"/>
                                        <p:tgtEl>
                                          <p:spTgt spid="19"/>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6" grpId="0" animBg="1"/>
      <p:bldP spid="16" grpId="1" animBg="1"/>
      <p:bldP spid="12" grpId="0" animBg="1"/>
      <p:bldP spid="12" grpId="1" animBg="1"/>
      <p:bldP spid="14" grpId="0" animBg="1"/>
      <p:bldP spid="14" grpId="1" animBg="1"/>
      <p:bldP spid="15" grpId="0" animBg="1"/>
      <p:bldP spid="15" grpId="1" animBg="1"/>
      <p:bldP spid="17" grpId="0" animBg="1"/>
      <p:bldP spid="17" grpId="1" animBg="1"/>
      <p:bldP spid="18" grpId="0" animBg="1"/>
      <p:bldP spid="18" grpId="1" animBg="1"/>
      <p:bldP spid="19" grpId="0" animBg="1"/>
      <p:bldP spid="19" grpId="1"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21FF2-DCA6-4BE6-BEC9-4AE159DC0A1F}"/>
              </a:ext>
            </a:extLst>
          </p:cNvPr>
          <p:cNvSpPr txBox="1"/>
          <p:nvPr/>
        </p:nvSpPr>
        <p:spPr>
          <a:xfrm>
            <a:off x="0" y="0"/>
            <a:ext cx="12192000" cy="6709529"/>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14:4-7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But the people of the city were divided; and some sided with the Jews, and some with 	the apostles.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And when an attempt was made by both the Gentiles and the Jews with their rulers, to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mistreat</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to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they became aware of it and fled to the cities of Lycaonia, Lystra and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Derbe</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 	surrounding region;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and there they continued to preach the gospel.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success of the work is seen that the city is actually divided.</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Jewish and Gentile pressure on the rulers and community to take action against this 			new religion whose teachings divided the community resulted in a plan to mistreat 			and stone (kill) them (Paul and Barnabas).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25:1-6, 9-11;</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Becoming aware of the plot they fled to the nearby cities of Lycaonia. Lystra and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Derbe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The persecution did not stop them from preaching.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10:16-23, 27-28; Ro 8:31-39</a:t>
            </a: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C8BE8AA3-5AD0-4677-AAD5-922432A4B030}"/>
                  </a:ext>
                </a:extLst>
              </p:cNvPr>
              <p:cNvGraphicFramePr>
                <a:graphicFrameLocks noChangeAspect="1"/>
              </p:cNvGraphicFramePr>
              <p:nvPr/>
            </p:nvGraphicFramePr>
            <p:xfrm>
              <a:off x="1658676" y="5703033"/>
              <a:ext cx="608834" cy="342469"/>
            </p:xfrm>
            <a:graphic>
              <a:graphicData uri="http://schemas.microsoft.com/office/powerpoint/2016/slidezoom">
                <pslz:sldZm>
                  <pslz:sldZmObj sldId="5157" cId="753025465">
                    <pslz:zmPr id="{7CD9CC97-DAF9-4DD8-88D5-F0355F5AE303}" returnToParent="0" transitionDur="1000">
                      <p166:blipFill xmlns:p166="http://schemas.microsoft.com/office/powerpoint/2016/6/main">
                        <a:blip r:embed="rId3"/>
                        <a:stretch>
                          <a:fillRect/>
                        </a:stretch>
                      </p166:blipFill>
                      <p166:spPr xmlns:p166="http://schemas.microsoft.com/office/powerpoint/2016/6/main">
                        <a:xfrm>
                          <a:off x="0" y="0"/>
                          <a:ext cx="608834" cy="342469"/>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C8BE8AA3-5AD0-4677-AAD5-922432A4B030}"/>
                  </a:ext>
                </a:extLst>
              </p:cNvPr>
              <p:cNvPicPr>
                <a:picLocks noGrp="1" noRot="1" noChangeAspect="1" noMove="1" noResize="1" noEditPoints="1" noAdjustHandles="1" noChangeArrowheads="1" noChangeShapeType="1"/>
              </p:cNvPicPr>
              <p:nvPr/>
            </p:nvPicPr>
            <p:blipFill>
              <a:blip r:embed="rId4"/>
              <a:stretch>
                <a:fillRect/>
              </a:stretch>
            </p:blipFill>
            <p:spPr>
              <a:xfrm>
                <a:off x="1658676" y="5703033"/>
                <a:ext cx="608834" cy="342469"/>
              </a:xfrm>
              <a:prstGeom prst="rect">
                <a:avLst/>
              </a:prstGeom>
              <a:ln w="3175">
                <a:solidFill>
                  <a:prstClr val="ltGray"/>
                </a:solidFill>
              </a:ln>
            </p:spPr>
          </p:pic>
        </mc:Fallback>
      </mc:AlternateContent>
      <p:sp>
        <p:nvSpPr>
          <p:cNvPr id="11" name="TextBox 10">
            <a:extLst>
              <a:ext uri="{FF2B5EF4-FFF2-40B4-BE49-F238E27FC236}">
                <a16:creationId xmlns:a16="http://schemas.microsoft.com/office/drawing/2014/main" id="{9A8384D0-1A66-4331-8071-8850134E4586}"/>
              </a:ext>
            </a:extLst>
          </p:cNvPr>
          <p:cNvSpPr txBox="1"/>
          <p:nvPr/>
        </p:nvSpPr>
        <p:spPr>
          <a:xfrm>
            <a:off x="9621" y="2149019"/>
            <a:ext cx="12171621" cy="4708981"/>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MISTREAT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Greek Strong's Number:</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5195</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 of Speech: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verb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English Words used in KJV</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entreat spitefully 2; 	reproach 1; 	use despitefully 1; 	shamefully entreat 1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&lt;G5196&gt; (hubris);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exercise violence, i.e. abuse :- use despitefully, reproach, entreat shamefully (spitefully). </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Greek &amp; Hebrew Dictionary</a:t>
            </a: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4ACB3AFA-7465-4FF5-A3CE-E0CA888849A1}"/>
              </a:ext>
            </a:extLst>
          </p:cNvPr>
          <p:cNvSpPr txBox="1"/>
          <p:nvPr/>
        </p:nvSpPr>
        <p:spPr>
          <a:xfrm>
            <a:off x="9621" y="2102852"/>
            <a:ext cx="12151242" cy="4755148"/>
          </a:xfrm>
          <a:prstGeom prst="rect">
            <a:avLst/>
          </a:prstGeom>
          <a:solidFill>
            <a:srgbClr val="FFFFCC"/>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b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STONE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 Of Speech: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Verb</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&lt;G3036&gt;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λιθο</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βολέω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lithoboleō</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pelt with stones"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No. 1, and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ballō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throw"),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stone to death,"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occurs in </a:t>
            </a:r>
            <a:r>
              <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Matt. 21:35; Matt. 23:37; Luke 13:34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see No. 2);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7:58- 59</a:t>
            </a:r>
            <a:r>
              <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Acts 14:5; Heb. 12:20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D78BB629-DE34-43A3-A1FA-CB23B0AD5CF2}"/>
              </a:ext>
            </a:extLst>
          </p:cNvPr>
          <p:cNvSpPr txBox="1"/>
          <p:nvPr/>
        </p:nvSpPr>
        <p:spPr>
          <a:xfrm>
            <a:off x="31137" y="0"/>
            <a:ext cx="12140484" cy="2092881"/>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7:58-59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58  And when they had driven him out of the city,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stoning</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witnesses laid aside their robes at the feet of a young man named Saul.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59  And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went on stoning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Stephen as he called upon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Lord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"Lord Jesus, 	receive my spirit!"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79AFFFE7-50D3-44CA-90AC-6A831AE1FF12}"/>
              </a:ext>
            </a:extLst>
          </p:cNvPr>
          <p:cNvSpPr txBox="1"/>
          <p:nvPr/>
        </p:nvSpPr>
        <p:spPr>
          <a:xfrm>
            <a:off x="20379" y="0"/>
            <a:ext cx="12151242" cy="3693319"/>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25:1-6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Festus therefore, having arrived in the province, three days later went up to Jerusalem 	from Caesarea.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chief priests and the leading men of the Jews brought charges against Paul; 	and they were urging him,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requesting a concession against Paul, that he might have him brought to Jerusalem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the same time,</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setting an ambush to kill him on the way).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Festus then answered that Paul was being kept in custody at Caesarea and that he 	himself was about to leave shortly. </a:t>
            </a:r>
          </a:p>
        </p:txBody>
      </p:sp>
      <p:sp>
        <p:nvSpPr>
          <p:cNvPr id="9" name="TextBox 8">
            <a:extLst>
              <a:ext uri="{FF2B5EF4-FFF2-40B4-BE49-F238E27FC236}">
                <a16:creationId xmlns:a16="http://schemas.microsoft.com/office/drawing/2014/main" id="{DF109CFA-625E-4E41-8E89-41401D351F99}"/>
              </a:ext>
            </a:extLst>
          </p:cNvPr>
          <p:cNvSpPr txBox="1"/>
          <p:nvPr/>
        </p:nvSpPr>
        <p:spPr>
          <a:xfrm>
            <a:off x="40758" y="444994"/>
            <a:ext cx="12110484" cy="3354765"/>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"Therefore," he •said, "let the influential men among you go there with me, and if 	there is anything wrong about the man, let them prosecute him."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after he had spent not more than eight or ten days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among them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went down 	to Caesarea; and on the next day he took his seat on the tribunal and ordered Paul to 	be brought.</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A196028-8F55-46E5-B704-1F9487B104D7}"/>
              </a:ext>
            </a:extLst>
          </p:cNvPr>
          <p:cNvSpPr txBox="1"/>
          <p:nvPr/>
        </p:nvSpPr>
        <p:spPr>
          <a:xfrm>
            <a:off x="0" y="0"/>
            <a:ext cx="12192000" cy="3924151"/>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25:9-11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But Festus,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wishing to do the Jews a favor</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answered Paul and said,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Are you willing to 	go up to Jerusalem and stand trial before me on these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charges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But Paul said, "I am standing before Caesar's tribunal, where I ought to be tried. I have 	done no wrong to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Jews, as you also very well know.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"If then I am a wrongdoer, and have committed anything worthy of death, I do not 	refuse to die; but if none of those things is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which these men accuse me, no one 	can hand me over to them. I appeal to Caesar.“</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17D86E40-CBF5-4C15-95EE-BDFA8C5000E5}"/>
              </a:ext>
            </a:extLst>
          </p:cNvPr>
          <p:cNvSpPr txBox="1"/>
          <p:nvPr/>
        </p:nvSpPr>
        <p:spPr>
          <a:xfrm>
            <a:off x="20379" y="0"/>
            <a:ext cx="12151242" cy="68941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10:16-23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 Behold, I send you out as sheep in the midst of wolves; therefore be shrewd as 	serpents, and innocent as doves.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beware of men; for they will deliver you up to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courts, and scourge you in 	their synagogues;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you shall even be brought before governors and kings for My sake, as a testimony 	to them and to the Gentiles.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 But when they deliver you up, do not become anxious about how or what you will 	speak; for it shall be given you in that hour what you are to speak.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"For it is not you who speak, but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Spirit of your Father who speaks in you.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brother will deliver up brother to death, and a father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child; and children will 	rise up against parents, and cause them to be put to death.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"And you will be hated by all on account of My name, but it is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one who has 	endured to the end who will be saved.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whenever they persecute you in this city, flee to the next;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truly I say to 	you, you shall not finish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going through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cities of Israel, until the Son of Man comes.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6DA90E99-8B4B-4932-B9F3-B015B4935357}"/>
              </a:ext>
            </a:extLst>
          </p:cNvPr>
          <p:cNvSpPr txBox="1"/>
          <p:nvPr/>
        </p:nvSpPr>
        <p:spPr>
          <a:xfrm>
            <a:off x="40758" y="3296093"/>
            <a:ext cx="12110484" cy="2893100"/>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10:27-28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What I tell you in the darkness, speak in the light; and what you hear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whispered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ear, proclaim upon the housetops.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do not fear those who kill the body, but are unable to kill the soul; but rather 	fear Him who is able to destroy both soul and body in hell.</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DEDD4755-CAAE-4D46-A5C5-F2447200436D}"/>
              </a:ext>
            </a:extLst>
          </p:cNvPr>
          <p:cNvSpPr txBox="1"/>
          <p:nvPr/>
        </p:nvSpPr>
        <p:spPr>
          <a:xfrm>
            <a:off x="0" y="21516"/>
            <a:ext cx="12192000" cy="609397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8:31-39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What then shall we say to these things? If God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us, who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against us?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He who did not spare His own Son, but delivered Him up for us all, how will He not 	also with Him freely give us all things?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Who will bring a charge against God's elect? God is the one who justifies;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who is the one who condemns? Christ Jesus is He who died, yes, rather who was 	raised, who is at the right hand of God, who also intercedes for us.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Who shall separate us from the love of Christ? Shall tribulation, or distress, or 	persecution, or famine, or nakedness, or peril, or sword?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Just as it is written, "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THY SAKE WE ARE BEING PUT TO DEATH ALL DAY 	LONG</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 WERE CONSIDERED AS SHEEP TO BE SLAUGHTERED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2B2F4656-8EAC-4573-B1FD-517C4670E527}"/>
              </a:ext>
            </a:extLst>
          </p:cNvPr>
          <p:cNvSpPr txBox="1"/>
          <p:nvPr/>
        </p:nvSpPr>
        <p:spPr>
          <a:xfrm>
            <a:off x="52463" y="1347538"/>
            <a:ext cx="12087074" cy="3985706"/>
          </a:xfrm>
          <a:prstGeom prst="rect">
            <a:avLst/>
          </a:prstGeom>
          <a:solidFill>
            <a:srgbClr val="FFFFCC"/>
          </a:solid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But in all these things we overwhelmingly conquer through Him who loved us.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For I am convinced that neither death, nor life, nor angels, nor principalities, nor 	things present, nor things to come, nor powers,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nor height, nor depth, nor any other created thing, shall be able to separate us from 	the love of God, which is in Christ Jesus our Lord.</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578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grpId="1" nodeType="clickEffect">
                                  <p:stCondLst>
                                    <p:cond delay="0"/>
                                  </p:stCondLst>
                                  <p:childTnLst>
                                    <p:anim calcmode="lin" valueType="num">
                                      <p:cBhvr>
                                        <p:cTn id="40" dur="500"/>
                                        <p:tgtEl>
                                          <p:spTgt spid="13"/>
                                        </p:tgtEl>
                                        <p:attrNameLst>
                                          <p:attrName>ppt_w</p:attrName>
                                        </p:attrNameLst>
                                      </p:cBhvr>
                                      <p:tavLst>
                                        <p:tav tm="0">
                                          <p:val>
                                            <p:strVal val="ppt_w"/>
                                          </p:val>
                                        </p:tav>
                                        <p:tav tm="100000">
                                          <p:val>
                                            <p:fltVal val="0"/>
                                          </p:val>
                                        </p:tav>
                                      </p:tavLst>
                                    </p:anim>
                                    <p:anim calcmode="lin" valueType="num">
                                      <p:cBhvr>
                                        <p:cTn id="41" dur="500"/>
                                        <p:tgtEl>
                                          <p:spTgt spid="13"/>
                                        </p:tgtEl>
                                        <p:attrNameLst>
                                          <p:attrName>ppt_h</p:attrName>
                                        </p:attrNameLst>
                                      </p:cBhvr>
                                      <p:tavLst>
                                        <p:tav tm="0">
                                          <p:val>
                                            <p:strVal val="ppt_h"/>
                                          </p:val>
                                        </p:tav>
                                        <p:tav tm="100000">
                                          <p:val>
                                            <p:fltVal val="0"/>
                                          </p:val>
                                        </p:tav>
                                      </p:tavLst>
                                    </p:anim>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12"/>
                                        </p:tgtEl>
                                        <p:attrNameLst>
                                          <p:attrName>ppt_w</p:attrName>
                                        </p:attrNameLst>
                                      </p:cBhvr>
                                      <p:tavLst>
                                        <p:tav tm="0">
                                          <p:val>
                                            <p:strVal val="ppt_w"/>
                                          </p:val>
                                        </p:tav>
                                        <p:tav tm="100000">
                                          <p:val>
                                            <p:fltVal val="0"/>
                                          </p:val>
                                        </p:tav>
                                      </p:tavLst>
                                    </p:anim>
                                    <p:anim calcmode="lin" valueType="num">
                                      <p:cBhvr>
                                        <p:cTn id="46" dur="500"/>
                                        <p:tgtEl>
                                          <p:spTgt spid="12"/>
                                        </p:tgtEl>
                                        <p:attrNameLst>
                                          <p:attrName>ppt_h</p:attrName>
                                        </p:attrNameLst>
                                      </p:cBhvr>
                                      <p:tavLst>
                                        <p:tav tm="0">
                                          <p:val>
                                            <p:strVal val="ppt_h"/>
                                          </p:val>
                                        </p:tav>
                                        <p:tav tm="100000">
                                          <p:val>
                                            <p:fltVal val="0"/>
                                          </p:val>
                                        </p:tav>
                                      </p:tavLst>
                                    </p:anim>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500"/>
                                        <p:tgtEl>
                                          <p:spTgt spid="9"/>
                                        </p:tgtEl>
                                        <p:attrNameLst>
                                          <p:attrName>ppt_w</p:attrName>
                                        </p:attrNameLst>
                                      </p:cBhvr>
                                      <p:tavLst>
                                        <p:tav tm="0">
                                          <p:val>
                                            <p:strVal val="ppt_w"/>
                                          </p:val>
                                        </p:tav>
                                        <p:tav tm="100000">
                                          <p:val>
                                            <p:fltVal val="0"/>
                                          </p:val>
                                        </p:tav>
                                      </p:tavLst>
                                    </p:anim>
                                    <p:anim calcmode="lin" valueType="num">
                                      <p:cBhvr>
                                        <p:cTn id="67" dur="500"/>
                                        <p:tgtEl>
                                          <p:spTgt spid="9"/>
                                        </p:tgtEl>
                                        <p:attrNameLst>
                                          <p:attrName>ppt_h</p:attrName>
                                        </p:attrNameLst>
                                      </p:cBhvr>
                                      <p:tavLst>
                                        <p:tav tm="0">
                                          <p:val>
                                            <p:strVal val="ppt_h"/>
                                          </p:val>
                                        </p:tav>
                                        <p:tav tm="100000">
                                          <p:val>
                                            <p:fltVal val="0"/>
                                          </p:val>
                                        </p:tav>
                                      </p:tavLst>
                                    </p:anim>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53" presetClass="exit" presetSubtype="32" fill="hold" grpId="1" nodeType="withEffect">
                                  <p:stCondLst>
                                    <p:cond delay="0"/>
                                  </p:stCondLst>
                                  <p:childTnLst>
                                    <p:anim calcmode="lin" valueType="num">
                                      <p:cBhvr>
                                        <p:cTn id="71" dur="500"/>
                                        <p:tgtEl>
                                          <p:spTgt spid="4"/>
                                        </p:tgtEl>
                                        <p:attrNameLst>
                                          <p:attrName>ppt_w</p:attrName>
                                        </p:attrNameLst>
                                      </p:cBhvr>
                                      <p:tavLst>
                                        <p:tav tm="0">
                                          <p:val>
                                            <p:strVal val="ppt_w"/>
                                          </p:val>
                                        </p:tav>
                                        <p:tav tm="100000">
                                          <p:val>
                                            <p:fltVal val="0"/>
                                          </p:val>
                                        </p:tav>
                                      </p:tavLst>
                                    </p:anim>
                                    <p:anim calcmode="lin" valueType="num">
                                      <p:cBhvr>
                                        <p:cTn id="72" dur="500"/>
                                        <p:tgtEl>
                                          <p:spTgt spid="4"/>
                                        </p:tgtEl>
                                        <p:attrNameLst>
                                          <p:attrName>ppt_h</p:attrName>
                                        </p:attrNameLst>
                                      </p:cBhvr>
                                      <p:tavLst>
                                        <p:tav tm="0">
                                          <p:val>
                                            <p:strVal val="ppt_h"/>
                                          </p:val>
                                        </p:tav>
                                        <p:tav tm="100000">
                                          <p:val>
                                            <p:fltVal val="0"/>
                                          </p:val>
                                        </p:tav>
                                      </p:tavLst>
                                    </p:anim>
                                    <p:animEffect transition="out" filter="fade">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par>
                                <p:cTn id="75" presetID="53" presetClass="entr" presetSubtype="16"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6"/>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
                                            <p:txEl>
                                              <p:pRg st="3" end="3"/>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7"/>
                                        </p:tgtEl>
                                        <p:attrNameLst>
                                          <p:attrName>style.visibility</p:attrName>
                                        </p:attrNameLst>
                                      </p:cBhvr>
                                      <p:to>
                                        <p:strVal val="visible"/>
                                      </p:to>
                                    </p:set>
                                    <p:anim calcmode="lin" valueType="num">
                                      <p:cBhvr>
                                        <p:cTn id="98" dur="500" fill="hold"/>
                                        <p:tgtEl>
                                          <p:spTgt spid="7"/>
                                        </p:tgtEl>
                                        <p:attrNameLst>
                                          <p:attrName>ppt_w</p:attrName>
                                        </p:attrNameLst>
                                      </p:cBhvr>
                                      <p:tavLst>
                                        <p:tav tm="0">
                                          <p:val>
                                            <p:fltVal val="0"/>
                                          </p:val>
                                        </p:tav>
                                        <p:tav tm="100000">
                                          <p:val>
                                            <p:strVal val="#ppt_w"/>
                                          </p:val>
                                        </p:tav>
                                      </p:tavLst>
                                    </p:anim>
                                    <p:anim calcmode="lin" valueType="num">
                                      <p:cBhvr>
                                        <p:cTn id="99" dur="500" fill="hold"/>
                                        <p:tgtEl>
                                          <p:spTgt spid="7"/>
                                        </p:tgtEl>
                                        <p:attrNameLst>
                                          <p:attrName>ppt_h</p:attrName>
                                        </p:attrNameLst>
                                      </p:cBhvr>
                                      <p:tavLst>
                                        <p:tav tm="0">
                                          <p:val>
                                            <p:fltVal val="0"/>
                                          </p:val>
                                        </p:tav>
                                        <p:tav tm="100000">
                                          <p:val>
                                            <p:strVal val="#ppt_h"/>
                                          </p:val>
                                        </p:tav>
                                      </p:tavLst>
                                    </p:anim>
                                    <p:animEffect transition="in" filter="fade">
                                      <p:cBhvr>
                                        <p:cTn id="100" dur="500"/>
                                        <p:tgtEl>
                                          <p:spTgt spid="7"/>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7"/>
                                        </p:tgtEl>
                                        <p:attrNameLst>
                                          <p:attrName>style.visibility</p:attrName>
                                        </p:attrNameLst>
                                      </p:cBhvr>
                                      <p:to>
                                        <p:strVal val="hidden"/>
                                      </p:to>
                                    </p:set>
                                  </p:childTnLst>
                                </p:cTn>
                              </p:par>
                              <p:par>
                                <p:cTn id="105" presetID="53" presetClass="entr" presetSubtype="16" fill="hold" grpId="0"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500" fill="hold"/>
                                        <p:tgtEl>
                                          <p:spTgt spid="8"/>
                                        </p:tgtEl>
                                        <p:attrNameLst>
                                          <p:attrName>ppt_w</p:attrName>
                                        </p:attrNameLst>
                                      </p:cBhvr>
                                      <p:tavLst>
                                        <p:tav tm="0">
                                          <p:val>
                                            <p:fltVal val="0"/>
                                          </p:val>
                                        </p:tav>
                                        <p:tav tm="100000">
                                          <p:val>
                                            <p:strVal val="#ppt_w"/>
                                          </p:val>
                                        </p:tav>
                                      </p:tavLst>
                                    </p:anim>
                                    <p:anim calcmode="lin" valueType="num">
                                      <p:cBhvr>
                                        <p:cTn id="108" dur="500" fill="hold"/>
                                        <p:tgtEl>
                                          <p:spTgt spid="8"/>
                                        </p:tgtEl>
                                        <p:attrNameLst>
                                          <p:attrName>ppt_h</p:attrName>
                                        </p:attrNameLst>
                                      </p:cBhvr>
                                      <p:tavLst>
                                        <p:tav tm="0">
                                          <p:val>
                                            <p:fltVal val="0"/>
                                          </p:val>
                                        </p:tav>
                                        <p:tav tm="100000">
                                          <p:val>
                                            <p:strVal val="#ppt_h"/>
                                          </p:val>
                                        </p:tav>
                                      </p:tavLst>
                                    </p:anim>
                                    <p:animEffect transition="in" filter="fade">
                                      <p:cBhvr>
                                        <p:cTn id="109" dur="5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par>
                                <p:cTn id="114" presetID="53" presetClass="entr" presetSubtype="16" fill="hold" grpId="0" nodeType="withEffect">
                                  <p:stCondLst>
                                    <p:cond delay="0"/>
                                  </p:stCondLst>
                                  <p:childTnLst>
                                    <p:set>
                                      <p:cBhvr>
                                        <p:cTn id="115" dur="1" fill="hold">
                                          <p:stCondLst>
                                            <p:cond delay="0"/>
                                          </p:stCondLst>
                                        </p:cTn>
                                        <p:tgtEl>
                                          <p:spTgt spid="14"/>
                                        </p:tgtEl>
                                        <p:attrNameLst>
                                          <p:attrName>style.visibility</p:attrName>
                                        </p:attrNameLst>
                                      </p:cBhvr>
                                      <p:to>
                                        <p:strVal val="visible"/>
                                      </p:to>
                                    </p:set>
                                    <p:anim calcmode="lin" valueType="num">
                                      <p:cBhvr>
                                        <p:cTn id="116" dur="500" fill="hold"/>
                                        <p:tgtEl>
                                          <p:spTgt spid="14"/>
                                        </p:tgtEl>
                                        <p:attrNameLst>
                                          <p:attrName>ppt_w</p:attrName>
                                        </p:attrNameLst>
                                      </p:cBhvr>
                                      <p:tavLst>
                                        <p:tav tm="0">
                                          <p:val>
                                            <p:fltVal val="0"/>
                                          </p:val>
                                        </p:tav>
                                        <p:tav tm="100000">
                                          <p:val>
                                            <p:strVal val="#ppt_w"/>
                                          </p:val>
                                        </p:tav>
                                      </p:tavLst>
                                    </p:anim>
                                    <p:anim calcmode="lin" valueType="num">
                                      <p:cBhvr>
                                        <p:cTn id="117" dur="500" fill="hold"/>
                                        <p:tgtEl>
                                          <p:spTgt spid="14"/>
                                        </p:tgtEl>
                                        <p:attrNameLst>
                                          <p:attrName>ppt_h</p:attrName>
                                        </p:attrNameLst>
                                      </p:cBhvr>
                                      <p:tavLst>
                                        <p:tav tm="0">
                                          <p:val>
                                            <p:fltVal val="0"/>
                                          </p:val>
                                        </p:tav>
                                        <p:tav tm="100000">
                                          <p:val>
                                            <p:strVal val="#ppt_h"/>
                                          </p:val>
                                        </p:tav>
                                      </p:tavLst>
                                    </p:anim>
                                    <p:animEffect transition="in" filter="fade">
                                      <p:cBhvr>
                                        <p:cTn id="118" dur="500"/>
                                        <p:tgtEl>
                                          <p:spTgt spid="1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5"/>
                                        </p:tgtEl>
                                        <p:attrNameLst>
                                          <p:attrName>style.visibility</p:attrName>
                                        </p:attrNameLst>
                                      </p:cBhvr>
                                      <p:to>
                                        <p:strVal val="hidden"/>
                                      </p:to>
                                    </p:set>
                                  </p:childTnLst>
                                </p:cTn>
                              </p:par>
                              <p:par>
                                <p:cTn id="127" presetID="53" presetClass="exit" presetSubtype="32" fill="hold" grpId="1" nodeType="withEffect">
                                  <p:stCondLst>
                                    <p:cond delay="0"/>
                                  </p:stCondLst>
                                  <p:childTnLst>
                                    <p:anim calcmode="lin" valueType="num">
                                      <p:cBhvr>
                                        <p:cTn id="128" dur="500"/>
                                        <p:tgtEl>
                                          <p:spTgt spid="14"/>
                                        </p:tgtEl>
                                        <p:attrNameLst>
                                          <p:attrName>ppt_w</p:attrName>
                                        </p:attrNameLst>
                                      </p:cBhvr>
                                      <p:tavLst>
                                        <p:tav tm="0">
                                          <p:val>
                                            <p:strVal val="ppt_w"/>
                                          </p:val>
                                        </p:tav>
                                        <p:tav tm="100000">
                                          <p:val>
                                            <p:fltVal val="0"/>
                                          </p:val>
                                        </p:tav>
                                      </p:tavLst>
                                    </p:anim>
                                    <p:anim calcmode="lin" valueType="num">
                                      <p:cBhvr>
                                        <p:cTn id="129" dur="500"/>
                                        <p:tgtEl>
                                          <p:spTgt spid="14"/>
                                        </p:tgtEl>
                                        <p:attrNameLst>
                                          <p:attrName>ppt_h</p:attrName>
                                        </p:attrNameLst>
                                      </p:cBhvr>
                                      <p:tavLst>
                                        <p:tav tm="0">
                                          <p:val>
                                            <p:strVal val="ppt_h"/>
                                          </p:val>
                                        </p:tav>
                                        <p:tav tm="100000">
                                          <p:val>
                                            <p:fltVal val="0"/>
                                          </p:val>
                                        </p:tav>
                                      </p:tavLst>
                                    </p:anim>
                                    <p:animEffect transition="out" filter="fade">
                                      <p:cBhvr>
                                        <p:cTn id="130" dur="500"/>
                                        <p:tgtEl>
                                          <p:spTgt spid="14"/>
                                        </p:tgtEl>
                                      </p:cBhvr>
                                    </p:animEffect>
                                    <p:set>
                                      <p:cBhvr>
                                        <p:cTn id="13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4" grpId="0" animBg="1"/>
      <p:bldP spid="4" grpId="1" animBg="1"/>
      <p:bldP spid="9" grpId="0" animBg="1"/>
      <p:bldP spid="9" grpId="1" animBg="1"/>
      <p:bldP spid="6" grpId="0" animBg="1"/>
      <p:bldP spid="6" grpId="1" animBg="1"/>
      <p:bldP spid="7" grpId="0" animBg="1"/>
      <p:bldP spid="7" grpId="1" animBg="1"/>
      <p:bldP spid="8" grpId="0" animBg="1"/>
      <p:bldP spid="8" grpId="1" animBg="1"/>
      <p:bldP spid="14" grpId="0" animBg="1"/>
      <p:bldP spid="14" grpId="1" animBg="1"/>
      <p:bldP spid="15" grpId="0" animBg="1"/>
      <p:bldP spid="15"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21FF2-DCA6-4BE6-BEC9-4AE159DC0A1F}"/>
              </a:ext>
            </a:extLst>
          </p:cNvPr>
          <p:cNvSpPr txBox="1"/>
          <p:nvPr/>
        </p:nvSpPr>
        <p:spPr>
          <a:xfrm>
            <a:off x="0" y="0"/>
            <a:ext cx="12192000" cy="687880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14:8-10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Lystra a man was sitting who had no strength in his feet, lame from his mother's womb, who 	had never walked.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This man was listening to Paul as he spoke, who, when he had fixed his gaze on him and had 	seen that he had faith to be made well,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said with a loud voice, "Stand upright on your feet." And he leaped up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walk.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There is no synagogue at Lystra. Note, true miracles verses modern claims of miracles: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man was born lame and never walked in his life.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He had faith to be healed. Why would he believe healing was possible? See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14:1-3</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Miracles often occurred before preaching to capture the attention of the people: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The difference from Peter’s lame man and Paul’s lame man is the response.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Peter’s lame man saw no previous miracles and only expected money. Peter had to pull him 			to his feet. The crowds all knew Peter’s lame man, no reason to doubt.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 3:9-10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Paul’s lame man was listening and believed he could be made well, leaped up and walked.</a:t>
            </a:r>
          </a:p>
        </p:txBody>
      </p:sp>
      <p:sp>
        <p:nvSpPr>
          <p:cNvPr id="3" name="TextBox 2">
            <a:extLst>
              <a:ext uri="{FF2B5EF4-FFF2-40B4-BE49-F238E27FC236}">
                <a16:creationId xmlns:a16="http://schemas.microsoft.com/office/drawing/2014/main" id="{09E9C8BA-F494-4B2C-BB09-91F682A78653}"/>
              </a:ext>
            </a:extLst>
          </p:cNvPr>
          <p:cNvSpPr txBox="1"/>
          <p:nvPr/>
        </p:nvSpPr>
        <p:spPr>
          <a:xfrm>
            <a:off x="0" y="4042605"/>
            <a:ext cx="12192000" cy="267765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And it came about that in Iconium they entered the synagogue of the Jews 	together, and spoke in such a manner that a great multitude believed, both of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Jews and of Greeks.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But the Jews who disbelieved stirred up the minds of the Gentiles, and 	embittered them against the brethren. </a:t>
            </a:r>
          </a:p>
        </p:txBody>
      </p:sp>
      <p:sp>
        <p:nvSpPr>
          <p:cNvPr id="6" name="TextBox 5">
            <a:extLst>
              <a:ext uri="{FF2B5EF4-FFF2-40B4-BE49-F238E27FC236}">
                <a16:creationId xmlns:a16="http://schemas.microsoft.com/office/drawing/2014/main" id="{E713609D-B36F-4BDE-B5B5-B4C32D974EC1}"/>
              </a:ext>
            </a:extLst>
          </p:cNvPr>
          <p:cNvSpPr txBox="1"/>
          <p:nvPr/>
        </p:nvSpPr>
        <p:spPr>
          <a:xfrm>
            <a:off x="44116" y="4518305"/>
            <a:ext cx="12103768" cy="2246769"/>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Therefore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spent a long time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speaking boldly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reliance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upon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Lord, who was bearing witness to the word of His grace, granting that signs and 	wonders be done by their hands.</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9B0FDB1-9835-41DA-A348-E89A47C8FAF5}"/>
              </a:ext>
            </a:extLst>
          </p:cNvPr>
          <p:cNvSpPr txBox="1"/>
          <p:nvPr/>
        </p:nvSpPr>
        <p:spPr>
          <a:xfrm>
            <a:off x="0" y="72192"/>
            <a:ext cx="12192000" cy="4093428"/>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3:1-8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Peter and John were going up to the temple at the ninth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hour,</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hour of prayer.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And a certain man who had been lame from his mother's womb was being carried 	along,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whom they used to set down every day at the gate of the temple which is called 	Beautiful, in order to beg alms of those who were entering the temple.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And when he saw Peter and John about to go into the temple, he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asking to 	receive alms.</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And Peter, along with John, fixed his gaze upon him and said,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"Look at us!"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89C36ACF-4040-4A84-81F0-7F387F52A4F8}"/>
              </a:ext>
            </a:extLst>
          </p:cNvPr>
          <p:cNvSpPr txBox="1"/>
          <p:nvPr/>
        </p:nvSpPr>
        <p:spPr>
          <a:xfrm>
            <a:off x="44116" y="929503"/>
            <a:ext cx="12103768" cy="2893100"/>
          </a:xfrm>
          <a:prstGeom prst="rect">
            <a:avLst/>
          </a:prstGeom>
          <a:solidFill>
            <a:srgbClr val="FFFFCC"/>
          </a:solidFill>
          <a:ln w="3810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And he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give them his attention, </a:t>
            </a:r>
            <a:r>
              <a:rPr kumimoji="0" lang="en-US" sz="2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expecting to receive something from them.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But Peter said,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do not possess silver and gold, but what I do have I give to you: In 	the name of Jesus Christ the Nazarene-- walk!"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seizing him by the right hand, he raised him up;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immediately his feet and his 	ankles were strengthened.</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And with a leap, he stood upright and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walk; and he entered the temple with 	them, walking and leaping and praising God. </a:t>
            </a:r>
          </a:p>
        </p:txBody>
      </p:sp>
      <p:sp>
        <p:nvSpPr>
          <p:cNvPr id="7" name="TextBox 6">
            <a:extLst>
              <a:ext uri="{FF2B5EF4-FFF2-40B4-BE49-F238E27FC236}">
                <a16:creationId xmlns:a16="http://schemas.microsoft.com/office/drawing/2014/main" id="{BFDDBA07-CACE-4318-89C7-D7D7C06C0B07}"/>
              </a:ext>
            </a:extLst>
          </p:cNvPr>
          <p:cNvSpPr txBox="1"/>
          <p:nvPr/>
        </p:nvSpPr>
        <p:spPr>
          <a:xfrm>
            <a:off x="0" y="2394263"/>
            <a:ext cx="12192000" cy="307776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3:9-10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And all the people saw him walking and praising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and they were taking note of him as being the one who used to sit at the 	Beautiful Gate of the temple to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beg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alms,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were filled with wonder and 	amazement at what had happened to him.</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96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4"/>
                                        </p:tgtEl>
                                        <p:attrNameLst>
                                          <p:attrName>ppt_w</p:attrName>
                                        </p:attrNameLst>
                                      </p:cBhvr>
                                      <p:tavLst>
                                        <p:tav tm="0">
                                          <p:val>
                                            <p:strVal val="ppt_w"/>
                                          </p:val>
                                        </p:tav>
                                        <p:tav tm="100000">
                                          <p:val>
                                            <p:fltVal val="0"/>
                                          </p:val>
                                        </p:tav>
                                      </p:tavLst>
                                    </p:anim>
                                    <p:anim calcmode="lin" valueType="num">
                                      <p:cBhvr>
                                        <p:cTn id="56" dur="500"/>
                                        <p:tgtEl>
                                          <p:spTgt spid="4"/>
                                        </p:tgtEl>
                                        <p:attrNameLst>
                                          <p:attrName>ppt_h</p:attrName>
                                        </p:attrNameLst>
                                      </p:cBhvr>
                                      <p:tavLst>
                                        <p:tav tm="0">
                                          <p:val>
                                            <p:strVal val="ppt_h"/>
                                          </p:val>
                                        </p:tav>
                                        <p:tav tm="100000">
                                          <p:val>
                                            <p:fltVal val="0"/>
                                          </p:val>
                                        </p:tav>
                                      </p:tavLst>
                                    </p:anim>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4" grpId="0" animBg="1"/>
      <p:bldP spid="4" grpId="1" animBg="1"/>
      <p:bldP spid="5" grpId="0" animBg="1"/>
      <p:bldP spid="5" grpId="1"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21FF2-DCA6-4BE6-BEC9-4AE159DC0A1F}"/>
              </a:ext>
            </a:extLst>
          </p:cNvPr>
          <p:cNvSpPr txBox="1"/>
          <p:nvPr/>
        </p:nvSpPr>
        <p:spPr>
          <a:xfrm>
            <a:off x="0" y="0"/>
            <a:ext cx="12192000" cy="6771084"/>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14:11-14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When the crowds saw what Paul had done, they raised their voice, saying in the Lycaonian 	language, "The gods have become like men and have come down to 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And they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calling Barnabas, Zeus, and Paul, Hermes, because he was the chief speaker.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The priest of Zeus, whose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temple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was just outside the city, brought oxen and garlands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the 	gates,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wanted to offer sacrifice with the crowds.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This miracle had awed the crowd who became convinced that the Gods had come down among 	them. Paul appears to be preaching at the gates of the city outside of which is the Temple of 	Zeus. This would be a high traffic area, which is why Paul chose to preach at this location.</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It is clear the man was well known to the people of Lystra. He was not a stranger who needed 		to testify of his condition to the crowds. They knew his condition and accepted the miracle.</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Their conclusion was that Barnabas was Zeus and Paul Hermes because he was the speaker. 		A natural conclusion because of the Temple of Zeus located outside the gate.</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 priest brought animals to the gates to sacrifice to Barnabas (Zeus) and Paul (Hermes).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Oxen (plural) and garlands (plural):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wreaths placed upon the oxen in honor of Zeus 				and Hermes who have come down and worked such a powerful sign among them.</a:t>
            </a:r>
          </a:p>
        </p:txBody>
      </p:sp>
      <p:sp>
        <p:nvSpPr>
          <p:cNvPr id="4" name="TextBox 3">
            <a:extLst>
              <a:ext uri="{FF2B5EF4-FFF2-40B4-BE49-F238E27FC236}">
                <a16:creationId xmlns:a16="http://schemas.microsoft.com/office/drawing/2014/main" id="{561AFF55-06FA-45D8-A15C-ACB779326178}"/>
              </a:ext>
            </a:extLst>
          </p:cNvPr>
          <p:cNvSpPr txBox="1"/>
          <p:nvPr/>
        </p:nvSpPr>
        <p:spPr>
          <a:xfrm>
            <a:off x="0" y="26756"/>
            <a:ext cx="12192000" cy="5139869"/>
          </a:xfrm>
          <a:prstGeom prst="rect">
            <a:avLst/>
          </a:prstGeom>
          <a:solidFill>
            <a:srgbClr val="FFFFCC"/>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80"/>
                </a:solidFill>
                <a:effectLst/>
                <a:uLnTx/>
                <a:uFillTx/>
                <a:latin typeface="Times New Roman" panose="02020603050405020304" pitchFamily="18" charset="0"/>
                <a:ea typeface="+mn-ea"/>
                <a:cs typeface="Times New Roman" panose="02020603050405020304" pitchFamily="18" charset="0"/>
              </a:rPr>
              <a:t>ZEUS.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zōōs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[Gk.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Zeus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genitive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Dios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Acts 14:12f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AV, NEB,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JUPITER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of the principal deities in the Greco-Roman pantheon.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the Romans he was known as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Jovis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or Jupiter.</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Zeus was originally associated with the sky and atmospheric phenomena. He was not the ancestor of gods or people, but as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supreme deity, ruler of gods and humanity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Identified as "Father,"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term applied to kings in their role of concern for the needs of their subjects, Zeus served as the protector especially of the suppliant and the guest ……. Hesiod, recognizing Zeus as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protector of laws and morals, invoked him as a champion of justice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Opera et dies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213-285). From Zeus emanated all revelation.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International Standard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BIble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Encyclopedia, Revised Edition – Volume Four</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B92B76D0-AB4C-4210-938E-DEAACB7AEC28}"/>
              </a:ext>
            </a:extLst>
          </p:cNvPr>
          <p:cNvSpPr txBox="1"/>
          <p:nvPr/>
        </p:nvSpPr>
        <p:spPr>
          <a:xfrm>
            <a:off x="0" y="-2708"/>
            <a:ext cx="12192000" cy="6863417"/>
          </a:xfrm>
          <a:prstGeom prst="rect">
            <a:avLst/>
          </a:prstGeom>
          <a:solidFill>
            <a:srgbClr val="FFFFCC"/>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80"/>
                </a:solidFill>
                <a:effectLst/>
                <a:uLnTx/>
                <a:uFillTx/>
                <a:latin typeface="Times New Roman" panose="02020603050405020304" pitchFamily="18" charset="0"/>
                <a:ea typeface="+mn-ea"/>
                <a:cs typeface="Times New Roman" panose="02020603050405020304" pitchFamily="18" charset="0"/>
              </a:rPr>
              <a:t>HERMES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hûr'mēz</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[Gk.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Hermēs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Greek god, son of Zeus and Maia, called "Mercury" by the Romans.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Greek mythology he functioned primarily as the attendant,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herald, and interpreter of the gods.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was the god who conducted the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souls of the dead to the underworld. Like his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half brother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Apollo, Hermes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was celebrated as a skilled musician, being credited with the invention of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lyre and the pipes of Pan, and also as an athlete. He was popular as the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patron of orators and the protector of travelers. Known as the god of gain—</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whether honest or dishonest—and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renowned for his trickery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was the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patron of both merchants and thieves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symbols were the caduceus,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winged shoes, and purse. The caduceus was a golden rod he used as the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shepherd-god who protected sheep and cattle. Though he played many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roles in Greek mythology,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the cult he functioned primarily as a god of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fertility,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is evidenced by the ithyphallic images erected to represent him.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International Standard Bible Encyclopedia, Revised Edition Volume Two</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B67387C7-6534-4DD6-AA41-88DEC40758A7}"/>
              </a:ext>
            </a:extLst>
          </p:cNvPr>
          <p:cNvPicPr>
            <a:picLocks noChangeAspect="1"/>
          </p:cNvPicPr>
          <p:nvPr/>
        </p:nvPicPr>
        <p:blipFill>
          <a:blip r:embed="rId4"/>
          <a:stretch>
            <a:fillRect/>
          </a:stretch>
        </p:blipFill>
        <p:spPr>
          <a:xfrm>
            <a:off x="10168011" y="36308"/>
            <a:ext cx="2006721" cy="5894417"/>
          </a:xfrm>
          <a:prstGeom prst="rect">
            <a:avLst/>
          </a:prstGeom>
        </p:spPr>
      </p:pic>
      <p:grpSp>
        <p:nvGrpSpPr>
          <p:cNvPr id="6" name="Group 5">
            <a:extLst>
              <a:ext uri="{FF2B5EF4-FFF2-40B4-BE49-F238E27FC236}">
                <a16:creationId xmlns:a16="http://schemas.microsoft.com/office/drawing/2014/main" id="{A351FB50-A609-48FF-951C-15AADAF10CD2}"/>
              </a:ext>
            </a:extLst>
          </p:cNvPr>
          <p:cNvGrpSpPr/>
          <p:nvPr/>
        </p:nvGrpSpPr>
        <p:grpSpPr>
          <a:xfrm>
            <a:off x="12034" y="20419"/>
            <a:ext cx="12149901" cy="6740307"/>
            <a:chOff x="12034" y="82765"/>
            <a:chExt cx="12149901" cy="6740307"/>
          </a:xfrm>
        </p:grpSpPr>
        <p:sp>
          <p:nvSpPr>
            <p:cNvPr id="5" name="TextBox 4">
              <a:extLst>
                <a:ext uri="{FF2B5EF4-FFF2-40B4-BE49-F238E27FC236}">
                  <a16:creationId xmlns:a16="http://schemas.microsoft.com/office/drawing/2014/main" id="{18638DC1-4D91-4FB1-9F74-FB52690219C6}"/>
                </a:ext>
              </a:extLst>
            </p:cNvPr>
            <p:cNvSpPr txBox="1"/>
            <p:nvPr/>
          </p:nvSpPr>
          <p:spPr>
            <a:xfrm>
              <a:off x="12034" y="82765"/>
              <a:ext cx="12149901" cy="6740307"/>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temple to Olympian Zeus built in the 2nd cent.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b.c.</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beneath the acropolis at Athens. Originally surrounded by over one hundred Corinthian columns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Gendreau</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International Standard Bible Encyclopedia, Revised</a:t>
              </a:r>
            </a:p>
          </p:txBody>
        </p:sp>
        <p:pic>
          <p:nvPicPr>
            <p:cNvPr id="1028" name="Picture 4" descr="ISBERevised">
              <a:extLst>
                <a:ext uri="{FF2B5EF4-FFF2-40B4-BE49-F238E27FC236}">
                  <a16:creationId xmlns:a16="http://schemas.microsoft.com/office/drawing/2014/main" id="{8440D527-8F9D-44D8-8CC8-10CCBAB44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5085" y="209994"/>
              <a:ext cx="7321830" cy="5166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742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6"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par>
                                <p:cTn id="36" presetID="53" presetClass="entr" presetSubtype="16"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3"/>
                                        </p:tgtEl>
                                        <p:attrNameLst>
                                          <p:attrName>ppt_w</p:attrName>
                                        </p:attrNameLst>
                                      </p:cBhvr>
                                      <p:tavLst>
                                        <p:tav tm="0">
                                          <p:val>
                                            <p:strVal val="ppt_w"/>
                                          </p:val>
                                        </p:tav>
                                        <p:tav tm="100000">
                                          <p:val>
                                            <p:fltVal val="0"/>
                                          </p:val>
                                        </p:tav>
                                      </p:tavLst>
                                    </p:anim>
                                    <p:anim calcmode="lin" valueType="num">
                                      <p:cBhvr>
                                        <p:cTn id="47" dur="500"/>
                                        <p:tgtEl>
                                          <p:spTgt spid="3"/>
                                        </p:tgtEl>
                                        <p:attrNameLst>
                                          <p:attrName>ppt_h</p:attrName>
                                        </p:attrNameLst>
                                      </p:cBhvr>
                                      <p:tavLst>
                                        <p:tav tm="0">
                                          <p:val>
                                            <p:strVal val="ppt_h"/>
                                          </p:val>
                                        </p:tav>
                                        <p:tav tm="100000">
                                          <p:val>
                                            <p:fltVal val="0"/>
                                          </p:val>
                                        </p:tav>
                                      </p:tavLst>
                                    </p:anim>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3" grpId="1"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21FF2-DCA6-4BE6-BEC9-4AE159DC0A1F}"/>
              </a:ext>
            </a:extLst>
          </p:cNvPr>
          <p:cNvSpPr txBox="1"/>
          <p:nvPr/>
        </p:nvSpPr>
        <p:spPr>
          <a:xfrm>
            <a:off x="0" y="0"/>
            <a:ext cx="12192000" cy="661719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14:15-18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But when the apostles Barnabas and Paul heard of it, they tore their robes and rushed out into 	the crowd, crying out</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and saying, "Men, why are you doing these things? We are also men of the same nature as 	you, and preach the gospel to you that you should turn from these vain things to a living God,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MADE THE HEAVEN AND THE EARTH AND THE SEA AND ALL THAT IS IN 	THEM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"In the generations gone by He permitted all the nations to go their own ways;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and yet He did not leave Himself without witness, in that He did good and gave you rains 	from heaven and fruitful seasons, satisfying your hearts with food and gladness."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saying these things, with difficulty they restrained the crowds from offering sacrifice to 	them.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Apostles Barnabas and Paul: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14:4; 2Cor 8:23; Phil 2:25</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argues the design of this world points to only one God: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 1:18-20; Ps 19:1-4; 50:6</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In the past God permitted the nations to go their own way as you are vainly trying to do.</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Even during those days he left evidence of his existence:</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129338BA-3792-42CC-95F5-771E7107FB8D}"/>
                  </a:ext>
                </a:extLst>
              </p:cNvPr>
              <p:cNvGraphicFramePr>
                <a:graphicFrameLocks noChangeAspect="1"/>
              </p:cNvGraphicFramePr>
              <p:nvPr/>
            </p:nvGraphicFramePr>
            <p:xfrm>
              <a:off x="7788433" y="6083248"/>
              <a:ext cx="904217" cy="508622"/>
            </p:xfrm>
            <a:graphic>
              <a:graphicData uri="http://schemas.microsoft.com/office/powerpoint/2016/slidezoom">
                <pslz:sldZm>
                  <pslz:sldZmObj sldId="5155" cId="2769812850">
                    <pslz:zmPr id="{929CBB27-22EC-4AAC-AF8E-961E14189045}" returnToParent="0" transitionDur="1000">
                      <p166:blipFill xmlns:p166="http://schemas.microsoft.com/office/powerpoint/2016/6/main">
                        <a:blip r:embed="rId3"/>
                        <a:stretch>
                          <a:fillRect/>
                        </a:stretch>
                      </p166:blipFill>
                      <p166:spPr xmlns:p166="http://schemas.microsoft.com/office/powerpoint/2016/6/main">
                        <a:xfrm>
                          <a:off x="0" y="0"/>
                          <a:ext cx="904217" cy="508622"/>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129338BA-3792-42CC-95F5-771E7107FB8D}"/>
                  </a:ext>
                </a:extLst>
              </p:cNvPr>
              <p:cNvPicPr>
                <a:picLocks noGrp="1" noRot="1" noChangeAspect="1" noMove="1" noResize="1" noEditPoints="1" noAdjustHandles="1" noChangeArrowheads="1" noChangeShapeType="1"/>
              </p:cNvPicPr>
              <p:nvPr/>
            </p:nvPicPr>
            <p:blipFill>
              <a:blip r:embed="rId4"/>
              <a:stretch>
                <a:fillRect/>
              </a:stretch>
            </p:blipFill>
            <p:spPr>
              <a:xfrm>
                <a:off x="7788433" y="6083248"/>
                <a:ext cx="904217" cy="508622"/>
              </a:xfrm>
              <a:prstGeom prst="rect">
                <a:avLst/>
              </a:prstGeom>
              <a:ln w="3175">
                <a:solidFill>
                  <a:prstClr val="ltGray"/>
                </a:solidFill>
              </a:ln>
            </p:spPr>
          </p:pic>
        </mc:Fallback>
      </mc:AlternateContent>
      <p:sp>
        <p:nvSpPr>
          <p:cNvPr id="8" name="TextBox 7">
            <a:extLst>
              <a:ext uri="{FF2B5EF4-FFF2-40B4-BE49-F238E27FC236}">
                <a16:creationId xmlns:a16="http://schemas.microsoft.com/office/drawing/2014/main" id="{6E6AAD95-1D53-43F3-BDD7-9972177DA938}"/>
              </a:ext>
            </a:extLst>
          </p:cNvPr>
          <p:cNvSpPr txBox="1"/>
          <p:nvPr/>
        </p:nvSpPr>
        <p:spPr>
          <a:xfrm>
            <a:off x="0" y="4983405"/>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2:25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But I thought it necessary to send to you Epaphroditus, my brother and fellow 	worker and fellow soldier, who is also your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messenger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minister to my need;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FA2B14A-9380-4370-9E9A-291B9D16A832}"/>
              </a:ext>
            </a:extLst>
          </p:cNvPr>
          <p:cNvSpPr txBox="1"/>
          <p:nvPr/>
        </p:nvSpPr>
        <p:spPr>
          <a:xfrm>
            <a:off x="0" y="0"/>
            <a:ext cx="12192000" cy="490903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19:1-4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 heavens are telling of the glory of God; And their expanse is declaring the 	work of His hands.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Day to day pours forth speech, And night to night reveals knowledge.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There is no speech, nor are there words; Their voice is not heard.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Their line has gone out through all the earth, And their utterances to the end of 	the world. In them He has placed a tent for the sun, </a:t>
            </a:r>
          </a:p>
          <a:p>
            <a:pPr marL="0" marR="0" lvl="0" indent="0" algn="l" defTabSz="36576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50:6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And the heavens declare His righteousness, For God Himself is judge. Selah.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4B275701-4DD3-492D-A484-4975BB8492F6}"/>
              </a:ext>
            </a:extLst>
          </p:cNvPr>
          <p:cNvSpPr txBox="1"/>
          <p:nvPr/>
        </p:nvSpPr>
        <p:spPr>
          <a:xfrm>
            <a:off x="0" y="4995081"/>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the multitude of the city was divided; and some sided with the Jews, and 	some with the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947E223-D783-4DFD-9820-5ACB0690E986}"/>
              </a:ext>
            </a:extLst>
          </p:cNvPr>
          <p:cNvSpPr txBox="1"/>
          <p:nvPr/>
        </p:nvSpPr>
        <p:spPr>
          <a:xfrm>
            <a:off x="0" y="4995081"/>
            <a:ext cx="12192000" cy="1384995"/>
          </a:xfrm>
          <a:prstGeom prst="rect">
            <a:avLst/>
          </a:prstGeom>
          <a:solidFill>
            <a:srgbClr val="FFFFCC"/>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8:23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As for Titus,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my partner and fellow worker among you; as for our 	brethren,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messengers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the churches, a glory to Christ.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AF479F5-C6F2-4982-8EC3-F6478EDB0D29}"/>
              </a:ext>
            </a:extLst>
          </p:cNvPr>
          <p:cNvSpPr txBox="1"/>
          <p:nvPr/>
        </p:nvSpPr>
        <p:spPr>
          <a:xfrm>
            <a:off x="0" y="55312"/>
            <a:ext cx="12192000" cy="4832092"/>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1:18-20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For the wrath of God is revealed from heaven against all ungodliness and 	unrighteousness of men, who suppress the truth in unrighteousness,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because that which is known about God is evident within them; for God made it 	evident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since the creation of the world His invisible attributes, His eternal power 	and divine nature, have been clearly seen, being understood through what has 	been made, so that they are without excuse. </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3316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8"/>
                                        </p:tgtEl>
                                        <p:attrNameLst>
                                          <p:attrName>ppt_w</p:attrName>
                                        </p:attrNameLst>
                                      </p:cBhvr>
                                      <p:tavLst>
                                        <p:tav tm="0">
                                          <p:val>
                                            <p:strVal val="ppt_w"/>
                                          </p:val>
                                        </p:tav>
                                        <p:tav tm="100000">
                                          <p:val>
                                            <p:fltVal val="0"/>
                                          </p:val>
                                        </p:tav>
                                      </p:tavLst>
                                    </p:anim>
                                    <p:anim calcmode="lin" valueType="num">
                                      <p:cBhvr>
                                        <p:cTn id="46" dur="500"/>
                                        <p:tgtEl>
                                          <p:spTgt spid="8"/>
                                        </p:tgtEl>
                                        <p:attrNameLst>
                                          <p:attrName>ppt_h</p:attrName>
                                        </p:attrNameLst>
                                      </p:cBhvr>
                                      <p:tavLst>
                                        <p:tav tm="0">
                                          <p:val>
                                            <p:strVal val="ppt_h"/>
                                          </p:val>
                                        </p:tav>
                                        <p:tav tm="100000">
                                          <p:val>
                                            <p:fltVal val="0"/>
                                          </p:val>
                                        </p:tav>
                                      </p:tavLst>
                                    </p:anim>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9"/>
                                        </p:tgtEl>
                                        <p:attrNameLst>
                                          <p:attrName>ppt_w</p:attrName>
                                        </p:attrNameLst>
                                      </p:cBhvr>
                                      <p:tavLst>
                                        <p:tav tm="0">
                                          <p:val>
                                            <p:strVal val="ppt_w"/>
                                          </p:val>
                                        </p:tav>
                                        <p:tav tm="100000">
                                          <p:val>
                                            <p:fltVal val="0"/>
                                          </p:val>
                                        </p:tav>
                                      </p:tavLst>
                                    </p:anim>
                                    <p:anim calcmode="lin" valueType="num">
                                      <p:cBhvr>
                                        <p:cTn id="64" dur="500"/>
                                        <p:tgtEl>
                                          <p:spTgt spid="9"/>
                                        </p:tgtEl>
                                        <p:attrNameLst>
                                          <p:attrName>ppt_h</p:attrName>
                                        </p:attrNameLst>
                                      </p:cBhvr>
                                      <p:tavLst>
                                        <p:tav tm="0">
                                          <p:val>
                                            <p:strVal val="ppt_h"/>
                                          </p:val>
                                        </p:tav>
                                        <p:tav tm="100000">
                                          <p:val>
                                            <p:fltVal val="0"/>
                                          </p:val>
                                        </p:tav>
                                      </p:tavLst>
                                    </p:anim>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Effect transition="in" filter="fade">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10"/>
                                        </p:tgtEl>
                                        <p:attrNameLst>
                                          <p:attrName>ppt_w</p:attrName>
                                        </p:attrNameLst>
                                      </p:cBhvr>
                                      <p:tavLst>
                                        <p:tav tm="0">
                                          <p:val>
                                            <p:strVal val="ppt_w"/>
                                          </p:val>
                                        </p:tav>
                                        <p:tav tm="100000">
                                          <p:val>
                                            <p:fltVal val="0"/>
                                          </p:val>
                                        </p:tav>
                                      </p:tavLst>
                                    </p:anim>
                                    <p:anim calcmode="lin" valueType="num">
                                      <p:cBhvr>
                                        <p:cTn id="78" dur="500"/>
                                        <p:tgtEl>
                                          <p:spTgt spid="10"/>
                                        </p:tgtEl>
                                        <p:attrNameLst>
                                          <p:attrName>ppt_h</p:attrName>
                                        </p:attrNameLst>
                                      </p:cBhvr>
                                      <p:tavLst>
                                        <p:tav tm="0">
                                          <p:val>
                                            <p:strVal val="ppt_h"/>
                                          </p:val>
                                        </p:tav>
                                        <p:tav tm="100000">
                                          <p:val>
                                            <p:fltVal val="0"/>
                                          </p:val>
                                        </p:tav>
                                      </p:tavLst>
                                    </p:anim>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6" grpId="0" animBg="1"/>
      <p:bldP spid="6" grpId="1" animBg="1"/>
      <p:bldP spid="7" grpId="0" animBg="1"/>
      <p:bldP spid="7" grpId="1" animBg="1"/>
      <p:bldP spid="9" grpId="0" animBg="1"/>
      <p:bldP spid="9"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21FF2-DCA6-4BE6-BEC9-4AE159DC0A1F}"/>
              </a:ext>
            </a:extLst>
          </p:cNvPr>
          <p:cNvSpPr txBox="1"/>
          <p:nvPr/>
        </p:nvSpPr>
        <p:spPr>
          <a:xfrm>
            <a:off x="0" y="0"/>
            <a:ext cx="12192000" cy="701730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14:19-22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But Jews came from Antioch and Iconium, and having won over the crowds, they stoned Paul 	and dragged him out of the city, supposing him to be dead.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But while the disciples stood around him, he got up and entered the city. The next day he went 	away with Barnabas to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Derbe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After they had preached the gospel to that city and had made many disciples, they returned to 	Lystra and to Iconium and to Antioch,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strengthening the souls of the disciples, encouraging them to continue in the faith,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"Through many tribulations we must enter the kingdom of God."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Jews from Antioch and Iconium win over the crowds to stone Paul: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Antioch: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13:45, 50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Iconium: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14:4-6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Lystra: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crowds stoned Paul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Verse 19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Short time before they wanted to worship Paul thinking he was a God: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Verses 11-13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Derbe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return trip of exhortation:</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4702C28E-A50F-46BF-991A-D0D355F159C8}"/>
                  </a:ext>
                </a:extLst>
              </p:cNvPr>
              <p:cNvGraphicFramePr>
                <a:graphicFrameLocks noChangeAspect="1"/>
              </p:cNvGraphicFramePr>
              <p:nvPr/>
            </p:nvGraphicFramePr>
            <p:xfrm>
              <a:off x="5481000" y="6596255"/>
              <a:ext cx="480379" cy="270213"/>
            </p:xfrm>
            <a:graphic>
              <a:graphicData uri="http://schemas.microsoft.com/office/powerpoint/2016/slidezoom">
                <pslz:sldZm>
                  <pslz:sldZmObj sldId="5157" cId="753025465">
                    <pslz:zmPr id="{A3CFA137-A1D2-4FCE-BC6D-3075201707E8}" returnToParent="0" transitionDur="1000">
                      <p166:blipFill xmlns:p166="http://schemas.microsoft.com/office/powerpoint/2016/6/main">
                        <a:blip r:embed="rId3"/>
                        <a:stretch>
                          <a:fillRect/>
                        </a:stretch>
                      </p166:blipFill>
                      <p166:spPr xmlns:p166="http://schemas.microsoft.com/office/powerpoint/2016/6/main">
                        <a:xfrm>
                          <a:off x="0" y="0"/>
                          <a:ext cx="480379" cy="270213"/>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4702C28E-A50F-46BF-991A-D0D355F159C8}"/>
                  </a:ext>
                </a:extLst>
              </p:cNvPr>
              <p:cNvPicPr>
                <a:picLocks noGrp="1" noRot="1" noChangeAspect="1" noMove="1" noResize="1" noEditPoints="1" noAdjustHandles="1" noChangeArrowheads="1" noChangeShapeType="1"/>
              </p:cNvPicPr>
              <p:nvPr/>
            </p:nvPicPr>
            <p:blipFill>
              <a:blip r:embed="rId4"/>
              <a:stretch>
                <a:fillRect/>
              </a:stretch>
            </p:blipFill>
            <p:spPr>
              <a:xfrm>
                <a:off x="5481000" y="6596255"/>
                <a:ext cx="480379" cy="270213"/>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37EAFCA8-ACAB-4454-8140-EA65C7C9F79F}"/>
              </a:ext>
            </a:extLst>
          </p:cNvPr>
          <p:cNvSpPr txBox="1"/>
          <p:nvPr/>
        </p:nvSpPr>
        <p:spPr>
          <a:xfrm>
            <a:off x="0" y="54592"/>
            <a:ext cx="12192000" cy="569386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14:11-13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And when the multitudes saw what Paul had done, they raised their voice, 	saying in the Lycaonian language,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gods have become like men and have 	come down to 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they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calling Barnabas, Zeus, and Paul, Hermes, because he was the 	chief speaker.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And the priest of Zeus, whose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temple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just outside the city, brought oxen and 	garlands to the gates, and wanted to offer sacrifice with the crowds.</a:t>
            </a: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9562E9B-0A89-48CE-A439-6BD7EC09E2E2}"/>
              </a:ext>
            </a:extLst>
          </p:cNvPr>
          <p:cNvSpPr txBox="1"/>
          <p:nvPr/>
        </p:nvSpPr>
        <p:spPr>
          <a:xfrm>
            <a:off x="0" y="54592"/>
            <a:ext cx="12192000" cy="440120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14:4-6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the multitude of the city was divided; and some sided with the Jews, and 	some with the apostles.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And when an attempt was made by both the Gentiles and the Jews with their 	rulers,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mistreat and to stone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they became aware of it and fled to the cities of Lycaonia, Lystra and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Derbe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surrounding region;</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CB75C26-5201-4696-9C56-6F68CBDE5BEB}"/>
              </a:ext>
            </a:extLst>
          </p:cNvPr>
          <p:cNvSpPr txBox="1"/>
          <p:nvPr/>
        </p:nvSpPr>
        <p:spPr>
          <a:xfrm>
            <a:off x="0" y="0"/>
            <a:ext cx="12192000" cy="3339376"/>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But when the Jews saw the crowds, they were filled with jealousy,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contradicting the things spoken by Paul, and were blaspheming.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13:50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50  But the Jews aroused the devout women of prominence and the leading men of 	the city,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instigated a persecution against Paul and Barnabas, and drove them 	out of their district.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755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5"/>
                                        </p:tgtEl>
                                        <p:attrNameLst>
                                          <p:attrName>ppt_w</p:attrName>
                                        </p:attrNameLst>
                                      </p:cBhvr>
                                      <p:tavLst>
                                        <p:tav tm="0">
                                          <p:val>
                                            <p:strVal val="ppt_w"/>
                                          </p:val>
                                        </p:tav>
                                        <p:tav tm="100000">
                                          <p:val>
                                            <p:fltVal val="0"/>
                                          </p:val>
                                        </p:tav>
                                      </p:tavLst>
                                    </p:anim>
                                    <p:anim calcmode="lin" valueType="num">
                                      <p:cBhvr>
                                        <p:cTn id="22" dur="500"/>
                                        <p:tgtEl>
                                          <p:spTgt spid="5"/>
                                        </p:tgtEl>
                                        <p:attrNameLst>
                                          <p:attrName>ppt_h</p:attrName>
                                        </p:attrNameLst>
                                      </p:cBhvr>
                                      <p:tavLst>
                                        <p:tav tm="0">
                                          <p:val>
                                            <p:strVal val="ppt_h"/>
                                          </p:val>
                                        </p:tav>
                                        <p:tav tm="100000">
                                          <p:val>
                                            <p:fltVal val="0"/>
                                          </p:val>
                                        </p:tav>
                                      </p:tavLst>
                                    </p:anim>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6"/>
                                        </p:tgtEl>
                                        <p:attrNameLst>
                                          <p:attrName>ppt_w</p:attrName>
                                        </p:attrNameLst>
                                      </p:cBhvr>
                                      <p:tavLst>
                                        <p:tav tm="0">
                                          <p:val>
                                            <p:strVal val="ppt_w"/>
                                          </p:val>
                                        </p:tav>
                                        <p:tav tm="100000">
                                          <p:val>
                                            <p:fltVal val="0"/>
                                          </p:val>
                                        </p:tav>
                                      </p:tavLst>
                                    </p:anim>
                                    <p:anim calcmode="lin" valueType="num">
                                      <p:cBhvr>
                                        <p:cTn id="40" dur="500"/>
                                        <p:tgtEl>
                                          <p:spTgt spid="6"/>
                                        </p:tgtEl>
                                        <p:attrNameLst>
                                          <p:attrName>ppt_h</p:attrName>
                                        </p:attrNameLst>
                                      </p:cBhvr>
                                      <p:tavLst>
                                        <p:tav tm="0">
                                          <p:val>
                                            <p:strVal val="ppt_h"/>
                                          </p:val>
                                        </p:tav>
                                        <p:tav tm="100000">
                                          <p:val>
                                            <p:fltVal val="0"/>
                                          </p:val>
                                        </p:tav>
                                      </p:tavLst>
                                    </p:anim>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7"/>
                                        </p:tgtEl>
                                        <p:attrNameLst>
                                          <p:attrName>ppt_w</p:attrName>
                                        </p:attrNameLst>
                                      </p:cBhvr>
                                      <p:tavLst>
                                        <p:tav tm="0">
                                          <p:val>
                                            <p:strVal val="ppt_w"/>
                                          </p:val>
                                        </p:tav>
                                        <p:tav tm="100000">
                                          <p:val>
                                            <p:fltVal val="0"/>
                                          </p:val>
                                        </p:tav>
                                      </p:tavLst>
                                    </p:anim>
                                    <p:anim calcmode="lin" valueType="num">
                                      <p:cBhvr>
                                        <p:cTn id="62" dur="500"/>
                                        <p:tgtEl>
                                          <p:spTgt spid="7"/>
                                        </p:tgtEl>
                                        <p:attrNameLst>
                                          <p:attrName>ppt_h</p:attrName>
                                        </p:attrNameLst>
                                      </p:cBhvr>
                                      <p:tavLst>
                                        <p:tav tm="0">
                                          <p:val>
                                            <p:strVal val="ppt_h"/>
                                          </p:val>
                                        </p:tav>
                                        <p:tav tm="100000">
                                          <p:val>
                                            <p:fltVal val="0"/>
                                          </p:val>
                                        </p:tav>
                                      </p:tavLst>
                                    </p:anim>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6" end="6"/>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5" grpId="0" animBg="1"/>
      <p:bldP spid="5"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21FF2-DCA6-4BE6-BEC9-4AE159DC0A1F}"/>
              </a:ext>
            </a:extLst>
          </p:cNvPr>
          <p:cNvSpPr txBox="1"/>
          <p:nvPr/>
        </p:nvSpPr>
        <p:spPr>
          <a:xfrm>
            <a:off x="0" y="31530"/>
            <a:ext cx="12192000" cy="69249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14:23-28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When they had appointed elders for them in every church, having prayed with fasting, they 	commended them to the Lord in whom they had believed.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They passed through Pisidia and came into Pamphylia.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When they had spoken the word in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Perga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went down to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Attalia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From there they sailed to Antioch, from which they had been commended to the grace of God 	for the work that they had accomplished.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When they had arrived and gathered the church together, they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report all things that 	God had done with them and how He had opened a door of faith to the Gentiles.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And they spent a long time with the disciples.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appointed elders in every church: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clearly a plurality of elders for each church was the 	gospel plan for the local congregations.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Phil 1:1; Acts 20:17, 28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slides </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Commended them to the 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always the apostles and early Christians turned people to the 	Lord. Never seeking their own glory.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20:32; 1Cor 2:1-2; 4:16-17; 11:1;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4:13-14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Spoken the word in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Attalia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mention of preaching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13:13-14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Return home: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church gathered to hear how the mission among Gentiles went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13:46-48</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24EC6D7A-BA0C-4B77-AA61-3635773DA369}"/>
                  </a:ext>
                </a:extLst>
              </p:cNvPr>
              <p:cNvGraphicFramePr>
                <a:graphicFrameLocks noChangeAspect="1"/>
              </p:cNvGraphicFramePr>
              <p:nvPr/>
            </p:nvGraphicFramePr>
            <p:xfrm>
              <a:off x="9338892" y="4340889"/>
              <a:ext cx="477767" cy="268744"/>
            </p:xfrm>
            <a:graphic>
              <a:graphicData uri="http://schemas.microsoft.com/office/powerpoint/2016/slidezoom">
                <pslz:sldZm>
                  <pslz:sldZmObj sldId="5152" cId="2506540643">
                    <pslz:zmPr id="{30474EDA-6FC7-4323-95E8-DE4B13BC2E1F}" returnToParent="0" transitionDur="1000">
                      <p166:blipFill xmlns:p166="http://schemas.microsoft.com/office/powerpoint/2016/6/main">
                        <a:blip r:embed="rId3"/>
                        <a:stretch>
                          <a:fillRect/>
                        </a:stretch>
                      </p166:blipFill>
                      <p166:spPr xmlns:p166="http://schemas.microsoft.com/office/powerpoint/2016/6/main">
                        <a:xfrm>
                          <a:off x="0" y="0"/>
                          <a:ext cx="477767" cy="268744"/>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24EC6D7A-BA0C-4B77-AA61-3635773DA369}"/>
                  </a:ext>
                </a:extLst>
              </p:cNvPr>
              <p:cNvPicPr>
                <a:picLocks noGrp="1" noRot="1" noChangeAspect="1" noMove="1" noResize="1" noEditPoints="1" noAdjustHandles="1" noChangeArrowheads="1" noChangeShapeType="1"/>
              </p:cNvPicPr>
              <p:nvPr/>
            </p:nvPicPr>
            <p:blipFill>
              <a:blip r:embed="rId4"/>
              <a:stretch>
                <a:fillRect/>
              </a:stretch>
            </p:blipFill>
            <p:spPr>
              <a:xfrm>
                <a:off x="9338892" y="4340889"/>
                <a:ext cx="477767" cy="2687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A7760DC-611A-4E5E-9952-B84EEFB02E83}"/>
                  </a:ext>
                </a:extLst>
              </p:cNvPr>
              <p:cNvGraphicFramePr>
                <a:graphicFrameLocks noChangeAspect="1"/>
              </p:cNvGraphicFramePr>
              <p:nvPr/>
            </p:nvGraphicFramePr>
            <p:xfrm>
              <a:off x="11045909" y="5977715"/>
              <a:ext cx="431388" cy="242656"/>
            </p:xfrm>
            <a:graphic>
              <a:graphicData uri="http://schemas.microsoft.com/office/powerpoint/2016/slidezoom">
                <pslz:sldZm>
                  <pslz:sldZmObj sldId="5158" cId="4108091095">
                    <pslz:zmPr id="{FEE56A95-5F1E-47B1-8340-C31147538E79}" returnToParent="0" transitionDur="1000">
                      <p166:blipFill xmlns:p166="http://schemas.microsoft.com/office/powerpoint/2016/6/main">
                        <a:blip r:embed="rId5"/>
                        <a:stretch>
                          <a:fillRect/>
                        </a:stretch>
                      </p166:blipFill>
                      <p166:spPr xmlns:p166="http://schemas.microsoft.com/office/powerpoint/2016/6/main">
                        <a:xfrm>
                          <a:off x="0" y="0"/>
                          <a:ext cx="431388" cy="242656"/>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5A7760DC-611A-4E5E-9952-B84EEFB02E83}"/>
                  </a:ext>
                </a:extLst>
              </p:cNvPr>
              <p:cNvPicPr>
                <a:picLocks noGrp="1" noRot="1" noChangeAspect="1" noMove="1" noResize="1" noEditPoints="1" noAdjustHandles="1" noChangeArrowheads="1" noChangeShapeType="1"/>
              </p:cNvPicPr>
              <p:nvPr/>
            </p:nvPicPr>
            <p:blipFill>
              <a:blip r:embed="rId6"/>
              <a:stretch>
                <a:fillRect/>
              </a:stretch>
            </p:blipFill>
            <p:spPr>
              <a:xfrm>
                <a:off x="11045909" y="5977715"/>
                <a:ext cx="431388" cy="242656"/>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A8B073E3-7DC3-4FF3-8A89-11FA31CA505D}"/>
              </a:ext>
            </a:extLst>
          </p:cNvPr>
          <p:cNvSpPr txBox="1"/>
          <p:nvPr/>
        </p:nvSpPr>
        <p:spPr>
          <a:xfrm>
            <a:off x="0" y="0"/>
            <a:ext cx="12192000" cy="486287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20:32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"And now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commend you to God and to the word of His grace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is able to 	build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up and to give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inheritance among all those who are sanctified.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00209D63-094A-4DBF-B805-C9C24F051E16}"/>
              </a:ext>
            </a:extLst>
          </p:cNvPr>
          <p:cNvSpPr txBox="1"/>
          <p:nvPr/>
        </p:nvSpPr>
        <p:spPr>
          <a:xfrm>
            <a:off x="51547" y="40341"/>
            <a:ext cx="12088906" cy="4708981"/>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Paul and Timothy, bond-servants of Christ Jesus, to all the saints in Christ Jesus 	who are in Philippi,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including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overseers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deacons: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And from Miletus he sent to Ephesus and called to him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elders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the 	church.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20:28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"Be on guard for yourselves and for all the flock, among which the Holy Spirit 	has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made you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overseers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shepherd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church of God which He purchased 	with His own blood. 			</a:t>
            </a:r>
            <a:r>
              <a:rPr kumimoji="0" 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(Note the plurality in each scripture)</a:t>
            </a:r>
          </a:p>
        </p:txBody>
      </p:sp>
      <p:sp>
        <p:nvSpPr>
          <p:cNvPr id="10" name="TextBox 9">
            <a:extLst>
              <a:ext uri="{FF2B5EF4-FFF2-40B4-BE49-F238E27FC236}">
                <a16:creationId xmlns:a16="http://schemas.microsoft.com/office/drawing/2014/main" id="{7CBE3311-6DAC-421E-9069-4ACD98E8163F}"/>
              </a:ext>
            </a:extLst>
          </p:cNvPr>
          <p:cNvSpPr txBox="1"/>
          <p:nvPr/>
        </p:nvSpPr>
        <p:spPr>
          <a:xfrm>
            <a:off x="0" y="3696704"/>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Now Paul and his companions put out to sea from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came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Pamphylia; and John left them and returned to Jerusalem.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But going on from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arrived at Pisidian Antioch, and on the Sabbath 	day they went into the synagogue and sat down.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9DCB912-65D9-40CA-9F65-FAE8D712F692}"/>
              </a:ext>
            </a:extLst>
          </p:cNvPr>
          <p:cNvSpPr txBox="1"/>
          <p:nvPr/>
        </p:nvSpPr>
        <p:spPr>
          <a:xfrm>
            <a:off x="0" y="80682"/>
            <a:ext cx="12192000" cy="4632037"/>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2:1-2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And when I came to you, brethren, I did not come with superiority of speech or of 	wisdom, proclaiming to you the testimony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 determined to know nothing among you except Jesus Christ, and Him 	crucified.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4:16-17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I exhort you therefore,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imitators of 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For this reason I have sent to you Timothy, who is my beloved and faithful child 	in the Lord, and he will remind you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ways which are in 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 as I 	teach everywhere in every church. </a:t>
            </a:r>
          </a:p>
        </p:txBody>
      </p:sp>
      <p:sp>
        <p:nvSpPr>
          <p:cNvPr id="9" name="TextBox 8">
            <a:extLst>
              <a:ext uri="{FF2B5EF4-FFF2-40B4-BE49-F238E27FC236}">
                <a16:creationId xmlns:a16="http://schemas.microsoft.com/office/drawing/2014/main" id="{85EC1BDC-AFF5-45EB-9774-AB50C0730A89}"/>
              </a:ext>
            </a:extLst>
          </p:cNvPr>
          <p:cNvSpPr txBox="1"/>
          <p:nvPr/>
        </p:nvSpPr>
        <p:spPr>
          <a:xfrm>
            <a:off x="0" y="5620871"/>
            <a:ext cx="12192000" cy="954107"/>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Be imitators of me, just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I also am of 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 name="TextBox 2">
            <a:extLst>
              <a:ext uri="{FF2B5EF4-FFF2-40B4-BE49-F238E27FC236}">
                <a16:creationId xmlns:a16="http://schemas.microsoft.com/office/drawing/2014/main" id="{0E737CDC-FD3E-4238-AEC5-9AAB80A702DC}"/>
              </a:ext>
            </a:extLst>
          </p:cNvPr>
          <p:cNvSpPr txBox="1"/>
          <p:nvPr/>
        </p:nvSpPr>
        <p:spPr>
          <a:xfrm>
            <a:off x="51547" y="0"/>
            <a:ext cx="12088906" cy="4801314"/>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4:13-14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until we all attain to the unity of the faith, and of the knowledge of the Son of 	God, to a mature man, to the measure of the stature which belongs to the fullness 	of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As a result, we are no longer to be children, tossed here and there by waves and 	carried about by every wind of doctrine, by the trickery of men, by craftiness in 	deceitful scheming;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6686C71F-3A58-47CA-B549-09F0990C1D59}"/>
              </a:ext>
            </a:extLst>
          </p:cNvPr>
          <p:cNvSpPr txBox="1"/>
          <p:nvPr/>
        </p:nvSpPr>
        <p:spPr>
          <a:xfrm>
            <a:off x="0" y="0"/>
            <a:ext cx="12192000" cy="3970318"/>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13:46-48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And Paul and Barnabas spoke out boldly and said,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"It was necessary that the 	word of God should be spoken to you first; since you repudiate it, and judge 	yourselves unworthy of eternal life, behold, we are turning to the Gentiles. </a:t>
            </a:r>
            <a:b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"For thus the Lord has commanded us,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HAVE PLACED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AS 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LIGHT 	FOR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SHOULD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BRING SALVATION TO THE 	END OF THE EARTH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when the Gentiles heard this, they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rejoicing and glorifying the word 	of the Lord; and as many as had been appointed to eternal life believed.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60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7"/>
                                        </p:tgtEl>
                                        <p:attrNameLst>
                                          <p:attrName>ppt_w</p:attrName>
                                        </p:attrNameLst>
                                      </p:cBhvr>
                                      <p:tavLst>
                                        <p:tav tm="0">
                                          <p:val>
                                            <p:strVal val="ppt_w"/>
                                          </p:val>
                                        </p:tav>
                                        <p:tav tm="100000">
                                          <p:val>
                                            <p:fltVal val="0"/>
                                          </p:val>
                                        </p:tav>
                                      </p:tavLst>
                                    </p:anim>
                                    <p:anim calcmode="lin" valueType="num">
                                      <p:cBhvr>
                                        <p:cTn id="38" dur="500"/>
                                        <p:tgtEl>
                                          <p:spTgt spid="7"/>
                                        </p:tgtEl>
                                        <p:attrNameLst>
                                          <p:attrName>ppt_h</p:attrName>
                                        </p:attrNameLst>
                                      </p:cBhvr>
                                      <p:tavLst>
                                        <p:tav tm="0">
                                          <p:val>
                                            <p:strVal val="ppt_h"/>
                                          </p:val>
                                        </p:tav>
                                        <p:tav tm="100000">
                                          <p:val>
                                            <p:fltVal val="0"/>
                                          </p:val>
                                        </p:tav>
                                      </p:tavLst>
                                    </p:anim>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9"/>
                                        </p:tgtEl>
                                        <p:attrNameLst>
                                          <p:attrName>ppt_w</p:attrName>
                                        </p:attrNameLst>
                                      </p:cBhvr>
                                      <p:tavLst>
                                        <p:tav tm="0">
                                          <p:val>
                                            <p:strVal val="ppt_w"/>
                                          </p:val>
                                        </p:tav>
                                        <p:tav tm="100000">
                                          <p:val>
                                            <p:fltVal val="0"/>
                                          </p:val>
                                        </p:tav>
                                      </p:tavLst>
                                    </p:anim>
                                    <p:anim calcmode="lin" valueType="num">
                                      <p:cBhvr>
                                        <p:cTn id="57" dur="500"/>
                                        <p:tgtEl>
                                          <p:spTgt spid="9"/>
                                        </p:tgtEl>
                                        <p:attrNameLst>
                                          <p:attrName>ppt_h</p:attrName>
                                        </p:attrNameLst>
                                      </p:cBhvr>
                                      <p:tavLst>
                                        <p:tav tm="0">
                                          <p:val>
                                            <p:strVal val="ppt_h"/>
                                          </p:val>
                                        </p:tav>
                                        <p:tav tm="100000">
                                          <p:val>
                                            <p:fltVal val="0"/>
                                          </p:val>
                                        </p:tav>
                                      </p:tavLst>
                                    </p:anim>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8"/>
                                        </p:tgtEl>
                                        <p:attrNameLst>
                                          <p:attrName>ppt_w</p:attrName>
                                        </p:attrNameLst>
                                      </p:cBhvr>
                                      <p:tavLst>
                                        <p:tav tm="0">
                                          <p:val>
                                            <p:strVal val="ppt_w"/>
                                          </p:val>
                                        </p:tav>
                                        <p:tav tm="100000">
                                          <p:val>
                                            <p:fltVal val="0"/>
                                          </p:val>
                                        </p:tav>
                                      </p:tavLst>
                                    </p:anim>
                                    <p:anim calcmode="lin" valueType="num">
                                      <p:cBhvr>
                                        <p:cTn id="62" dur="500"/>
                                        <p:tgtEl>
                                          <p:spTgt spid="8"/>
                                        </p:tgtEl>
                                        <p:attrNameLst>
                                          <p:attrName>ppt_h</p:attrName>
                                        </p:attrNameLst>
                                      </p:cBhvr>
                                      <p:tavLst>
                                        <p:tav tm="0">
                                          <p:val>
                                            <p:strVal val="ppt_h"/>
                                          </p:val>
                                        </p:tav>
                                        <p:tav tm="100000">
                                          <p:val>
                                            <p:fltVal val="0"/>
                                          </p:val>
                                        </p:tav>
                                      </p:tavLst>
                                    </p:anim>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
                                            <p:txEl>
                                              <p:pRg st="3" end="3"/>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p:cTn id="84" dur="500" fill="hold"/>
                                        <p:tgtEl>
                                          <p:spTgt spid="10"/>
                                        </p:tgtEl>
                                        <p:attrNameLst>
                                          <p:attrName>ppt_w</p:attrName>
                                        </p:attrNameLst>
                                      </p:cBhvr>
                                      <p:tavLst>
                                        <p:tav tm="0">
                                          <p:val>
                                            <p:fltVal val="0"/>
                                          </p:val>
                                        </p:tav>
                                        <p:tav tm="100000">
                                          <p:val>
                                            <p:strVal val="#ppt_w"/>
                                          </p:val>
                                        </p:tav>
                                      </p:tavLst>
                                    </p:anim>
                                    <p:anim calcmode="lin" valueType="num">
                                      <p:cBhvr>
                                        <p:cTn id="85" dur="500" fill="hold"/>
                                        <p:tgtEl>
                                          <p:spTgt spid="10"/>
                                        </p:tgtEl>
                                        <p:attrNameLst>
                                          <p:attrName>ppt_h</p:attrName>
                                        </p:attrNameLst>
                                      </p:cBhvr>
                                      <p:tavLst>
                                        <p:tav tm="0">
                                          <p:val>
                                            <p:fltVal val="0"/>
                                          </p:val>
                                        </p:tav>
                                        <p:tav tm="100000">
                                          <p:val>
                                            <p:strVal val="#ppt_h"/>
                                          </p:val>
                                        </p:tav>
                                      </p:tavLst>
                                    </p:anim>
                                    <p:animEffect transition="in" filter="fade">
                                      <p:cBhvr>
                                        <p:cTn id="86" dur="500"/>
                                        <p:tgtEl>
                                          <p:spTgt spid="1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1" nodeType="clickEffect">
                                  <p:stCondLst>
                                    <p:cond delay="0"/>
                                  </p:stCondLst>
                                  <p:childTnLst>
                                    <p:anim calcmode="lin" valueType="num">
                                      <p:cBhvr>
                                        <p:cTn id="90" dur="500"/>
                                        <p:tgtEl>
                                          <p:spTgt spid="10"/>
                                        </p:tgtEl>
                                        <p:attrNameLst>
                                          <p:attrName>ppt_w</p:attrName>
                                        </p:attrNameLst>
                                      </p:cBhvr>
                                      <p:tavLst>
                                        <p:tav tm="0">
                                          <p:val>
                                            <p:strVal val="ppt_w"/>
                                          </p:val>
                                        </p:tav>
                                        <p:tav tm="100000">
                                          <p:val>
                                            <p:fltVal val="0"/>
                                          </p:val>
                                        </p:tav>
                                      </p:tavLst>
                                    </p:anim>
                                    <p:anim calcmode="lin" valueType="num">
                                      <p:cBhvr>
                                        <p:cTn id="91" dur="500"/>
                                        <p:tgtEl>
                                          <p:spTgt spid="10"/>
                                        </p:tgtEl>
                                        <p:attrNameLst>
                                          <p:attrName>ppt_h</p:attrName>
                                        </p:attrNameLst>
                                      </p:cBhvr>
                                      <p:tavLst>
                                        <p:tav tm="0">
                                          <p:val>
                                            <p:strVal val="ppt_h"/>
                                          </p:val>
                                        </p:tav>
                                        <p:tav tm="100000">
                                          <p:val>
                                            <p:fltVal val="0"/>
                                          </p:val>
                                        </p:tav>
                                      </p:tavLst>
                                    </p:anim>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1"/>
                                        </p:tgtEl>
                                        <p:attrNameLst>
                                          <p:attrName>style.visibility</p:attrName>
                                        </p:attrNameLst>
                                      </p:cBhvr>
                                      <p:to>
                                        <p:strVal val="visible"/>
                                      </p:to>
                                    </p:set>
                                    <p:anim calcmode="lin" valueType="num">
                                      <p:cBhvr>
                                        <p:cTn id="102" dur="500" fill="hold"/>
                                        <p:tgtEl>
                                          <p:spTgt spid="11"/>
                                        </p:tgtEl>
                                        <p:attrNameLst>
                                          <p:attrName>ppt_w</p:attrName>
                                        </p:attrNameLst>
                                      </p:cBhvr>
                                      <p:tavLst>
                                        <p:tav tm="0">
                                          <p:val>
                                            <p:fltVal val="0"/>
                                          </p:val>
                                        </p:tav>
                                        <p:tav tm="100000">
                                          <p:val>
                                            <p:strVal val="#ppt_w"/>
                                          </p:val>
                                        </p:tav>
                                      </p:tavLst>
                                    </p:anim>
                                    <p:anim calcmode="lin" valueType="num">
                                      <p:cBhvr>
                                        <p:cTn id="103" dur="500" fill="hold"/>
                                        <p:tgtEl>
                                          <p:spTgt spid="11"/>
                                        </p:tgtEl>
                                        <p:attrNameLst>
                                          <p:attrName>ppt_h</p:attrName>
                                        </p:attrNameLst>
                                      </p:cBhvr>
                                      <p:tavLst>
                                        <p:tav tm="0">
                                          <p:val>
                                            <p:fltVal val="0"/>
                                          </p:val>
                                        </p:tav>
                                        <p:tav tm="100000">
                                          <p:val>
                                            <p:strVal val="#ppt_h"/>
                                          </p:val>
                                        </p:tav>
                                      </p:tavLst>
                                    </p:anim>
                                    <p:animEffect transition="in" filter="fade">
                                      <p:cBhvr>
                                        <p:cTn id="104" dur="500"/>
                                        <p:tgtEl>
                                          <p:spTgt spid="11"/>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xit" presetSubtype="32" fill="hold" grpId="1" nodeType="clickEffect">
                                  <p:stCondLst>
                                    <p:cond delay="0"/>
                                  </p:stCondLst>
                                  <p:childTnLst>
                                    <p:anim calcmode="lin" valueType="num">
                                      <p:cBhvr>
                                        <p:cTn id="108" dur="500"/>
                                        <p:tgtEl>
                                          <p:spTgt spid="11"/>
                                        </p:tgtEl>
                                        <p:attrNameLst>
                                          <p:attrName>ppt_w</p:attrName>
                                        </p:attrNameLst>
                                      </p:cBhvr>
                                      <p:tavLst>
                                        <p:tav tm="0">
                                          <p:val>
                                            <p:strVal val="ppt_w"/>
                                          </p:val>
                                        </p:tav>
                                        <p:tav tm="100000">
                                          <p:val>
                                            <p:fltVal val="0"/>
                                          </p:val>
                                        </p:tav>
                                      </p:tavLst>
                                    </p:anim>
                                    <p:anim calcmode="lin" valueType="num">
                                      <p:cBhvr>
                                        <p:cTn id="109" dur="500"/>
                                        <p:tgtEl>
                                          <p:spTgt spid="11"/>
                                        </p:tgtEl>
                                        <p:attrNameLst>
                                          <p:attrName>ppt_h</p:attrName>
                                        </p:attrNameLst>
                                      </p:cBhvr>
                                      <p:tavLst>
                                        <p:tav tm="0">
                                          <p:val>
                                            <p:strVal val="ppt_h"/>
                                          </p:val>
                                        </p:tav>
                                        <p:tav tm="100000">
                                          <p:val>
                                            <p:fltVal val="0"/>
                                          </p:val>
                                        </p:tav>
                                      </p:tavLst>
                                    </p:anim>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0" grpId="0" animBg="1"/>
      <p:bldP spid="10" grpId="1" animBg="1"/>
      <p:bldP spid="8" grpId="0" animBg="1"/>
      <p:bldP spid="8" grpId="1" animBg="1"/>
      <p:bldP spid="9" grpId="0" animBg="1"/>
      <p:bldP spid="9" grpId="1" animBg="1"/>
      <p:bldP spid="3" grpId="0" animBg="1"/>
      <p:bldP spid="3" grpId="1" animBg="1"/>
      <p:bldP spid="11" grpId="0" animBg="1"/>
      <p:bldP spid="11" grpId="1"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1429B6-6278-4701-A4A9-CB5AF4395E50}"/>
              </a:ext>
            </a:extLst>
          </p:cNvPr>
          <p:cNvSpPr/>
          <p:nvPr/>
        </p:nvSpPr>
        <p:spPr>
          <a:xfrm>
            <a:off x="10436696" y="4050252"/>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Derbe</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Church</a:t>
            </a:r>
          </a:p>
        </p:txBody>
      </p:sp>
      <p:sp>
        <p:nvSpPr>
          <p:cNvPr id="3" name="Rectangle: Rounded Corners 2">
            <a:extLst>
              <a:ext uri="{FF2B5EF4-FFF2-40B4-BE49-F238E27FC236}">
                <a16:creationId xmlns:a16="http://schemas.microsoft.com/office/drawing/2014/main" id="{053C4B8C-71B6-4701-B0FB-12ED8E67B8F2}"/>
              </a:ext>
            </a:extLst>
          </p:cNvPr>
          <p:cNvSpPr/>
          <p:nvPr/>
        </p:nvSpPr>
        <p:spPr>
          <a:xfrm>
            <a:off x="8891171" y="5489073"/>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 Lystra Church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2DD6E56-54E6-48A6-A5EE-AF07D5CDAFFB}"/>
              </a:ext>
            </a:extLst>
          </p:cNvPr>
          <p:cNvSpPr/>
          <p:nvPr/>
        </p:nvSpPr>
        <p:spPr>
          <a:xfrm>
            <a:off x="7087477" y="5475639"/>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 Iconium Church</a:t>
            </a:r>
          </a:p>
        </p:txBody>
      </p:sp>
      <p:sp>
        <p:nvSpPr>
          <p:cNvPr id="5" name="Rectangle: Rounded Corners 4">
            <a:extLst>
              <a:ext uri="{FF2B5EF4-FFF2-40B4-BE49-F238E27FC236}">
                <a16:creationId xmlns:a16="http://schemas.microsoft.com/office/drawing/2014/main" id="{69043891-06D8-4083-9A38-2111B85B3BA0}"/>
              </a:ext>
            </a:extLst>
          </p:cNvPr>
          <p:cNvSpPr/>
          <p:nvPr/>
        </p:nvSpPr>
        <p:spPr>
          <a:xfrm>
            <a:off x="5283783" y="5489074"/>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AntiochChurch</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id="{6BFB40BF-B0E4-4F30-B556-FDBFB2BCA08B}"/>
              </a:ext>
            </a:extLst>
          </p:cNvPr>
          <p:cNvSpPr/>
          <p:nvPr/>
        </p:nvSpPr>
        <p:spPr>
          <a:xfrm>
            <a:off x="3480089" y="5475639"/>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Perga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Church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A6C0AAD-33C2-45ED-8DC6-4CD10F95240C}"/>
              </a:ext>
            </a:extLst>
          </p:cNvPr>
          <p:cNvSpPr/>
          <p:nvPr/>
        </p:nvSpPr>
        <p:spPr>
          <a:xfrm>
            <a:off x="1676395" y="5462188"/>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Paphos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Church</a:t>
            </a:r>
          </a:p>
        </p:txBody>
      </p:sp>
      <p:sp>
        <p:nvSpPr>
          <p:cNvPr id="8" name="Rectangle: Rounded Corners 7">
            <a:extLst>
              <a:ext uri="{FF2B5EF4-FFF2-40B4-BE49-F238E27FC236}">
                <a16:creationId xmlns:a16="http://schemas.microsoft.com/office/drawing/2014/main" id="{692745BE-8485-48B2-91B6-C5260F29FC48}"/>
              </a:ext>
            </a:extLst>
          </p:cNvPr>
          <p:cNvSpPr/>
          <p:nvPr/>
        </p:nvSpPr>
        <p:spPr>
          <a:xfrm>
            <a:off x="91437" y="4050253"/>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Elders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SalamisChurch</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C8AA9BE1-474E-4739-9873-49D27D130E03}"/>
              </a:ext>
            </a:extLst>
          </p:cNvPr>
          <p:cNvSpPr txBox="1"/>
          <p:nvPr/>
        </p:nvSpPr>
        <p:spPr>
          <a:xfrm>
            <a:off x="2428547" y="645451"/>
            <a:ext cx="7334907" cy="523220"/>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THE FATHER AND CHRIST THE SON</a:t>
            </a:r>
          </a:p>
        </p:txBody>
      </p:sp>
      <p:sp>
        <p:nvSpPr>
          <p:cNvPr id="11" name="TextBox 10">
            <a:extLst>
              <a:ext uri="{FF2B5EF4-FFF2-40B4-BE49-F238E27FC236}">
                <a16:creationId xmlns:a16="http://schemas.microsoft.com/office/drawing/2014/main" id="{97B54BA3-94E6-4465-8789-70605FD816CD}"/>
              </a:ext>
            </a:extLst>
          </p:cNvPr>
          <p:cNvSpPr txBox="1"/>
          <p:nvPr/>
        </p:nvSpPr>
        <p:spPr>
          <a:xfrm>
            <a:off x="3348435" y="0"/>
            <a:ext cx="5495130" cy="523220"/>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AUTHORITY IN THE CHURCH</a:t>
            </a:r>
          </a:p>
        </p:txBody>
      </p:sp>
      <p:cxnSp>
        <p:nvCxnSpPr>
          <p:cNvPr id="20" name="Straight Arrow Connector 19">
            <a:extLst>
              <a:ext uri="{FF2B5EF4-FFF2-40B4-BE49-F238E27FC236}">
                <a16:creationId xmlns:a16="http://schemas.microsoft.com/office/drawing/2014/main" id="{A21DCC21-A2F7-4250-BB8B-9DE050B54397}"/>
              </a:ext>
            </a:extLst>
          </p:cNvPr>
          <p:cNvCxnSpPr>
            <a:cxnSpLocks/>
            <a:stCxn id="10" idx="2"/>
          </p:cNvCxnSpPr>
          <p:nvPr/>
        </p:nvCxnSpPr>
        <p:spPr>
          <a:xfrm flipH="1">
            <a:off x="1676397" y="1168671"/>
            <a:ext cx="4419604" cy="29476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3EB093-985D-42F2-9F31-007727DFA313}"/>
              </a:ext>
            </a:extLst>
          </p:cNvPr>
          <p:cNvSpPr txBox="1"/>
          <p:nvPr/>
        </p:nvSpPr>
        <p:spPr>
          <a:xfrm>
            <a:off x="2453647" y="2698235"/>
            <a:ext cx="1237129"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BIBLE</a:t>
            </a:r>
          </a:p>
        </p:txBody>
      </p:sp>
      <p:cxnSp>
        <p:nvCxnSpPr>
          <p:cNvPr id="22" name="Straight Arrow Connector 21">
            <a:extLst>
              <a:ext uri="{FF2B5EF4-FFF2-40B4-BE49-F238E27FC236}">
                <a16:creationId xmlns:a16="http://schemas.microsoft.com/office/drawing/2014/main" id="{30EA1769-5686-428B-AF1A-045180DA644F}"/>
              </a:ext>
            </a:extLst>
          </p:cNvPr>
          <p:cNvCxnSpPr>
            <a:cxnSpLocks/>
            <a:stCxn id="10" idx="2"/>
          </p:cNvCxnSpPr>
          <p:nvPr/>
        </p:nvCxnSpPr>
        <p:spPr>
          <a:xfrm flipH="1">
            <a:off x="2958355" y="1168671"/>
            <a:ext cx="3137646" cy="42935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6BC015-9DCA-43B8-851D-47147A10B404}"/>
              </a:ext>
            </a:extLst>
          </p:cNvPr>
          <p:cNvSpPr txBox="1"/>
          <p:nvPr/>
        </p:nvSpPr>
        <p:spPr>
          <a:xfrm>
            <a:off x="3536591" y="3243422"/>
            <a:ext cx="1237129"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BIBLE</a:t>
            </a:r>
          </a:p>
        </p:txBody>
      </p:sp>
      <p:cxnSp>
        <p:nvCxnSpPr>
          <p:cNvPr id="25" name="Straight Arrow Connector 24">
            <a:extLst>
              <a:ext uri="{FF2B5EF4-FFF2-40B4-BE49-F238E27FC236}">
                <a16:creationId xmlns:a16="http://schemas.microsoft.com/office/drawing/2014/main" id="{5F39BB69-4AD3-48DB-8AEB-549A01A924F9}"/>
              </a:ext>
            </a:extLst>
          </p:cNvPr>
          <p:cNvCxnSpPr>
            <a:cxnSpLocks/>
            <a:stCxn id="10" idx="2"/>
          </p:cNvCxnSpPr>
          <p:nvPr/>
        </p:nvCxnSpPr>
        <p:spPr>
          <a:xfrm flipH="1">
            <a:off x="4655383" y="1168671"/>
            <a:ext cx="1440618" cy="429351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2A91788-D6A9-4130-B4EF-0BCADA739900}"/>
              </a:ext>
            </a:extLst>
          </p:cNvPr>
          <p:cNvCxnSpPr>
            <a:cxnSpLocks/>
            <a:stCxn id="10" idx="2"/>
            <a:endCxn id="5" idx="0"/>
          </p:cNvCxnSpPr>
          <p:nvPr/>
        </p:nvCxnSpPr>
        <p:spPr>
          <a:xfrm>
            <a:off x="6096001" y="1168671"/>
            <a:ext cx="17914" cy="43204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E5E90A-A4D5-45D8-9288-F1C865D27A51}"/>
              </a:ext>
            </a:extLst>
          </p:cNvPr>
          <p:cNvSpPr txBox="1"/>
          <p:nvPr/>
        </p:nvSpPr>
        <p:spPr>
          <a:xfrm>
            <a:off x="4338910" y="3920405"/>
            <a:ext cx="1237129"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BIBLE</a:t>
            </a:r>
          </a:p>
        </p:txBody>
      </p:sp>
      <p:sp>
        <p:nvSpPr>
          <p:cNvPr id="15" name="TextBox 14">
            <a:extLst>
              <a:ext uri="{FF2B5EF4-FFF2-40B4-BE49-F238E27FC236}">
                <a16:creationId xmlns:a16="http://schemas.microsoft.com/office/drawing/2014/main" id="{C085C046-E360-4499-897F-78A85F1ED603}"/>
              </a:ext>
            </a:extLst>
          </p:cNvPr>
          <p:cNvSpPr txBox="1"/>
          <p:nvPr/>
        </p:nvSpPr>
        <p:spPr>
          <a:xfrm>
            <a:off x="5509655" y="4458291"/>
            <a:ext cx="1237129"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BIBLE</a:t>
            </a:r>
          </a:p>
        </p:txBody>
      </p:sp>
      <p:cxnSp>
        <p:nvCxnSpPr>
          <p:cNvPr id="36" name="Straight Arrow Connector 35">
            <a:extLst>
              <a:ext uri="{FF2B5EF4-FFF2-40B4-BE49-F238E27FC236}">
                <a16:creationId xmlns:a16="http://schemas.microsoft.com/office/drawing/2014/main" id="{5757EBD1-8132-425A-B294-EFAEF7405FEE}"/>
              </a:ext>
            </a:extLst>
          </p:cNvPr>
          <p:cNvCxnSpPr>
            <a:cxnSpLocks/>
            <a:stCxn id="10" idx="2"/>
          </p:cNvCxnSpPr>
          <p:nvPr/>
        </p:nvCxnSpPr>
        <p:spPr>
          <a:xfrm>
            <a:off x="6096001" y="1168671"/>
            <a:ext cx="1397584" cy="4320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A55C925-FC59-406B-822C-315D4DAA6A1B}"/>
              </a:ext>
            </a:extLst>
          </p:cNvPr>
          <p:cNvSpPr txBox="1"/>
          <p:nvPr/>
        </p:nvSpPr>
        <p:spPr>
          <a:xfrm>
            <a:off x="6794792" y="3920405"/>
            <a:ext cx="1237129"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BIBLE</a:t>
            </a:r>
          </a:p>
        </p:txBody>
      </p:sp>
      <p:cxnSp>
        <p:nvCxnSpPr>
          <p:cNvPr id="39" name="Straight Arrow Connector 38">
            <a:extLst>
              <a:ext uri="{FF2B5EF4-FFF2-40B4-BE49-F238E27FC236}">
                <a16:creationId xmlns:a16="http://schemas.microsoft.com/office/drawing/2014/main" id="{566DF998-2BB3-49F0-9EA9-03820FE97DAA}"/>
              </a:ext>
            </a:extLst>
          </p:cNvPr>
          <p:cNvCxnSpPr>
            <a:cxnSpLocks/>
            <a:stCxn id="10" idx="2"/>
          </p:cNvCxnSpPr>
          <p:nvPr/>
        </p:nvCxnSpPr>
        <p:spPr>
          <a:xfrm>
            <a:off x="6096001" y="1168671"/>
            <a:ext cx="3225485" cy="43204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AF183F5-D6D4-41F5-AC35-7927D37AF5DB}"/>
              </a:ext>
            </a:extLst>
          </p:cNvPr>
          <p:cNvSpPr txBox="1"/>
          <p:nvPr/>
        </p:nvSpPr>
        <p:spPr>
          <a:xfrm>
            <a:off x="7517349" y="3190678"/>
            <a:ext cx="1237129"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BIBLE</a:t>
            </a:r>
          </a:p>
        </p:txBody>
      </p:sp>
      <p:cxnSp>
        <p:nvCxnSpPr>
          <p:cNvPr id="42" name="Straight Arrow Connector 41">
            <a:extLst>
              <a:ext uri="{FF2B5EF4-FFF2-40B4-BE49-F238E27FC236}">
                <a16:creationId xmlns:a16="http://schemas.microsoft.com/office/drawing/2014/main" id="{AD730F50-E6DB-49A0-8D23-D2D64BB16714}"/>
              </a:ext>
            </a:extLst>
          </p:cNvPr>
          <p:cNvCxnSpPr>
            <a:cxnSpLocks/>
            <a:stCxn id="10" idx="2"/>
          </p:cNvCxnSpPr>
          <p:nvPr/>
        </p:nvCxnSpPr>
        <p:spPr>
          <a:xfrm>
            <a:off x="6096001" y="1168671"/>
            <a:ext cx="4419604" cy="29289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C401EF-31D1-4742-A187-6DCEF8C68D0E}"/>
              </a:ext>
            </a:extLst>
          </p:cNvPr>
          <p:cNvSpPr txBox="1"/>
          <p:nvPr/>
        </p:nvSpPr>
        <p:spPr>
          <a:xfrm>
            <a:off x="8702922" y="2627088"/>
            <a:ext cx="1237129"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BIBLE</a:t>
            </a:r>
          </a:p>
        </p:txBody>
      </p:sp>
      <p:sp>
        <p:nvSpPr>
          <p:cNvPr id="47" name="TextBox 46">
            <a:extLst>
              <a:ext uri="{FF2B5EF4-FFF2-40B4-BE49-F238E27FC236}">
                <a16:creationId xmlns:a16="http://schemas.microsoft.com/office/drawing/2014/main" id="{DFDFC78F-3612-4F2E-92B2-6252AE997B29}"/>
              </a:ext>
            </a:extLst>
          </p:cNvPr>
          <p:cNvSpPr txBox="1"/>
          <p:nvPr/>
        </p:nvSpPr>
        <p:spPr>
          <a:xfrm>
            <a:off x="112955" y="1269386"/>
            <a:ext cx="11966090" cy="1384995"/>
          </a:xfrm>
          <a:prstGeom prst="rect">
            <a:avLst/>
          </a:prstGeom>
          <a:solidFill>
            <a:srgbClr val="FFFFCC"/>
          </a:solidFill>
          <a:ln w="3810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And when they had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appointed elders for them in every church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having prayed 	with fasting, they commended them to the Lord in whom they had believed.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0654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anim calcmode="lin" valueType="num">
                                      <p:cBhvr>
                                        <p:cTn id="8" dur="2000" fill="hold"/>
                                        <p:tgtEl>
                                          <p:spTgt spid="47"/>
                                        </p:tgtEl>
                                        <p:attrNameLst>
                                          <p:attrName>ppt_w</p:attrName>
                                        </p:attrNameLst>
                                      </p:cBhvr>
                                      <p:tavLst>
                                        <p:tav tm="0" fmla="#ppt_w*sin(2.5*pi*$)">
                                          <p:val>
                                            <p:fltVal val="0"/>
                                          </p:val>
                                        </p:tav>
                                        <p:tav tm="100000">
                                          <p:val>
                                            <p:fltVal val="1"/>
                                          </p:val>
                                        </p:tav>
                                      </p:tavLst>
                                    </p:anim>
                                    <p:anim calcmode="lin" valueType="num">
                                      <p:cBhvr>
                                        <p:cTn id="9" dur="2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1429B6-6278-4701-A4A9-CB5AF4395E50}"/>
              </a:ext>
            </a:extLst>
          </p:cNvPr>
          <p:cNvSpPr/>
          <p:nvPr/>
        </p:nvSpPr>
        <p:spPr>
          <a:xfrm>
            <a:off x="10436696" y="4050252"/>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Sectarian Churches</a:t>
            </a:r>
          </a:p>
        </p:txBody>
      </p:sp>
      <p:sp>
        <p:nvSpPr>
          <p:cNvPr id="3" name="Rectangle: Rounded Corners 2">
            <a:extLst>
              <a:ext uri="{FF2B5EF4-FFF2-40B4-BE49-F238E27FC236}">
                <a16:creationId xmlns:a16="http://schemas.microsoft.com/office/drawing/2014/main" id="{053C4B8C-71B6-4701-B0FB-12ED8E67B8F2}"/>
              </a:ext>
            </a:extLst>
          </p:cNvPr>
          <p:cNvSpPr/>
          <p:nvPr/>
        </p:nvSpPr>
        <p:spPr>
          <a:xfrm>
            <a:off x="8891171" y="5489073"/>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Sectarian Churches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2DD6E56-54E6-48A6-A5EE-AF07D5CDAFFB}"/>
              </a:ext>
            </a:extLst>
          </p:cNvPr>
          <p:cNvSpPr/>
          <p:nvPr/>
        </p:nvSpPr>
        <p:spPr>
          <a:xfrm>
            <a:off x="7087477" y="5475639"/>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Sectarian Churches</a:t>
            </a:r>
          </a:p>
        </p:txBody>
      </p:sp>
      <p:sp>
        <p:nvSpPr>
          <p:cNvPr id="5" name="Rectangle: Rounded Corners 4">
            <a:extLst>
              <a:ext uri="{FF2B5EF4-FFF2-40B4-BE49-F238E27FC236}">
                <a16:creationId xmlns:a16="http://schemas.microsoft.com/office/drawing/2014/main" id="{69043891-06D8-4083-9A38-2111B85B3BA0}"/>
              </a:ext>
            </a:extLst>
          </p:cNvPr>
          <p:cNvSpPr/>
          <p:nvPr/>
        </p:nvSpPr>
        <p:spPr>
          <a:xfrm>
            <a:off x="5283783" y="5489074"/>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Sectarian Churches</a:t>
            </a:r>
          </a:p>
        </p:txBody>
      </p:sp>
      <p:sp>
        <p:nvSpPr>
          <p:cNvPr id="6" name="Rectangle: Rounded Corners 5">
            <a:extLst>
              <a:ext uri="{FF2B5EF4-FFF2-40B4-BE49-F238E27FC236}">
                <a16:creationId xmlns:a16="http://schemas.microsoft.com/office/drawing/2014/main" id="{6BFB40BF-B0E4-4F30-B556-FDBFB2BCA08B}"/>
              </a:ext>
            </a:extLst>
          </p:cNvPr>
          <p:cNvSpPr/>
          <p:nvPr/>
        </p:nvSpPr>
        <p:spPr>
          <a:xfrm>
            <a:off x="3480089" y="5475639"/>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Sectarian Churches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A6C0AAD-33C2-45ED-8DC6-4CD10F95240C}"/>
              </a:ext>
            </a:extLst>
          </p:cNvPr>
          <p:cNvSpPr/>
          <p:nvPr/>
        </p:nvSpPr>
        <p:spPr>
          <a:xfrm>
            <a:off x="1676395" y="5462188"/>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Sectarian Churches</a:t>
            </a:r>
          </a:p>
        </p:txBody>
      </p:sp>
      <p:sp>
        <p:nvSpPr>
          <p:cNvPr id="8" name="Rectangle: Rounded Corners 7">
            <a:extLst>
              <a:ext uri="{FF2B5EF4-FFF2-40B4-BE49-F238E27FC236}">
                <a16:creationId xmlns:a16="http://schemas.microsoft.com/office/drawing/2014/main" id="{692745BE-8485-48B2-91B6-C5260F29FC48}"/>
              </a:ext>
            </a:extLst>
          </p:cNvPr>
          <p:cNvSpPr/>
          <p:nvPr/>
        </p:nvSpPr>
        <p:spPr>
          <a:xfrm>
            <a:off x="91437" y="4050253"/>
            <a:ext cx="1660264" cy="12855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Sectarian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Churches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C8AA9BE1-474E-4739-9873-49D27D130E03}"/>
              </a:ext>
            </a:extLst>
          </p:cNvPr>
          <p:cNvSpPr txBox="1"/>
          <p:nvPr/>
        </p:nvSpPr>
        <p:spPr>
          <a:xfrm>
            <a:off x="2605144" y="645451"/>
            <a:ext cx="6981712"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THE FATHER AND CHRIST THE SON</a:t>
            </a:r>
          </a:p>
        </p:txBody>
      </p:sp>
      <p:sp>
        <p:nvSpPr>
          <p:cNvPr id="11" name="TextBox 10">
            <a:extLst>
              <a:ext uri="{FF2B5EF4-FFF2-40B4-BE49-F238E27FC236}">
                <a16:creationId xmlns:a16="http://schemas.microsoft.com/office/drawing/2014/main" id="{97B54BA3-94E6-4465-8789-70605FD816CD}"/>
              </a:ext>
            </a:extLst>
          </p:cNvPr>
          <p:cNvSpPr txBox="1"/>
          <p:nvPr/>
        </p:nvSpPr>
        <p:spPr>
          <a:xfrm>
            <a:off x="3369700" y="0"/>
            <a:ext cx="5452600" cy="523220"/>
          </a:xfrm>
          <a:prstGeom prst="rect">
            <a:avLst/>
          </a:prstGeom>
          <a:solidFill>
            <a:schemeClr val="bg1"/>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AUTHORITY IN THE CHURCH</a:t>
            </a:r>
          </a:p>
        </p:txBody>
      </p:sp>
      <p:cxnSp>
        <p:nvCxnSpPr>
          <p:cNvPr id="20" name="Straight Arrow Connector 19">
            <a:extLst>
              <a:ext uri="{FF2B5EF4-FFF2-40B4-BE49-F238E27FC236}">
                <a16:creationId xmlns:a16="http://schemas.microsoft.com/office/drawing/2014/main" id="{A21DCC21-A2F7-4250-BB8B-9DE050B54397}"/>
              </a:ext>
            </a:extLst>
          </p:cNvPr>
          <p:cNvCxnSpPr>
            <a:cxnSpLocks/>
            <a:stCxn id="10" idx="2"/>
          </p:cNvCxnSpPr>
          <p:nvPr/>
        </p:nvCxnSpPr>
        <p:spPr>
          <a:xfrm flipH="1">
            <a:off x="1676396" y="1137894"/>
            <a:ext cx="4419604" cy="29783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0EA1769-5686-428B-AF1A-045180DA644F}"/>
              </a:ext>
            </a:extLst>
          </p:cNvPr>
          <p:cNvCxnSpPr>
            <a:cxnSpLocks/>
            <a:stCxn id="10" idx="2"/>
          </p:cNvCxnSpPr>
          <p:nvPr/>
        </p:nvCxnSpPr>
        <p:spPr>
          <a:xfrm flipH="1">
            <a:off x="2958354" y="1137894"/>
            <a:ext cx="3137646" cy="43242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6BC015-9DCA-43B8-851D-47147A10B404}"/>
              </a:ext>
            </a:extLst>
          </p:cNvPr>
          <p:cNvSpPr txBox="1"/>
          <p:nvPr/>
        </p:nvSpPr>
        <p:spPr>
          <a:xfrm>
            <a:off x="2442090" y="3182778"/>
            <a:ext cx="1660263" cy="523220"/>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SYNODS</a:t>
            </a:r>
          </a:p>
        </p:txBody>
      </p:sp>
      <p:cxnSp>
        <p:nvCxnSpPr>
          <p:cNvPr id="25" name="Straight Arrow Connector 24">
            <a:extLst>
              <a:ext uri="{FF2B5EF4-FFF2-40B4-BE49-F238E27FC236}">
                <a16:creationId xmlns:a16="http://schemas.microsoft.com/office/drawing/2014/main" id="{5F39BB69-4AD3-48DB-8AEB-549A01A924F9}"/>
              </a:ext>
            </a:extLst>
          </p:cNvPr>
          <p:cNvCxnSpPr>
            <a:cxnSpLocks/>
            <a:stCxn id="10" idx="2"/>
          </p:cNvCxnSpPr>
          <p:nvPr/>
        </p:nvCxnSpPr>
        <p:spPr>
          <a:xfrm flipH="1">
            <a:off x="4655382" y="1137894"/>
            <a:ext cx="1440618" cy="43242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2A91788-D6A9-4130-B4EF-0BCADA739900}"/>
              </a:ext>
            </a:extLst>
          </p:cNvPr>
          <p:cNvCxnSpPr>
            <a:cxnSpLocks/>
            <a:stCxn id="10" idx="2"/>
            <a:endCxn id="5" idx="0"/>
          </p:cNvCxnSpPr>
          <p:nvPr/>
        </p:nvCxnSpPr>
        <p:spPr>
          <a:xfrm>
            <a:off x="6096000" y="1137894"/>
            <a:ext cx="17915" cy="43511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757EBD1-8132-425A-B294-EFAEF7405FEE}"/>
              </a:ext>
            </a:extLst>
          </p:cNvPr>
          <p:cNvCxnSpPr>
            <a:cxnSpLocks/>
            <a:stCxn id="10" idx="2"/>
          </p:cNvCxnSpPr>
          <p:nvPr/>
        </p:nvCxnSpPr>
        <p:spPr>
          <a:xfrm>
            <a:off x="6096000" y="1137894"/>
            <a:ext cx="1397585" cy="43511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66DF998-2BB3-49F0-9EA9-03820FE97DAA}"/>
              </a:ext>
            </a:extLst>
          </p:cNvPr>
          <p:cNvCxnSpPr>
            <a:cxnSpLocks/>
            <a:stCxn id="10" idx="2"/>
          </p:cNvCxnSpPr>
          <p:nvPr/>
        </p:nvCxnSpPr>
        <p:spPr>
          <a:xfrm>
            <a:off x="6096000" y="1137894"/>
            <a:ext cx="3225486" cy="43511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D730F50-E6DB-49A0-8D23-D2D64BB16714}"/>
              </a:ext>
            </a:extLst>
          </p:cNvPr>
          <p:cNvCxnSpPr>
            <a:cxnSpLocks/>
            <a:stCxn id="10" idx="2"/>
          </p:cNvCxnSpPr>
          <p:nvPr/>
        </p:nvCxnSpPr>
        <p:spPr>
          <a:xfrm>
            <a:off x="6096000" y="1137894"/>
            <a:ext cx="4419605" cy="29596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3EB093-985D-42F2-9F31-007727DFA313}"/>
              </a:ext>
            </a:extLst>
          </p:cNvPr>
          <p:cNvSpPr txBox="1"/>
          <p:nvPr/>
        </p:nvSpPr>
        <p:spPr>
          <a:xfrm>
            <a:off x="5446285" y="1183337"/>
            <a:ext cx="1299430" cy="492443"/>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POPES</a:t>
            </a:r>
          </a:p>
        </p:txBody>
      </p:sp>
      <p:sp>
        <p:nvSpPr>
          <p:cNvPr id="15" name="TextBox 14">
            <a:extLst>
              <a:ext uri="{FF2B5EF4-FFF2-40B4-BE49-F238E27FC236}">
                <a16:creationId xmlns:a16="http://schemas.microsoft.com/office/drawing/2014/main" id="{C085C046-E360-4499-897F-78A85F1ED603}"/>
              </a:ext>
            </a:extLst>
          </p:cNvPr>
          <p:cNvSpPr txBox="1"/>
          <p:nvPr/>
        </p:nvSpPr>
        <p:spPr>
          <a:xfrm>
            <a:off x="7863375" y="3182778"/>
            <a:ext cx="2107825" cy="523220"/>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COUNCILS</a:t>
            </a:r>
          </a:p>
        </p:txBody>
      </p:sp>
      <p:sp>
        <p:nvSpPr>
          <p:cNvPr id="9" name="TextBox 8">
            <a:extLst>
              <a:ext uri="{FF2B5EF4-FFF2-40B4-BE49-F238E27FC236}">
                <a16:creationId xmlns:a16="http://schemas.microsoft.com/office/drawing/2014/main" id="{B1105573-F0D1-4EA6-9A95-94C7F90A795D}"/>
              </a:ext>
            </a:extLst>
          </p:cNvPr>
          <p:cNvSpPr txBox="1"/>
          <p:nvPr/>
        </p:nvSpPr>
        <p:spPr>
          <a:xfrm>
            <a:off x="3992111" y="2016206"/>
            <a:ext cx="4343815" cy="892552"/>
          </a:xfrm>
          <a:prstGeom prst="rect">
            <a:avLst/>
          </a:prstGeom>
          <a:solidFill>
            <a:srgbClr val="FFFFCC"/>
          </a:solid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OVERSEEING ORGANIZATIONS</a:t>
            </a:r>
          </a:p>
        </p:txBody>
      </p:sp>
      <p:grpSp>
        <p:nvGrpSpPr>
          <p:cNvPr id="55" name="Group 54">
            <a:extLst>
              <a:ext uri="{FF2B5EF4-FFF2-40B4-BE49-F238E27FC236}">
                <a16:creationId xmlns:a16="http://schemas.microsoft.com/office/drawing/2014/main" id="{031A152A-9DCD-48DF-A110-C6C5D30CF6EB}"/>
              </a:ext>
            </a:extLst>
          </p:cNvPr>
          <p:cNvGrpSpPr/>
          <p:nvPr/>
        </p:nvGrpSpPr>
        <p:grpSpPr>
          <a:xfrm>
            <a:off x="3938323" y="1226512"/>
            <a:ext cx="8199889" cy="2006383"/>
            <a:chOff x="3938323" y="1226512"/>
            <a:chExt cx="8199889" cy="2006383"/>
          </a:xfrm>
        </p:grpSpPr>
        <p:cxnSp>
          <p:nvCxnSpPr>
            <p:cNvPr id="46" name="Straight Arrow Connector 45">
              <a:extLst>
                <a:ext uri="{FF2B5EF4-FFF2-40B4-BE49-F238E27FC236}">
                  <a16:creationId xmlns:a16="http://schemas.microsoft.com/office/drawing/2014/main" id="{00F35370-2BFE-49B6-8243-CD0E18D77A39}"/>
                </a:ext>
              </a:extLst>
            </p:cNvPr>
            <p:cNvCxnSpPr>
              <a:cxnSpLocks/>
              <a:stCxn id="27" idx="1"/>
            </p:cNvCxnSpPr>
            <p:nvPr/>
          </p:nvCxnSpPr>
          <p:spPr>
            <a:xfrm flipH="1">
              <a:off x="3938323" y="1488122"/>
              <a:ext cx="4313690" cy="17447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BE6D-B57D-4C6D-B901-EC3DAD3C7B6D}"/>
                </a:ext>
              </a:extLst>
            </p:cNvPr>
            <p:cNvGrpSpPr/>
            <p:nvPr/>
          </p:nvGrpSpPr>
          <p:grpSpPr>
            <a:xfrm>
              <a:off x="6691927" y="1226512"/>
              <a:ext cx="5446285" cy="1979497"/>
              <a:chOff x="6745715" y="1226512"/>
              <a:chExt cx="5446285" cy="1979497"/>
            </a:xfrm>
          </p:grpSpPr>
          <p:sp>
            <p:nvSpPr>
              <p:cNvPr id="27" name="TextBox 26">
                <a:extLst>
                  <a:ext uri="{FF2B5EF4-FFF2-40B4-BE49-F238E27FC236}">
                    <a16:creationId xmlns:a16="http://schemas.microsoft.com/office/drawing/2014/main" id="{39B2E4B4-CF7E-4C1A-A474-CCFFB50CAFC3}"/>
                  </a:ext>
                </a:extLst>
              </p:cNvPr>
              <p:cNvSpPr txBox="1"/>
              <p:nvPr/>
            </p:nvSpPr>
            <p:spPr>
              <a:xfrm>
                <a:off x="8305801" y="1226512"/>
                <a:ext cx="3886199" cy="523220"/>
              </a:xfrm>
              <a:prstGeom prst="rect">
                <a:avLst/>
              </a:prstGeom>
              <a:solidFill>
                <a:srgbClr val="FFFF00"/>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Error Taught Here</a:t>
                </a:r>
              </a:p>
            </p:txBody>
          </p:sp>
          <p:cxnSp>
            <p:nvCxnSpPr>
              <p:cNvPr id="29" name="Straight Arrow Connector 28">
                <a:extLst>
                  <a:ext uri="{FF2B5EF4-FFF2-40B4-BE49-F238E27FC236}">
                    <a16:creationId xmlns:a16="http://schemas.microsoft.com/office/drawing/2014/main" id="{29F016A9-2137-4FB1-BBA1-7A17673EFE2B}"/>
                  </a:ext>
                </a:extLst>
              </p:cNvPr>
              <p:cNvCxnSpPr>
                <a:cxnSpLocks/>
                <a:stCxn id="27" idx="1"/>
                <a:endCxn id="12" idx="3"/>
              </p:cNvCxnSpPr>
              <p:nvPr/>
            </p:nvCxnSpPr>
            <p:spPr>
              <a:xfrm flipH="1" flipV="1">
                <a:off x="6745715" y="1429559"/>
                <a:ext cx="1560086" cy="585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2AD3A28-AEFF-4E01-9188-E4A44D04FFAD}"/>
                  </a:ext>
                </a:extLst>
              </p:cNvPr>
              <p:cNvCxnSpPr>
                <a:cxnSpLocks/>
                <a:stCxn id="27" idx="1"/>
              </p:cNvCxnSpPr>
              <p:nvPr/>
            </p:nvCxnSpPr>
            <p:spPr>
              <a:xfrm flipH="1">
                <a:off x="7691917" y="1488122"/>
                <a:ext cx="613884" cy="5531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F7789E2-6E79-449E-AB0B-DD6CCE5AFB92}"/>
                  </a:ext>
                </a:extLst>
              </p:cNvPr>
              <p:cNvCxnSpPr>
                <a:cxnSpLocks/>
                <a:stCxn id="27" idx="1"/>
              </p:cNvCxnSpPr>
              <p:nvPr/>
            </p:nvCxnSpPr>
            <p:spPr>
              <a:xfrm>
                <a:off x="8305801" y="1488122"/>
                <a:ext cx="441940" cy="17178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0" name="TextBox 49">
            <a:extLst>
              <a:ext uri="{FF2B5EF4-FFF2-40B4-BE49-F238E27FC236}">
                <a16:creationId xmlns:a16="http://schemas.microsoft.com/office/drawing/2014/main" id="{718AA170-A6D2-4CFA-B65B-752642D5D2FA}"/>
              </a:ext>
            </a:extLst>
          </p:cNvPr>
          <p:cNvSpPr txBox="1"/>
          <p:nvPr/>
        </p:nvSpPr>
        <p:spPr>
          <a:xfrm>
            <a:off x="8168593" y="1966947"/>
            <a:ext cx="3952575" cy="523220"/>
          </a:xfrm>
          <a:prstGeom prst="rect">
            <a:avLst/>
          </a:prstGeom>
          <a:solidFill>
            <a:srgbClr val="FFFF00"/>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Whole Is Corrupted</a:t>
            </a:r>
          </a:p>
        </p:txBody>
      </p:sp>
      <p:grpSp>
        <p:nvGrpSpPr>
          <p:cNvPr id="26" name="Group 25">
            <a:extLst>
              <a:ext uri="{FF2B5EF4-FFF2-40B4-BE49-F238E27FC236}">
                <a16:creationId xmlns:a16="http://schemas.microsoft.com/office/drawing/2014/main" id="{60672E43-0838-489E-9224-031B9FA41F52}"/>
              </a:ext>
            </a:extLst>
          </p:cNvPr>
          <p:cNvGrpSpPr/>
          <p:nvPr/>
        </p:nvGrpSpPr>
        <p:grpSpPr>
          <a:xfrm>
            <a:off x="93239" y="0"/>
            <a:ext cx="12005523" cy="6664339"/>
            <a:chOff x="91437" y="523220"/>
            <a:chExt cx="12005523" cy="6251392"/>
          </a:xfrm>
          <a:solidFill>
            <a:srgbClr val="FF0000"/>
          </a:solidFill>
        </p:grpSpPr>
        <p:sp>
          <p:nvSpPr>
            <p:cNvPr id="19" name="&quot;Not Allowed&quot; Symbol 18">
              <a:extLst>
                <a:ext uri="{FF2B5EF4-FFF2-40B4-BE49-F238E27FC236}">
                  <a16:creationId xmlns:a16="http://schemas.microsoft.com/office/drawing/2014/main" id="{08A2037E-DEE6-4770-858E-575CC937E3AE}"/>
                </a:ext>
              </a:extLst>
            </p:cNvPr>
            <p:cNvSpPr/>
            <p:nvPr/>
          </p:nvSpPr>
          <p:spPr>
            <a:xfrm>
              <a:off x="91437" y="523220"/>
              <a:ext cx="12005523" cy="6251392"/>
            </a:xfrm>
            <a:prstGeom prst="noSmoking">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B23EE2B-E43A-467B-9D69-CDF3ED1D177F}"/>
                </a:ext>
              </a:extLst>
            </p:cNvPr>
            <p:cNvSpPr txBox="1"/>
            <p:nvPr/>
          </p:nvSpPr>
          <p:spPr>
            <a:xfrm rot="1500000">
              <a:off x="1538651" y="3288612"/>
              <a:ext cx="9116053" cy="769441"/>
            </a:xfrm>
            <a:prstGeom prst="rect">
              <a:avLst/>
            </a:prstGeom>
            <a:grp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 FOUND IN THE BIBLE</a:t>
              </a:r>
            </a:p>
          </p:txBody>
        </p:sp>
        <p:sp>
          <p:nvSpPr>
            <p:cNvPr id="30" name="TextBox 29">
              <a:extLst>
                <a:ext uri="{FF2B5EF4-FFF2-40B4-BE49-F238E27FC236}">
                  <a16:creationId xmlns:a16="http://schemas.microsoft.com/office/drawing/2014/main" id="{0D0C3907-F92F-4A4B-9130-7EA89FE28788}"/>
                </a:ext>
              </a:extLst>
            </p:cNvPr>
            <p:cNvSpPr txBox="1"/>
            <p:nvPr/>
          </p:nvSpPr>
          <p:spPr>
            <a:xfrm rot="1500000">
              <a:off x="677268" y="5218452"/>
              <a:ext cx="4473839" cy="584775"/>
            </a:xfrm>
            <a:prstGeom prst="rect">
              <a:avLst/>
            </a:prstGeom>
            <a:grp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DANGER MAN MADE</a:t>
              </a:r>
            </a:p>
          </p:txBody>
        </p:sp>
        <p:sp>
          <p:nvSpPr>
            <p:cNvPr id="32" name="TextBox 31">
              <a:extLst>
                <a:ext uri="{FF2B5EF4-FFF2-40B4-BE49-F238E27FC236}">
                  <a16:creationId xmlns:a16="http://schemas.microsoft.com/office/drawing/2014/main" id="{B1219AF4-EE9C-4802-B372-099CCAFBD70D}"/>
                </a:ext>
              </a:extLst>
            </p:cNvPr>
            <p:cNvSpPr txBox="1"/>
            <p:nvPr/>
          </p:nvSpPr>
          <p:spPr>
            <a:xfrm rot="1500000">
              <a:off x="7391843" y="1672899"/>
              <a:ext cx="4473839" cy="584775"/>
            </a:xfrm>
            <a:prstGeom prst="rect">
              <a:avLst/>
            </a:prstGeom>
            <a:grpFill/>
            <a:ln w="3810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DANGER MAN MADE</a:t>
              </a:r>
            </a:p>
          </p:txBody>
        </p:sp>
      </p:grpSp>
      <p:sp>
        <p:nvSpPr>
          <p:cNvPr id="56" name="Action Button: Go Back or Previous 55">
            <a:hlinkClick r:id="rId2" action="ppaction://hlinksldjump" highlightClick="1"/>
            <a:extLst>
              <a:ext uri="{FF2B5EF4-FFF2-40B4-BE49-F238E27FC236}">
                <a16:creationId xmlns:a16="http://schemas.microsoft.com/office/drawing/2014/main" id="{9DFA4491-221B-453B-9752-012CC7A5744F}"/>
              </a:ext>
            </a:extLst>
          </p:cNvPr>
          <p:cNvSpPr/>
          <p:nvPr/>
        </p:nvSpPr>
        <p:spPr>
          <a:xfrm>
            <a:off x="11255188" y="6464265"/>
            <a:ext cx="842683" cy="31305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69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ppt_w</p:attrName>
                                        </p:attrNameLst>
                                      </p:cBhvr>
                                      <p:tavLst>
                                        <p:tav tm="0">
                                          <p:val>
                                            <p:fltVal val="0"/>
                                          </p:val>
                                        </p:tav>
                                        <p:tav tm="100000">
                                          <p:val>
                                            <p:strVal val="#ppt_w"/>
                                          </p:val>
                                        </p:tav>
                                      </p:tavLst>
                                    </p:anim>
                                    <p:anim calcmode="lin" valueType="num">
                                      <p:cBhvr>
                                        <p:cTn id="15" dur="500" fill="hold"/>
                                        <p:tgtEl>
                                          <p:spTgt spid="50"/>
                                        </p:tgtEl>
                                        <p:attrNameLst>
                                          <p:attrName>ppt_h</p:attrName>
                                        </p:attrNameLst>
                                      </p:cBhvr>
                                      <p:tavLst>
                                        <p:tav tm="0">
                                          <p:val>
                                            <p:fltVal val="0"/>
                                          </p:val>
                                        </p:tav>
                                        <p:tav tm="100000">
                                          <p:val>
                                            <p:strVal val="#ppt_h"/>
                                          </p:val>
                                        </p:tav>
                                      </p:tavLst>
                                    </p:anim>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heel(1)">
                                      <p:cBhvr>
                                        <p:cTn id="21" dur="2000"/>
                                        <p:tgtEl>
                                          <p:spTgt spid="26"/>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6"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55F5C2-2E69-454A-9C68-11A3EA37CE9B}"/>
              </a:ext>
            </a:extLst>
          </p:cNvPr>
          <p:cNvSpPr/>
          <p:nvPr/>
        </p:nvSpPr>
        <p:spPr>
          <a:xfrm>
            <a:off x="80684" y="1694347"/>
            <a:ext cx="4410635" cy="145228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sng"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Pisteuō</a:t>
            </a:r>
            <a:r>
              <a:rPr kumimoji="0" lang="en-US" sz="2800" b="0" i="1" u="sng"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 </a:t>
            </a:r>
            <a:r>
              <a:rPr kumimoji="0" lang="en-US" sz="2800" b="0" i="1" u="sng"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A</a:t>
            </a:r>
            <a:r>
              <a:rPr kumimoji="0" lang="en-US" sz="2800" b="0" i="1" u="none" strike="noStrike" kern="1200" cap="none" spc="0" normalizeH="0" baseline="0" noProof="0" dirty="0" err="1">
                <a:ln>
                  <a:noFill/>
                </a:ln>
                <a:solidFill>
                  <a:prstClr val="white"/>
                </a:solidFill>
                <a:effectLst/>
                <a:uLnTx/>
                <a:uFillTx/>
                <a:latin typeface="Calibri" panose="020F0502020204030204"/>
                <a:ea typeface="+mn-ea"/>
                <a:cs typeface="+mn-cs"/>
              </a:rPr>
              <a:t>pisteō</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BELIEVE / FAITHLESS</a:t>
            </a:r>
          </a:p>
        </p:txBody>
      </p:sp>
      <p:sp>
        <p:nvSpPr>
          <p:cNvPr id="5" name="Rectangle 4">
            <a:extLst>
              <a:ext uri="{FF2B5EF4-FFF2-40B4-BE49-F238E27FC236}">
                <a16:creationId xmlns:a16="http://schemas.microsoft.com/office/drawing/2014/main" id="{BC5D2B6B-4D74-4712-BCFC-9D7E1FCCA540}"/>
              </a:ext>
            </a:extLst>
          </p:cNvPr>
          <p:cNvSpPr/>
          <p:nvPr/>
        </p:nvSpPr>
        <p:spPr>
          <a:xfrm>
            <a:off x="53787" y="0"/>
            <a:ext cx="4410635" cy="14522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sng"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Peithō</a:t>
            </a:r>
            <a:r>
              <a:rPr kumimoji="0" lang="en-US" sz="2800" b="0" i="1" u="sng"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 / </a:t>
            </a:r>
            <a:r>
              <a:rPr kumimoji="0" lang="en-US" sz="2800" b="0" i="1" u="sng"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Apeitheō</a:t>
            </a:r>
            <a:endParaRPr kumimoji="0" lang="en-US" sz="2800" b="0" i="1" u="sng"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OBEDIENCE / DISOBEDIENCE</a:t>
            </a:r>
          </a:p>
        </p:txBody>
      </p:sp>
      <p:sp>
        <p:nvSpPr>
          <p:cNvPr id="18" name="TextBox 17">
            <a:extLst>
              <a:ext uri="{FF2B5EF4-FFF2-40B4-BE49-F238E27FC236}">
                <a16:creationId xmlns:a16="http://schemas.microsoft.com/office/drawing/2014/main" id="{61E17BF9-80DE-4059-A496-533E541CB6C1}"/>
              </a:ext>
            </a:extLst>
          </p:cNvPr>
          <p:cNvSpPr txBox="1"/>
          <p:nvPr/>
        </p:nvSpPr>
        <p:spPr>
          <a:xfrm>
            <a:off x="35858" y="3370727"/>
            <a:ext cx="5163671" cy="3416320"/>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14:1-2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Iconium they entered the synagogue 	of the Jews together, and spoke in 	such a manner that a large number of 	people </a:t>
            </a:r>
            <a:r>
              <a:rPr kumimoji="0" 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believed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both of Jews and of 	Greeks.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Jews who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disbelieved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stirred 	up the minds of the Gentiles and 	embittered them against the brethren. </a:t>
            </a:r>
          </a:p>
        </p:txBody>
      </p:sp>
      <p:sp>
        <p:nvSpPr>
          <p:cNvPr id="3" name="TextBox 2">
            <a:extLst>
              <a:ext uri="{FF2B5EF4-FFF2-40B4-BE49-F238E27FC236}">
                <a16:creationId xmlns:a16="http://schemas.microsoft.com/office/drawing/2014/main" id="{A1407500-371E-439A-8C39-31A52F07D2C5}"/>
              </a:ext>
            </a:extLst>
          </p:cNvPr>
          <p:cNvSpPr txBox="1"/>
          <p:nvPr/>
        </p:nvSpPr>
        <p:spPr>
          <a:xfrm>
            <a:off x="5253316" y="135791"/>
            <a:ext cx="6938683" cy="6170920"/>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1"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Peithō</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2400" b="0" i="1" u="sng"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pisteuō</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'to trust,'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are closely related etymologically; the difference in meaning is that the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former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implies the obedience that is produced by the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latter,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cp.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Heb. 3:18, 19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where the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disobedience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the Israelites is said to be the evidence of their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unbelief. Faith is of the heart, invisible to men;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obedience is of the conduct and may be observed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When a man obeys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gives the only possible evidence that in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his heart he believes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course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it is persuasion of the truth that results in faith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believe because we are persuaded that the thing is true, a thing does not become true because it is believed),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peithō</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NT suggests an actual and outward result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of the inward persuasion and consequent faith."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From Notes on Thessalonians, by Hogg and Vine, pp. 254,255.]</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New Testament Words</a:t>
            </a:r>
          </a:p>
        </p:txBody>
      </p:sp>
      <p:sp>
        <p:nvSpPr>
          <p:cNvPr id="8" name="TextBox 7">
            <a:extLst>
              <a:ext uri="{FF2B5EF4-FFF2-40B4-BE49-F238E27FC236}">
                <a16:creationId xmlns:a16="http://schemas.microsoft.com/office/drawing/2014/main" id="{E3A97330-673B-4ACD-85B8-E66ADEFFFF08}"/>
              </a:ext>
            </a:extLst>
          </p:cNvPr>
          <p:cNvSpPr txBox="1"/>
          <p:nvPr/>
        </p:nvSpPr>
        <p:spPr>
          <a:xfrm>
            <a:off x="35858" y="3299027"/>
            <a:ext cx="5181600" cy="3539430"/>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3:18-19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to whom did He swear that 	they would not enter His rest, 	but to those who were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disobedient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we see that they were not 	able to enter because of 	</a:t>
            </a:r>
            <a:r>
              <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unbelief</a:t>
            </a:r>
            <a:r>
              <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47774D83-23B8-4C4E-8ECB-2428F35BAE37}"/>
              </a:ext>
            </a:extLst>
          </p:cNvPr>
          <p:cNvCxnSpPr>
            <a:cxnSpLocks/>
          </p:cNvCxnSpPr>
          <p:nvPr/>
        </p:nvCxnSpPr>
        <p:spPr>
          <a:xfrm flipV="1">
            <a:off x="770965" y="1452283"/>
            <a:ext cx="1804069" cy="36755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0D905CD-A9E6-4456-A5F5-611856CBA08D}"/>
              </a:ext>
            </a:extLst>
          </p:cNvPr>
          <p:cNvCxnSpPr/>
          <p:nvPr/>
        </p:nvCxnSpPr>
        <p:spPr>
          <a:xfrm flipV="1">
            <a:off x="1475157" y="3146630"/>
            <a:ext cx="0" cy="1766029"/>
          </a:xfrm>
          <a:prstGeom prst="straightConnector1">
            <a:avLst/>
          </a:prstGeom>
          <a:ln w="5715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34E3C98-D4C7-414F-94BF-CCC98781710B}"/>
              </a:ext>
            </a:extLst>
          </p:cNvPr>
          <p:cNvCxnSpPr>
            <a:cxnSpLocks/>
          </p:cNvCxnSpPr>
          <p:nvPr/>
        </p:nvCxnSpPr>
        <p:spPr>
          <a:xfrm flipV="1">
            <a:off x="1590765" y="3146630"/>
            <a:ext cx="984269" cy="3254170"/>
          </a:xfrm>
          <a:prstGeom prst="straightConnector1">
            <a:avLst/>
          </a:prstGeom>
          <a:ln w="5715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3AEB32-90A2-417D-BBB2-2337B672782A}"/>
              </a:ext>
            </a:extLst>
          </p:cNvPr>
          <p:cNvCxnSpPr/>
          <p:nvPr/>
        </p:nvCxnSpPr>
        <p:spPr>
          <a:xfrm flipV="1">
            <a:off x="3460371" y="1452283"/>
            <a:ext cx="0" cy="41416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Action Button: Go Back or Previous 18">
            <a:hlinkClick r:id="rId4" action="ppaction://hlinksldjump" highlightClick="1">
              <a:snd r:embed="rId5" name="arrow.wav"/>
            </a:hlinkClick>
            <a:extLst>
              <a:ext uri="{FF2B5EF4-FFF2-40B4-BE49-F238E27FC236}">
                <a16:creationId xmlns:a16="http://schemas.microsoft.com/office/drawing/2014/main" id="{848747BB-B1D3-4545-8FE4-F875F87AB3B6}"/>
              </a:ext>
            </a:extLst>
          </p:cNvPr>
          <p:cNvSpPr/>
          <p:nvPr/>
        </p:nvSpPr>
        <p:spPr>
          <a:xfrm>
            <a:off x="11357024" y="6531553"/>
            <a:ext cx="753036" cy="27188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2F6C17F-4D23-40FA-8788-CB60106CA966}"/>
              </a:ext>
            </a:extLst>
          </p:cNvPr>
          <p:cNvSpPr txBox="1"/>
          <p:nvPr/>
        </p:nvSpPr>
        <p:spPr>
          <a:xfrm>
            <a:off x="0" y="14990"/>
            <a:ext cx="12192000" cy="5955476"/>
          </a:xfrm>
          <a:prstGeom prst="rect">
            <a:avLst/>
          </a:prstGeom>
          <a:solidFill>
            <a:srgbClr val="FFFFCC"/>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Obedience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 Of Speech: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Verb</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hlinkClick r:id="rId6"/>
              </a:rPr>
              <a:t>&lt;G3982&gt;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π</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είθω</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peithō</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persuade, to win over,"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Passive and Middle Voices,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be persuaded, to listen to, to obey,"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"obedience" suggested is not by submission to authority, but resulting from persuasion.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Disobedience</a:t>
            </a:r>
            <a:endPar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 Of Speech: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Verb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hlinkClick r:id="rId7"/>
              </a:rPr>
              <a:t>&lt;G544&gt;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ἀπ</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ειθέω</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apeitheō</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akin to A, No. 1, and B,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refuse to be persuaded, to refuse belief, to be disobedient,"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translated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"disobedient,"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by the verb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be disobedient,“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p:txBody>
      </p:sp>
      <p:sp>
        <p:nvSpPr>
          <p:cNvPr id="4" name="TextBox 3">
            <a:extLst>
              <a:ext uri="{FF2B5EF4-FFF2-40B4-BE49-F238E27FC236}">
                <a16:creationId xmlns:a16="http://schemas.microsoft.com/office/drawing/2014/main" id="{DBAB8757-65A3-4489-944D-A3409C6A9D19}"/>
              </a:ext>
            </a:extLst>
          </p:cNvPr>
          <p:cNvSpPr txBox="1"/>
          <p:nvPr/>
        </p:nvSpPr>
        <p:spPr>
          <a:xfrm>
            <a:off x="0" y="0"/>
            <a:ext cx="12192000" cy="4170372"/>
          </a:xfrm>
          <a:prstGeom prst="rect">
            <a:avLst/>
          </a:prstGeom>
          <a:solidFill>
            <a:srgbClr val="FFFFCC"/>
          </a:solidFill>
          <a:ln w="381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 Of Speech: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Verb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hlinkClick r:id="rId8"/>
              </a:rPr>
              <a:t>&lt;G4100&gt;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 </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π</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ιστεύω</a:t>
            </a:r>
            <a:r>
              <a:rPr kumimoji="0" 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pisteuō</a:t>
            </a:r>
            <a:endParaRPr kumimoji="0" 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"to believe," also "to be persuaded of," and hence, "to place confidence in, to trust,"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signifies, in this sense of the word,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reliance upon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 mere credence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 corresponding negative verb is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r>
              <a:rPr kumimoji="0" lang="en-US" sz="2400" b="1" i="1" u="sng"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apisteō</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hlinkClick r:id="rId9"/>
              </a:rPr>
              <a:t>2 Tim. 2:13</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AV,</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"believe not"</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RV, </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are faithless,</a:t>
            </a:r>
            <a:r>
              <a:rPr kumimoji="0" 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p:txBody>
      </p:sp>
    </p:spTree>
    <p:extLst>
      <p:ext uri="{BB962C8B-B14F-4D97-AF65-F5344CB8AC3E}">
        <p14:creationId xmlns:p14="http://schemas.microsoft.com/office/powerpoint/2010/main" val="488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6"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1000"/>
                                        <p:tgtEl>
                                          <p:spTgt spid="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1000"/>
                                        <p:tgtEl>
                                          <p:spTgt spid="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par>
                                <p:cTn id="72" presetID="1"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8" grpId="0" animBg="1"/>
      <p:bldP spid="3" grpId="0" animBg="1"/>
      <p:bldP spid="8" grpId="0" animBg="1"/>
      <p:bldP spid="8" grpId="1" animBg="1"/>
      <p:bldP spid="19" grpId="0" animBg="1"/>
      <p:bldP spid="2" grpId="0" animBg="1"/>
      <p:bldP spid="2" grpId="1" animBg="1"/>
      <p:bldP spid="4" grpId="0" animBg="1"/>
      <p:bldP spid="4"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E4A765-1377-43B0-A763-F08F64F5422A}"/>
              </a:ext>
            </a:extLst>
          </p:cNvPr>
          <p:cNvSpPr txBox="1"/>
          <p:nvPr/>
        </p:nvSpPr>
        <p:spPr>
          <a:xfrm>
            <a:off x="0" y="4571993"/>
            <a:ext cx="12192000" cy="2246769"/>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14:15 (NASB77)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and saying, "Men, why are you doing these things? We are also men of the same 	nature as you, and preach the gospel to you in order that you should turn from 	these vain things to a living God,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MADE THE HEAVEN AND THE 	EARTH AND THE SEA, AND ALL THAT IS IN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4B354F4-4F7A-4094-9FAF-32AE46482058}"/>
              </a:ext>
            </a:extLst>
          </p:cNvPr>
          <p:cNvSpPr/>
          <p:nvPr/>
        </p:nvSpPr>
        <p:spPr>
          <a:xfrm>
            <a:off x="9240819" y="39238"/>
            <a:ext cx="2875877" cy="123713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We also are men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not Gods!</a:t>
            </a:r>
          </a:p>
        </p:txBody>
      </p:sp>
      <p:grpSp>
        <p:nvGrpSpPr>
          <p:cNvPr id="16" name="Group 15">
            <a:extLst>
              <a:ext uri="{FF2B5EF4-FFF2-40B4-BE49-F238E27FC236}">
                <a16:creationId xmlns:a16="http://schemas.microsoft.com/office/drawing/2014/main" id="{4B5ABF95-12F1-448E-A33A-67A04655F365}"/>
              </a:ext>
            </a:extLst>
          </p:cNvPr>
          <p:cNvGrpSpPr/>
          <p:nvPr/>
        </p:nvGrpSpPr>
        <p:grpSpPr>
          <a:xfrm>
            <a:off x="2963760" y="129089"/>
            <a:ext cx="6255544" cy="541260"/>
            <a:chOff x="2963760" y="129089"/>
            <a:chExt cx="6255544" cy="541260"/>
          </a:xfrm>
        </p:grpSpPr>
        <p:sp>
          <p:nvSpPr>
            <p:cNvPr id="7" name="TextBox 6">
              <a:extLst>
                <a:ext uri="{FF2B5EF4-FFF2-40B4-BE49-F238E27FC236}">
                  <a16:creationId xmlns:a16="http://schemas.microsoft.com/office/drawing/2014/main" id="{B1CC4EFE-D4EE-488F-8EE2-AD2CDB986737}"/>
                </a:ext>
              </a:extLst>
            </p:cNvPr>
            <p:cNvSpPr txBox="1"/>
            <p:nvPr/>
          </p:nvSpPr>
          <p:spPr>
            <a:xfrm>
              <a:off x="3487271" y="129089"/>
              <a:ext cx="5217458" cy="523220"/>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Why are you doing these things?</a:t>
              </a:r>
            </a:p>
          </p:txBody>
        </p:sp>
        <p:cxnSp>
          <p:nvCxnSpPr>
            <p:cNvPr id="9" name="Straight Arrow Connector 8">
              <a:extLst>
                <a:ext uri="{FF2B5EF4-FFF2-40B4-BE49-F238E27FC236}">
                  <a16:creationId xmlns:a16="http://schemas.microsoft.com/office/drawing/2014/main" id="{88C9B11E-AE52-4CC0-A379-4D033A2BD303}"/>
                </a:ext>
              </a:extLst>
            </p:cNvPr>
            <p:cNvCxnSpPr>
              <a:cxnSpLocks/>
            </p:cNvCxnSpPr>
            <p:nvPr/>
          </p:nvCxnSpPr>
          <p:spPr>
            <a:xfrm flipH="1">
              <a:off x="2963760" y="657803"/>
              <a:ext cx="6255544" cy="12546"/>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 name="Rectangle: Rounded Corners 9">
            <a:extLst>
              <a:ext uri="{FF2B5EF4-FFF2-40B4-BE49-F238E27FC236}">
                <a16:creationId xmlns:a16="http://schemas.microsoft.com/office/drawing/2014/main" id="{3E8B840E-B1D2-4490-9092-9AD94DED7972}"/>
              </a:ext>
            </a:extLst>
          </p:cNvPr>
          <p:cNvSpPr/>
          <p:nvPr/>
        </p:nvSpPr>
        <p:spPr>
          <a:xfrm>
            <a:off x="77125" y="51784"/>
            <a:ext cx="2875877" cy="12245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oxen and garlands to offer sacrifice</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1C80BC6-8C70-4671-83DD-6B10B7082E8F}"/>
              </a:ext>
            </a:extLst>
          </p:cNvPr>
          <p:cNvSpPr/>
          <p:nvPr/>
        </p:nvSpPr>
        <p:spPr>
          <a:xfrm>
            <a:off x="87883" y="1573678"/>
            <a:ext cx="2875877" cy="122458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Priest and Temple of Zeus</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4" name="Group 23">
            <a:extLst>
              <a:ext uri="{FF2B5EF4-FFF2-40B4-BE49-F238E27FC236}">
                <a16:creationId xmlns:a16="http://schemas.microsoft.com/office/drawing/2014/main" id="{B25CD31C-1B8A-4DB9-87C6-712315BC30AC}"/>
              </a:ext>
            </a:extLst>
          </p:cNvPr>
          <p:cNvGrpSpPr/>
          <p:nvPr/>
        </p:nvGrpSpPr>
        <p:grpSpPr>
          <a:xfrm>
            <a:off x="2733334" y="846690"/>
            <a:ext cx="9401292" cy="1980566"/>
            <a:chOff x="2733334" y="846690"/>
            <a:chExt cx="9401292" cy="1980566"/>
          </a:xfrm>
        </p:grpSpPr>
        <p:sp>
          <p:nvSpPr>
            <p:cNvPr id="17" name="Rectangle: Rounded Corners 16">
              <a:extLst>
                <a:ext uri="{FF2B5EF4-FFF2-40B4-BE49-F238E27FC236}">
                  <a16:creationId xmlns:a16="http://schemas.microsoft.com/office/drawing/2014/main" id="{CF43EF1E-D476-4C1F-8AFD-FB39129FBC96}"/>
                </a:ext>
              </a:extLst>
            </p:cNvPr>
            <p:cNvSpPr/>
            <p:nvPr/>
          </p:nvSpPr>
          <p:spPr>
            <a:xfrm>
              <a:off x="9258749" y="1590126"/>
              <a:ext cx="2875877" cy="123713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We preach a Gospel</a:t>
              </a:r>
            </a:p>
          </p:txBody>
        </p:sp>
        <p:cxnSp>
          <p:nvCxnSpPr>
            <p:cNvPr id="20" name="Straight Arrow Connector 19">
              <a:extLst>
                <a:ext uri="{FF2B5EF4-FFF2-40B4-BE49-F238E27FC236}">
                  <a16:creationId xmlns:a16="http://schemas.microsoft.com/office/drawing/2014/main" id="{46E257D3-6C64-4C85-9215-4E705A2C7684}"/>
                </a:ext>
              </a:extLst>
            </p:cNvPr>
            <p:cNvCxnSpPr>
              <a:stCxn id="17" idx="1"/>
            </p:cNvCxnSpPr>
            <p:nvPr/>
          </p:nvCxnSpPr>
          <p:spPr>
            <a:xfrm flipH="1">
              <a:off x="2963760" y="2208691"/>
              <a:ext cx="629498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52EF42-080E-4090-A397-AD82B1511C76}"/>
                </a:ext>
              </a:extLst>
            </p:cNvPr>
            <p:cNvCxnSpPr>
              <a:cxnSpLocks/>
            </p:cNvCxnSpPr>
            <p:nvPr/>
          </p:nvCxnSpPr>
          <p:spPr>
            <a:xfrm flipH="1" flipV="1">
              <a:off x="2985275" y="846690"/>
              <a:ext cx="6233146" cy="13749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E0FAFFA-13F4-4D2D-BE03-3846B9B5E466}"/>
                </a:ext>
              </a:extLst>
            </p:cNvPr>
            <p:cNvSpPr txBox="1"/>
            <p:nvPr/>
          </p:nvSpPr>
          <p:spPr>
            <a:xfrm rot="720000">
              <a:off x="2733334" y="1192967"/>
              <a:ext cx="4228457" cy="95410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turn you from these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vain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things</a:t>
              </a:r>
            </a:p>
          </p:txBody>
        </p:sp>
      </p:grpSp>
      <p:cxnSp>
        <p:nvCxnSpPr>
          <p:cNvPr id="27" name="Straight Arrow Connector 26">
            <a:extLst>
              <a:ext uri="{FF2B5EF4-FFF2-40B4-BE49-F238E27FC236}">
                <a16:creationId xmlns:a16="http://schemas.microsoft.com/office/drawing/2014/main" id="{213AF302-BB9B-4350-9893-76A1AA26A91E}"/>
              </a:ext>
            </a:extLst>
          </p:cNvPr>
          <p:cNvCxnSpPr>
            <a:stCxn id="18" idx="0"/>
          </p:cNvCxnSpPr>
          <p:nvPr/>
        </p:nvCxnSpPr>
        <p:spPr>
          <a:xfrm flipH="1" flipV="1">
            <a:off x="1519518" y="1276368"/>
            <a:ext cx="6304" cy="2973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1D9AD53-D3ED-4DAB-B806-29244AFC7352}"/>
              </a:ext>
            </a:extLst>
          </p:cNvPr>
          <p:cNvSpPr txBox="1"/>
          <p:nvPr/>
        </p:nvSpPr>
        <p:spPr>
          <a:xfrm>
            <a:off x="64561" y="2877139"/>
            <a:ext cx="12055692" cy="1384995"/>
          </a:xfrm>
          <a:prstGeom prst="rect">
            <a:avLst/>
          </a:prstGeom>
          <a:solidFill>
            <a:schemeClr val="accent4">
              <a:lumMod val="20000"/>
              <a:lumOff val="80000"/>
            </a:schemeClr>
          </a:solidFill>
          <a:ln w="5715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80"/>
                </a:solidFill>
                <a:effectLst/>
                <a:uLnTx/>
                <a:uFillTx/>
                <a:latin typeface="Verdana" panose="020B0604030504040204" pitchFamily="34" charset="0"/>
                <a:ea typeface="+mn-ea"/>
                <a:cs typeface="+mn-cs"/>
              </a:rPr>
              <a:t>3124. </a:t>
            </a:r>
            <a:r>
              <a:rPr kumimoji="0" lang="en-US" sz="2800" b="1" i="0" u="none" strike="noStrike" kern="1200" cap="none" spc="0" normalizeH="0" baseline="0" noProof="0" dirty="0" err="1">
                <a:ln>
                  <a:noFill/>
                </a:ln>
                <a:solidFill>
                  <a:srgbClr val="000080"/>
                </a:solidFill>
                <a:effectLst/>
                <a:uLnTx/>
                <a:uFillTx/>
                <a:latin typeface="SBL Greek" panose="02000000000000000000" pitchFamily="2" charset="0"/>
                <a:ea typeface="+mn-ea"/>
                <a:cs typeface="+mn-cs"/>
              </a:rPr>
              <a:t>μάτ</a:t>
            </a:r>
            <a:r>
              <a:rPr kumimoji="0" lang="en-US" sz="2800" b="1" i="0" u="none" strike="noStrike" kern="1200" cap="none" spc="0" normalizeH="0" baseline="0" noProof="0" dirty="0">
                <a:ln>
                  <a:noFill/>
                </a:ln>
                <a:solidFill>
                  <a:srgbClr val="000080"/>
                </a:solidFill>
                <a:effectLst/>
                <a:uLnTx/>
                <a:uFillTx/>
                <a:latin typeface="SBL Greek" panose="02000000000000000000" pitchFamily="2" charset="0"/>
                <a:ea typeface="+mn-ea"/>
                <a:cs typeface="+mn-cs"/>
              </a:rPr>
              <a:t>αιος</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Gentium" panose="02000503060000020004" pitchFamily="2" charset="0"/>
                <a:ea typeface="+mn-ea"/>
                <a:cs typeface="+mn-cs"/>
              </a:rPr>
              <a:t>mataios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adj</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Vain, useless, idle, empty, worthless, foolish.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Complete Biblical Library Greek-English Dictionary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Oval 30">
            <a:extLst>
              <a:ext uri="{FF2B5EF4-FFF2-40B4-BE49-F238E27FC236}">
                <a16:creationId xmlns:a16="http://schemas.microsoft.com/office/drawing/2014/main" id="{DFC1B4DC-5B93-4577-8241-3BF78386A244}"/>
              </a:ext>
            </a:extLst>
          </p:cNvPr>
          <p:cNvSpPr/>
          <p:nvPr/>
        </p:nvSpPr>
        <p:spPr>
          <a:xfrm>
            <a:off x="4159624" y="2956016"/>
            <a:ext cx="3872753" cy="15890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To a Living God</a:t>
            </a:r>
          </a:p>
        </p:txBody>
      </p:sp>
      <p:cxnSp>
        <p:nvCxnSpPr>
          <p:cNvPr id="33" name="Straight Arrow Connector 32">
            <a:extLst>
              <a:ext uri="{FF2B5EF4-FFF2-40B4-BE49-F238E27FC236}">
                <a16:creationId xmlns:a16="http://schemas.microsoft.com/office/drawing/2014/main" id="{8B46F547-B537-4BB1-A43B-E87D52F339C7}"/>
              </a:ext>
            </a:extLst>
          </p:cNvPr>
          <p:cNvCxnSpPr>
            <a:cxnSpLocks/>
            <a:stCxn id="17" idx="1"/>
          </p:cNvCxnSpPr>
          <p:nvPr/>
        </p:nvCxnSpPr>
        <p:spPr>
          <a:xfrm flipH="1">
            <a:off x="7730308" y="2208691"/>
            <a:ext cx="1528441" cy="11148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39BAFF81-4984-4D22-9A72-74D5CBEA9B38}"/>
              </a:ext>
            </a:extLst>
          </p:cNvPr>
          <p:cNvGrpSpPr/>
          <p:nvPr/>
        </p:nvGrpSpPr>
        <p:grpSpPr>
          <a:xfrm>
            <a:off x="87883" y="51784"/>
            <a:ext cx="2905447" cy="2762926"/>
            <a:chOff x="87883" y="51784"/>
            <a:chExt cx="2905447" cy="2762926"/>
          </a:xfrm>
        </p:grpSpPr>
        <p:sp>
          <p:nvSpPr>
            <p:cNvPr id="35" name="&quot;Not Allowed&quot; Symbol 34">
              <a:extLst>
                <a:ext uri="{FF2B5EF4-FFF2-40B4-BE49-F238E27FC236}">
                  <a16:creationId xmlns:a16="http://schemas.microsoft.com/office/drawing/2014/main" id="{B98D1EBE-E38B-41C5-B04B-B500B648F1A2}"/>
                </a:ext>
              </a:extLst>
            </p:cNvPr>
            <p:cNvSpPr/>
            <p:nvPr/>
          </p:nvSpPr>
          <p:spPr>
            <a:xfrm>
              <a:off x="87883" y="51784"/>
              <a:ext cx="2905447" cy="2762926"/>
            </a:xfrm>
            <a:prstGeom prst="noSmoking">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34268C64-1F80-4D96-91FB-BEA942CCFE04}"/>
                </a:ext>
              </a:extLst>
            </p:cNvPr>
            <p:cNvSpPr txBox="1"/>
            <p:nvPr/>
          </p:nvSpPr>
          <p:spPr>
            <a:xfrm rot="2640000">
              <a:off x="430306" y="1163295"/>
              <a:ext cx="2330725"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DEAD GODS</a:t>
              </a:r>
            </a:p>
          </p:txBody>
        </p:sp>
      </p:grpSp>
      <p:sp>
        <p:nvSpPr>
          <p:cNvPr id="42" name="Action Button: Go Back or Previous 41">
            <a:hlinkClick r:id="rId3" action="ppaction://hlinksldjump" highlightClick="1"/>
            <a:extLst>
              <a:ext uri="{FF2B5EF4-FFF2-40B4-BE49-F238E27FC236}">
                <a16:creationId xmlns:a16="http://schemas.microsoft.com/office/drawing/2014/main" id="{6B604E07-D2E4-4B68-BF4C-93CD4C820CE6}"/>
              </a:ext>
            </a:extLst>
          </p:cNvPr>
          <p:cNvSpPr/>
          <p:nvPr/>
        </p:nvSpPr>
        <p:spPr>
          <a:xfrm>
            <a:off x="11354937" y="6447901"/>
            <a:ext cx="708236" cy="31062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D01E9CC-A644-47D1-BDAC-1AB490607E98}"/>
              </a:ext>
            </a:extLst>
          </p:cNvPr>
          <p:cNvSpPr txBox="1"/>
          <p:nvPr/>
        </p:nvSpPr>
        <p:spPr>
          <a:xfrm>
            <a:off x="55625" y="2877139"/>
            <a:ext cx="12039570" cy="1384995"/>
          </a:xfrm>
          <a:prstGeom prst="rect">
            <a:avLst/>
          </a:prstGeom>
          <a:solidFill>
            <a:schemeClr val="accent4">
              <a:lumMod val="20000"/>
              <a:lumOff val="80000"/>
            </a:schemeClr>
          </a:solidFill>
          <a:ln w="5715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26:65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65  Then the high priest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tore his robes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saying,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has blasphemed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What further 	need do we have of witnesses? Behold, you have now heard the blasphemy;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64AF4587-4D1D-431C-A465-6C6F84E19AC5}"/>
              </a:ext>
            </a:extLst>
          </p:cNvPr>
          <p:cNvSpPr txBox="1"/>
          <p:nvPr/>
        </p:nvSpPr>
        <p:spPr>
          <a:xfrm>
            <a:off x="0" y="47488"/>
            <a:ext cx="12134626" cy="6724918"/>
          </a:xfrm>
          <a:prstGeom prst="rect">
            <a:avLst/>
          </a:prstGeom>
          <a:solidFill>
            <a:schemeClr val="accent4">
              <a:lumMod val="20000"/>
              <a:lumOff val="80000"/>
            </a:schemeClr>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115:3-8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But our God is in the heavens; He does whatever He pleases. </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Their idols are silver and gold, The work of man's hands. </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They have mouths, but they cannot speak; They have eyes, but they 	cannot see; </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They have ears, but they cannot hear; They have noses, but they 	cannot smell; </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They have hands, but they cannot feel; They have feet, but they 	cannot walk; They cannot make a sound with their throat. </a:t>
            </a:r>
            <a:b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Those who make them will become like them, Everyone who trusts in 	them.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TextBox 38">
            <a:extLst>
              <a:ext uri="{FF2B5EF4-FFF2-40B4-BE49-F238E27FC236}">
                <a16:creationId xmlns:a16="http://schemas.microsoft.com/office/drawing/2014/main" id="{10C5C5FB-B194-44AA-935A-1047336592A2}"/>
              </a:ext>
            </a:extLst>
          </p:cNvPr>
          <p:cNvSpPr txBox="1"/>
          <p:nvPr/>
        </p:nvSpPr>
        <p:spPr>
          <a:xfrm>
            <a:off x="-13648" y="135870"/>
            <a:ext cx="12104117" cy="6555641"/>
          </a:xfrm>
          <a:prstGeom prst="rect">
            <a:avLst/>
          </a:prstGeom>
          <a:solidFill>
            <a:schemeClr val="accent4">
              <a:lumMod val="20000"/>
              <a:lumOff val="80000"/>
            </a:schemeClr>
          </a:solidFill>
          <a:ln w="5715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Isaiah 44:9-20 </a:t>
            </a:r>
            <a:r>
              <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Those who fashion a graven image are all of them futile, and their precious 	things are of no profit; even their own witnesses fail to see or know, so that 	they will be put to shame. </a:t>
            </a:r>
            <a:b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Who has fashioned a god or cast an idol to no profit? </a:t>
            </a:r>
            <a:b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Behold, all his companions will be put to shame, for the craftsmen 	themselves are mere men. Let them all assemble themselves, let them stand 	up, let them tremble, let them together be put to shame. </a:t>
            </a:r>
            <a:b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The man shapes iron into a cutting tool, and does his work over the coals, 	fashioning it with hammers, and working it with his strong arm. He also 	gets hungry and his strength fails; he drinks no water and becomes weary. </a:t>
            </a:r>
            <a:b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070FB557-7C5D-4D71-9252-AD7446A0DABB}"/>
              </a:ext>
            </a:extLst>
          </p:cNvPr>
          <p:cNvSpPr txBox="1"/>
          <p:nvPr/>
        </p:nvSpPr>
        <p:spPr>
          <a:xfrm>
            <a:off x="87883" y="2904035"/>
            <a:ext cx="12030619" cy="1384995"/>
          </a:xfrm>
          <a:prstGeom prst="rect">
            <a:avLst/>
          </a:prstGeom>
          <a:solidFill>
            <a:schemeClr val="accent4">
              <a:lumMod val="20000"/>
              <a:lumOff val="80000"/>
            </a:schemeClr>
          </a:solidFill>
          <a:ln w="5715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But when the apostles, Barnabas and Paul, heard of it,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tore their robes</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rushed out into the crowd, crying out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4">
            <a:extLst>
              <a:ext uri="{FF2B5EF4-FFF2-40B4-BE49-F238E27FC236}">
                <a16:creationId xmlns:a16="http://schemas.microsoft.com/office/drawing/2014/main" id="{F58D0D55-407D-414F-84C9-7F760A4C52B1}"/>
              </a:ext>
            </a:extLst>
          </p:cNvPr>
          <p:cNvGrpSpPr/>
          <p:nvPr/>
        </p:nvGrpSpPr>
        <p:grpSpPr>
          <a:xfrm>
            <a:off x="71747" y="1116106"/>
            <a:ext cx="12039570" cy="3146028"/>
            <a:chOff x="71747" y="470650"/>
            <a:chExt cx="12039570" cy="3146028"/>
          </a:xfrm>
        </p:grpSpPr>
        <p:sp>
          <p:nvSpPr>
            <p:cNvPr id="12" name="TextBox 11">
              <a:extLst>
                <a:ext uri="{FF2B5EF4-FFF2-40B4-BE49-F238E27FC236}">
                  <a16:creationId xmlns:a16="http://schemas.microsoft.com/office/drawing/2014/main" id="{C00DC6A9-6425-4186-97C9-A1C1BF27171B}"/>
                </a:ext>
              </a:extLst>
            </p:cNvPr>
            <p:cNvSpPr txBox="1"/>
            <p:nvPr/>
          </p:nvSpPr>
          <p:spPr>
            <a:xfrm>
              <a:off x="71747" y="2231683"/>
              <a:ext cx="12039570" cy="1384995"/>
            </a:xfrm>
            <a:prstGeom prst="rect">
              <a:avLst/>
            </a:prstGeom>
            <a:solidFill>
              <a:schemeClr val="accent4">
                <a:lumMod val="20000"/>
                <a:lumOff val="80000"/>
              </a:schemeClr>
            </a:solidFill>
            <a:ln w="5715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And the priest of Zeus, whose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temple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just outside the city, brought oxen 	and garlands to the gates, and wanted to offer sacrifice with the crowds.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B6235C20-03E9-4D57-90D2-C73D12A48CC7}"/>
                </a:ext>
              </a:extLst>
            </p:cNvPr>
            <p:cNvCxnSpPr>
              <a:cxnSpLocks/>
              <a:stCxn id="12" idx="0"/>
            </p:cNvCxnSpPr>
            <p:nvPr/>
          </p:nvCxnSpPr>
          <p:spPr>
            <a:xfrm flipH="1" flipV="1">
              <a:off x="2933251" y="470650"/>
              <a:ext cx="3158281" cy="17610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DB1F9CD4-2216-4231-8C4A-BB0315260AC0}"/>
              </a:ext>
            </a:extLst>
          </p:cNvPr>
          <p:cNvSpPr txBox="1"/>
          <p:nvPr/>
        </p:nvSpPr>
        <p:spPr>
          <a:xfrm>
            <a:off x="83409" y="623132"/>
            <a:ext cx="12025183" cy="6124754"/>
          </a:xfrm>
          <a:prstGeom prst="rect">
            <a:avLst/>
          </a:prstGeom>
          <a:solidFill>
            <a:schemeClr val="accent4">
              <a:lumMod val="20000"/>
              <a:lumOff val="80000"/>
            </a:schemeClr>
          </a:solidFill>
          <a:ln w="57150">
            <a:no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Another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shapes wood, he extends a measuring line; he outlines it with red 	chalk. He works it with planes, and outlines it with a compass, and makes it like 	the form of a man, like the beauty of man, so that it may sit in a house.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Surely he cuts cedars for himself, and takes a cypress or an oak, and raises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himself among the trees of the forest. He plants a fir, and the rain makes it 	grow.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Then it becomes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something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 man to burn, so he takes one of them and 	warms himself; he also makes a fire to bake bread. He also makes a god and 	worships it; he makes it a graven image, and falls down before 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Half of it he burns in the fire; over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half he eats meat as he roasts a roast, 	and is satisfied. He also warms himself and says, "Aha! I am warm, I have seen 	the fire."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10784A53-477C-4B5E-8BF7-BC56360BC3EA}"/>
              </a:ext>
            </a:extLst>
          </p:cNvPr>
          <p:cNvSpPr txBox="1"/>
          <p:nvPr/>
        </p:nvSpPr>
        <p:spPr>
          <a:xfrm>
            <a:off x="34778" y="641801"/>
            <a:ext cx="12055691" cy="6155531"/>
          </a:xfrm>
          <a:prstGeom prst="rect">
            <a:avLst/>
          </a:prstGeom>
          <a:solidFill>
            <a:srgbClr val="FFF2CC"/>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But the rest of it he makes into a god, his graven image. He falls down before it 	and worships; he also prays to it and says, "Deliver me, for thou art my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They do not know, nor do they understand, for He has smeared over their eyes 	so that they cannot see and their hearts so that they cannot comprehend.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And no one recalls, nor is there knowledge or understanding to say, "I have 	burned half of it in the fire, and also have baked bread over its coals. I roast meat 	and eat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I make the rest of it into an abomination, I fall down before a 	block of wood!"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He feeds on ashes; a deceived heart has turned him aside. And he cannot 	deliver himself, nor say, " Is there not a lie in my right hand?“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6981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53" presetClass="entr" presetSubtype="16"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29"/>
                                        </p:tgtEl>
                                        <p:attrNameLst>
                                          <p:attrName>ppt_w</p:attrName>
                                        </p:attrNameLst>
                                      </p:cBhvr>
                                      <p:tavLst>
                                        <p:tav tm="0">
                                          <p:val>
                                            <p:strVal val="ppt_w"/>
                                          </p:val>
                                        </p:tav>
                                        <p:tav tm="100000">
                                          <p:val>
                                            <p:fltVal val="0"/>
                                          </p:val>
                                        </p:tav>
                                      </p:tavLst>
                                    </p:anim>
                                    <p:anim calcmode="lin" valueType="num">
                                      <p:cBhvr>
                                        <p:cTn id="40" dur="500"/>
                                        <p:tgtEl>
                                          <p:spTgt spid="29"/>
                                        </p:tgtEl>
                                        <p:attrNameLst>
                                          <p:attrName>ppt_h</p:attrName>
                                        </p:attrNameLst>
                                      </p:cBhvr>
                                      <p:tavLst>
                                        <p:tav tm="0">
                                          <p:val>
                                            <p:strVal val="ppt_h"/>
                                          </p:val>
                                        </p:tav>
                                        <p:tav tm="100000">
                                          <p:val>
                                            <p:fltVal val="0"/>
                                          </p:val>
                                        </p:tav>
                                      </p:tavLst>
                                    </p:anim>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53" presetClass="entr" presetSubtype="16"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30"/>
                                        </p:tgtEl>
                                        <p:attrNameLst>
                                          <p:attrName>ppt_w</p:attrName>
                                        </p:attrNameLst>
                                      </p:cBhvr>
                                      <p:tavLst>
                                        <p:tav tm="0">
                                          <p:val>
                                            <p:strVal val="ppt_w"/>
                                          </p:val>
                                        </p:tav>
                                        <p:tav tm="100000">
                                          <p:val>
                                            <p:fltVal val="0"/>
                                          </p:val>
                                        </p:tav>
                                      </p:tavLst>
                                    </p:anim>
                                    <p:anim calcmode="lin" valueType="num">
                                      <p:cBhvr>
                                        <p:cTn id="52" dur="500"/>
                                        <p:tgtEl>
                                          <p:spTgt spid="30"/>
                                        </p:tgtEl>
                                        <p:attrNameLst>
                                          <p:attrName>ppt_h</p:attrName>
                                        </p:attrNameLst>
                                      </p:cBhvr>
                                      <p:tavLst>
                                        <p:tav tm="0">
                                          <p:val>
                                            <p:strVal val="ppt_h"/>
                                          </p:val>
                                        </p:tav>
                                        <p:tav tm="100000">
                                          <p:val>
                                            <p:fltVal val="0"/>
                                          </p:val>
                                        </p:tav>
                                      </p:tavLst>
                                    </p:anim>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53" presetClass="entr" presetSubtype="16"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28"/>
                                        </p:tgtEl>
                                        <p:attrNameLst>
                                          <p:attrName>ppt_w</p:attrName>
                                        </p:attrNameLst>
                                      </p:cBhvr>
                                      <p:tavLst>
                                        <p:tav tm="0">
                                          <p:val>
                                            <p:strVal val="ppt_w"/>
                                          </p:val>
                                        </p:tav>
                                        <p:tav tm="100000">
                                          <p:val>
                                            <p:fltVal val="0"/>
                                          </p:val>
                                        </p:tav>
                                      </p:tavLst>
                                    </p:anim>
                                    <p:anim calcmode="lin" valueType="num">
                                      <p:cBhvr>
                                        <p:cTn id="68" dur="500"/>
                                        <p:tgtEl>
                                          <p:spTgt spid="28"/>
                                        </p:tgtEl>
                                        <p:attrNameLst>
                                          <p:attrName>ppt_h</p:attrName>
                                        </p:attrNameLst>
                                      </p:cBhvr>
                                      <p:tavLst>
                                        <p:tav tm="0">
                                          <p:val>
                                            <p:strVal val="ppt_h"/>
                                          </p:val>
                                        </p:tav>
                                        <p:tav tm="100000">
                                          <p:val>
                                            <p:fltVal val="0"/>
                                          </p:val>
                                        </p:tav>
                                      </p:tavLst>
                                    </p:anim>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53" presetClass="entr" presetSubtype="16"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fltVal val="0"/>
                                          </p:val>
                                        </p:tav>
                                        <p:tav tm="100000">
                                          <p:val>
                                            <p:strVal val="#ppt_h"/>
                                          </p:val>
                                        </p:tav>
                                      </p:tavLst>
                                    </p:anim>
                                    <p:animEffect transition="in" filter="fade">
                                      <p:cBhvr>
                                        <p:cTn id="81" dur="500"/>
                                        <p:tgtEl>
                                          <p:spTgt spid="37"/>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500" fill="hold"/>
                                        <p:tgtEl>
                                          <p:spTgt spid="38"/>
                                        </p:tgtEl>
                                        <p:attrNameLst>
                                          <p:attrName>ppt_w</p:attrName>
                                        </p:attrNameLst>
                                      </p:cBhvr>
                                      <p:tavLst>
                                        <p:tav tm="0">
                                          <p:val>
                                            <p:fltVal val="0"/>
                                          </p:val>
                                        </p:tav>
                                        <p:tav tm="100000">
                                          <p:val>
                                            <p:strVal val="#ppt_w"/>
                                          </p:val>
                                        </p:tav>
                                      </p:tavLst>
                                    </p:anim>
                                    <p:anim calcmode="lin" valueType="num">
                                      <p:cBhvr>
                                        <p:cTn id="87" dur="500" fill="hold"/>
                                        <p:tgtEl>
                                          <p:spTgt spid="38"/>
                                        </p:tgtEl>
                                        <p:attrNameLst>
                                          <p:attrName>ppt_h</p:attrName>
                                        </p:attrNameLst>
                                      </p:cBhvr>
                                      <p:tavLst>
                                        <p:tav tm="0">
                                          <p:val>
                                            <p:fltVal val="0"/>
                                          </p:val>
                                        </p:tav>
                                        <p:tav tm="100000">
                                          <p:val>
                                            <p:strVal val="#ppt_h"/>
                                          </p:val>
                                        </p:tav>
                                      </p:tavLst>
                                    </p:anim>
                                    <p:animEffect transition="in" filter="fade">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xit" presetSubtype="32" fill="hold" grpId="1" nodeType="clickEffect">
                                  <p:stCondLst>
                                    <p:cond delay="0"/>
                                  </p:stCondLst>
                                  <p:childTnLst>
                                    <p:anim calcmode="lin" valueType="num">
                                      <p:cBhvr>
                                        <p:cTn id="92" dur="500"/>
                                        <p:tgtEl>
                                          <p:spTgt spid="38"/>
                                        </p:tgtEl>
                                        <p:attrNameLst>
                                          <p:attrName>ppt_w</p:attrName>
                                        </p:attrNameLst>
                                      </p:cBhvr>
                                      <p:tavLst>
                                        <p:tav tm="0">
                                          <p:val>
                                            <p:strVal val="ppt_w"/>
                                          </p:val>
                                        </p:tav>
                                        <p:tav tm="100000">
                                          <p:val>
                                            <p:fltVal val="0"/>
                                          </p:val>
                                        </p:tav>
                                      </p:tavLst>
                                    </p:anim>
                                    <p:anim calcmode="lin" valueType="num">
                                      <p:cBhvr>
                                        <p:cTn id="93" dur="500"/>
                                        <p:tgtEl>
                                          <p:spTgt spid="38"/>
                                        </p:tgtEl>
                                        <p:attrNameLst>
                                          <p:attrName>ppt_h</p:attrName>
                                        </p:attrNameLst>
                                      </p:cBhvr>
                                      <p:tavLst>
                                        <p:tav tm="0">
                                          <p:val>
                                            <p:strVal val="ppt_h"/>
                                          </p:val>
                                        </p:tav>
                                        <p:tav tm="100000">
                                          <p:val>
                                            <p:fltVal val="0"/>
                                          </p:val>
                                        </p:tav>
                                      </p:tavLst>
                                    </p:anim>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par>
                                <p:cTn id="96" presetID="53" presetClass="entr" presetSubtype="16"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animEffect transition="in" filter="fade">
                                      <p:cBhvr>
                                        <p:cTn id="100" dur="5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500" fill="hold"/>
                                        <p:tgtEl>
                                          <p:spTgt spid="40"/>
                                        </p:tgtEl>
                                        <p:attrNameLst>
                                          <p:attrName>ppt_w</p:attrName>
                                        </p:attrNameLst>
                                      </p:cBhvr>
                                      <p:tavLst>
                                        <p:tav tm="0">
                                          <p:val>
                                            <p:fltVal val="0"/>
                                          </p:val>
                                        </p:tav>
                                        <p:tav tm="100000">
                                          <p:val>
                                            <p:strVal val="#ppt_w"/>
                                          </p:val>
                                        </p:tav>
                                      </p:tavLst>
                                    </p:anim>
                                    <p:anim calcmode="lin" valueType="num">
                                      <p:cBhvr>
                                        <p:cTn id="106" dur="500" fill="hold"/>
                                        <p:tgtEl>
                                          <p:spTgt spid="40"/>
                                        </p:tgtEl>
                                        <p:attrNameLst>
                                          <p:attrName>ppt_h</p:attrName>
                                        </p:attrNameLst>
                                      </p:cBhvr>
                                      <p:tavLst>
                                        <p:tav tm="0">
                                          <p:val>
                                            <p:fltVal val="0"/>
                                          </p:val>
                                        </p:tav>
                                        <p:tav tm="100000">
                                          <p:val>
                                            <p:strVal val="#ppt_h"/>
                                          </p:val>
                                        </p:tav>
                                      </p:tavLst>
                                    </p:anim>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
                                        </p:tgtEl>
                                        <p:attrNameLst>
                                          <p:attrName>style.visibility</p:attrName>
                                        </p:attrNameLst>
                                      </p:cBhvr>
                                      <p:to>
                                        <p:strVal val="hidden"/>
                                      </p:to>
                                    </p:set>
                                  </p:childTnLst>
                                </p:cTn>
                              </p:par>
                              <p:par>
                                <p:cTn id="119" presetID="53" presetClass="exit" presetSubtype="32" fill="hold" grpId="1" nodeType="withEffect">
                                  <p:stCondLst>
                                    <p:cond delay="0"/>
                                  </p:stCondLst>
                                  <p:childTnLst>
                                    <p:anim calcmode="lin" valueType="num">
                                      <p:cBhvr>
                                        <p:cTn id="120" dur="500"/>
                                        <p:tgtEl>
                                          <p:spTgt spid="40"/>
                                        </p:tgtEl>
                                        <p:attrNameLst>
                                          <p:attrName>ppt_w</p:attrName>
                                        </p:attrNameLst>
                                      </p:cBhvr>
                                      <p:tavLst>
                                        <p:tav tm="0">
                                          <p:val>
                                            <p:strVal val="ppt_w"/>
                                          </p:val>
                                        </p:tav>
                                        <p:tav tm="100000">
                                          <p:val>
                                            <p:fltVal val="0"/>
                                          </p:val>
                                        </p:tav>
                                      </p:tavLst>
                                    </p:anim>
                                    <p:anim calcmode="lin" valueType="num">
                                      <p:cBhvr>
                                        <p:cTn id="121" dur="500"/>
                                        <p:tgtEl>
                                          <p:spTgt spid="40"/>
                                        </p:tgtEl>
                                        <p:attrNameLst>
                                          <p:attrName>ppt_h</p:attrName>
                                        </p:attrNameLst>
                                      </p:cBhvr>
                                      <p:tavLst>
                                        <p:tav tm="0">
                                          <p:val>
                                            <p:strVal val="ppt_h"/>
                                          </p:val>
                                        </p:tav>
                                        <p:tav tm="100000">
                                          <p:val>
                                            <p:fltVal val="0"/>
                                          </p:val>
                                        </p:tav>
                                      </p:tavLst>
                                    </p:anim>
                                    <p:animEffect transition="out" filter="fade">
                                      <p:cBhvr>
                                        <p:cTn id="122" dur="500"/>
                                        <p:tgtEl>
                                          <p:spTgt spid="40"/>
                                        </p:tgtEl>
                                      </p:cBhvr>
                                    </p:animEffect>
                                    <p:set>
                                      <p:cBhvr>
                                        <p:cTn id="123" dur="1" fill="hold">
                                          <p:stCondLst>
                                            <p:cond delay="499"/>
                                          </p:stCondLst>
                                        </p:cTn>
                                        <p:tgtEl>
                                          <p:spTgt spid="40"/>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39"/>
                                        </p:tgtEl>
                                        <p:attrNameLst>
                                          <p:attrName>ppt_w</p:attrName>
                                        </p:attrNameLst>
                                      </p:cBhvr>
                                      <p:tavLst>
                                        <p:tav tm="0">
                                          <p:val>
                                            <p:strVal val="ppt_w"/>
                                          </p:val>
                                        </p:tav>
                                        <p:tav tm="100000">
                                          <p:val>
                                            <p:fltVal val="0"/>
                                          </p:val>
                                        </p:tav>
                                      </p:tavLst>
                                    </p:anim>
                                    <p:anim calcmode="lin" valueType="num">
                                      <p:cBhvr>
                                        <p:cTn id="126" dur="500"/>
                                        <p:tgtEl>
                                          <p:spTgt spid="39"/>
                                        </p:tgtEl>
                                        <p:attrNameLst>
                                          <p:attrName>ppt_h</p:attrName>
                                        </p:attrNameLst>
                                      </p:cBhvr>
                                      <p:tavLst>
                                        <p:tav tm="0">
                                          <p:val>
                                            <p:strVal val="ppt_h"/>
                                          </p:val>
                                        </p:tav>
                                        <p:tav tm="100000">
                                          <p:val>
                                            <p:fltVal val="0"/>
                                          </p:val>
                                        </p:tav>
                                      </p:tavLst>
                                    </p:anim>
                                    <p:animEffect transition="out" filter="fade">
                                      <p:cBhvr>
                                        <p:cTn id="127" dur="500"/>
                                        <p:tgtEl>
                                          <p:spTgt spid="39"/>
                                        </p:tgtEl>
                                      </p:cBhvr>
                                    </p:animEffect>
                                    <p:set>
                                      <p:cBhvr>
                                        <p:cTn id="128" dur="1" fill="hold">
                                          <p:stCondLst>
                                            <p:cond delay="499"/>
                                          </p:stCondLst>
                                        </p:cTn>
                                        <p:tgtEl>
                                          <p:spTgt spid="39"/>
                                        </p:tgtEl>
                                        <p:attrNameLst>
                                          <p:attrName>style.visibility</p:attrName>
                                        </p:attrNameLst>
                                      </p:cBhvr>
                                      <p:to>
                                        <p:strVal val="hidden"/>
                                      </p:to>
                                    </p:set>
                                  </p:childTnLst>
                                </p:cTn>
                              </p:par>
                              <p:par>
                                <p:cTn id="129" presetID="1" presetClass="entr" presetSubtype="0" fill="hold" grpId="0" nodeType="withEffect">
                                  <p:stCondLst>
                                    <p:cond delay="0"/>
                                  </p:stCondLst>
                                  <p:childTnLst>
                                    <p:set>
                                      <p:cBhvr>
                                        <p:cTn id="13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8" grpId="0" animBg="1"/>
      <p:bldP spid="28" grpId="0" animBg="1"/>
      <p:bldP spid="28" grpId="1" animBg="1"/>
      <p:bldP spid="31" grpId="0" animBg="1"/>
      <p:bldP spid="42" grpId="0" animBg="1"/>
      <p:bldP spid="30" grpId="0" animBg="1"/>
      <p:bldP spid="30" grpId="1" animBg="1"/>
      <p:bldP spid="38" grpId="0" animBg="1"/>
      <p:bldP spid="38" grpId="1" animBg="1"/>
      <p:bldP spid="39" grpId="0" animBg="1"/>
      <p:bldP spid="39" grpId="1" animBg="1"/>
      <p:bldP spid="29" grpId="0" animBg="1"/>
      <p:bldP spid="29" grpId="1" animBg="1"/>
      <p:bldP spid="40" grpId="0" animBg="1"/>
      <p:bldP spid="40" grpId="1" animBg="1"/>
      <p:bldP spid="3" grpId="0" animBg="1"/>
      <p:bldP spid="3" grpId="1"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FDAC9-170F-4186-AC1B-E7ADB62F9B03}"/>
              </a:ext>
            </a:extLst>
          </p:cNvPr>
          <p:cNvSpPr txBox="1"/>
          <p:nvPr/>
        </p:nvSpPr>
        <p:spPr>
          <a:xfrm>
            <a:off x="3396380" y="0"/>
            <a:ext cx="8686800"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ICONIUM</a:t>
            </a:r>
          </a:p>
        </p:txBody>
      </p:sp>
      <p:sp>
        <p:nvSpPr>
          <p:cNvPr id="12" name="Action Button: Go Back or Previous 11">
            <a:hlinkClick r:id="rId4" action="ppaction://hlinksldjump" highlightClick="1">
              <a:snd r:embed="rId5" name="arrow.wav"/>
            </a:hlinkClick>
            <a:extLst>
              <a:ext uri="{FF2B5EF4-FFF2-40B4-BE49-F238E27FC236}">
                <a16:creationId xmlns:a16="http://schemas.microsoft.com/office/drawing/2014/main" id="{344CF9C3-A250-42C3-8A84-DFD0FB57EAD1}"/>
              </a:ext>
            </a:extLst>
          </p:cNvPr>
          <p:cNvSpPr/>
          <p:nvPr/>
        </p:nvSpPr>
        <p:spPr>
          <a:xfrm>
            <a:off x="11477914" y="6497845"/>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31771E5-5599-40B4-B825-182C4345A199}"/>
              </a:ext>
            </a:extLst>
          </p:cNvPr>
          <p:cNvGrpSpPr/>
          <p:nvPr/>
        </p:nvGrpSpPr>
        <p:grpSpPr>
          <a:xfrm>
            <a:off x="3396380" y="457198"/>
            <a:ext cx="8686800" cy="6286988"/>
            <a:chOff x="1752600" y="457198"/>
            <a:chExt cx="8686800" cy="6286988"/>
          </a:xfrm>
        </p:grpSpPr>
        <p:grpSp>
          <p:nvGrpSpPr>
            <p:cNvPr id="25" name="Group 24">
              <a:extLst>
                <a:ext uri="{FF2B5EF4-FFF2-40B4-BE49-F238E27FC236}">
                  <a16:creationId xmlns:a16="http://schemas.microsoft.com/office/drawing/2014/main" id="{BE6E03B0-C17D-4836-8D6E-2C148D7953E5}"/>
                </a:ext>
              </a:extLst>
            </p:cNvPr>
            <p:cNvGrpSpPr/>
            <p:nvPr/>
          </p:nvGrpSpPr>
          <p:grpSpPr>
            <a:xfrm>
              <a:off x="1752600" y="457198"/>
              <a:ext cx="8686800" cy="6286988"/>
              <a:chOff x="1752600" y="457198"/>
              <a:chExt cx="8686800" cy="6286988"/>
            </a:xfrm>
          </p:grpSpPr>
          <p:grpSp>
            <p:nvGrpSpPr>
              <p:cNvPr id="23" name="Group 22">
                <a:extLst>
                  <a:ext uri="{FF2B5EF4-FFF2-40B4-BE49-F238E27FC236}">
                    <a16:creationId xmlns:a16="http://schemas.microsoft.com/office/drawing/2014/main" id="{ECF9FF22-7E5A-4D05-9E29-7B1712BF57FB}"/>
                  </a:ext>
                </a:extLst>
              </p:cNvPr>
              <p:cNvGrpSpPr/>
              <p:nvPr/>
            </p:nvGrpSpPr>
            <p:grpSpPr>
              <a:xfrm>
                <a:off x="1752600" y="457198"/>
                <a:ext cx="8686800" cy="6286988"/>
                <a:chOff x="1752600" y="457198"/>
                <a:chExt cx="8686800" cy="6286988"/>
              </a:xfrm>
            </p:grpSpPr>
            <p:grpSp>
              <p:nvGrpSpPr>
                <p:cNvPr id="13" name="Group 12">
                  <a:extLst>
                    <a:ext uri="{FF2B5EF4-FFF2-40B4-BE49-F238E27FC236}">
                      <a16:creationId xmlns:a16="http://schemas.microsoft.com/office/drawing/2014/main" id="{33622D99-981E-4B6E-B649-4C44C27106D5}"/>
                    </a:ext>
                  </a:extLst>
                </p:cNvPr>
                <p:cNvGrpSpPr/>
                <p:nvPr/>
              </p:nvGrpSpPr>
              <p:grpSpPr>
                <a:xfrm>
                  <a:off x="1752600" y="457198"/>
                  <a:ext cx="8686800" cy="6286988"/>
                  <a:chOff x="1752600" y="457198"/>
                  <a:chExt cx="8686800" cy="6286988"/>
                </a:xfrm>
              </p:grpSpPr>
              <p:grpSp>
                <p:nvGrpSpPr>
                  <p:cNvPr id="14" name="Group 13">
                    <a:extLst>
                      <a:ext uri="{FF2B5EF4-FFF2-40B4-BE49-F238E27FC236}">
                        <a16:creationId xmlns:a16="http://schemas.microsoft.com/office/drawing/2014/main" id="{143F5455-0C33-4876-8E66-BEE45C6B8891}"/>
                      </a:ext>
                    </a:extLst>
                  </p:cNvPr>
                  <p:cNvGrpSpPr/>
                  <p:nvPr/>
                </p:nvGrpSpPr>
                <p:grpSpPr>
                  <a:xfrm>
                    <a:off x="1752600" y="457198"/>
                    <a:ext cx="8686800" cy="6286988"/>
                    <a:chOff x="2105025" y="475978"/>
                    <a:chExt cx="8286750" cy="6286988"/>
                  </a:xfrm>
                </p:grpSpPr>
                <p:grpSp>
                  <p:nvGrpSpPr>
                    <p:cNvPr id="16" name="Group 15">
                      <a:extLst>
                        <a:ext uri="{FF2B5EF4-FFF2-40B4-BE49-F238E27FC236}">
                          <a16:creationId xmlns:a16="http://schemas.microsoft.com/office/drawing/2014/main" id="{45F157F5-3471-4F27-AFC8-90A437B80090}"/>
                        </a:ext>
                      </a:extLst>
                    </p:cNvPr>
                    <p:cNvGrpSpPr/>
                    <p:nvPr/>
                  </p:nvGrpSpPr>
                  <p:grpSpPr>
                    <a:xfrm>
                      <a:off x="2105025" y="475978"/>
                      <a:ext cx="8286750" cy="6286988"/>
                      <a:chOff x="1952625" y="571012"/>
                      <a:chExt cx="8286750" cy="6286988"/>
                    </a:xfrm>
                  </p:grpSpPr>
                  <p:grpSp>
                    <p:nvGrpSpPr>
                      <p:cNvPr id="18" name="Group 17">
                        <a:extLst>
                          <a:ext uri="{FF2B5EF4-FFF2-40B4-BE49-F238E27FC236}">
                            <a16:creationId xmlns:a16="http://schemas.microsoft.com/office/drawing/2014/main" id="{730C6FC3-0885-42C3-A6C9-82281BF90F1D}"/>
                          </a:ext>
                        </a:extLst>
                      </p:cNvPr>
                      <p:cNvGrpSpPr/>
                      <p:nvPr/>
                    </p:nvGrpSpPr>
                    <p:grpSpPr>
                      <a:xfrm>
                        <a:off x="1952625" y="571012"/>
                        <a:ext cx="8286750" cy="5850446"/>
                        <a:chOff x="147917" y="490330"/>
                        <a:chExt cx="8286750" cy="5850446"/>
                      </a:xfrm>
                    </p:grpSpPr>
                    <p:pic>
                      <p:nvPicPr>
                        <p:cNvPr id="20" name="Picture 19">
                          <a:extLst>
                            <a:ext uri="{FF2B5EF4-FFF2-40B4-BE49-F238E27FC236}">
                              <a16:creationId xmlns:a16="http://schemas.microsoft.com/office/drawing/2014/main" id="{F71AE2DC-330D-44AA-B08C-97714845E58C}"/>
                            </a:ext>
                          </a:extLst>
                        </p:cNvPr>
                        <p:cNvPicPr>
                          <a:picLocks noChangeAspect="1"/>
                        </p:cNvPicPr>
                        <p:nvPr/>
                      </p:nvPicPr>
                      <p:blipFill>
                        <a:blip r:embed="rId6"/>
                        <a:stretch>
                          <a:fillRect/>
                        </a:stretch>
                      </p:blipFill>
                      <p:spPr>
                        <a:xfrm>
                          <a:off x="147917" y="490330"/>
                          <a:ext cx="8286750" cy="5850446"/>
                        </a:xfrm>
                        <a:prstGeom prst="rect">
                          <a:avLst/>
                        </a:prstGeom>
                      </p:spPr>
                    </p:pic>
                    <p:sp>
                      <p:nvSpPr>
                        <p:cNvPr id="21" name="TextBox 20">
                          <a:extLst>
                            <a:ext uri="{FF2B5EF4-FFF2-40B4-BE49-F238E27FC236}">
                              <a16:creationId xmlns:a16="http://schemas.microsoft.com/office/drawing/2014/main" id="{9E60A7CA-E951-460C-B819-2E5C4FDDD65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9" name="TextBox 18">
                        <a:extLst>
                          <a:ext uri="{FF2B5EF4-FFF2-40B4-BE49-F238E27FC236}">
                            <a16:creationId xmlns:a16="http://schemas.microsoft.com/office/drawing/2014/main" id="{9A79B59E-DF3A-4552-97F4-E2C3AA39165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17" name="Rectangle: Rounded Corners 16">
                      <a:extLst>
                        <a:ext uri="{FF2B5EF4-FFF2-40B4-BE49-F238E27FC236}">
                          <a16:creationId xmlns:a16="http://schemas.microsoft.com/office/drawing/2014/main" id="{AD4C5D25-27FD-460E-B134-5AFF90240BD3}"/>
                        </a:ext>
                      </a:extLst>
                    </p:cNvPr>
                    <p:cNvSpPr/>
                    <p:nvPr/>
                  </p:nvSpPr>
                  <p:spPr>
                    <a:xfrm>
                      <a:off x="3640084" y="2662520"/>
                      <a:ext cx="872290" cy="4087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Rounded Corners 14">
                    <a:extLst>
                      <a:ext uri="{FF2B5EF4-FFF2-40B4-BE49-F238E27FC236}">
                        <a16:creationId xmlns:a16="http://schemas.microsoft.com/office/drawing/2014/main" id="{CB97DFDD-EA80-4B97-9404-E58E5AEBB176}"/>
                      </a:ext>
                    </a:extLst>
                  </p:cNvPr>
                  <p:cNvSpPr/>
                  <p:nvPr/>
                </p:nvSpPr>
                <p:spPr>
                  <a:xfrm>
                    <a:off x="4388220" y="4451611"/>
                    <a:ext cx="2859745" cy="15054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Rounded Corners 21">
                  <a:extLst>
                    <a:ext uri="{FF2B5EF4-FFF2-40B4-BE49-F238E27FC236}">
                      <a16:creationId xmlns:a16="http://schemas.microsoft.com/office/drawing/2014/main" id="{F3D40419-7B0F-4211-9ED8-24D3D0788AF8}"/>
                    </a:ext>
                  </a:extLst>
                </p:cNvPr>
                <p:cNvSpPr/>
                <p:nvPr/>
              </p:nvSpPr>
              <p:spPr>
                <a:xfrm>
                  <a:off x="3931022" y="577383"/>
                  <a:ext cx="1125072" cy="3639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Rounded Corners 23">
                <a:extLst>
                  <a:ext uri="{FF2B5EF4-FFF2-40B4-BE49-F238E27FC236}">
                    <a16:creationId xmlns:a16="http://schemas.microsoft.com/office/drawing/2014/main" id="{C9502859-B0BB-4E69-B5E1-0550389CA3FB}"/>
                  </a:ext>
                </a:extLst>
              </p:cNvPr>
              <p:cNvSpPr/>
              <p:nvPr/>
            </p:nvSpPr>
            <p:spPr>
              <a:xfrm>
                <a:off x="8296773" y="3741924"/>
                <a:ext cx="1268568" cy="931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Rounded Corners 3">
              <a:extLst>
                <a:ext uri="{FF2B5EF4-FFF2-40B4-BE49-F238E27FC236}">
                  <a16:creationId xmlns:a16="http://schemas.microsoft.com/office/drawing/2014/main" id="{D303CF98-0EFB-4658-88CA-3C6A5C89A64D}"/>
                </a:ext>
              </a:extLst>
            </p:cNvPr>
            <p:cNvSpPr/>
            <p:nvPr/>
          </p:nvSpPr>
          <p:spPr>
            <a:xfrm>
              <a:off x="5531667" y="1213164"/>
              <a:ext cx="1149790" cy="3078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8CEB7ABD-8653-46DF-82CC-815150D579BC}"/>
              </a:ext>
            </a:extLst>
          </p:cNvPr>
          <p:cNvSpPr txBox="1"/>
          <p:nvPr/>
        </p:nvSpPr>
        <p:spPr>
          <a:xfrm>
            <a:off x="-2" y="1536174"/>
            <a:ext cx="3396381" cy="3785652"/>
          </a:xfrm>
          <a:prstGeom prst="rect">
            <a:avLst/>
          </a:prstGeom>
          <a:blipFill>
            <a:blip r:embed="rId3"/>
            <a:tile tx="0" ty="0" sx="100000" sy="100000" flip="none" algn="tl"/>
          </a:blip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And it came 	about that 	in </a:t>
            </a:r>
            <a:r>
              <a:rPr kumimoji="0" lang="en-US" sz="24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Iconium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entered the synagogue 	of the Jews together, 	and spoke in such a 	manner that a great 	multitude believed, 	both of Jews 	and of 	Greeks. </a:t>
            </a:r>
          </a:p>
        </p:txBody>
      </p:sp>
    </p:spTree>
    <p:extLst>
      <p:ext uri="{BB962C8B-B14F-4D97-AF65-F5344CB8AC3E}">
        <p14:creationId xmlns:p14="http://schemas.microsoft.com/office/powerpoint/2010/main" val="182266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FDAC9-170F-4186-AC1B-E7ADB62F9B03}"/>
              </a:ext>
            </a:extLst>
          </p:cNvPr>
          <p:cNvSpPr txBox="1"/>
          <p:nvPr/>
        </p:nvSpPr>
        <p:spPr>
          <a:xfrm>
            <a:off x="3280768" y="0"/>
            <a:ext cx="8686800"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Lystra and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Derbe</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Action Button: Go Back or Previous 11">
            <a:hlinkClick r:id="" action="ppaction://hlinkshowjump?jump=lastslideviewed" highlightClick="1">
              <a:snd r:embed="rId4" name="arrow.wav"/>
            </a:hlinkClick>
            <a:extLst>
              <a:ext uri="{FF2B5EF4-FFF2-40B4-BE49-F238E27FC236}">
                <a16:creationId xmlns:a16="http://schemas.microsoft.com/office/drawing/2014/main" id="{344CF9C3-A250-42C3-8A84-DFD0FB57EAD1}"/>
              </a:ext>
            </a:extLst>
          </p:cNvPr>
          <p:cNvSpPr/>
          <p:nvPr/>
        </p:nvSpPr>
        <p:spPr>
          <a:xfrm>
            <a:off x="11503722" y="6503596"/>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45F157F5-3471-4F27-AFC8-90A437B80090}"/>
              </a:ext>
            </a:extLst>
          </p:cNvPr>
          <p:cNvGrpSpPr/>
          <p:nvPr/>
        </p:nvGrpSpPr>
        <p:grpSpPr>
          <a:xfrm>
            <a:off x="3280768" y="457198"/>
            <a:ext cx="8686800" cy="6286988"/>
            <a:chOff x="1952625" y="571012"/>
            <a:chExt cx="8286750" cy="6286988"/>
          </a:xfrm>
        </p:grpSpPr>
        <p:grpSp>
          <p:nvGrpSpPr>
            <p:cNvPr id="18" name="Group 17">
              <a:extLst>
                <a:ext uri="{FF2B5EF4-FFF2-40B4-BE49-F238E27FC236}">
                  <a16:creationId xmlns:a16="http://schemas.microsoft.com/office/drawing/2014/main" id="{730C6FC3-0885-42C3-A6C9-82281BF90F1D}"/>
                </a:ext>
              </a:extLst>
            </p:cNvPr>
            <p:cNvGrpSpPr/>
            <p:nvPr/>
          </p:nvGrpSpPr>
          <p:grpSpPr>
            <a:xfrm>
              <a:off x="1952625" y="571012"/>
              <a:ext cx="8286750" cy="5850446"/>
              <a:chOff x="147917" y="490330"/>
              <a:chExt cx="8286750" cy="5850446"/>
            </a:xfrm>
          </p:grpSpPr>
          <p:pic>
            <p:nvPicPr>
              <p:cNvPr id="20" name="Picture 19">
                <a:extLst>
                  <a:ext uri="{FF2B5EF4-FFF2-40B4-BE49-F238E27FC236}">
                    <a16:creationId xmlns:a16="http://schemas.microsoft.com/office/drawing/2014/main" id="{F71AE2DC-330D-44AA-B08C-97714845E58C}"/>
                  </a:ext>
                </a:extLst>
              </p:cNvPr>
              <p:cNvPicPr>
                <a:picLocks noChangeAspect="1"/>
              </p:cNvPicPr>
              <p:nvPr/>
            </p:nvPicPr>
            <p:blipFill>
              <a:blip r:embed="rId5"/>
              <a:stretch>
                <a:fillRect/>
              </a:stretch>
            </p:blipFill>
            <p:spPr>
              <a:xfrm>
                <a:off x="147917" y="490330"/>
                <a:ext cx="8286750" cy="5850446"/>
              </a:xfrm>
              <a:prstGeom prst="rect">
                <a:avLst/>
              </a:prstGeom>
            </p:spPr>
          </p:pic>
          <p:sp>
            <p:nvSpPr>
              <p:cNvPr id="21" name="TextBox 20">
                <a:extLst>
                  <a:ext uri="{FF2B5EF4-FFF2-40B4-BE49-F238E27FC236}">
                    <a16:creationId xmlns:a16="http://schemas.microsoft.com/office/drawing/2014/main" id="{9E60A7CA-E951-460C-B819-2E5C4FDDD65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9" name="TextBox 18">
              <a:extLst>
                <a:ext uri="{FF2B5EF4-FFF2-40B4-BE49-F238E27FC236}">
                  <a16:creationId xmlns:a16="http://schemas.microsoft.com/office/drawing/2014/main" id="{9A79B59E-DF3A-4552-97F4-E2C3AA39165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26" name="TextBox 25">
            <a:extLst>
              <a:ext uri="{FF2B5EF4-FFF2-40B4-BE49-F238E27FC236}">
                <a16:creationId xmlns:a16="http://schemas.microsoft.com/office/drawing/2014/main" id="{8CEB7ABD-8653-46DF-82CC-815150D579BC}"/>
              </a:ext>
            </a:extLst>
          </p:cNvPr>
          <p:cNvSpPr txBox="1"/>
          <p:nvPr/>
        </p:nvSpPr>
        <p:spPr>
          <a:xfrm>
            <a:off x="-3" y="1675140"/>
            <a:ext cx="3280771" cy="3539430"/>
          </a:xfrm>
          <a:prstGeom prst="rect">
            <a:avLst/>
          </a:prstGeom>
          <a:blipFill>
            <a:blip r:embed="rId3"/>
            <a:tile tx="0" ty="0" sx="100000" sy="100000" flip="none" algn="tl"/>
          </a:blip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14:6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they became 	aware of it and fled 	to the cities of 	Lycaonia, Lystra 	and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Derbe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 	surrounding 	region; </a:t>
            </a:r>
          </a:p>
        </p:txBody>
      </p:sp>
      <p:sp>
        <p:nvSpPr>
          <p:cNvPr id="3" name="Rectangle: Rounded Corners 2">
            <a:extLst>
              <a:ext uri="{FF2B5EF4-FFF2-40B4-BE49-F238E27FC236}">
                <a16:creationId xmlns:a16="http://schemas.microsoft.com/office/drawing/2014/main" id="{F07897AC-CB71-4469-BE8D-B5B6CCCF2A43}"/>
              </a:ext>
            </a:extLst>
          </p:cNvPr>
          <p:cNvSpPr/>
          <p:nvPr/>
        </p:nvSpPr>
        <p:spPr>
          <a:xfrm>
            <a:off x="6106510" y="1765250"/>
            <a:ext cx="1051035" cy="2571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9D82ABA8-2609-43F1-808E-40F87B183913}"/>
              </a:ext>
            </a:extLst>
          </p:cNvPr>
          <p:cNvSpPr/>
          <p:nvPr/>
        </p:nvSpPr>
        <p:spPr>
          <a:xfrm>
            <a:off x="7879342" y="2118451"/>
            <a:ext cx="893138" cy="2571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4A5E31D-DC99-4DC8-8367-21A42374276E}"/>
              </a:ext>
            </a:extLst>
          </p:cNvPr>
          <p:cNvSpPr/>
          <p:nvPr/>
        </p:nvSpPr>
        <p:spPr>
          <a:xfrm>
            <a:off x="7283670" y="1633874"/>
            <a:ext cx="1334814" cy="2571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02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FDAC9-170F-4186-AC1B-E7ADB62F9B03}"/>
              </a:ext>
            </a:extLst>
          </p:cNvPr>
          <p:cNvSpPr txBox="1"/>
          <p:nvPr/>
        </p:nvSpPr>
        <p:spPr>
          <a:xfrm>
            <a:off x="3410610" y="0"/>
            <a:ext cx="8656032"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Perga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Derbe</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Antioch of Syria</a:t>
            </a:r>
          </a:p>
        </p:txBody>
      </p:sp>
      <p:sp>
        <p:nvSpPr>
          <p:cNvPr id="12" name="Action Button: Go Back or Previous 11">
            <a:hlinkClick r:id="rId4" action="ppaction://hlinksldjump" highlightClick="1">
              <a:snd r:embed="rId5" name="arrow.wav"/>
            </a:hlinkClick>
            <a:extLst>
              <a:ext uri="{FF2B5EF4-FFF2-40B4-BE49-F238E27FC236}">
                <a16:creationId xmlns:a16="http://schemas.microsoft.com/office/drawing/2014/main" id="{344CF9C3-A250-42C3-8A84-DFD0FB57EAD1}"/>
              </a:ext>
            </a:extLst>
          </p:cNvPr>
          <p:cNvSpPr/>
          <p:nvPr/>
        </p:nvSpPr>
        <p:spPr>
          <a:xfrm>
            <a:off x="84700" y="6494929"/>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45F157F5-3471-4F27-AFC8-90A437B80090}"/>
              </a:ext>
            </a:extLst>
          </p:cNvPr>
          <p:cNvGrpSpPr/>
          <p:nvPr/>
        </p:nvGrpSpPr>
        <p:grpSpPr>
          <a:xfrm>
            <a:off x="3410610" y="479820"/>
            <a:ext cx="8686800" cy="6286988"/>
            <a:chOff x="1952625" y="571012"/>
            <a:chExt cx="8286750" cy="6286988"/>
          </a:xfrm>
        </p:grpSpPr>
        <p:grpSp>
          <p:nvGrpSpPr>
            <p:cNvPr id="18" name="Group 17">
              <a:extLst>
                <a:ext uri="{FF2B5EF4-FFF2-40B4-BE49-F238E27FC236}">
                  <a16:creationId xmlns:a16="http://schemas.microsoft.com/office/drawing/2014/main" id="{730C6FC3-0885-42C3-A6C9-82281BF90F1D}"/>
                </a:ext>
              </a:extLst>
            </p:cNvPr>
            <p:cNvGrpSpPr/>
            <p:nvPr/>
          </p:nvGrpSpPr>
          <p:grpSpPr>
            <a:xfrm>
              <a:off x="1952625" y="571012"/>
              <a:ext cx="8286750" cy="5850446"/>
              <a:chOff x="147917" y="490330"/>
              <a:chExt cx="8286750" cy="5850446"/>
            </a:xfrm>
          </p:grpSpPr>
          <p:pic>
            <p:nvPicPr>
              <p:cNvPr id="20" name="Picture 19">
                <a:extLst>
                  <a:ext uri="{FF2B5EF4-FFF2-40B4-BE49-F238E27FC236}">
                    <a16:creationId xmlns:a16="http://schemas.microsoft.com/office/drawing/2014/main" id="{F71AE2DC-330D-44AA-B08C-97714845E58C}"/>
                  </a:ext>
                </a:extLst>
              </p:cNvPr>
              <p:cNvPicPr>
                <a:picLocks noChangeAspect="1"/>
              </p:cNvPicPr>
              <p:nvPr/>
            </p:nvPicPr>
            <p:blipFill>
              <a:blip r:embed="rId6"/>
              <a:stretch>
                <a:fillRect/>
              </a:stretch>
            </p:blipFill>
            <p:spPr>
              <a:xfrm>
                <a:off x="147917" y="490330"/>
                <a:ext cx="8286750" cy="5850446"/>
              </a:xfrm>
              <a:prstGeom prst="rect">
                <a:avLst/>
              </a:prstGeom>
            </p:spPr>
          </p:pic>
          <p:sp>
            <p:nvSpPr>
              <p:cNvPr id="21" name="TextBox 20">
                <a:extLst>
                  <a:ext uri="{FF2B5EF4-FFF2-40B4-BE49-F238E27FC236}">
                    <a16:creationId xmlns:a16="http://schemas.microsoft.com/office/drawing/2014/main" id="{9E60A7CA-E951-460C-B819-2E5C4FDDD65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9" name="TextBox 18">
              <a:extLst>
                <a:ext uri="{FF2B5EF4-FFF2-40B4-BE49-F238E27FC236}">
                  <a16:creationId xmlns:a16="http://schemas.microsoft.com/office/drawing/2014/main" id="{9A79B59E-DF3A-4552-97F4-E2C3AA39165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26" name="TextBox 25">
            <a:extLst>
              <a:ext uri="{FF2B5EF4-FFF2-40B4-BE49-F238E27FC236}">
                <a16:creationId xmlns:a16="http://schemas.microsoft.com/office/drawing/2014/main" id="{8CEB7ABD-8653-46DF-82CC-815150D579BC}"/>
              </a:ext>
            </a:extLst>
          </p:cNvPr>
          <p:cNvSpPr txBox="1"/>
          <p:nvPr/>
        </p:nvSpPr>
        <p:spPr>
          <a:xfrm>
            <a:off x="-1" y="2090172"/>
            <a:ext cx="3367469" cy="2677656"/>
          </a:xfrm>
          <a:prstGeom prst="rect">
            <a:avLst/>
          </a:prstGeom>
          <a:blipFill>
            <a:blip r:embed="rId3"/>
            <a:tile tx="0" ty="0" sx="100000" sy="100000" flip="none" algn="tl"/>
          </a:blip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And when they 	had spoken the 	word 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went down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Attalia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 name="Rectangle: Rounded Corners 2">
            <a:extLst>
              <a:ext uri="{FF2B5EF4-FFF2-40B4-BE49-F238E27FC236}">
                <a16:creationId xmlns:a16="http://schemas.microsoft.com/office/drawing/2014/main" id="{F07897AC-CB71-4469-BE8D-B5B6CCCF2A43}"/>
              </a:ext>
            </a:extLst>
          </p:cNvPr>
          <p:cNvSpPr/>
          <p:nvPr/>
        </p:nvSpPr>
        <p:spPr>
          <a:xfrm>
            <a:off x="4050161" y="2816684"/>
            <a:ext cx="959683" cy="2571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9D82ABA8-2609-43F1-808E-40F87B183913}"/>
              </a:ext>
            </a:extLst>
          </p:cNvPr>
          <p:cNvSpPr/>
          <p:nvPr/>
        </p:nvSpPr>
        <p:spPr>
          <a:xfrm>
            <a:off x="5074006" y="2783962"/>
            <a:ext cx="893138" cy="25710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3E1E4173-BCC0-4728-9498-34F32FA9BF56}"/>
              </a:ext>
            </a:extLst>
          </p:cNvPr>
          <p:cNvSpPr/>
          <p:nvPr/>
        </p:nvSpPr>
        <p:spPr>
          <a:xfrm>
            <a:off x="10140500" y="3757274"/>
            <a:ext cx="1152368" cy="337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09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descr="http://searchingthescriptures.net/images/maps/119.jpg">
            <a:extLst>
              <a:ext uri="{FF2B5EF4-FFF2-40B4-BE49-F238E27FC236}">
                <a16:creationId xmlns:a16="http://schemas.microsoft.com/office/drawing/2014/main" id="{83269A88-155C-4C41-817E-4EC0D5852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75" y="0"/>
            <a:ext cx="5886450" cy="6858000"/>
          </a:xfrm>
          <a:prstGeom prst="rect">
            <a:avLst/>
          </a:prstGeom>
          <a:blipFill>
            <a:blip r:embed="rId3"/>
            <a:tile tx="0" ty="0" sx="100000" sy="100000" flip="none" algn="tl"/>
          </a:blipFill>
        </p:spPr>
      </p:pic>
    </p:spTree>
    <p:extLst>
      <p:ext uri="{BB962C8B-B14F-4D97-AF65-F5344CB8AC3E}">
        <p14:creationId xmlns:p14="http://schemas.microsoft.com/office/powerpoint/2010/main" val="22325714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14:1 to 14:28</a:t>
            </a:r>
          </a:p>
        </p:txBody>
      </p:sp>
    </p:spTree>
    <p:extLst>
      <p:ext uri="{BB962C8B-B14F-4D97-AF65-F5344CB8AC3E}">
        <p14:creationId xmlns:p14="http://schemas.microsoft.com/office/powerpoint/2010/main" val="1054850781"/>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8029" y="1397001"/>
            <a:ext cx="4509971" cy="3149004"/>
          </a:xfrm>
          <a:prstGeom prst="rect">
            <a:avLst/>
          </a:prstGeom>
          <a:noFill/>
        </p:spPr>
        <p:txBody>
          <a:bodyPr wrap="square" rtlCol="0">
            <a:spAutoFit/>
          </a:bodyPr>
          <a:lstStyle/>
          <a:p>
            <a:pPr defTabSz="1219170">
              <a:spcBef>
                <a:spcPts val="400"/>
              </a:spcBef>
            </a:pPr>
            <a:r>
              <a:rPr lang="en-US" sz="2133" b="1" dirty="0">
                <a:solidFill>
                  <a:prstClr val="black"/>
                </a:solidFill>
                <a:latin typeface="Candara"/>
              </a:rPr>
              <a:t>Acts 14:</a:t>
            </a:r>
            <a:r>
              <a:rPr lang="en-US" sz="2133" dirty="0">
                <a:solidFill>
                  <a:prstClr val="black"/>
                </a:solidFill>
                <a:latin typeface="Candara"/>
              </a:rPr>
              <a:t> </a:t>
            </a:r>
          </a:p>
          <a:p>
            <a:pPr defTabSz="1219170">
              <a:spcBef>
                <a:spcPts val="400"/>
              </a:spcBef>
            </a:pPr>
            <a:r>
              <a:rPr lang="en-US" sz="2133" baseline="30000" dirty="0">
                <a:solidFill>
                  <a:prstClr val="black"/>
                </a:solidFill>
                <a:latin typeface="Candara"/>
              </a:rPr>
              <a:t>1 </a:t>
            </a:r>
            <a:r>
              <a:rPr lang="en-US" sz="2133" dirty="0">
                <a:solidFill>
                  <a:prstClr val="black"/>
                </a:solidFill>
                <a:latin typeface="Candara"/>
              </a:rPr>
              <a:t>And it came to pass in </a:t>
            </a:r>
            <a:r>
              <a:rPr lang="en-US" sz="2133" dirty="0" err="1">
                <a:solidFill>
                  <a:prstClr val="black"/>
                </a:solidFill>
                <a:latin typeface="Candara"/>
              </a:rPr>
              <a:t>Iconium</a:t>
            </a:r>
            <a:r>
              <a:rPr lang="en-US" sz="2133" dirty="0">
                <a:solidFill>
                  <a:prstClr val="black"/>
                </a:solidFill>
                <a:latin typeface="Candara"/>
              </a:rPr>
              <a:t>, that they went both together into the synagogue of the Jews, and so </a:t>
            </a:r>
            <a:r>
              <a:rPr lang="en-US" sz="2133" dirty="0" err="1">
                <a:solidFill>
                  <a:prstClr val="black"/>
                </a:solidFill>
                <a:latin typeface="Candara"/>
              </a:rPr>
              <a:t>spake</a:t>
            </a:r>
            <a:r>
              <a:rPr lang="en-US" sz="2133" dirty="0">
                <a:solidFill>
                  <a:prstClr val="black"/>
                </a:solidFill>
                <a:latin typeface="Candara"/>
              </a:rPr>
              <a:t>, that a great multitude both of the Jews and also of the Greeks believed.</a:t>
            </a:r>
          </a:p>
          <a:p>
            <a:pPr defTabSz="1219170">
              <a:spcBef>
                <a:spcPts val="400"/>
              </a:spcBef>
            </a:pPr>
            <a:r>
              <a:rPr lang="en-US" sz="2133" baseline="30000" dirty="0">
                <a:solidFill>
                  <a:prstClr val="black"/>
                </a:solidFill>
                <a:latin typeface="Candara"/>
              </a:rPr>
              <a:t>2</a:t>
            </a:r>
            <a:r>
              <a:rPr lang="en-US" sz="2133" dirty="0">
                <a:solidFill>
                  <a:prstClr val="black"/>
                </a:solidFill>
                <a:latin typeface="Candara"/>
              </a:rPr>
              <a:t> But the unbelieving Jews stirred up the Gentiles, and made their minds evil affected against the brethren.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16864"/>
            <a:ext cx="4670737" cy="5181600"/>
          </a:xfrm>
          <a:prstGeom prst="rect">
            <a:avLst/>
          </a:prstGeom>
        </p:spPr>
      </p:pic>
    </p:spTree>
    <p:extLst>
      <p:ext uri="{BB962C8B-B14F-4D97-AF65-F5344CB8AC3E}">
        <p14:creationId xmlns:p14="http://schemas.microsoft.com/office/powerpoint/2010/main" val="11595212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7600" y="1803401"/>
            <a:ext cx="4470400" cy="2769476"/>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3</a:t>
            </a:r>
            <a:r>
              <a:rPr lang="en-US" sz="2133" dirty="0">
                <a:solidFill>
                  <a:prstClr val="black"/>
                </a:solidFill>
                <a:latin typeface="Candara"/>
              </a:rPr>
              <a:t> Long time therefore abode they speaking boldly in the Lord, which gave testimony unto the word of    his grace, and granted signs and wonders to be done by their hands.  </a:t>
            </a:r>
          </a:p>
          <a:p>
            <a:pPr defTabSz="1219170">
              <a:spcBef>
                <a:spcPts val="400"/>
              </a:spcBef>
            </a:pPr>
            <a:r>
              <a:rPr lang="en-US" sz="2133" baseline="30000" dirty="0">
                <a:solidFill>
                  <a:prstClr val="black"/>
                </a:solidFill>
                <a:latin typeface="Candara"/>
              </a:rPr>
              <a:t>4</a:t>
            </a:r>
            <a:r>
              <a:rPr lang="en-US" sz="2133" dirty="0">
                <a:solidFill>
                  <a:prstClr val="black"/>
                </a:solidFill>
                <a:latin typeface="Candara"/>
              </a:rPr>
              <a:t> But the multitude of the city was divided: and part held with the Jews, and part with the apostles.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16864"/>
            <a:ext cx="4670737" cy="5181600"/>
          </a:xfrm>
          <a:prstGeom prst="rect">
            <a:avLst/>
          </a:prstGeom>
        </p:spPr>
      </p:pic>
    </p:spTree>
    <p:extLst>
      <p:ext uri="{BB962C8B-B14F-4D97-AF65-F5344CB8AC3E}">
        <p14:creationId xmlns:p14="http://schemas.microsoft.com/office/powerpoint/2010/main" val="3651867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0" y="1182232"/>
            <a:ext cx="3251200" cy="4461927"/>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5</a:t>
            </a:r>
            <a:r>
              <a:rPr lang="en-US" sz="2133" dirty="0">
                <a:solidFill>
                  <a:prstClr val="black"/>
                </a:solidFill>
                <a:latin typeface="Candara"/>
              </a:rPr>
              <a:t> And when there was an assault made both of the Gentiles, and also of the Jews with their rulers, to use </a:t>
            </a:r>
            <a:r>
              <a:rPr lang="en-US" sz="2133" i="1" dirty="0">
                <a:solidFill>
                  <a:prstClr val="black"/>
                </a:solidFill>
                <a:latin typeface="Candara"/>
              </a:rPr>
              <a:t>them </a:t>
            </a:r>
            <a:r>
              <a:rPr lang="en-US" sz="2133" dirty="0">
                <a:solidFill>
                  <a:prstClr val="black"/>
                </a:solidFill>
                <a:latin typeface="Candara"/>
              </a:rPr>
              <a:t>despitefully, and to stone them,</a:t>
            </a:r>
          </a:p>
          <a:p>
            <a:pPr defTabSz="1219170">
              <a:spcBef>
                <a:spcPts val="400"/>
              </a:spcBef>
            </a:pPr>
            <a:r>
              <a:rPr lang="en-US" sz="2133" baseline="30000" dirty="0">
                <a:solidFill>
                  <a:prstClr val="black"/>
                </a:solidFill>
                <a:latin typeface="Candara"/>
              </a:rPr>
              <a:t>6</a:t>
            </a:r>
            <a:r>
              <a:rPr lang="en-US" sz="2133" dirty="0">
                <a:solidFill>
                  <a:prstClr val="black"/>
                </a:solidFill>
                <a:latin typeface="Candara"/>
              </a:rPr>
              <a:t> They were ware of </a:t>
            </a:r>
            <a:r>
              <a:rPr lang="en-US" sz="2133" i="1" dirty="0">
                <a:solidFill>
                  <a:prstClr val="black"/>
                </a:solidFill>
                <a:latin typeface="Candara"/>
              </a:rPr>
              <a:t>it</a:t>
            </a:r>
            <a:r>
              <a:rPr lang="en-US" sz="2133" dirty="0">
                <a:solidFill>
                  <a:prstClr val="black"/>
                </a:solidFill>
                <a:latin typeface="Candara"/>
              </a:rPr>
              <a:t>,  and fled unto Lystra and </a:t>
            </a:r>
            <a:r>
              <a:rPr lang="en-US" sz="2133" dirty="0" err="1">
                <a:solidFill>
                  <a:prstClr val="black"/>
                </a:solidFill>
                <a:latin typeface="Candara"/>
              </a:rPr>
              <a:t>Derbe</a:t>
            </a:r>
            <a:r>
              <a:rPr lang="en-US" sz="2133" dirty="0">
                <a:solidFill>
                  <a:prstClr val="black"/>
                </a:solidFill>
                <a:latin typeface="Candara"/>
              </a:rPr>
              <a:t>, cities of Lycaonia, and unto the region that lieth round about:</a:t>
            </a:r>
          </a:p>
          <a:p>
            <a:pPr defTabSz="1219170">
              <a:spcBef>
                <a:spcPts val="400"/>
              </a:spcBef>
            </a:pPr>
            <a:r>
              <a:rPr lang="en-US" sz="2133" baseline="30000" dirty="0">
                <a:solidFill>
                  <a:prstClr val="black"/>
                </a:solidFill>
                <a:latin typeface="Candara"/>
              </a:rPr>
              <a:t>7</a:t>
            </a:r>
            <a:r>
              <a:rPr lang="en-US" sz="2133" dirty="0">
                <a:solidFill>
                  <a:prstClr val="black"/>
                </a:solidFill>
                <a:latin typeface="Candara"/>
              </a:rPr>
              <a:t> And there they preached the gospel.</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400" y="1175994"/>
            <a:ext cx="6715760" cy="4474375"/>
          </a:xfrm>
          <a:prstGeom prst="rect">
            <a:avLst/>
          </a:prstGeom>
        </p:spPr>
      </p:pic>
    </p:spTree>
    <p:extLst>
      <p:ext uri="{BB962C8B-B14F-4D97-AF65-F5344CB8AC3E}">
        <p14:creationId xmlns:p14="http://schemas.microsoft.com/office/powerpoint/2010/main" val="2092947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438401"/>
            <a:ext cx="4267200" cy="748795"/>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And there sat a certain man at </a:t>
            </a:r>
            <a:r>
              <a:rPr lang="en-US" sz="2133" dirty="0" err="1">
                <a:solidFill>
                  <a:prstClr val="black"/>
                </a:solidFill>
                <a:latin typeface="Candara"/>
              </a:rPr>
              <a:t>Lystra</a:t>
            </a:r>
            <a:r>
              <a:rPr lang="en-US" sz="2133" dirty="0">
                <a:solidFill>
                  <a:prstClr val="black"/>
                </a:solidFill>
                <a:latin typeface="Candara"/>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7" cy="5149848"/>
          </a:xfrm>
          <a:prstGeom prst="rect">
            <a:avLst/>
          </a:prstGeom>
        </p:spPr>
      </p:pic>
    </p:spTree>
    <p:extLst>
      <p:ext uri="{BB962C8B-B14F-4D97-AF65-F5344CB8AC3E}">
        <p14:creationId xmlns:p14="http://schemas.microsoft.com/office/powerpoint/2010/main" val="2474926576"/>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438401"/>
            <a:ext cx="4267200" cy="748795"/>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And there sat a certain man at </a:t>
            </a:r>
            <a:r>
              <a:rPr lang="en-US" sz="2133" dirty="0" err="1">
                <a:solidFill>
                  <a:prstClr val="black"/>
                </a:solidFill>
                <a:latin typeface="Candara"/>
              </a:rPr>
              <a:t>Lystra</a:t>
            </a:r>
            <a:r>
              <a:rPr lang="en-US" sz="2133" dirty="0">
                <a:solidFill>
                  <a:prstClr val="black"/>
                </a:solidFill>
                <a:latin typeface="Candara"/>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6" cy="5149848"/>
          </a:xfrm>
          <a:prstGeom prst="rect">
            <a:avLst/>
          </a:prstGeom>
        </p:spPr>
      </p:pic>
    </p:spTree>
    <p:extLst>
      <p:ext uri="{BB962C8B-B14F-4D97-AF65-F5344CB8AC3E}">
        <p14:creationId xmlns:p14="http://schemas.microsoft.com/office/powerpoint/2010/main" val="3354991089"/>
      </p:ext>
    </p:extLst>
  </p:cSld>
  <p:clrMapOvr>
    <a:masterClrMapping/>
  </p:clrMapOvr>
  <p:transition spd="med">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438400"/>
            <a:ext cx="4267200" cy="1405256"/>
          </a:xfrm>
          <a:prstGeom prst="rect">
            <a:avLst/>
          </a:prstGeom>
          <a:noFill/>
        </p:spPr>
        <p:txBody>
          <a:bodyPr wrap="square" rtlCol="0">
            <a:spAutoFit/>
          </a:bodyPr>
          <a:lstStyle/>
          <a:p>
            <a:pPr defTabSz="1219170"/>
            <a:r>
              <a:rPr lang="en-US" sz="2133" baseline="30000" dirty="0">
                <a:solidFill>
                  <a:prstClr val="black"/>
                </a:solidFill>
                <a:latin typeface="Candara"/>
              </a:rPr>
              <a:t>8</a:t>
            </a:r>
            <a:r>
              <a:rPr lang="en-US" sz="2133" dirty="0">
                <a:solidFill>
                  <a:prstClr val="black"/>
                </a:solidFill>
                <a:latin typeface="Candara"/>
              </a:rPr>
              <a:t> And there sat a certain man at Lystra, impotent in his feet, being   a cripple from his mother's womb, who never had walked: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7" cy="5149848"/>
          </a:xfrm>
          <a:prstGeom prst="rect">
            <a:avLst/>
          </a:prstGeom>
        </p:spPr>
      </p:pic>
    </p:spTree>
    <p:extLst>
      <p:ext uri="{BB962C8B-B14F-4D97-AF65-F5344CB8AC3E}">
        <p14:creationId xmlns:p14="http://schemas.microsoft.com/office/powerpoint/2010/main" val="101737428"/>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021840"/>
            <a:ext cx="4267200" cy="1733488"/>
          </a:xfrm>
          <a:prstGeom prst="rect">
            <a:avLst/>
          </a:prstGeom>
          <a:noFill/>
        </p:spPr>
        <p:txBody>
          <a:bodyPr wrap="square" rtlCol="0">
            <a:spAutoFit/>
          </a:bodyPr>
          <a:lstStyle/>
          <a:p>
            <a:pPr defTabSz="1219170"/>
            <a:r>
              <a:rPr lang="en-US" sz="2133" baseline="30000" dirty="0">
                <a:solidFill>
                  <a:prstClr val="black"/>
                </a:solidFill>
                <a:latin typeface="Candara"/>
              </a:rPr>
              <a:t>9</a:t>
            </a:r>
            <a:r>
              <a:rPr lang="en-US" sz="2133" dirty="0">
                <a:solidFill>
                  <a:prstClr val="black"/>
                </a:solidFill>
                <a:latin typeface="Candara"/>
              </a:rPr>
              <a:t> The same heard Paul speak: </a:t>
            </a:r>
          </a:p>
          <a:p>
            <a:pPr defTabSz="1219170"/>
            <a:r>
              <a:rPr lang="en-US" sz="2133" dirty="0">
                <a:solidFill>
                  <a:prstClr val="black"/>
                </a:solidFill>
                <a:latin typeface="Candara"/>
              </a:rPr>
              <a:t>who </a:t>
            </a:r>
            <a:r>
              <a:rPr lang="en-US" sz="2133" dirty="0" err="1">
                <a:solidFill>
                  <a:prstClr val="black"/>
                </a:solidFill>
                <a:latin typeface="Candara"/>
              </a:rPr>
              <a:t>stedfastly</a:t>
            </a:r>
            <a:r>
              <a:rPr lang="en-US" sz="2133" dirty="0">
                <a:solidFill>
                  <a:prstClr val="black"/>
                </a:solidFill>
                <a:latin typeface="Candara"/>
              </a:rPr>
              <a:t> beholding him, </a:t>
            </a:r>
            <a:br>
              <a:rPr lang="en-US" sz="2133" dirty="0">
                <a:solidFill>
                  <a:prstClr val="black"/>
                </a:solidFill>
                <a:latin typeface="Candara"/>
              </a:rPr>
            </a:br>
            <a:r>
              <a:rPr lang="en-US" sz="2133" dirty="0">
                <a:solidFill>
                  <a:prstClr val="black"/>
                </a:solidFill>
                <a:latin typeface="Candara"/>
              </a:rPr>
              <a:t>and perceiving that he had faith     to be healed,  </a:t>
            </a:r>
          </a:p>
          <a:p>
            <a:pPr defTabSz="1219170"/>
            <a:r>
              <a:rPr lang="en-US" sz="2133" baseline="30000" dirty="0">
                <a:solidFill>
                  <a:prstClr val="black"/>
                </a:solidFill>
                <a:latin typeface="Candara"/>
              </a:rPr>
              <a:t>10</a:t>
            </a:r>
            <a:r>
              <a:rPr lang="en-US" sz="2133" dirty="0">
                <a:solidFill>
                  <a:prstClr val="black"/>
                </a:solidFill>
                <a:latin typeface="Candara"/>
              </a:rPr>
              <a:t> Said with a loud voice,</a:t>
            </a:r>
            <a:r>
              <a:rPr lang="en-US" sz="2133" dirty="0">
                <a:solidFill>
                  <a:prstClr val="black"/>
                </a:solidFill>
                <a:latin typeface="Adobe Gothic Std B" pitchFamily="34" charset="-128"/>
                <a:ea typeface="Adobe Gothic Std B" pitchFamily="34" charset="-128"/>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1" y="601980"/>
            <a:ext cx="4441433" cy="56642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3672418"/>
            <a:ext cx="3608916" cy="56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151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2078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601982"/>
            <a:ext cx="4441432" cy="5664196"/>
          </a:xfrm>
          <a:prstGeom prst="rect">
            <a:avLst/>
          </a:prstGeom>
        </p:spPr>
      </p:pic>
      <p:sp>
        <p:nvSpPr>
          <p:cNvPr id="9" name="Rectangle 8"/>
          <p:cNvSpPr/>
          <p:nvPr/>
        </p:nvSpPr>
        <p:spPr>
          <a:xfrm>
            <a:off x="1261981" y="4196795"/>
            <a:ext cx="3352200" cy="420564"/>
          </a:xfrm>
          <a:prstGeom prst="rect">
            <a:avLst/>
          </a:prstGeom>
        </p:spPr>
        <p:txBody>
          <a:bodyPr wrap="none">
            <a:spAutoFit/>
          </a:bodyPr>
          <a:lstStyle/>
          <a:p>
            <a:pPr defTabSz="1219170">
              <a:spcBef>
                <a:spcPts val="2400"/>
              </a:spcBef>
            </a:pPr>
            <a:r>
              <a:rPr lang="en-US" sz="2133" dirty="0">
                <a:solidFill>
                  <a:prstClr val="black"/>
                </a:solidFill>
                <a:latin typeface="Candara"/>
              </a:rPr>
              <a:t>And he leaped and walked. </a:t>
            </a:r>
          </a:p>
        </p:txBody>
      </p:sp>
    </p:spTree>
    <p:extLst>
      <p:ext uri="{BB962C8B-B14F-4D97-AF65-F5344CB8AC3E}">
        <p14:creationId xmlns:p14="http://schemas.microsoft.com/office/powerpoint/2010/main" val="655194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6960" y="1803400"/>
            <a:ext cx="4592320" cy="2718180"/>
          </a:xfrm>
          <a:prstGeom prst="rect">
            <a:avLst/>
          </a:prstGeom>
          <a:noFill/>
        </p:spPr>
        <p:txBody>
          <a:bodyPr wrap="square" rtlCol="0">
            <a:spAutoFit/>
          </a:bodyPr>
          <a:lstStyle/>
          <a:p>
            <a:pPr defTabSz="1219170"/>
            <a:r>
              <a:rPr lang="en-US" sz="2133" baseline="30000" dirty="0">
                <a:solidFill>
                  <a:prstClr val="black"/>
                </a:solidFill>
                <a:latin typeface="Candara"/>
              </a:rPr>
              <a:t>11</a:t>
            </a:r>
            <a:r>
              <a:rPr lang="en-US" sz="2133" dirty="0">
                <a:solidFill>
                  <a:prstClr val="black"/>
                </a:solidFill>
                <a:latin typeface="Candara"/>
              </a:rPr>
              <a:t> And when the people saw what Paul had done, they lifted up their voices, saying in the speech of Lycaonia,     The gods are come down to us in     the likeness of men.  </a:t>
            </a:r>
          </a:p>
          <a:p>
            <a:pPr defTabSz="1219170"/>
            <a:r>
              <a:rPr lang="en-US" sz="2133" baseline="30000" dirty="0">
                <a:solidFill>
                  <a:prstClr val="black"/>
                </a:solidFill>
                <a:latin typeface="Candara"/>
              </a:rPr>
              <a:t>12</a:t>
            </a:r>
            <a:r>
              <a:rPr lang="en-US" sz="2133" dirty="0">
                <a:solidFill>
                  <a:prstClr val="black"/>
                </a:solidFill>
                <a:latin typeface="Candara"/>
              </a:rPr>
              <a:t> And they called Barnabas, Jupiter; and Paul, </a:t>
            </a:r>
            <a:r>
              <a:rPr lang="en-US" sz="2133" dirty="0" err="1">
                <a:solidFill>
                  <a:prstClr val="black"/>
                </a:solidFill>
                <a:latin typeface="Candara"/>
              </a:rPr>
              <a:t>Mercurius</a:t>
            </a:r>
            <a:r>
              <a:rPr lang="en-US" sz="2133" dirty="0">
                <a:solidFill>
                  <a:prstClr val="black"/>
                </a:solidFill>
                <a:latin typeface="Candara"/>
              </a:rPr>
              <a:t>, because he was the chief speaker.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954024"/>
            <a:ext cx="4267200" cy="4949952"/>
          </a:xfrm>
          <a:prstGeom prst="rect">
            <a:avLst/>
          </a:prstGeom>
        </p:spPr>
      </p:pic>
    </p:spTree>
    <p:extLst>
      <p:ext uri="{BB962C8B-B14F-4D97-AF65-F5344CB8AC3E}">
        <p14:creationId xmlns:p14="http://schemas.microsoft.com/office/powerpoint/2010/main" val="7853953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6960" y="2227024"/>
            <a:ext cx="3291840" cy="2389950"/>
          </a:xfrm>
          <a:prstGeom prst="rect">
            <a:avLst/>
          </a:prstGeom>
          <a:noFill/>
        </p:spPr>
        <p:txBody>
          <a:bodyPr wrap="square" rtlCol="0">
            <a:spAutoFit/>
          </a:bodyPr>
          <a:lstStyle/>
          <a:p>
            <a:pPr defTabSz="1219170"/>
            <a:r>
              <a:rPr lang="en-US" sz="2133" baseline="30000" dirty="0">
                <a:solidFill>
                  <a:prstClr val="black"/>
                </a:solidFill>
                <a:latin typeface="Candara"/>
              </a:rPr>
              <a:t>13</a:t>
            </a:r>
            <a:r>
              <a:rPr lang="en-US" sz="2133" dirty="0">
                <a:solidFill>
                  <a:prstClr val="black"/>
                </a:solidFill>
                <a:latin typeface="Candara"/>
              </a:rPr>
              <a:t> Then the priest of Jupiter, which was before their city, brought oxen and garlands unto the gates, and would have done sacrifice with the people.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8315" y="685801"/>
            <a:ext cx="6759285" cy="5364081"/>
          </a:xfrm>
          <a:prstGeom prst="rect">
            <a:avLst/>
          </a:prstGeom>
        </p:spPr>
      </p:pic>
    </p:spTree>
    <p:extLst>
      <p:ext uri="{BB962C8B-B14F-4D97-AF65-F5344CB8AC3E}">
        <p14:creationId xmlns:p14="http://schemas.microsoft.com/office/powerpoint/2010/main" val="3720140359"/>
      </p:ext>
    </p:extLst>
  </p:cSld>
  <p:clrMapOvr>
    <a:masterClrMapping/>
  </p:clrMapOvr>
  <p:transition spd="med">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1646555"/>
            <a:ext cx="9753600" cy="4113242"/>
          </a:xfrm>
          <a:prstGeom prst="rect">
            <a:avLst/>
          </a:prstGeom>
          <a:noFill/>
        </p:spPr>
        <p:txBody>
          <a:bodyPr wrap="square" rtlCol="0">
            <a:spAutoFit/>
          </a:bodyPr>
          <a:lstStyle/>
          <a:p>
            <a:pPr defTabSz="1219170">
              <a:spcBef>
                <a:spcPts val="400"/>
              </a:spcBef>
            </a:pPr>
            <a:r>
              <a:rPr lang="en-US" sz="2133" baseline="30000" dirty="0">
                <a:solidFill>
                  <a:prstClr val="black"/>
                </a:solidFill>
                <a:latin typeface="Candara"/>
              </a:rPr>
              <a:t>14</a:t>
            </a:r>
            <a:r>
              <a:rPr lang="en-US" sz="2133" dirty="0">
                <a:solidFill>
                  <a:prstClr val="black"/>
                </a:solidFill>
                <a:latin typeface="Candara"/>
              </a:rPr>
              <a:t> </a:t>
            </a:r>
            <a:r>
              <a:rPr lang="en-US" sz="2133" i="1" dirty="0">
                <a:solidFill>
                  <a:prstClr val="black"/>
                </a:solidFill>
                <a:latin typeface="Candara"/>
              </a:rPr>
              <a:t>Which </a:t>
            </a:r>
            <a:r>
              <a:rPr lang="en-US" sz="2133" dirty="0">
                <a:solidFill>
                  <a:prstClr val="black"/>
                </a:solidFill>
                <a:latin typeface="Candara"/>
              </a:rPr>
              <a:t>when the apostles, Barnabas and Paul, heard </a:t>
            </a:r>
            <a:r>
              <a:rPr lang="en-US" sz="2133" i="1" dirty="0">
                <a:solidFill>
                  <a:prstClr val="black"/>
                </a:solidFill>
                <a:latin typeface="Candara"/>
              </a:rPr>
              <a:t>of</a:t>
            </a:r>
            <a:r>
              <a:rPr lang="en-US" sz="2133" dirty="0">
                <a:solidFill>
                  <a:prstClr val="black"/>
                </a:solidFill>
                <a:latin typeface="Candara"/>
              </a:rPr>
              <a:t>, they rent their clothes, and ran in among the people, crying out,  </a:t>
            </a:r>
          </a:p>
          <a:p>
            <a:pPr defTabSz="1219170">
              <a:spcBef>
                <a:spcPts val="400"/>
              </a:spcBef>
            </a:pPr>
            <a:r>
              <a:rPr lang="en-US" sz="2133" baseline="30000" dirty="0">
                <a:solidFill>
                  <a:prstClr val="black"/>
                </a:solidFill>
                <a:latin typeface="Candara"/>
              </a:rPr>
              <a:t>15</a:t>
            </a:r>
            <a:r>
              <a:rPr lang="en-US" sz="2133" dirty="0">
                <a:solidFill>
                  <a:prstClr val="black"/>
                </a:solidFill>
                <a:latin typeface="Candara"/>
              </a:rPr>
              <a:t> And saying, Sirs, why do ye these things? We also are men of like passions with you, and preach unto you that ye should turn from these vanities unto the living God, which made heaven, and earth, and the sea, and all things that are therein:  </a:t>
            </a:r>
          </a:p>
          <a:p>
            <a:pPr defTabSz="1219170">
              <a:spcBef>
                <a:spcPts val="400"/>
              </a:spcBef>
            </a:pPr>
            <a:r>
              <a:rPr lang="en-US" sz="2133" baseline="30000" dirty="0">
                <a:solidFill>
                  <a:prstClr val="black"/>
                </a:solidFill>
                <a:latin typeface="Candara"/>
              </a:rPr>
              <a:t>16</a:t>
            </a:r>
            <a:r>
              <a:rPr lang="en-US" sz="2133" dirty="0">
                <a:solidFill>
                  <a:prstClr val="black"/>
                </a:solidFill>
                <a:latin typeface="Candara"/>
              </a:rPr>
              <a:t> Who in times past suffered all nations to walk in their own ways. </a:t>
            </a:r>
          </a:p>
          <a:p>
            <a:pPr defTabSz="1219170">
              <a:spcBef>
                <a:spcPts val="400"/>
              </a:spcBef>
            </a:pPr>
            <a:r>
              <a:rPr lang="en-US" sz="2133" baseline="30000" dirty="0">
                <a:solidFill>
                  <a:prstClr val="black"/>
                </a:solidFill>
                <a:latin typeface="Candara"/>
              </a:rPr>
              <a:t>17</a:t>
            </a:r>
            <a:r>
              <a:rPr lang="en-US" sz="2133" dirty="0">
                <a:solidFill>
                  <a:prstClr val="black"/>
                </a:solidFill>
                <a:latin typeface="Candara"/>
              </a:rPr>
              <a:t> Nevertheless he left not himself without witness, in that he did good, and gave   us rain from heaven, and fruitful seasons, filling our hearts with food and gladness.  </a:t>
            </a:r>
          </a:p>
          <a:p>
            <a:pPr defTabSz="1219170">
              <a:spcBef>
                <a:spcPts val="400"/>
              </a:spcBef>
            </a:pPr>
            <a:r>
              <a:rPr lang="en-US" sz="2133" baseline="30000" dirty="0">
                <a:solidFill>
                  <a:prstClr val="black"/>
                </a:solidFill>
                <a:latin typeface="Candara"/>
              </a:rPr>
              <a:t>18</a:t>
            </a:r>
            <a:r>
              <a:rPr lang="en-US" sz="2133" dirty="0">
                <a:solidFill>
                  <a:prstClr val="black"/>
                </a:solidFill>
                <a:latin typeface="Candara"/>
              </a:rPr>
              <a:t> And with these sayings scarce restrained they the people, that they had not done sacrifice unto them. </a:t>
            </a:r>
          </a:p>
          <a:p>
            <a:pPr defTabSz="1219170">
              <a:spcBef>
                <a:spcPts val="1600"/>
              </a:spcBef>
            </a:pPr>
            <a:r>
              <a:rPr lang="en-US" sz="2133" i="1" dirty="0">
                <a:solidFill>
                  <a:srgbClr val="C00000"/>
                </a:solidFill>
                <a:latin typeface="Candara"/>
              </a:rPr>
              <a:t>Note the different tone of Paul’s words when he speaks to Gentiles.</a:t>
            </a:r>
          </a:p>
        </p:txBody>
      </p:sp>
    </p:spTree>
    <p:extLst>
      <p:ext uri="{BB962C8B-B14F-4D97-AF65-F5344CB8AC3E}">
        <p14:creationId xmlns:p14="http://schemas.microsoft.com/office/powerpoint/2010/main" val="39405009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7399" y="1193800"/>
            <a:ext cx="3125002" cy="4031104"/>
          </a:xfrm>
          <a:prstGeom prst="rect">
            <a:avLst/>
          </a:prstGeom>
          <a:noFill/>
        </p:spPr>
        <p:txBody>
          <a:bodyPr wrap="square" rtlCol="0">
            <a:spAutoFit/>
          </a:bodyPr>
          <a:lstStyle/>
          <a:p>
            <a:pPr defTabSz="1219170"/>
            <a:r>
              <a:rPr lang="en-US" sz="2133" baseline="30000" dirty="0">
                <a:solidFill>
                  <a:prstClr val="black"/>
                </a:solidFill>
                <a:latin typeface="Candara"/>
              </a:rPr>
              <a:t>19</a:t>
            </a:r>
            <a:r>
              <a:rPr lang="en-US" sz="2133" dirty="0">
                <a:solidFill>
                  <a:prstClr val="black"/>
                </a:solidFill>
                <a:latin typeface="Candara"/>
              </a:rPr>
              <a:t> And there came thither </a:t>
            </a:r>
            <a:r>
              <a:rPr lang="en-US" sz="2133" i="1" dirty="0">
                <a:solidFill>
                  <a:prstClr val="black"/>
                </a:solidFill>
                <a:latin typeface="Candara"/>
              </a:rPr>
              <a:t>certain </a:t>
            </a:r>
            <a:r>
              <a:rPr lang="en-US" sz="2133" dirty="0">
                <a:solidFill>
                  <a:prstClr val="black"/>
                </a:solidFill>
                <a:latin typeface="Candara"/>
              </a:rPr>
              <a:t>Jews from Antioch &amp; Iconium, who persuaded the people, and, having stoned Paul, drew </a:t>
            </a:r>
            <a:r>
              <a:rPr lang="en-US" sz="2133" i="1" dirty="0">
                <a:solidFill>
                  <a:prstClr val="black"/>
                </a:solidFill>
                <a:latin typeface="Candara"/>
              </a:rPr>
              <a:t>him </a:t>
            </a:r>
            <a:r>
              <a:rPr lang="en-US" sz="2133" dirty="0">
                <a:solidFill>
                  <a:prstClr val="black"/>
                </a:solidFill>
                <a:latin typeface="Candara"/>
              </a:rPr>
              <a:t>out of the city, supposing he had been dead.  </a:t>
            </a:r>
          </a:p>
          <a:p>
            <a:pPr defTabSz="1219170"/>
            <a:r>
              <a:rPr lang="en-US" sz="2133" baseline="30000" dirty="0">
                <a:solidFill>
                  <a:prstClr val="black"/>
                </a:solidFill>
                <a:latin typeface="Candara"/>
              </a:rPr>
              <a:t>20</a:t>
            </a:r>
            <a:r>
              <a:rPr lang="en-US" sz="2133" dirty="0">
                <a:solidFill>
                  <a:prstClr val="black"/>
                </a:solidFill>
                <a:latin typeface="Candara"/>
              </a:rPr>
              <a:t> Howbeit, as the disciples stood round about him, he rose up, and came into the city: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405" y="685801"/>
            <a:ext cx="7026596" cy="5410479"/>
          </a:xfrm>
          <a:prstGeom prst="rect">
            <a:avLst/>
          </a:prstGeom>
        </p:spPr>
      </p:pic>
    </p:spTree>
    <p:extLst>
      <p:ext uri="{BB962C8B-B14F-4D97-AF65-F5344CB8AC3E}">
        <p14:creationId xmlns:p14="http://schemas.microsoft.com/office/powerpoint/2010/main" val="6228392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2072640"/>
            <a:ext cx="4165600" cy="748795"/>
          </a:xfrm>
          <a:prstGeom prst="rect">
            <a:avLst/>
          </a:prstGeom>
          <a:noFill/>
        </p:spPr>
        <p:txBody>
          <a:bodyPr wrap="square" rtlCol="0">
            <a:spAutoFit/>
          </a:bodyPr>
          <a:lstStyle/>
          <a:p>
            <a:pPr defTabSz="1219170"/>
            <a:r>
              <a:rPr lang="en-US" sz="2133" dirty="0">
                <a:solidFill>
                  <a:prstClr val="black"/>
                </a:solidFill>
                <a:latin typeface="Candara"/>
              </a:rPr>
              <a:t>and the next day he departed with Barnabas to </a:t>
            </a:r>
            <a:r>
              <a:rPr lang="en-US" sz="2133" dirty="0" err="1">
                <a:solidFill>
                  <a:prstClr val="black"/>
                </a:solidFill>
                <a:latin typeface="Candara"/>
              </a:rPr>
              <a:t>Derbe</a:t>
            </a:r>
            <a:r>
              <a:rPr lang="en-US" sz="2133" dirty="0">
                <a:solidFill>
                  <a:prstClr val="black"/>
                </a:solidFill>
                <a:latin typeface="Candara"/>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7" cy="5149848"/>
          </a:xfrm>
          <a:prstGeom prst="rect">
            <a:avLst/>
          </a:prstGeom>
        </p:spPr>
      </p:pic>
    </p:spTree>
    <p:extLst>
      <p:ext uri="{BB962C8B-B14F-4D97-AF65-F5344CB8AC3E}">
        <p14:creationId xmlns:p14="http://schemas.microsoft.com/office/powerpoint/2010/main" val="3496921469"/>
      </p:ext>
    </p:extLst>
  </p:cSld>
  <p:clrMapOvr>
    <a:masterClrMapping/>
  </p:clrMapOvr>
  <p:transition spd="med">
    <p:fad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2072641"/>
            <a:ext cx="4165600" cy="2389950"/>
          </a:xfrm>
          <a:prstGeom prst="rect">
            <a:avLst/>
          </a:prstGeom>
          <a:noFill/>
        </p:spPr>
        <p:txBody>
          <a:bodyPr wrap="square" rtlCol="0">
            <a:spAutoFit/>
          </a:bodyPr>
          <a:lstStyle/>
          <a:p>
            <a:pPr defTabSz="1219170"/>
            <a:r>
              <a:rPr lang="en-US" sz="2133" dirty="0">
                <a:solidFill>
                  <a:prstClr val="black"/>
                </a:solidFill>
                <a:latin typeface="Candara"/>
              </a:rPr>
              <a:t>and the next day he departed with Barnabas to </a:t>
            </a:r>
            <a:r>
              <a:rPr lang="en-US" sz="2133" dirty="0" err="1">
                <a:solidFill>
                  <a:prstClr val="black"/>
                </a:solidFill>
                <a:latin typeface="Candara"/>
              </a:rPr>
              <a:t>Derbe</a:t>
            </a:r>
            <a:r>
              <a:rPr lang="en-US" sz="2133" dirty="0">
                <a:solidFill>
                  <a:prstClr val="black"/>
                </a:solidFill>
                <a:latin typeface="Candara"/>
              </a:rPr>
              <a:t>. </a:t>
            </a:r>
          </a:p>
          <a:p>
            <a:pPr defTabSz="1219170"/>
            <a:r>
              <a:rPr lang="en-US" sz="2133" baseline="30000" dirty="0">
                <a:solidFill>
                  <a:prstClr val="black"/>
                </a:solidFill>
                <a:latin typeface="Candara"/>
              </a:rPr>
              <a:t>21</a:t>
            </a:r>
            <a:r>
              <a:rPr lang="en-US" sz="2133" dirty="0">
                <a:solidFill>
                  <a:prstClr val="black"/>
                </a:solidFill>
                <a:latin typeface="Candara"/>
              </a:rPr>
              <a:t> And when they had preached the gospel to that city, and had taught many, they returned again to </a:t>
            </a:r>
            <a:r>
              <a:rPr lang="en-US" sz="2133" dirty="0" err="1">
                <a:solidFill>
                  <a:prstClr val="black"/>
                </a:solidFill>
                <a:latin typeface="Candara"/>
              </a:rPr>
              <a:t>Lystra</a:t>
            </a:r>
            <a:r>
              <a:rPr lang="en-US" sz="2133" dirty="0">
                <a:solidFill>
                  <a:prstClr val="black"/>
                </a:solidFill>
                <a:latin typeface="Candara"/>
              </a:rPr>
              <a:t>, and </a:t>
            </a:r>
            <a:r>
              <a:rPr lang="en-US" sz="2133" i="1" dirty="0">
                <a:solidFill>
                  <a:prstClr val="black"/>
                </a:solidFill>
                <a:latin typeface="Candara"/>
              </a:rPr>
              <a:t>to </a:t>
            </a:r>
            <a:r>
              <a:rPr lang="en-US" sz="2133" dirty="0" err="1">
                <a:solidFill>
                  <a:prstClr val="black"/>
                </a:solidFill>
                <a:latin typeface="Candara"/>
              </a:rPr>
              <a:t>Iconium</a:t>
            </a:r>
            <a:r>
              <a:rPr lang="en-US" sz="2133" dirty="0">
                <a:solidFill>
                  <a:prstClr val="black"/>
                </a:solidFill>
                <a:latin typeface="Candara"/>
              </a:rPr>
              <a:t>, and Antioch,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6" cy="5149848"/>
          </a:xfrm>
          <a:prstGeom prst="rect">
            <a:avLst/>
          </a:prstGeom>
        </p:spPr>
      </p:pic>
    </p:spTree>
    <p:extLst>
      <p:ext uri="{BB962C8B-B14F-4D97-AF65-F5344CB8AC3E}">
        <p14:creationId xmlns:p14="http://schemas.microsoft.com/office/powerpoint/2010/main" val="2230504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2072641"/>
            <a:ext cx="4165600" cy="2389950"/>
          </a:xfrm>
          <a:prstGeom prst="rect">
            <a:avLst/>
          </a:prstGeom>
          <a:noFill/>
        </p:spPr>
        <p:txBody>
          <a:bodyPr wrap="square" rtlCol="0">
            <a:spAutoFit/>
          </a:bodyPr>
          <a:lstStyle/>
          <a:p>
            <a:pPr defTabSz="1219170"/>
            <a:r>
              <a:rPr lang="en-US" sz="2133" dirty="0">
                <a:solidFill>
                  <a:prstClr val="black"/>
                </a:solidFill>
                <a:latin typeface="Candara"/>
              </a:rPr>
              <a:t>and the next day he departed with Barnabas to </a:t>
            </a:r>
            <a:r>
              <a:rPr lang="en-US" sz="2133" dirty="0" err="1">
                <a:solidFill>
                  <a:prstClr val="black"/>
                </a:solidFill>
                <a:latin typeface="Candara"/>
              </a:rPr>
              <a:t>Derbe</a:t>
            </a:r>
            <a:r>
              <a:rPr lang="en-US" sz="2133" dirty="0">
                <a:solidFill>
                  <a:prstClr val="black"/>
                </a:solidFill>
                <a:latin typeface="Candara"/>
              </a:rPr>
              <a:t>. </a:t>
            </a:r>
          </a:p>
          <a:p>
            <a:pPr defTabSz="1219170"/>
            <a:r>
              <a:rPr lang="en-US" sz="2133" baseline="30000" dirty="0">
                <a:solidFill>
                  <a:prstClr val="black"/>
                </a:solidFill>
                <a:latin typeface="Candara"/>
              </a:rPr>
              <a:t>21</a:t>
            </a:r>
            <a:r>
              <a:rPr lang="en-US" sz="2133" dirty="0">
                <a:solidFill>
                  <a:prstClr val="black"/>
                </a:solidFill>
                <a:latin typeface="Candara"/>
              </a:rPr>
              <a:t> And when they had preached the gospel to that city, and had taught many, they returned again to </a:t>
            </a:r>
            <a:r>
              <a:rPr lang="en-US" sz="2133" dirty="0" err="1">
                <a:solidFill>
                  <a:prstClr val="black"/>
                </a:solidFill>
                <a:latin typeface="Candara"/>
              </a:rPr>
              <a:t>Lystra</a:t>
            </a:r>
            <a:r>
              <a:rPr lang="en-US" sz="2133" dirty="0">
                <a:solidFill>
                  <a:prstClr val="black"/>
                </a:solidFill>
                <a:latin typeface="Candara"/>
              </a:rPr>
              <a:t>, and </a:t>
            </a:r>
            <a:r>
              <a:rPr lang="en-US" sz="2133" i="1" dirty="0">
                <a:solidFill>
                  <a:prstClr val="black"/>
                </a:solidFill>
                <a:latin typeface="Candara"/>
              </a:rPr>
              <a:t>to </a:t>
            </a:r>
            <a:r>
              <a:rPr lang="en-US" sz="2133" dirty="0" err="1">
                <a:solidFill>
                  <a:prstClr val="black"/>
                </a:solidFill>
                <a:latin typeface="Candara"/>
              </a:rPr>
              <a:t>Iconium</a:t>
            </a:r>
            <a:r>
              <a:rPr lang="en-US" sz="2133" dirty="0">
                <a:solidFill>
                  <a:prstClr val="black"/>
                </a:solidFill>
                <a:latin typeface="Candara"/>
              </a:rPr>
              <a:t>, and Antioch,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6" cy="5149847"/>
          </a:xfrm>
          <a:prstGeom prst="rect">
            <a:avLst/>
          </a:prstGeom>
        </p:spPr>
      </p:pic>
    </p:spTree>
    <p:extLst>
      <p:ext uri="{BB962C8B-B14F-4D97-AF65-F5344CB8AC3E}">
        <p14:creationId xmlns:p14="http://schemas.microsoft.com/office/powerpoint/2010/main" val="266168901"/>
      </p:ext>
    </p:extLst>
  </p:cSld>
  <p:clrMapOvr>
    <a:masterClrMapping/>
  </p:clrMapOvr>
  <p:transition spd="med">
    <p:fade/>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2072641"/>
            <a:ext cx="4165600" cy="2389950"/>
          </a:xfrm>
          <a:prstGeom prst="rect">
            <a:avLst/>
          </a:prstGeom>
          <a:noFill/>
        </p:spPr>
        <p:txBody>
          <a:bodyPr wrap="square" rtlCol="0">
            <a:spAutoFit/>
          </a:bodyPr>
          <a:lstStyle/>
          <a:p>
            <a:pPr defTabSz="1219170"/>
            <a:r>
              <a:rPr lang="en-US" sz="2133" dirty="0">
                <a:solidFill>
                  <a:prstClr val="black"/>
                </a:solidFill>
                <a:latin typeface="Candara"/>
              </a:rPr>
              <a:t>and the next day he departed  with Barnabas to </a:t>
            </a:r>
            <a:r>
              <a:rPr lang="en-US" sz="2133" dirty="0" err="1">
                <a:solidFill>
                  <a:prstClr val="black"/>
                </a:solidFill>
                <a:latin typeface="Candara"/>
              </a:rPr>
              <a:t>Derbe</a:t>
            </a:r>
            <a:r>
              <a:rPr lang="en-US" sz="2133" dirty="0">
                <a:solidFill>
                  <a:prstClr val="black"/>
                </a:solidFill>
                <a:latin typeface="Candara"/>
              </a:rPr>
              <a:t>. </a:t>
            </a:r>
          </a:p>
          <a:p>
            <a:pPr defTabSz="1219170"/>
            <a:r>
              <a:rPr lang="en-US" sz="2133" baseline="30000" dirty="0">
                <a:solidFill>
                  <a:prstClr val="black"/>
                </a:solidFill>
                <a:latin typeface="Candara"/>
              </a:rPr>
              <a:t>21</a:t>
            </a:r>
            <a:r>
              <a:rPr lang="en-US" sz="2133" dirty="0">
                <a:solidFill>
                  <a:prstClr val="black"/>
                </a:solidFill>
                <a:latin typeface="Candara"/>
              </a:rPr>
              <a:t> And when they had preached the gospel to that city, and had taught many, they returned again to </a:t>
            </a:r>
            <a:r>
              <a:rPr lang="en-US" sz="2133" dirty="0" err="1">
                <a:solidFill>
                  <a:prstClr val="black"/>
                </a:solidFill>
                <a:latin typeface="Candara"/>
              </a:rPr>
              <a:t>Lystra</a:t>
            </a:r>
            <a:r>
              <a:rPr lang="en-US" sz="2133" dirty="0">
                <a:solidFill>
                  <a:prstClr val="black"/>
                </a:solidFill>
                <a:latin typeface="Candara"/>
              </a:rPr>
              <a:t>, and </a:t>
            </a:r>
            <a:r>
              <a:rPr lang="en-US" sz="2133" i="1" dirty="0">
                <a:solidFill>
                  <a:prstClr val="black"/>
                </a:solidFill>
                <a:latin typeface="Candara"/>
              </a:rPr>
              <a:t>to </a:t>
            </a:r>
            <a:r>
              <a:rPr lang="en-US" sz="2133" dirty="0" err="1">
                <a:solidFill>
                  <a:prstClr val="black"/>
                </a:solidFill>
                <a:latin typeface="Candara"/>
              </a:rPr>
              <a:t>Iconium</a:t>
            </a:r>
            <a:r>
              <a:rPr lang="en-US" sz="2133" dirty="0">
                <a:solidFill>
                  <a:prstClr val="black"/>
                </a:solidFill>
                <a:latin typeface="Candara"/>
              </a:rPr>
              <a:t>, and Antioch,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1" y="854075"/>
            <a:ext cx="4642115" cy="5149847"/>
          </a:xfrm>
          <a:prstGeom prst="rect">
            <a:avLst/>
          </a:prstGeom>
        </p:spPr>
      </p:pic>
    </p:spTree>
    <p:extLst>
      <p:ext uri="{BB962C8B-B14F-4D97-AF65-F5344CB8AC3E}">
        <p14:creationId xmlns:p14="http://schemas.microsoft.com/office/powerpoint/2010/main" val="2193571026"/>
      </p:ext>
    </p:extLst>
  </p:cSld>
  <p:clrMapOvr>
    <a:masterClrMapping/>
  </p:clrMapOvr>
  <p:transition spd="med">
    <p:fad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2072641"/>
            <a:ext cx="4165600" cy="2389950"/>
          </a:xfrm>
          <a:prstGeom prst="rect">
            <a:avLst/>
          </a:prstGeom>
          <a:noFill/>
        </p:spPr>
        <p:txBody>
          <a:bodyPr wrap="square" rtlCol="0">
            <a:spAutoFit/>
          </a:bodyPr>
          <a:lstStyle/>
          <a:p>
            <a:pPr defTabSz="1219170"/>
            <a:r>
              <a:rPr lang="en-US" sz="2133" dirty="0">
                <a:solidFill>
                  <a:prstClr val="black"/>
                </a:solidFill>
                <a:latin typeface="Candara"/>
              </a:rPr>
              <a:t>and the next day he departed with Barnabas to </a:t>
            </a:r>
            <a:r>
              <a:rPr lang="en-US" sz="2133" dirty="0" err="1">
                <a:solidFill>
                  <a:prstClr val="black"/>
                </a:solidFill>
                <a:latin typeface="Candara"/>
              </a:rPr>
              <a:t>Derbe</a:t>
            </a:r>
            <a:r>
              <a:rPr lang="en-US" sz="2133" dirty="0">
                <a:solidFill>
                  <a:prstClr val="black"/>
                </a:solidFill>
                <a:latin typeface="Candara"/>
              </a:rPr>
              <a:t>. </a:t>
            </a:r>
          </a:p>
          <a:p>
            <a:pPr defTabSz="1219170"/>
            <a:r>
              <a:rPr lang="en-US" sz="2133" baseline="30000" dirty="0">
                <a:solidFill>
                  <a:prstClr val="black"/>
                </a:solidFill>
                <a:latin typeface="Candara"/>
              </a:rPr>
              <a:t>21</a:t>
            </a:r>
            <a:r>
              <a:rPr lang="en-US" sz="2133" dirty="0">
                <a:solidFill>
                  <a:prstClr val="black"/>
                </a:solidFill>
                <a:latin typeface="Candara"/>
              </a:rPr>
              <a:t> And when they had preached the gospel to that city, and had taught many, they returned again to </a:t>
            </a:r>
            <a:r>
              <a:rPr lang="en-US" sz="2133" dirty="0" err="1">
                <a:solidFill>
                  <a:prstClr val="black"/>
                </a:solidFill>
                <a:latin typeface="Candara"/>
              </a:rPr>
              <a:t>Lystra</a:t>
            </a:r>
            <a:r>
              <a:rPr lang="en-US" sz="2133" dirty="0">
                <a:solidFill>
                  <a:prstClr val="black"/>
                </a:solidFill>
                <a:latin typeface="Candara"/>
              </a:rPr>
              <a:t>, and </a:t>
            </a:r>
            <a:r>
              <a:rPr lang="en-US" sz="2133" i="1" dirty="0">
                <a:solidFill>
                  <a:prstClr val="black"/>
                </a:solidFill>
                <a:latin typeface="Candara"/>
              </a:rPr>
              <a:t>to </a:t>
            </a:r>
            <a:r>
              <a:rPr lang="en-US" sz="2133" dirty="0" err="1">
                <a:solidFill>
                  <a:prstClr val="black"/>
                </a:solidFill>
                <a:latin typeface="Candara"/>
              </a:rPr>
              <a:t>Iconium</a:t>
            </a:r>
            <a:r>
              <a:rPr lang="en-US" sz="2133" dirty="0">
                <a:solidFill>
                  <a:prstClr val="black"/>
                </a:solidFill>
                <a:latin typeface="Candara"/>
              </a:rPr>
              <a:t>, and Antioch,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1" y="854075"/>
            <a:ext cx="4642115" cy="5149845"/>
          </a:xfrm>
          <a:prstGeom prst="rect">
            <a:avLst/>
          </a:prstGeom>
        </p:spPr>
      </p:pic>
    </p:spTree>
    <p:extLst>
      <p:ext uri="{BB962C8B-B14F-4D97-AF65-F5344CB8AC3E}">
        <p14:creationId xmlns:p14="http://schemas.microsoft.com/office/powerpoint/2010/main" val="99454643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2072640"/>
            <a:ext cx="4165600" cy="1733488"/>
          </a:xfrm>
          <a:prstGeom prst="rect">
            <a:avLst/>
          </a:prstGeom>
          <a:noFill/>
        </p:spPr>
        <p:txBody>
          <a:bodyPr wrap="square" rtlCol="0">
            <a:spAutoFit/>
          </a:bodyPr>
          <a:lstStyle/>
          <a:p>
            <a:pPr defTabSz="1219170"/>
            <a:r>
              <a:rPr lang="en-US" sz="2133" baseline="30000" dirty="0">
                <a:solidFill>
                  <a:prstClr val="black"/>
                </a:solidFill>
                <a:latin typeface="Candara"/>
              </a:rPr>
              <a:t>23</a:t>
            </a:r>
            <a:r>
              <a:rPr lang="en-US" sz="2133" dirty="0">
                <a:solidFill>
                  <a:prstClr val="black"/>
                </a:solidFill>
                <a:latin typeface="Candara"/>
              </a:rPr>
              <a:t> And when they had ordained them elders in every church, and had prayed with fasting, they commended them to the Lord, </a:t>
            </a:r>
            <a:br>
              <a:rPr lang="en-US" sz="2133" dirty="0">
                <a:solidFill>
                  <a:prstClr val="black"/>
                </a:solidFill>
                <a:latin typeface="Candara"/>
              </a:rPr>
            </a:br>
            <a:r>
              <a:rPr lang="en-US" sz="2133" dirty="0">
                <a:solidFill>
                  <a:prstClr val="black"/>
                </a:solidFill>
                <a:latin typeface="Candara"/>
              </a:rPr>
              <a:t>on whom they believed.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6" cy="51498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141" y="854075"/>
            <a:ext cx="4642115" cy="5149845"/>
          </a:xfrm>
          <a:prstGeom prst="rect">
            <a:avLst/>
          </a:prstGeom>
        </p:spPr>
      </p:pic>
    </p:spTree>
    <p:extLst>
      <p:ext uri="{BB962C8B-B14F-4D97-AF65-F5344CB8AC3E}">
        <p14:creationId xmlns:p14="http://schemas.microsoft.com/office/powerpoint/2010/main" val="2646179130"/>
      </p:ext>
    </p:extLst>
  </p:cSld>
  <p:clrMapOvr>
    <a:masterClrMapping/>
  </p:clrMapOvr>
  <p:transition spd="med">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0800" y="2072640"/>
            <a:ext cx="4165600" cy="1077026"/>
          </a:xfrm>
          <a:prstGeom prst="rect">
            <a:avLst/>
          </a:prstGeom>
          <a:noFill/>
        </p:spPr>
        <p:txBody>
          <a:bodyPr wrap="square" rtlCol="0">
            <a:spAutoFit/>
          </a:bodyPr>
          <a:lstStyle/>
          <a:p>
            <a:pPr defTabSz="1219170"/>
            <a:r>
              <a:rPr lang="en-US" sz="2133" baseline="30000" dirty="0">
                <a:solidFill>
                  <a:prstClr val="black"/>
                </a:solidFill>
                <a:latin typeface="Candara"/>
              </a:rPr>
              <a:t>24</a:t>
            </a:r>
            <a:r>
              <a:rPr lang="en-US" sz="2133" dirty="0">
                <a:solidFill>
                  <a:prstClr val="black"/>
                </a:solidFill>
                <a:latin typeface="Candara"/>
              </a:rPr>
              <a:t> And after they had passed throughout Pisidia, they came      to Pamphylia.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6" cy="51498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141" y="854075"/>
            <a:ext cx="4642115" cy="5149845"/>
          </a:xfrm>
          <a:prstGeom prst="rect">
            <a:avLst/>
          </a:prstGeom>
        </p:spPr>
      </p:pic>
    </p:spTree>
    <p:extLst>
      <p:ext uri="{BB962C8B-B14F-4D97-AF65-F5344CB8AC3E}">
        <p14:creationId xmlns:p14="http://schemas.microsoft.com/office/powerpoint/2010/main" val="957080743"/>
      </p:ext>
    </p:extLst>
  </p:cSld>
  <p:clrMapOvr>
    <a:masterClrMapping/>
  </p:clrMapOvr>
  <p:transition spd="med">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2" y="854075"/>
            <a:ext cx="4642116" cy="51498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142" y="854075"/>
            <a:ext cx="4642113" cy="5149845"/>
          </a:xfrm>
          <a:prstGeom prst="rect">
            <a:avLst/>
          </a:prstGeom>
        </p:spPr>
      </p:pic>
      <p:sp>
        <p:nvSpPr>
          <p:cNvPr id="6" name="TextBox 5"/>
          <p:cNvSpPr txBox="1"/>
          <p:nvPr/>
        </p:nvSpPr>
        <p:spPr>
          <a:xfrm>
            <a:off x="1320800" y="2072640"/>
            <a:ext cx="4165600" cy="2061718"/>
          </a:xfrm>
          <a:prstGeom prst="rect">
            <a:avLst/>
          </a:prstGeom>
          <a:noFill/>
        </p:spPr>
        <p:txBody>
          <a:bodyPr wrap="square" rtlCol="0">
            <a:spAutoFit/>
          </a:bodyPr>
          <a:lstStyle/>
          <a:p>
            <a:pPr defTabSz="1219170"/>
            <a:r>
              <a:rPr lang="en-US" sz="2133" baseline="30000" dirty="0">
                <a:solidFill>
                  <a:prstClr val="black"/>
                </a:solidFill>
                <a:latin typeface="Candara"/>
              </a:rPr>
              <a:t>24</a:t>
            </a:r>
            <a:r>
              <a:rPr lang="en-US" sz="2133" dirty="0">
                <a:solidFill>
                  <a:prstClr val="black"/>
                </a:solidFill>
                <a:latin typeface="Candara"/>
              </a:rPr>
              <a:t> And after they had passed throughout Pisidia, they came      to Pamphylia.</a:t>
            </a:r>
          </a:p>
          <a:p>
            <a:pPr defTabSz="1219170"/>
            <a:r>
              <a:rPr lang="en-US" sz="2133" baseline="30000" dirty="0">
                <a:solidFill>
                  <a:prstClr val="black"/>
                </a:solidFill>
                <a:latin typeface="Candara"/>
              </a:rPr>
              <a:t>25</a:t>
            </a:r>
            <a:r>
              <a:rPr lang="en-US" sz="2133" dirty="0">
                <a:solidFill>
                  <a:prstClr val="black"/>
                </a:solidFill>
                <a:latin typeface="Candara"/>
              </a:rPr>
              <a:t> And when they had preached the word in </a:t>
            </a:r>
            <a:r>
              <a:rPr lang="en-US" sz="2133" dirty="0" err="1">
                <a:solidFill>
                  <a:prstClr val="black"/>
                </a:solidFill>
                <a:latin typeface="Candara"/>
              </a:rPr>
              <a:t>Perga</a:t>
            </a:r>
            <a:r>
              <a:rPr lang="en-US" sz="2133" dirty="0">
                <a:solidFill>
                  <a:prstClr val="black"/>
                </a:solidFill>
                <a:latin typeface="Candara"/>
              </a:rPr>
              <a:t>, they went down into </a:t>
            </a:r>
            <a:r>
              <a:rPr lang="en-US" sz="2133" dirty="0" err="1">
                <a:solidFill>
                  <a:prstClr val="black"/>
                </a:solidFill>
                <a:latin typeface="Candara"/>
              </a:rPr>
              <a:t>Attalia</a:t>
            </a:r>
            <a:r>
              <a:rPr lang="en-US" sz="2133" dirty="0">
                <a:solidFill>
                  <a:prstClr val="black"/>
                </a:solidFill>
                <a:latin typeface="Candara"/>
              </a:rPr>
              <a:t>:</a:t>
            </a:r>
          </a:p>
        </p:txBody>
      </p:sp>
    </p:spTree>
    <p:extLst>
      <p:ext uri="{BB962C8B-B14F-4D97-AF65-F5344CB8AC3E}">
        <p14:creationId xmlns:p14="http://schemas.microsoft.com/office/powerpoint/2010/main" val="1094601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1" y="854075"/>
            <a:ext cx="4642115" cy="5149847"/>
          </a:xfrm>
          <a:prstGeom prst="rect">
            <a:avLst/>
          </a:prstGeom>
        </p:spPr>
      </p:pic>
      <p:sp>
        <p:nvSpPr>
          <p:cNvPr id="4" name="TextBox 3"/>
          <p:cNvSpPr txBox="1"/>
          <p:nvPr/>
        </p:nvSpPr>
        <p:spPr>
          <a:xfrm>
            <a:off x="1320800" y="2072640"/>
            <a:ext cx="4165600" cy="2061718"/>
          </a:xfrm>
          <a:prstGeom prst="rect">
            <a:avLst/>
          </a:prstGeom>
          <a:noFill/>
        </p:spPr>
        <p:txBody>
          <a:bodyPr wrap="square" rtlCol="0">
            <a:spAutoFit/>
          </a:bodyPr>
          <a:lstStyle/>
          <a:p>
            <a:pPr defTabSz="1219170"/>
            <a:r>
              <a:rPr lang="en-US" sz="2133" baseline="30000" dirty="0">
                <a:solidFill>
                  <a:prstClr val="black"/>
                </a:solidFill>
                <a:latin typeface="Candara"/>
              </a:rPr>
              <a:t>24</a:t>
            </a:r>
            <a:r>
              <a:rPr lang="en-US" sz="2133" dirty="0">
                <a:solidFill>
                  <a:prstClr val="black"/>
                </a:solidFill>
                <a:latin typeface="Candara"/>
              </a:rPr>
              <a:t> And after they had passed throughout Pisidia, they came to Pamphylia.</a:t>
            </a:r>
          </a:p>
          <a:p>
            <a:pPr defTabSz="1219170"/>
            <a:r>
              <a:rPr lang="en-US" sz="2133" baseline="30000" dirty="0">
                <a:solidFill>
                  <a:prstClr val="black"/>
                </a:solidFill>
                <a:latin typeface="Candara"/>
              </a:rPr>
              <a:t>25</a:t>
            </a:r>
            <a:r>
              <a:rPr lang="en-US" sz="2133" dirty="0">
                <a:solidFill>
                  <a:prstClr val="black"/>
                </a:solidFill>
                <a:latin typeface="Candara"/>
              </a:rPr>
              <a:t> And when they had preached the word in </a:t>
            </a:r>
            <a:r>
              <a:rPr lang="en-US" sz="2133" dirty="0" err="1">
                <a:solidFill>
                  <a:prstClr val="black"/>
                </a:solidFill>
                <a:latin typeface="Candara"/>
              </a:rPr>
              <a:t>Perga</a:t>
            </a:r>
            <a:r>
              <a:rPr lang="en-US" sz="2133" dirty="0">
                <a:solidFill>
                  <a:prstClr val="black"/>
                </a:solidFill>
                <a:latin typeface="Candara"/>
              </a:rPr>
              <a:t>, they went down into </a:t>
            </a:r>
            <a:r>
              <a:rPr lang="en-US" sz="2133" dirty="0" err="1">
                <a:solidFill>
                  <a:prstClr val="black"/>
                </a:solidFill>
                <a:latin typeface="Candara"/>
              </a:rPr>
              <a:t>Attalia</a:t>
            </a:r>
            <a:r>
              <a:rPr lang="en-US" sz="2133" dirty="0">
                <a:solidFill>
                  <a:prstClr val="black"/>
                </a:solidFill>
                <a:latin typeface="Candara"/>
              </a:rPr>
              <a:t>:</a:t>
            </a:r>
          </a:p>
        </p:txBody>
      </p:sp>
    </p:spTree>
    <p:extLst>
      <p:ext uri="{BB962C8B-B14F-4D97-AF65-F5344CB8AC3E}">
        <p14:creationId xmlns:p14="http://schemas.microsoft.com/office/powerpoint/2010/main" val="28876202"/>
      </p:ext>
    </p:extLst>
  </p:cSld>
  <p:clrMapOvr>
    <a:masterClrMapping/>
  </p:clrMapOvr>
  <p:transition spd="med">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399110"/>
            <a:ext cx="4267200" cy="1405256"/>
          </a:xfrm>
          <a:prstGeom prst="rect">
            <a:avLst/>
          </a:prstGeom>
          <a:noFill/>
        </p:spPr>
        <p:txBody>
          <a:bodyPr wrap="square" rtlCol="0">
            <a:spAutoFit/>
          </a:bodyPr>
          <a:lstStyle/>
          <a:p>
            <a:pPr defTabSz="1219170"/>
            <a:r>
              <a:rPr lang="en-US" sz="2133" baseline="30000" dirty="0">
                <a:solidFill>
                  <a:prstClr val="black"/>
                </a:solidFill>
                <a:latin typeface="Candara"/>
              </a:rPr>
              <a:t>26</a:t>
            </a:r>
            <a:r>
              <a:rPr lang="en-US" sz="2133" dirty="0">
                <a:solidFill>
                  <a:prstClr val="black"/>
                </a:solidFill>
                <a:latin typeface="Candara"/>
              </a:rPr>
              <a:t> And thence sailed to Antioch, from whence they had been recommended to the grace of God for the work which they fulfilled.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1" y="854075"/>
            <a:ext cx="4642115" cy="5149847"/>
          </a:xfrm>
          <a:prstGeom prst="rect">
            <a:avLst/>
          </a:prstGeom>
        </p:spPr>
      </p:pic>
    </p:spTree>
    <p:extLst>
      <p:ext uri="{BB962C8B-B14F-4D97-AF65-F5344CB8AC3E}">
        <p14:creationId xmlns:p14="http://schemas.microsoft.com/office/powerpoint/2010/main" val="3233339189"/>
      </p:ext>
    </p:extLst>
  </p:cSld>
  <p:clrMapOvr>
    <a:masterClrMapping/>
  </p:clrMapOvr>
  <p:transition spd="med">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399110"/>
            <a:ext cx="4267200" cy="1405256"/>
          </a:xfrm>
          <a:prstGeom prst="rect">
            <a:avLst/>
          </a:prstGeom>
          <a:noFill/>
        </p:spPr>
        <p:txBody>
          <a:bodyPr wrap="square" rtlCol="0">
            <a:spAutoFit/>
          </a:bodyPr>
          <a:lstStyle/>
          <a:p>
            <a:pPr defTabSz="1219170"/>
            <a:r>
              <a:rPr lang="en-US" sz="2133" baseline="30000" dirty="0">
                <a:solidFill>
                  <a:prstClr val="black"/>
                </a:solidFill>
                <a:latin typeface="Candara"/>
              </a:rPr>
              <a:t>26</a:t>
            </a:r>
            <a:r>
              <a:rPr lang="en-US" sz="2133" dirty="0">
                <a:solidFill>
                  <a:prstClr val="black"/>
                </a:solidFill>
                <a:latin typeface="Candara"/>
              </a:rPr>
              <a:t> And thence sailed to Antioch, from whence they had been recommended to the grace of God for the work which they fulfilled.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141" y="854075"/>
            <a:ext cx="4642115" cy="5149845"/>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603183">
            <a:off x="8178475" y="3432097"/>
            <a:ext cx="635000" cy="35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448825"/>
      </p:ext>
    </p:extLst>
  </p:cSld>
  <p:clrMapOvr>
    <a:masterClrMapping/>
  </p:clrMapOvr>
  <p:transition spd="med">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701800"/>
            <a:ext cx="4368800" cy="3251596"/>
          </a:xfrm>
          <a:prstGeom prst="rect">
            <a:avLst/>
          </a:prstGeom>
          <a:noFill/>
        </p:spPr>
        <p:txBody>
          <a:bodyPr wrap="square" rtlCol="0">
            <a:spAutoFit/>
          </a:bodyPr>
          <a:lstStyle/>
          <a:p>
            <a:pPr defTabSz="1219170"/>
            <a:r>
              <a:rPr lang="en-US" sz="2133" baseline="30000" dirty="0">
                <a:solidFill>
                  <a:prstClr val="black"/>
                </a:solidFill>
                <a:latin typeface="Candara"/>
              </a:rPr>
              <a:t>27</a:t>
            </a:r>
            <a:r>
              <a:rPr lang="en-US" sz="2133" dirty="0">
                <a:solidFill>
                  <a:prstClr val="black"/>
                </a:solidFill>
                <a:latin typeface="Candara"/>
              </a:rPr>
              <a:t> And when they were come, and had gathered the church together, they rehearsed all that God had done with them, and how he had opened the door of faith unto the Gentiles.  </a:t>
            </a:r>
          </a:p>
          <a:p>
            <a:pPr defTabSz="1219170"/>
            <a:r>
              <a:rPr lang="en-US" sz="2133" baseline="30000" dirty="0">
                <a:solidFill>
                  <a:prstClr val="black"/>
                </a:solidFill>
                <a:latin typeface="Candara"/>
              </a:rPr>
              <a:t>28</a:t>
            </a:r>
            <a:r>
              <a:rPr lang="en-US" sz="2133" dirty="0">
                <a:solidFill>
                  <a:prstClr val="black"/>
                </a:solidFill>
                <a:latin typeface="Candara"/>
              </a:rPr>
              <a:t> And there they abode long time with the disciples. </a:t>
            </a:r>
          </a:p>
          <a:p>
            <a:pPr defTabSz="1219170">
              <a:spcBef>
                <a:spcPts val="1600"/>
              </a:spcBef>
            </a:pPr>
            <a:r>
              <a:rPr lang="en-US" sz="2133" i="1" dirty="0">
                <a:solidFill>
                  <a:srgbClr val="C00000"/>
                </a:solidFill>
                <a:latin typeface="Candara"/>
              </a:rPr>
              <a:t>End of Chapter 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874" y="768350"/>
            <a:ext cx="4722653" cy="5321300"/>
          </a:xfrm>
          <a:prstGeom prst="rect">
            <a:avLst/>
          </a:prstGeom>
        </p:spPr>
      </p:pic>
    </p:spTree>
    <p:extLst>
      <p:ext uri="{BB962C8B-B14F-4D97-AF65-F5344CB8AC3E}">
        <p14:creationId xmlns:p14="http://schemas.microsoft.com/office/powerpoint/2010/main" val="2129877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871478"/>
            <a:ext cx="8153400"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The Acts </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of the Apostles</a:t>
            </a:r>
            <a:b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br>
            <a:r>
              <a:rPr kumimoji="0" lang="en-US" alt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Chapter 14</a:t>
            </a:r>
            <a:r>
              <a:rPr kumimoji="0" lang="en-US" altLang="en-US" sz="6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Verdana"/>
                <a:ea typeface="Gulim" pitchFamily="34" charset="-127"/>
                <a:cs typeface="+mn-cs"/>
              </a:rPr>
              <a:t> </a:t>
            </a:r>
            <a:endParaRPr kumimoji="0" lang="en-US" sz="2400" b="0" i="0" u="none" strike="noStrike" kern="1200" cap="none" spc="0" normalizeH="0" baseline="0" noProof="0" dirty="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7674021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615" t="30884" r="29432" b="10812"/>
          <a:stretch/>
        </p:blipFill>
        <p:spPr>
          <a:xfrm>
            <a:off x="3205396" y="18174"/>
            <a:ext cx="6776804" cy="6889750"/>
          </a:xfrm>
          <a:prstGeom prst="rect">
            <a:avLst/>
          </a:prstGeom>
        </p:spPr>
      </p:pic>
      <p:cxnSp>
        <p:nvCxnSpPr>
          <p:cNvPr id="5" name="Straight Arrow Connector 4"/>
          <p:cNvCxnSpPr/>
          <p:nvPr/>
        </p:nvCxnSpPr>
        <p:spPr bwMode="auto">
          <a:xfrm>
            <a:off x="7772400" y="4495800"/>
            <a:ext cx="228600" cy="3810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8" name="Straight Arrow Connector 7"/>
          <p:cNvCxnSpPr/>
          <p:nvPr/>
        </p:nvCxnSpPr>
        <p:spPr bwMode="auto">
          <a:xfrm>
            <a:off x="1981200" y="1371600"/>
            <a:ext cx="0" cy="18288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0" name="Straight Arrow Connector 9"/>
          <p:cNvCxnSpPr/>
          <p:nvPr/>
        </p:nvCxnSpPr>
        <p:spPr bwMode="auto">
          <a:xfrm flipH="1">
            <a:off x="7696200" y="1828800"/>
            <a:ext cx="533400" cy="762000"/>
          </a:xfrm>
          <a:prstGeom prst="straightConnector1">
            <a:avLst/>
          </a:prstGeom>
          <a:ln w="57150">
            <a:solidFill>
              <a:srgbClr val="C0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524000" y="609601"/>
            <a:ext cx="156805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Acts 13:51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14:1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Iconium</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7" name="Straight Arrow Connector 6"/>
          <p:cNvCxnSpPr/>
          <p:nvPr/>
        </p:nvCxnSpPr>
        <p:spPr bwMode="auto">
          <a:xfrm flipH="1">
            <a:off x="6934200" y="1600200"/>
            <a:ext cx="152400" cy="762000"/>
          </a:xfrm>
          <a:prstGeom prst="straightConnector1">
            <a:avLst/>
          </a:prstGeom>
          <a:ln w="57150">
            <a:solidFill>
              <a:schemeClr val="accent2"/>
            </a:solidFill>
            <a:headEnd type="none" w="med" len="med"/>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13193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14:1-7  </a:t>
            </a:r>
            <a:r>
              <a:rPr lang="en-US" dirty="0" err="1"/>
              <a:t>Iconium</a:t>
            </a:r>
            <a:r>
              <a:rPr lang="en-US" dirty="0"/>
              <a:t>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Where does Paul’s always go first? </a:t>
            </a:r>
            <a:r>
              <a:rPr lang="en-US" sz="2400" dirty="0">
                <a:ea typeface="Gulim" pitchFamily="34" charset="-127"/>
              </a:rPr>
              <a:t>(1)</a:t>
            </a:r>
          </a:p>
          <a:p>
            <a:pPr lvl="1" eaLnBrk="1" hangingPunct="1">
              <a:buFont typeface="Arial" pitchFamily="34" charset="0"/>
              <a:buChar char="•"/>
              <a:defRPr/>
            </a:pPr>
            <a:r>
              <a:rPr lang="en-US" sz="2600" dirty="0">
                <a:ea typeface="Gulim" pitchFamily="34" charset="-127"/>
              </a:rPr>
              <a:t>Were they successful at </a:t>
            </a:r>
            <a:r>
              <a:rPr lang="en-US" sz="2600" dirty="0" err="1">
                <a:ea typeface="Gulim" pitchFamily="34" charset="-127"/>
              </a:rPr>
              <a:t>Iconium</a:t>
            </a:r>
            <a:r>
              <a:rPr lang="en-US" sz="2600" dirty="0">
                <a:ea typeface="Gulim" pitchFamily="34" charset="-127"/>
              </a:rPr>
              <a:t>?</a:t>
            </a:r>
          </a:p>
          <a:p>
            <a:pPr lvl="1" eaLnBrk="1" hangingPunct="1">
              <a:buFont typeface="Arial" pitchFamily="34" charset="0"/>
              <a:buChar char="•"/>
              <a:defRPr/>
            </a:pPr>
            <a:r>
              <a:rPr lang="en-US" sz="2600" dirty="0">
                <a:ea typeface="Gulim" pitchFamily="34" charset="-127"/>
              </a:rPr>
              <a:t>What did some influential Jews do? (2)</a:t>
            </a:r>
          </a:p>
          <a:p>
            <a:pPr lvl="2" eaLnBrk="1" hangingPunct="1">
              <a:buFont typeface="Arial" pitchFamily="34" charset="0"/>
              <a:buChar char="•"/>
              <a:defRPr/>
            </a:pPr>
            <a:r>
              <a:rPr lang="en-US" sz="2400" dirty="0">
                <a:ea typeface="Gulim" pitchFamily="34" charset="-127"/>
              </a:rPr>
              <a:t>Discrediting truth to the Gentiles</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How did the Lord help them thru this?</a:t>
            </a:r>
            <a:r>
              <a:rPr lang="en-US" dirty="0">
                <a:ea typeface="Gulim" pitchFamily="34" charset="-127"/>
              </a:rPr>
              <a:t> (3)</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Was the city united in their beliefs? (4)</a:t>
            </a:r>
          </a:p>
          <a:p>
            <a:pPr lvl="1" eaLnBrk="1" hangingPunct="1">
              <a:buFont typeface="Arial" pitchFamily="34" charset="0"/>
              <a:buChar char="•"/>
              <a:defRPr/>
            </a:pPr>
            <a:r>
              <a:rPr lang="en-US" sz="2600" dirty="0">
                <a:ea typeface="Gulim" pitchFamily="34" charset="-127"/>
              </a:rPr>
              <a:t>What did this boil up into? (5)</a:t>
            </a:r>
          </a:p>
          <a:p>
            <a:pPr lvl="1" eaLnBrk="1" hangingPunct="1">
              <a:buFont typeface="Arial" pitchFamily="34" charset="0"/>
              <a:buChar char="•"/>
              <a:defRPr/>
            </a:pPr>
            <a:r>
              <a:rPr lang="en-US" sz="2600" dirty="0">
                <a:ea typeface="Gulim" pitchFamily="34" charset="-127"/>
              </a:rPr>
              <a:t>So where did Paul and Barnabas go? (6)</a:t>
            </a:r>
          </a:p>
          <a:p>
            <a:pPr lvl="1" eaLnBrk="1" hangingPunct="1">
              <a:buFont typeface="Arial" pitchFamily="34" charset="0"/>
              <a:buChar char="•"/>
              <a:defRPr/>
            </a:pPr>
            <a:r>
              <a:rPr lang="en-US" sz="2600" dirty="0">
                <a:ea typeface="Gulim" pitchFamily="34" charset="-127"/>
              </a:rPr>
              <a:t>What did they do there? (7)</a:t>
            </a:r>
          </a:p>
          <a:p>
            <a:pPr marL="457200" lvl="1" indent="0" eaLnBrk="1" hangingPunct="1">
              <a:buNone/>
              <a:defRPr/>
            </a:pPr>
            <a:endParaRPr lang="en-US" sz="2400" dirty="0">
              <a:ea typeface="Gulim" pitchFamily="34" charset="-127"/>
            </a:endParaRPr>
          </a:p>
        </p:txBody>
      </p:sp>
    </p:spTree>
    <p:extLst>
      <p:ext uri="{BB962C8B-B14F-4D97-AF65-F5344CB8AC3E}">
        <p14:creationId xmlns:p14="http://schemas.microsoft.com/office/powerpoint/2010/main" val="1751278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615" t="30884" r="29432" b="10812"/>
          <a:stretch/>
        </p:blipFill>
        <p:spPr>
          <a:xfrm>
            <a:off x="3052996" y="18174"/>
            <a:ext cx="6776804" cy="6889750"/>
          </a:xfrm>
          <a:prstGeom prst="rect">
            <a:avLst/>
          </a:prstGeom>
        </p:spPr>
      </p:pic>
      <p:cxnSp>
        <p:nvCxnSpPr>
          <p:cNvPr id="5" name="Straight Arrow Connector 4"/>
          <p:cNvCxnSpPr/>
          <p:nvPr/>
        </p:nvCxnSpPr>
        <p:spPr bwMode="auto">
          <a:xfrm>
            <a:off x="7772400" y="4495800"/>
            <a:ext cx="228600" cy="3810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8" name="Straight Arrow Connector 7"/>
          <p:cNvCxnSpPr/>
          <p:nvPr/>
        </p:nvCxnSpPr>
        <p:spPr bwMode="auto">
          <a:xfrm>
            <a:off x="1981200" y="1371600"/>
            <a:ext cx="0" cy="18288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0" name="Straight Arrow Connector 9"/>
          <p:cNvCxnSpPr/>
          <p:nvPr/>
        </p:nvCxnSpPr>
        <p:spPr bwMode="auto">
          <a:xfrm flipH="1">
            <a:off x="7772400" y="2057400"/>
            <a:ext cx="533400" cy="762000"/>
          </a:xfrm>
          <a:prstGeom prst="straightConnector1">
            <a:avLst/>
          </a:prstGeom>
          <a:ln w="57150">
            <a:solidFill>
              <a:srgbClr val="C0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595129" y="609600"/>
            <a:ext cx="1404552"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Acts 14:6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Lycaonia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Lystra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Derby</a:t>
            </a:r>
          </a:p>
        </p:txBody>
      </p:sp>
    </p:spTree>
    <p:extLst>
      <p:ext uri="{BB962C8B-B14F-4D97-AF65-F5344CB8AC3E}">
        <p14:creationId xmlns:p14="http://schemas.microsoft.com/office/powerpoint/2010/main" val="88475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14:8-10 – Miraculous Healing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Who did they encounter at </a:t>
            </a:r>
            <a:r>
              <a:rPr lang="en-US" sz="2800" dirty="0" err="1">
                <a:ea typeface="Gulim" pitchFamily="34" charset="-127"/>
              </a:rPr>
              <a:t>Lystra</a:t>
            </a:r>
            <a:r>
              <a:rPr lang="en-US" sz="2800" dirty="0">
                <a:ea typeface="Gulim" pitchFamily="34" charset="-127"/>
              </a:rPr>
              <a:t>? (7-8)</a:t>
            </a:r>
          </a:p>
          <a:p>
            <a:pPr lvl="1" eaLnBrk="1" hangingPunct="1">
              <a:buFont typeface="Arial" pitchFamily="34" charset="0"/>
              <a:buChar char="•"/>
              <a:defRPr/>
            </a:pPr>
            <a:r>
              <a:rPr lang="en-US" sz="2400" dirty="0">
                <a:ea typeface="Gulim" pitchFamily="34" charset="-127"/>
              </a:rPr>
              <a:t>What produced this man’s faith?  (9, Rom. 10:17)</a:t>
            </a:r>
          </a:p>
          <a:p>
            <a:pPr lvl="1" eaLnBrk="1" hangingPunct="1">
              <a:buFont typeface="Arial" pitchFamily="34" charset="0"/>
              <a:buChar char="•"/>
              <a:defRPr/>
            </a:pPr>
            <a:r>
              <a:rPr lang="en-US" sz="2400" dirty="0">
                <a:ea typeface="Gulim" pitchFamily="34" charset="-127"/>
              </a:rPr>
              <a:t>What did Paul recognized in this man? (9)</a:t>
            </a:r>
          </a:p>
          <a:p>
            <a:pPr lvl="1" eaLnBrk="1" hangingPunct="1">
              <a:buFont typeface="Arial" pitchFamily="34" charset="0"/>
              <a:buChar char="•"/>
              <a:defRPr/>
            </a:pPr>
            <a:r>
              <a:rPr lang="en-US" sz="2400" dirty="0">
                <a:ea typeface="Gulim" pitchFamily="34" charset="-127"/>
              </a:rPr>
              <a:t>Contrast 10 &amp; Acts 3:7 … Similarities? Differences?</a:t>
            </a:r>
            <a:endParaRPr lang="en-US" sz="2600" dirty="0">
              <a:ea typeface="Gulim" pitchFamily="34" charset="-127"/>
            </a:endParaRPr>
          </a:p>
          <a:p>
            <a:pPr marL="457200" lvl="1" indent="0" eaLnBrk="1" hangingPunct="1">
              <a:buNone/>
              <a:defRPr/>
            </a:pPr>
            <a:endParaRPr lang="en-US" sz="2400" dirty="0">
              <a:ea typeface="Gulim" pitchFamily="34" charset="-127"/>
            </a:endParaRPr>
          </a:p>
        </p:txBody>
      </p:sp>
    </p:spTree>
    <p:extLst>
      <p:ext uri="{BB962C8B-B14F-4D97-AF65-F5344CB8AC3E}">
        <p14:creationId xmlns:p14="http://schemas.microsoft.com/office/powerpoint/2010/main" val="361696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14:11-18 – People’s Reaction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What conclusion did they draw? </a:t>
            </a:r>
            <a:r>
              <a:rPr lang="en-US" sz="2400" dirty="0">
                <a:ea typeface="Gulim" pitchFamily="34" charset="-127"/>
              </a:rPr>
              <a:t>(11)</a:t>
            </a:r>
          </a:p>
          <a:p>
            <a:pPr lvl="1" eaLnBrk="1" hangingPunct="1">
              <a:buFont typeface="Arial" pitchFamily="34" charset="0"/>
              <a:buChar char="•"/>
              <a:defRPr/>
            </a:pPr>
            <a:r>
              <a:rPr lang="en-US" sz="2600" dirty="0">
                <a:ea typeface="Gulim" pitchFamily="34" charset="-127"/>
              </a:rPr>
              <a:t>Did Paul know what they were saying?</a:t>
            </a:r>
          </a:p>
          <a:p>
            <a:pPr lvl="1" eaLnBrk="1" hangingPunct="1">
              <a:buFont typeface="Arial" pitchFamily="34" charset="0"/>
              <a:buChar char="•"/>
              <a:defRPr/>
            </a:pPr>
            <a:r>
              <a:rPr lang="en-US" sz="2600" dirty="0">
                <a:ea typeface="Gulim" pitchFamily="34" charset="-127"/>
              </a:rPr>
              <a:t>Jupiter – chief god; Mercury – messenger (12)</a:t>
            </a:r>
          </a:p>
          <a:p>
            <a:pPr lvl="1" eaLnBrk="1" hangingPunct="1">
              <a:buFont typeface="Arial" pitchFamily="34" charset="0"/>
              <a:buChar char="•"/>
              <a:defRPr/>
            </a:pPr>
            <a:r>
              <a:rPr lang="en-US" sz="2600" dirty="0">
                <a:ea typeface="Gulim" pitchFamily="34" charset="-127"/>
              </a:rPr>
              <a:t>Was the priest of Jupiter jealous? (13)</a:t>
            </a:r>
          </a:p>
          <a:p>
            <a:pPr lvl="2" eaLnBrk="1" hangingPunct="1">
              <a:buFont typeface="Arial" pitchFamily="34" charset="0"/>
              <a:buChar char="•"/>
              <a:defRPr/>
            </a:pPr>
            <a:r>
              <a:rPr lang="en-US" sz="2400" dirty="0">
                <a:ea typeface="Gulim" pitchFamily="34" charset="-127"/>
              </a:rPr>
              <a:t>What does this show and validate?</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The “apostles” response:</a:t>
            </a:r>
          </a:p>
          <a:p>
            <a:pPr lvl="1" eaLnBrk="1" hangingPunct="1">
              <a:buFont typeface="Arial" pitchFamily="34" charset="0"/>
              <a:buChar char="•"/>
              <a:defRPr/>
            </a:pPr>
            <a:r>
              <a:rPr lang="en-US" sz="2600" dirty="0">
                <a:ea typeface="Gulim" pitchFamily="34" charset="-127"/>
              </a:rPr>
              <a:t>How did Paul and Barnabas object to this (14)</a:t>
            </a:r>
          </a:p>
          <a:p>
            <a:pPr lvl="1" eaLnBrk="1" hangingPunct="1">
              <a:buFont typeface="Arial" pitchFamily="34" charset="0"/>
              <a:buChar char="•"/>
              <a:defRPr/>
            </a:pPr>
            <a:r>
              <a:rPr lang="en-US" sz="2600" dirty="0">
                <a:ea typeface="Gulim" pitchFamily="34" charset="-127"/>
              </a:rPr>
              <a:t>What were the good tidings to them? (15)</a:t>
            </a:r>
          </a:p>
          <a:p>
            <a:pPr lvl="1" eaLnBrk="1" hangingPunct="1">
              <a:buFont typeface="Arial" pitchFamily="34" charset="0"/>
              <a:buChar char="•"/>
              <a:defRPr/>
            </a:pPr>
            <a:r>
              <a:rPr lang="en-US" sz="2600" dirty="0">
                <a:ea typeface="Gulim" pitchFamily="34" charset="-127"/>
              </a:rPr>
              <a:t>Does </a:t>
            </a:r>
            <a:r>
              <a:rPr lang="en-US" sz="2600" i="1" dirty="0">
                <a:ea typeface="Gulim" pitchFamily="34" charset="-127"/>
              </a:rPr>
              <a:t>suffered</a:t>
            </a:r>
            <a:r>
              <a:rPr lang="en-US" sz="2600" dirty="0">
                <a:ea typeface="Gulim" pitchFamily="34" charset="-127"/>
              </a:rPr>
              <a:t> mean </a:t>
            </a:r>
            <a:r>
              <a:rPr lang="en-US" sz="2600" i="1" dirty="0">
                <a:ea typeface="Gulim" pitchFamily="34" charset="-127"/>
              </a:rPr>
              <a:t>compelled</a:t>
            </a:r>
            <a:r>
              <a:rPr lang="en-US" sz="2600" dirty="0">
                <a:ea typeface="Gulim" pitchFamily="34" charset="-127"/>
              </a:rPr>
              <a:t>? (16)</a:t>
            </a:r>
          </a:p>
          <a:p>
            <a:pPr lvl="1" eaLnBrk="1" hangingPunct="1">
              <a:buFont typeface="Arial" pitchFamily="34" charset="0"/>
              <a:buChar char="•"/>
              <a:defRPr/>
            </a:pPr>
            <a:r>
              <a:rPr lang="en-US" sz="2600" dirty="0">
                <a:ea typeface="Gulim" pitchFamily="34" charset="-127"/>
              </a:rPr>
              <a:t>What natural evidence does Paul cite? (17)</a:t>
            </a:r>
          </a:p>
          <a:p>
            <a:pPr lvl="2" eaLnBrk="1" hangingPunct="1">
              <a:buFont typeface="Arial" pitchFamily="34" charset="0"/>
              <a:buChar char="•"/>
              <a:defRPr/>
            </a:pPr>
            <a:r>
              <a:rPr lang="en-US" sz="2400" dirty="0">
                <a:ea typeface="Gulim" pitchFamily="34" charset="-127"/>
              </a:rPr>
              <a:t>Similar to our arguments against evolution</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Why were they so hard to restrain? (18)</a:t>
            </a:r>
          </a:p>
        </p:txBody>
      </p:sp>
    </p:spTree>
    <p:extLst>
      <p:ext uri="{BB962C8B-B14F-4D97-AF65-F5344CB8AC3E}">
        <p14:creationId xmlns:p14="http://schemas.microsoft.com/office/powerpoint/2010/main" val="3620660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14:19-26 – Amazing Reversal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Why would they turn so quickly? </a:t>
            </a:r>
            <a:r>
              <a:rPr lang="en-US" sz="2400" dirty="0">
                <a:ea typeface="Gulim" pitchFamily="34" charset="-127"/>
              </a:rPr>
              <a:t>(19)</a:t>
            </a:r>
          </a:p>
          <a:p>
            <a:pPr lvl="1" eaLnBrk="1" hangingPunct="1">
              <a:buFont typeface="Arial" pitchFamily="34" charset="0"/>
              <a:buChar char="•"/>
              <a:defRPr/>
            </a:pPr>
            <a:r>
              <a:rPr lang="en-US" sz="2600" dirty="0">
                <a:ea typeface="Gulim" pitchFamily="34" charset="-127"/>
              </a:rPr>
              <a:t>Did Jesus have this same problem?</a:t>
            </a:r>
          </a:p>
          <a:p>
            <a:pPr lvl="1" eaLnBrk="1" hangingPunct="1">
              <a:buFont typeface="Arial" pitchFamily="34" charset="0"/>
              <a:buChar char="•"/>
              <a:defRPr/>
            </a:pPr>
            <a:r>
              <a:rPr lang="en-US" sz="2600" dirty="0">
                <a:ea typeface="Gulim" pitchFamily="34" charset="-127"/>
              </a:rPr>
              <a:t>Is religious fervor always a good thing?</a:t>
            </a:r>
          </a:p>
          <a:p>
            <a:pPr lvl="2" eaLnBrk="1" hangingPunct="1">
              <a:buFont typeface="Arial" pitchFamily="34" charset="0"/>
              <a:buChar char="•"/>
              <a:defRPr/>
            </a:pPr>
            <a:r>
              <a:rPr lang="en-US" sz="2400" dirty="0">
                <a:ea typeface="Gulim" pitchFamily="34" charset="-127"/>
              </a:rPr>
              <a:t>Even when it supports the truth?</a:t>
            </a:r>
          </a:p>
          <a:p>
            <a:pPr lvl="2" eaLnBrk="1" hangingPunct="1">
              <a:buFont typeface="Arial" pitchFamily="34" charset="0"/>
              <a:buChar char="•"/>
              <a:defRPr/>
            </a:pPr>
            <a:r>
              <a:rPr lang="en-US" sz="2400" dirty="0">
                <a:ea typeface="Gulim" pitchFamily="34" charset="-127"/>
              </a:rPr>
              <a:t>What if people’s expectations are not met?</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How severe were Paul’s injuries? (19)</a:t>
            </a:r>
          </a:p>
          <a:p>
            <a:pPr lvl="1" eaLnBrk="1" hangingPunct="1">
              <a:buFont typeface="Arial" pitchFamily="34" charset="0"/>
              <a:buChar char="•"/>
              <a:defRPr/>
            </a:pPr>
            <a:r>
              <a:rPr lang="en-US" sz="2600" dirty="0">
                <a:ea typeface="Gulim" pitchFamily="34" charset="-127"/>
              </a:rPr>
              <a:t>What miracle occurred? (20) 2 Cor. 11:25</a:t>
            </a:r>
          </a:p>
          <a:p>
            <a:pPr lvl="2" eaLnBrk="1" hangingPunct="1">
              <a:buFont typeface="Arial" pitchFamily="34" charset="0"/>
              <a:buChar char="•"/>
              <a:defRPr/>
            </a:pPr>
            <a:r>
              <a:rPr lang="en-US" sz="2400" dirty="0">
                <a:ea typeface="Gulim" pitchFamily="34" charset="-127"/>
              </a:rPr>
              <a:t>Did anyone “perform” it?</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Where to now? (21-26)</a:t>
            </a:r>
          </a:p>
        </p:txBody>
      </p:sp>
    </p:spTree>
    <p:extLst>
      <p:ext uri="{BB962C8B-B14F-4D97-AF65-F5344CB8AC3E}">
        <p14:creationId xmlns:p14="http://schemas.microsoft.com/office/powerpoint/2010/main" val="3539252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171">
                                            <p:txEl>
                                              <p:pRg st="3" end="3"/>
                                            </p:txEl>
                                          </p:spTgt>
                                        </p:tgtEl>
                                        <p:attrNameLst>
                                          <p:attrName>style.visibility</p:attrName>
                                        </p:attrNameLst>
                                      </p:cBhvr>
                                      <p:to>
                                        <p:strVal val="visible"/>
                                      </p:to>
                                    </p:set>
                                    <p:animEffect transition="in" filter="fade">
                                      <p:cBhvr>
                                        <p:cTn id="20" dur="500"/>
                                        <p:tgtEl>
                                          <p:spTgt spid="7171">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fade">
                                      <p:cBhvr>
                                        <p:cTn id="23" dur="500"/>
                                        <p:tgtEl>
                                          <p:spTgt spid="717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1">
                                            <p:txEl>
                                              <p:pRg st="5" end="5"/>
                                            </p:txEl>
                                          </p:spTgt>
                                        </p:tgtEl>
                                        <p:attrNameLst>
                                          <p:attrName>style.visibility</p:attrName>
                                        </p:attrNameLst>
                                      </p:cBhvr>
                                      <p:to>
                                        <p:strVal val="visible"/>
                                      </p:to>
                                    </p:set>
                                    <p:animEffect transition="in" filter="fade">
                                      <p:cBhvr>
                                        <p:cTn id="28" dur="500"/>
                                        <p:tgtEl>
                                          <p:spTgt spid="717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1">
                                            <p:txEl>
                                              <p:pRg st="6" end="6"/>
                                            </p:txEl>
                                          </p:spTgt>
                                        </p:tgtEl>
                                        <p:attrNameLst>
                                          <p:attrName>style.visibility</p:attrName>
                                        </p:attrNameLst>
                                      </p:cBhvr>
                                      <p:to>
                                        <p:strVal val="visible"/>
                                      </p:to>
                                    </p:set>
                                    <p:animEffect transition="in" filter="fade">
                                      <p:cBhvr>
                                        <p:cTn id="33" dur="500"/>
                                        <p:tgtEl>
                                          <p:spTgt spid="717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1">
                                            <p:txEl>
                                              <p:pRg st="7" end="7"/>
                                            </p:txEl>
                                          </p:spTgt>
                                        </p:tgtEl>
                                        <p:attrNameLst>
                                          <p:attrName>style.visibility</p:attrName>
                                        </p:attrNameLst>
                                      </p:cBhvr>
                                      <p:to>
                                        <p:strVal val="visible"/>
                                      </p:to>
                                    </p:set>
                                    <p:animEffect transition="in" filter="fade">
                                      <p:cBhvr>
                                        <p:cTn id="38" dur="500"/>
                                        <p:tgtEl>
                                          <p:spTgt spid="717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71">
                                            <p:txEl>
                                              <p:pRg st="8" end="8"/>
                                            </p:txEl>
                                          </p:spTgt>
                                        </p:tgtEl>
                                        <p:attrNameLst>
                                          <p:attrName>style.visibility</p:attrName>
                                        </p:attrNameLst>
                                      </p:cBhvr>
                                      <p:to>
                                        <p:strVal val="visible"/>
                                      </p:to>
                                    </p:set>
                                    <p:animEffect transition="in" filter="fade">
                                      <p:cBhvr>
                                        <p:cTn id="43"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615" t="30884" r="29432" b="10812"/>
          <a:stretch/>
        </p:blipFill>
        <p:spPr>
          <a:xfrm>
            <a:off x="3281596" y="18174"/>
            <a:ext cx="6776804" cy="6889750"/>
          </a:xfrm>
          <a:prstGeom prst="rect">
            <a:avLst/>
          </a:prstGeom>
        </p:spPr>
      </p:pic>
      <p:cxnSp>
        <p:nvCxnSpPr>
          <p:cNvPr id="5" name="Straight Arrow Connector 4"/>
          <p:cNvCxnSpPr/>
          <p:nvPr/>
        </p:nvCxnSpPr>
        <p:spPr bwMode="auto">
          <a:xfrm>
            <a:off x="7772400" y="4495800"/>
            <a:ext cx="228600" cy="3810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8" name="Straight Arrow Connector 7"/>
          <p:cNvCxnSpPr/>
          <p:nvPr/>
        </p:nvCxnSpPr>
        <p:spPr bwMode="auto">
          <a:xfrm>
            <a:off x="1981200" y="1371600"/>
            <a:ext cx="0" cy="1828800"/>
          </a:xfrm>
          <a:prstGeom prst="straightConnector1">
            <a:avLst/>
          </a:prstGeom>
          <a:blipFill dpi="0" rotWithShape="0">
            <a:blip r:embed="rId3"/>
            <a:srcRect/>
            <a:tile tx="0" ty="0" sx="100000" sy="100000" flip="none" algn="tl"/>
          </a:blipFill>
          <a:ln w="9525" cap="flat" cmpd="sng" algn="ctr">
            <a:noFill/>
            <a:prstDash val="solid"/>
            <a:round/>
            <a:headEnd type="none" w="med" len="med"/>
            <a:tailEnd type="triangle"/>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0" name="Straight Arrow Connector 9"/>
          <p:cNvCxnSpPr/>
          <p:nvPr/>
        </p:nvCxnSpPr>
        <p:spPr bwMode="auto">
          <a:xfrm flipH="1">
            <a:off x="8305800" y="2209800"/>
            <a:ext cx="1600200" cy="685800"/>
          </a:xfrm>
          <a:prstGeom prst="straightConnector1">
            <a:avLst/>
          </a:prstGeom>
          <a:ln w="57150">
            <a:solidFill>
              <a:srgbClr val="C00000"/>
            </a:solidFill>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595129" y="609600"/>
            <a:ext cx="1632178" cy="48013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Acts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21-26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Lystra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Derbe</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Lystra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Iconium</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Antioch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Pisidia</a:t>
            </a:r>
            <a:r>
              <a:rPr kumimoji="0" lang="en-US" sz="1800" b="1"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Pamphilia</a:t>
            </a:r>
            <a:r>
              <a:rPr kumimoji="0" lang="en-US" sz="1800" b="1"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Pergia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Attalia</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Verdana"/>
                <a:ea typeface="+mn-ea"/>
                <a:cs typeface="+mn-cs"/>
              </a:rPr>
              <a:t>Retruned</a:t>
            </a:r>
            <a:endParaRPr kumimoji="0" lang="en-US" sz="1800" b="1"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Antioch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a:ea typeface="+mn-ea"/>
                <a:cs typeface="+mn-cs"/>
              </a:rPr>
              <a:t>of Syria</a:t>
            </a:r>
          </a:p>
        </p:txBody>
      </p:sp>
    </p:spTree>
    <p:extLst>
      <p:ext uri="{BB962C8B-B14F-4D97-AF65-F5344CB8AC3E}">
        <p14:creationId xmlns:p14="http://schemas.microsoft.com/office/powerpoint/2010/main" val="83668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027239" y="36513"/>
            <a:ext cx="8207375" cy="692150"/>
          </a:xfrm>
        </p:spPr>
        <p:txBody>
          <a:bodyPr/>
          <a:lstStyle/>
          <a:p>
            <a:pPr algn="ctr" eaLnBrk="1" hangingPunct="1"/>
            <a:r>
              <a:rPr lang="en-US" dirty="0"/>
              <a:t>Acts 14:22-28 – Confirming   </a:t>
            </a:r>
            <a:endParaRPr lang="en-US" sz="3600" dirty="0"/>
          </a:p>
        </p:txBody>
      </p:sp>
      <p:sp>
        <p:nvSpPr>
          <p:cNvPr id="7171" name="Rectangle 3"/>
          <p:cNvSpPr>
            <a:spLocks noGrp="1" noChangeArrowheads="1"/>
          </p:cNvSpPr>
          <p:nvPr>
            <p:ph idx="1"/>
          </p:nvPr>
        </p:nvSpPr>
        <p:spPr>
          <a:xfrm>
            <a:off x="1703389" y="812800"/>
            <a:ext cx="8785225" cy="4521200"/>
          </a:xfrm>
        </p:spPr>
        <p:txBody>
          <a:bodyPr/>
          <a:lstStyle/>
          <a:p>
            <a:pPr eaLnBrk="1" hangingPunct="1">
              <a:buFont typeface="Arial" pitchFamily="34" charset="0"/>
              <a:buChar char="•"/>
              <a:defRPr/>
            </a:pPr>
            <a:r>
              <a:rPr lang="en-US" sz="2800" dirty="0">
                <a:ea typeface="Gulim" pitchFamily="34" charset="-127"/>
              </a:rPr>
              <a:t>Why return to established churches? </a:t>
            </a:r>
            <a:r>
              <a:rPr lang="en-US" sz="2400" dirty="0">
                <a:ea typeface="Gulim" pitchFamily="34" charset="-127"/>
              </a:rPr>
              <a:t>(22)</a:t>
            </a:r>
          </a:p>
          <a:p>
            <a:pPr lvl="1" eaLnBrk="1" hangingPunct="1">
              <a:buFont typeface="Arial" pitchFamily="34" charset="0"/>
              <a:buChar char="•"/>
              <a:defRPr/>
            </a:pPr>
            <a:r>
              <a:rPr lang="en-US" sz="2600" dirty="0">
                <a:ea typeface="Gulim" pitchFamily="34" charset="-127"/>
              </a:rPr>
              <a:t>Of what did they warn the disciples? (22)</a:t>
            </a:r>
          </a:p>
          <a:p>
            <a:pPr lvl="2" eaLnBrk="1" hangingPunct="1">
              <a:buFont typeface="Arial" pitchFamily="34" charset="0"/>
              <a:buChar char="•"/>
              <a:defRPr/>
            </a:pPr>
            <a:r>
              <a:rPr lang="en-US" sz="2400" dirty="0">
                <a:ea typeface="Gulim" pitchFamily="34" charset="-127"/>
              </a:rPr>
              <a:t>Hardships/tribulation: </a:t>
            </a:r>
            <a:r>
              <a:rPr lang="en-US" sz="2400" b="1" dirty="0">
                <a:solidFill>
                  <a:srgbClr val="FFC000"/>
                </a:solidFill>
                <a:ea typeface="Gulim" pitchFamily="34" charset="-127"/>
              </a:rPr>
              <a:t>kingdom of God</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officials did they appoint? (23)</a:t>
            </a:r>
          </a:p>
          <a:p>
            <a:pPr lvl="2" eaLnBrk="1" hangingPunct="1">
              <a:buFont typeface="Arial" pitchFamily="34" charset="0"/>
              <a:buChar char="•"/>
              <a:defRPr/>
            </a:pPr>
            <a:r>
              <a:rPr lang="en-US" sz="2400" dirty="0">
                <a:ea typeface="Gulim" pitchFamily="34" charset="-127"/>
              </a:rPr>
              <a:t>Did they select or appoint?  (Recall Acts 6)</a:t>
            </a:r>
          </a:p>
          <a:p>
            <a:pPr lvl="2" eaLnBrk="1" hangingPunct="1">
              <a:buFont typeface="Arial" pitchFamily="34" charset="0"/>
              <a:buChar char="•"/>
              <a:defRPr/>
            </a:pPr>
            <a:r>
              <a:rPr lang="en-US" sz="2400" dirty="0">
                <a:ea typeface="Gulim" pitchFamily="34" charset="-127"/>
              </a:rPr>
              <a:t>What did they do after appointing? (23)</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did they do at Antioch? (27)</a:t>
            </a:r>
          </a:p>
          <a:p>
            <a:pPr lvl="1" eaLnBrk="1" hangingPunct="1">
              <a:buFont typeface="Arial" pitchFamily="34" charset="0"/>
              <a:buChar char="•"/>
              <a:defRPr/>
            </a:pPr>
            <a:r>
              <a:rPr lang="en-US" sz="2600" dirty="0">
                <a:ea typeface="Gulim" pitchFamily="34" charset="-127"/>
              </a:rPr>
              <a:t>Rehearsed all things (gave a report)</a:t>
            </a:r>
          </a:p>
          <a:p>
            <a:pPr lvl="1" eaLnBrk="1" hangingPunct="1">
              <a:buFont typeface="Arial" pitchFamily="34" charset="0"/>
              <a:buChar char="•"/>
              <a:defRPr/>
            </a:pPr>
            <a:r>
              <a:rPr lang="en-US" sz="2600" dirty="0">
                <a:ea typeface="Gulim" pitchFamily="34" charset="-127"/>
              </a:rPr>
              <a:t>What special thing did they emphasize? (27)</a:t>
            </a:r>
          </a:p>
          <a:p>
            <a:pPr eaLnBrk="1" hangingPunct="1">
              <a:buFont typeface="Arial" pitchFamily="34" charset="0"/>
              <a:buChar char="•"/>
              <a:defRPr/>
            </a:pPr>
            <a:r>
              <a:rPr lang="en-US" sz="2800" dirty="0">
                <a:ea typeface="Gulim" pitchFamily="34" charset="-127"/>
              </a:rPr>
              <a:t>How long did they stay at Antioch? (28)</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4287828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“The Gentiles Come In”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“10 + 1, Peter’s Rerun”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“10 + 2, Peter’s Rescue”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“10 + 3, First Preaching Spree”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“10 + 4, Preaching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“10 + 5, The Truth Survives”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“European Scene”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“10 + 7, One God In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18 – “10 + 8, The Corinth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655552" y="1674795"/>
            <a:ext cx="7883090" cy="4345005"/>
            <a:chOff x="8014276" y="-3457847"/>
            <a:chExt cx="390033"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14276" y="-1976356"/>
              <a:ext cx="390033" cy="610126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+ 5 … The Truth Survives”</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Chapter </a:t>
              </a:r>
              <a:r>
                <a:rPr kumimoji="0" lang="en-US" sz="6000" b="1" i="1" u="none" strike="noStrike" kern="1200" cap="none" spc="0" normalizeH="0" baseline="0" noProof="0" dirty="0" err="1">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Fif</a:t>
              </a: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teen</a:t>
              </a:r>
            </a:p>
          </p:txBody>
        </p:sp>
      </p:grpSp>
    </p:spTree>
    <p:extLst>
      <p:ext uri="{BB962C8B-B14F-4D97-AF65-F5344CB8AC3E}">
        <p14:creationId xmlns:p14="http://schemas.microsoft.com/office/powerpoint/2010/main" val="23562134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32017-C744-4E71-B80A-17800ED3568A}"/>
              </a:ext>
            </a:extLst>
          </p:cNvPr>
          <p:cNvSpPr>
            <a:spLocks noGrp="1"/>
          </p:cNvSpPr>
          <p:nvPr>
            <p:ph type="ctrTitle"/>
          </p:nvPr>
        </p:nvSpPr>
        <p:spPr>
          <a:xfrm>
            <a:off x="1524000" y="1904214"/>
            <a:ext cx="9144000" cy="1407786"/>
          </a:xfrm>
        </p:spPr>
        <p:txBody>
          <a:bodyPr/>
          <a:lstStyle/>
          <a:p>
            <a:r>
              <a:rPr lang="en-US" dirty="0">
                <a:solidFill>
                  <a:srgbClr val="FFFF00"/>
                </a:solidFill>
                <a:latin typeface="Times New Roman" panose="02020603050405020304" pitchFamily="18" charset="0"/>
                <a:cs typeface="Times New Roman" panose="02020603050405020304" pitchFamily="18" charset="0"/>
              </a:rPr>
              <a:t>ACTS 15</a:t>
            </a:r>
          </a:p>
        </p:txBody>
      </p:sp>
      <p:sp>
        <p:nvSpPr>
          <p:cNvPr id="3" name="Subtitle 2">
            <a:extLst>
              <a:ext uri="{FF2B5EF4-FFF2-40B4-BE49-F238E27FC236}">
                <a16:creationId xmlns:a16="http://schemas.microsoft.com/office/drawing/2014/main" id="{90A67DEE-462C-466B-9256-46ADE0841C02}"/>
              </a:ext>
            </a:extLst>
          </p:cNvPr>
          <p:cNvSpPr>
            <a:spLocks noGrp="1"/>
          </p:cNvSpPr>
          <p:nvPr>
            <p:ph type="subTitle" idx="1"/>
          </p:nvPr>
        </p:nvSpPr>
        <p:spPr>
          <a:xfrm>
            <a:off x="1448584" y="3865989"/>
            <a:ext cx="9144000" cy="1149071"/>
          </a:xfrm>
        </p:spPr>
        <p:txBody>
          <a:bodyPr/>
          <a:lstStyle/>
          <a:p>
            <a:r>
              <a:rPr lang="en-US" dirty="0">
                <a:solidFill>
                  <a:srgbClr val="FFFF00"/>
                </a:solidFill>
                <a:latin typeface="Times New Roman" panose="02020603050405020304" pitchFamily="18" charset="0"/>
                <a:cs typeface="Times New Roman" panose="02020603050405020304" pitchFamily="18" charset="0"/>
              </a:rPr>
              <a:t>The Jerusalem Church and doctrinal error</a:t>
            </a:r>
          </a:p>
          <a:p>
            <a:r>
              <a:rPr lang="en-US" dirty="0">
                <a:solidFill>
                  <a:srgbClr val="FFFF00"/>
                </a:solidFill>
                <a:latin typeface="Times New Roman" panose="02020603050405020304" pitchFamily="18" charset="0"/>
                <a:cs typeface="Times New Roman" panose="02020603050405020304" pitchFamily="18" charset="0"/>
              </a:rPr>
              <a:t>Circumcision and Keeping the Law</a:t>
            </a:r>
          </a:p>
        </p:txBody>
      </p:sp>
    </p:spTree>
    <p:extLst>
      <p:ext uri="{BB962C8B-B14F-4D97-AF65-F5344CB8AC3E}">
        <p14:creationId xmlns:p14="http://schemas.microsoft.com/office/powerpoint/2010/main" val="4823221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817251"/>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15:1-3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And some men came down from Judea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teaching the brethren,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"Unless 	you are circumcised according to the custom of Moses, you cannot be saved."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And when Paul and Barnabas had great dissension and debate with them,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brethren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determined that Paul and Barnabas and certain others of them should go 	up to Jerusalem to the apostles and elders concerning this issue.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Therefore,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being sent on their way by the church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passing through both 	Phoenicia and Samaria, describing in detail the conversion of the Gentiles, and 	were bringing great joy to all the brethren.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 came from Judea (Jerusalem):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are teaching a different Gospel than 	Paul and Barnabas. Is Jerusalem teaching a false gospel?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1:6-9; 3:18-22; 5:3-4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apostles stayed in Jerusalem during persecution: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and Barnabas are sent on their way by the church: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apostles 	of the church at Antioch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(Apostle means one sent forth as a representative)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A5AB109E-100B-4A1F-89F6-5154DE3DE350}"/>
                  </a:ext>
                </a:extLst>
              </p:cNvPr>
              <p:cNvGraphicFramePr>
                <a:graphicFrameLocks noChangeAspect="1"/>
              </p:cNvGraphicFramePr>
              <p:nvPr/>
            </p:nvGraphicFramePr>
            <p:xfrm>
              <a:off x="11143182" y="6305550"/>
              <a:ext cx="788608" cy="443592"/>
            </p:xfrm>
            <a:graphic>
              <a:graphicData uri="http://schemas.microsoft.com/office/powerpoint/2016/slidezoom">
                <pslz:sldZm>
                  <pslz:sldZmObj sldId="5176" cId="1055778586">
                    <pslz:zmPr id="{742766BC-E369-4AEB-83B2-8EA337E9DD12}" returnToParent="0" transitionDur="1000">
                      <p166:blipFill xmlns:p166="http://schemas.microsoft.com/office/powerpoint/2016/6/main">
                        <a:blip r:embed="rId4"/>
                        <a:stretch>
                          <a:fillRect/>
                        </a:stretch>
                      </p166:blipFill>
                      <p166:spPr xmlns:p166="http://schemas.microsoft.com/office/powerpoint/2016/6/main">
                        <a:xfrm>
                          <a:off x="0" y="0"/>
                          <a:ext cx="788608" cy="443592"/>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A5AB109E-100B-4A1F-89F6-5154DE3DE350}"/>
                  </a:ext>
                </a:extLst>
              </p:cNvPr>
              <p:cNvPicPr>
                <a:picLocks noGrp="1" noRot="1" noChangeAspect="1" noMove="1" noResize="1" noEditPoints="1" noAdjustHandles="1" noChangeArrowheads="1" noChangeShapeType="1"/>
              </p:cNvPicPr>
              <p:nvPr/>
            </p:nvPicPr>
            <p:blipFill>
              <a:blip r:embed="rId5"/>
              <a:stretch>
                <a:fillRect/>
              </a:stretch>
            </p:blipFill>
            <p:spPr>
              <a:xfrm>
                <a:off x="11143182" y="6305550"/>
                <a:ext cx="788608" cy="443592"/>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B21CCB8C-0C0E-4643-BCD8-15D4DBC8E95F}"/>
              </a:ext>
            </a:extLst>
          </p:cNvPr>
          <p:cNvSpPr txBox="1"/>
          <p:nvPr/>
        </p:nvSpPr>
        <p:spPr>
          <a:xfrm>
            <a:off x="0" y="0"/>
            <a:ext cx="12192000"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1:6-9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I am amazed that you are so quickly deserting Him who called you by the grace 	of Christ, for a different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which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really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another; only there are some who are disturbing you, and want 	to distort the gospel of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But even though we, or an angel from heaven, should preach to you a gospel 	contrary to that which we have preached to you, let him be accursed.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As we have said before, so I say again now, if any man is preaching to you a 	gospel contrary to that which you received, let him be accursed. </a:t>
            </a:r>
          </a:p>
        </p:txBody>
      </p:sp>
      <p:sp>
        <p:nvSpPr>
          <p:cNvPr id="6" name="TextBox 5">
            <a:extLst>
              <a:ext uri="{FF2B5EF4-FFF2-40B4-BE49-F238E27FC236}">
                <a16:creationId xmlns:a16="http://schemas.microsoft.com/office/drawing/2014/main" id="{3C8C49A6-861F-4BEC-9643-AC52E8BF9ADA}"/>
              </a:ext>
            </a:extLst>
          </p:cNvPr>
          <p:cNvSpPr txBox="1"/>
          <p:nvPr/>
        </p:nvSpPr>
        <p:spPr>
          <a:xfrm>
            <a:off x="0" y="0"/>
            <a:ext cx="12192000"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3:18-22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the inheritance is based on law, it is no longer based on a promise; but 	God has granted it to Abraham by means of a promise.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Why the Law then? It was added because of transgressions, having been 	ordained through angels by the agency of a mediator, until the seed should come 	to whom the promise had been made.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Now a mediator is not for one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party 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whereas God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E637D6EB-9F61-4B4A-9B2E-54ED2ECE0DBB}"/>
              </a:ext>
            </a:extLst>
          </p:cNvPr>
          <p:cNvSpPr txBox="1"/>
          <p:nvPr/>
        </p:nvSpPr>
        <p:spPr>
          <a:xfrm>
            <a:off x="43543" y="499034"/>
            <a:ext cx="12104914" cy="3339376"/>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Is the Law then contrary to the promises of God? May it never be!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a law 	had been given which was able to impart life, then righteousness would indeed 	have been based on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But the Scripture has shut up all men under sin, that the promise by faith in 	Jesus Christ might be given to those who believe.</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Law was never intended to impart eternal life)</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8D8D669B-46B3-484B-9B7D-45E3C3633EF6}"/>
              </a:ext>
            </a:extLst>
          </p:cNvPr>
          <p:cNvSpPr txBox="1"/>
          <p:nvPr/>
        </p:nvSpPr>
        <p:spPr>
          <a:xfrm>
            <a:off x="21772" y="0"/>
            <a:ext cx="12148457"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5:3-4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 testify again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every man who receives circumcision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that he is under 	obligation to keep the whole Law.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been severed from Christ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 who are seeking to be justified by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law; you have fallen from grace.</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8E826D4-9EE9-4340-B6BF-974F5884201A}"/>
              </a:ext>
            </a:extLst>
          </p:cNvPr>
          <p:cNvSpPr txBox="1"/>
          <p:nvPr/>
        </p:nvSpPr>
        <p:spPr>
          <a:xfrm>
            <a:off x="32657" y="0"/>
            <a:ext cx="12126686" cy="509370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And Saul was in hearty agreement with putting him to death. And on that day a 	great persecution arose against the church in Jerusalem; and they were all 	scattered throughout the regions of Judea and Samaria,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except the apostles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642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7"/>
                                        </p:tgtEl>
                                        <p:attrNameLst>
                                          <p:attrName>ppt_w</p:attrName>
                                        </p:attrNameLst>
                                      </p:cBhvr>
                                      <p:tavLst>
                                        <p:tav tm="0">
                                          <p:val>
                                            <p:strVal val="ppt_w"/>
                                          </p:val>
                                        </p:tav>
                                        <p:tav tm="100000">
                                          <p:val>
                                            <p:fltVal val="0"/>
                                          </p:val>
                                        </p:tav>
                                      </p:tavLst>
                                    </p:anim>
                                    <p:anim calcmode="lin" valueType="num">
                                      <p:cBhvr>
                                        <p:cTn id="37" dur="500"/>
                                        <p:tgtEl>
                                          <p:spTgt spid="7"/>
                                        </p:tgtEl>
                                        <p:attrNameLst>
                                          <p:attrName>ppt_h</p:attrName>
                                        </p:attrNameLst>
                                      </p:cBhvr>
                                      <p:tavLst>
                                        <p:tav tm="0">
                                          <p:val>
                                            <p:strVal val="ppt_h"/>
                                          </p:val>
                                        </p:tav>
                                        <p:tav tm="100000">
                                          <p:val>
                                            <p:fltVal val="0"/>
                                          </p:val>
                                        </p:tav>
                                      </p:tavLst>
                                    </p:anim>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8"/>
                                        </p:tgtEl>
                                        <p:attrNameLst>
                                          <p:attrName>ppt_w</p:attrName>
                                        </p:attrNameLst>
                                      </p:cBhvr>
                                      <p:tavLst>
                                        <p:tav tm="0">
                                          <p:val>
                                            <p:strVal val="ppt_w"/>
                                          </p:val>
                                        </p:tav>
                                        <p:tav tm="100000">
                                          <p:val>
                                            <p:fltVal val="0"/>
                                          </p:val>
                                        </p:tav>
                                      </p:tavLst>
                                    </p:anim>
                                    <p:anim calcmode="lin" valueType="num">
                                      <p:cBhvr>
                                        <p:cTn id="54" dur="500"/>
                                        <p:tgtEl>
                                          <p:spTgt spid="8"/>
                                        </p:tgtEl>
                                        <p:attrNameLst>
                                          <p:attrName>ppt_h</p:attrName>
                                        </p:attrNameLst>
                                      </p:cBhvr>
                                      <p:tavLst>
                                        <p:tav tm="0">
                                          <p:val>
                                            <p:strVal val="ppt_h"/>
                                          </p:val>
                                        </p:tav>
                                        <p:tav tm="100000">
                                          <p:val>
                                            <p:fltVal val="0"/>
                                          </p:val>
                                        </p:tav>
                                      </p:tavLst>
                                    </p:anim>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9"/>
                                        </p:tgtEl>
                                        <p:attrNameLst>
                                          <p:attrName>ppt_w</p:attrName>
                                        </p:attrNameLst>
                                      </p:cBhvr>
                                      <p:tavLst>
                                        <p:tav tm="0">
                                          <p:val>
                                            <p:strVal val="ppt_w"/>
                                          </p:val>
                                        </p:tav>
                                        <p:tav tm="100000">
                                          <p:val>
                                            <p:fltVal val="0"/>
                                          </p:val>
                                        </p:tav>
                                      </p:tavLst>
                                    </p:anim>
                                    <p:anim calcmode="lin" valueType="num">
                                      <p:cBhvr>
                                        <p:cTn id="72" dur="500"/>
                                        <p:tgtEl>
                                          <p:spTgt spid="9"/>
                                        </p:tgtEl>
                                        <p:attrNameLst>
                                          <p:attrName>ppt_h</p:attrName>
                                        </p:attrNameLst>
                                      </p:cBhvr>
                                      <p:tavLst>
                                        <p:tav tm="0">
                                          <p:val>
                                            <p:strVal val="ppt_h"/>
                                          </p:val>
                                        </p:tav>
                                        <p:tav tm="100000">
                                          <p:val>
                                            <p:fltVal val="0"/>
                                          </p:val>
                                        </p:tav>
                                      </p:tavLst>
                                    </p:anim>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617196"/>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15:4-6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And when they arrived at Jerusalem, they were received by the church and the 	apostles and the elders, and they reported all that God had done with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But certain ones of the sect of the Pharisees who had believed, stood up, saying, 	"It is necessary to circumcise them, and to direct them to observe the Law of 	Moses."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And the apostles and the elders came together to look into this matter.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arrived at Jerusalem: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entire church including the apostles and elders listened to the report of the 		work among the Gentiles and the Gospel preached by Paul and Barnabas. 					Barnabas preached the same gospel Jerusalem did in the past.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11:20-24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There were private meetings with those of great reputation, Apostles\Elders.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Certain ones of the sect of the Pharisees made themselves known: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2:3-6</a:t>
            </a:r>
          </a:p>
        </p:txBody>
      </p:sp>
      <p:sp>
        <p:nvSpPr>
          <p:cNvPr id="3" name="TextBox 2">
            <a:extLst>
              <a:ext uri="{FF2B5EF4-FFF2-40B4-BE49-F238E27FC236}">
                <a16:creationId xmlns:a16="http://schemas.microsoft.com/office/drawing/2014/main" id="{B050A7D6-14F3-4F24-B583-F24FD8575895}"/>
              </a:ext>
            </a:extLst>
          </p:cNvPr>
          <p:cNvSpPr txBox="1"/>
          <p:nvPr/>
        </p:nvSpPr>
        <p:spPr>
          <a:xfrm>
            <a:off x="0" y="3753293"/>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Then after an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interval of fourteen years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went up again to Jerusalem with 		Barnabas, taking Titus along also.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it was because of a revelation that I went up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submitted to them the 	gospel which I preach among the Gentiles,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did so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private to those who 	were of reputation, for fear that I might be running, or had run, in vain. </a:t>
            </a:r>
          </a:p>
        </p:txBody>
      </p:sp>
      <p:sp>
        <p:nvSpPr>
          <p:cNvPr id="4" name="TextBox 3">
            <a:extLst>
              <a:ext uri="{FF2B5EF4-FFF2-40B4-BE49-F238E27FC236}">
                <a16:creationId xmlns:a16="http://schemas.microsoft.com/office/drawing/2014/main" id="{B39C8E36-71B8-405E-84F2-FF57BD9C4E5F}"/>
              </a:ext>
            </a:extLst>
          </p:cNvPr>
          <p:cNvSpPr txBox="1"/>
          <p:nvPr/>
        </p:nvSpPr>
        <p:spPr>
          <a:xfrm>
            <a:off x="0" y="3193058"/>
            <a:ext cx="12192000" cy="290848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2:3-6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But not even Titus who was with me, though he was a Greek, was compelled to 	be circumcised.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was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of the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false brethren who had sneaked in to spy out our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liberty which we have in Christ Jesus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order to bring us into bondage.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5D6A6EC2-56DF-4281-98BD-111AF1BAB2AD}"/>
              </a:ext>
            </a:extLst>
          </p:cNvPr>
          <p:cNvSpPr txBox="1"/>
          <p:nvPr/>
        </p:nvSpPr>
        <p:spPr>
          <a:xfrm>
            <a:off x="40758" y="3726960"/>
            <a:ext cx="12110484" cy="2246769"/>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But we did not yield in subjection to them for even an hour, so that the truth of 	the gospel might remain with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But from those who were of high reputation (what they were makes no 	difference to me; God shows no partiality)-- well,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who were of reputation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contributed nothing to me.</a:t>
            </a:r>
          </a:p>
        </p:txBody>
      </p:sp>
      <p:sp>
        <p:nvSpPr>
          <p:cNvPr id="6" name="TextBox 5">
            <a:extLst>
              <a:ext uri="{FF2B5EF4-FFF2-40B4-BE49-F238E27FC236}">
                <a16:creationId xmlns:a16="http://schemas.microsoft.com/office/drawing/2014/main" id="{D5A77E78-552A-4FB5-A1D9-F92260E46690}"/>
              </a:ext>
            </a:extLst>
          </p:cNvPr>
          <p:cNvSpPr txBox="1"/>
          <p:nvPr/>
        </p:nvSpPr>
        <p:spPr>
          <a:xfrm>
            <a:off x="40758" y="0"/>
            <a:ext cx="12110484"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11:20-24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But there were some of them, men of Cyprus and Cyrene, who came to Antioch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to the Greeks also, preaching the Lord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And the hand of the Lord was with them, and a large number who believed 	turned to the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news about them reached the ears of the church at Jerusalem, and they 	sent Barnabas off to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Then when he had come and witnessed the grace of God, he rejoiced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encourage them all with resolute heart to remain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EEEB49E-8ACC-47F9-B143-4A62CA5E1535}"/>
              </a:ext>
            </a:extLst>
          </p:cNvPr>
          <p:cNvSpPr txBox="1"/>
          <p:nvPr/>
        </p:nvSpPr>
        <p:spPr>
          <a:xfrm>
            <a:off x="66454" y="574161"/>
            <a:ext cx="12059093" cy="3339376"/>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for he was a good man, and full of the Holy Spirit and of faith. And 	considerable numbers were brought to the Lord.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6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Effect transition="in" filter="fade">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grpId="1" nodeType="clickEffect">
                                  <p:stCondLst>
                                    <p:cond delay="0"/>
                                  </p:stCondLst>
                                  <p:childTnLst>
                                    <p:anim calcmode="lin" valueType="num">
                                      <p:cBhvr>
                                        <p:cTn id="70" dur="500"/>
                                        <p:tgtEl>
                                          <p:spTgt spid="5"/>
                                        </p:tgtEl>
                                        <p:attrNameLst>
                                          <p:attrName>ppt_w</p:attrName>
                                        </p:attrNameLst>
                                      </p:cBhvr>
                                      <p:tavLst>
                                        <p:tav tm="0">
                                          <p:val>
                                            <p:strVal val="ppt_w"/>
                                          </p:val>
                                        </p:tav>
                                        <p:tav tm="100000">
                                          <p:val>
                                            <p:fltVal val="0"/>
                                          </p:val>
                                        </p:tav>
                                      </p:tavLst>
                                    </p:anim>
                                    <p:anim calcmode="lin" valueType="num">
                                      <p:cBhvr>
                                        <p:cTn id="71" dur="500"/>
                                        <p:tgtEl>
                                          <p:spTgt spid="5"/>
                                        </p:tgtEl>
                                        <p:attrNameLst>
                                          <p:attrName>ppt_h</p:attrName>
                                        </p:attrNameLst>
                                      </p:cBhvr>
                                      <p:tavLst>
                                        <p:tav tm="0">
                                          <p:val>
                                            <p:strVal val="ppt_h"/>
                                          </p:val>
                                        </p:tav>
                                        <p:tav tm="100000">
                                          <p:val>
                                            <p:fltVal val="0"/>
                                          </p:val>
                                        </p:tav>
                                      </p:tavLst>
                                    </p:anim>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4"/>
                                        </p:tgtEl>
                                        <p:attrNameLst>
                                          <p:attrName>ppt_w</p:attrName>
                                        </p:attrNameLst>
                                      </p:cBhvr>
                                      <p:tavLst>
                                        <p:tav tm="0">
                                          <p:val>
                                            <p:strVal val="ppt_w"/>
                                          </p:val>
                                        </p:tav>
                                        <p:tav tm="100000">
                                          <p:val>
                                            <p:fltVal val="0"/>
                                          </p:val>
                                        </p:tav>
                                      </p:tavLst>
                                    </p:anim>
                                    <p:anim calcmode="lin" valueType="num">
                                      <p:cBhvr>
                                        <p:cTn id="76" dur="500"/>
                                        <p:tgtEl>
                                          <p:spTgt spid="4"/>
                                        </p:tgtEl>
                                        <p:attrNameLst>
                                          <p:attrName>ppt_h</p:attrName>
                                        </p:attrNameLst>
                                      </p:cBhvr>
                                      <p:tavLst>
                                        <p:tav tm="0">
                                          <p:val>
                                            <p:strVal val="ppt_h"/>
                                          </p:val>
                                        </p:tav>
                                        <p:tav tm="100000">
                                          <p:val>
                                            <p:fltVal val="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386364"/>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15:7-9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And after there had been much debate, Peter stood up and said to them, 	"Brethren, you know that in the early days God made a choice among you, that 	by my mouth the Gentiles should hear the word of the gospel and believe.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"And God, who knows the heart, bore witness to them, giving them the Holy 	Spirit, just as He also did to 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and He made no distinction between us and them, cleansing their hearts by faith.</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During the meeting with the Apostles and Elders it becomes clear that 	Jerusalem’s leaders were not responsible for this false doctrine.</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Peter’s testimony: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years earlier Peter had already given an account of what he 		did among the Gentiles.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11:1-4, 15-18</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Exactly as the Jews on Pentecost obeyed the gospel so had the Gentiles. This 		Gospel said nothing about circumcision and keeping the Law. </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70A4E770-A1E6-4980-9562-3F7EF7FC4616}"/>
                  </a:ext>
                </a:extLst>
              </p:cNvPr>
              <p:cNvGraphicFramePr>
                <a:graphicFrameLocks noChangeAspect="1"/>
              </p:cNvGraphicFramePr>
              <p:nvPr/>
            </p:nvGraphicFramePr>
            <p:xfrm>
              <a:off x="9877014" y="5865995"/>
              <a:ext cx="796759" cy="448177"/>
            </p:xfrm>
            <a:graphic>
              <a:graphicData uri="http://schemas.microsoft.com/office/powerpoint/2016/slidezoom">
                <pslz:sldZm>
                  <pslz:sldZmObj sldId="5177" cId="3769880831">
                    <pslz:zmPr id="{E12527AC-3C8A-4D95-A1A0-4AE63E9E3145}" returnToParent="0" transitionDur="1000">
                      <p166:blipFill xmlns:p166="http://schemas.microsoft.com/office/powerpoint/2016/6/main">
                        <a:blip r:embed="rId4"/>
                        <a:stretch>
                          <a:fillRect/>
                        </a:stretch>
                      </p166:blipFill>
                      <p166:spPr xmlns:p166="http://schemas.microsoft.com/office/powerpoint/2016/6/main">
                        <a:xfrm>
                          <a:off x="0" y="0"/>
                          <a:ext cx="796759" cy="448177"/>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70A4E770-A1E6-4980-9562-3F7EF7FC4616}"/>
                  </a:ext>
                </a:extLst>
              </p:cNvPr>
              <p:cNvPicPr>
                <a:picLocks noGrp="1" noRot="1" noChangeAspect="1" noMove="1" noResize="1" noEditPoints="1" noAdjustHandles="1" noChangeArrowheads="1" noChangeShapeType="1"/>
              </p:cNvPicPr>
              <p:nvPr/>
            </p:nvPicPr>
            <p:blipFill>
              <a:blip r:embed="rId5"/>
              <a:stretch>
                <a:fillRect/>
              </a:stretch>
            </p:blipFill>
            <p:spPr>
              <a:xfrm>
                <a:off x="9877014" y="5865995"/>
                <a:ext cx="796759" cy="448177"/>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B19191F7-9DD6-4D4D-9CD4-88A4D1FA938D}"/>
              </a:ext>
            </a:extLst>
          </p:cNvPr>
          <p:cNvSpPr txBox="1"/>
          <p:nvPr/>
        </p:nvSpPr>
        <p:spPr>
          <a:xfrm>
            <a:off x="56985" y="0"/>
            <a:ext cx="12078031" cy="4401205"/>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the apostles and the brethren who were throughout Judea heard that the 	Gentiles also had received the word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And when Peter came up to Jerusalem, those who were circumcised took issue 	with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You went to uncircumcised men and ate with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Peter began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speaking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proceeded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explain to them in orderly sequence, 	saying,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4BC32393-13BA-40D2-8AF0-FD228F8FB563}"/>
              </a:ext>
            </a:extLst>
          </p:cNvPr>
          <p:cNvSpPr txBox="1"/>
          <p:nvPr/>
        </p:nvSpPr>
        <p:spPr>
          <a:xfrm>
            <a:off x="56984" y="0"/>
            <a:ext cx="12078031" cy="440120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11:15-18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as I began to speak, the Holy Spirit fell upon them, just 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did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upon us 	at the beginning.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I remembered the word of the Lord, how He used to say, ' John baptized 	with water, but you shall be baptized with the Holy Spirit.'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God therefore gave to them the same gift 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gave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us also after 	believing in the Lord Jesus Christ, who was I that I could stand in God's way?"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when they heard this, they quieted down, and glorified God, saying,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"Well 	then, God has granted to the Gentiles also the repentance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that leads</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to life.“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3264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5"/>
                                        </p:tgtEl>
                                        <p:attrNameLst>
                                          <p:attrName>ppt_w</p:attrName>
                                        </p:attrNameLst>
                                      </p:cBhvr>
                                      <p:tavLst>
                                        <p:tav tm="0">
                                          <p:val>
                                            <p:strVal val="ppt_w"/>
                                          </p:val>
                                        </p:tav>
                                        <p:tav tm="100000">
                                          <p:val>
                                            <p:fltVal val="0"/>
                                          </p:val>
                                        </p:tav>
                                      </p:tavLst>
                                    </p:anim>
                                    <p:anim calcmode="lin" valueType="num">
                                      <p:cBhvr>
                                        <p:cTn id="34" dur="500"/>
                                        <p:tgtEl>
                                          <p:spTgt spid="5"/>
                                        </p:tgtEl>
                                        <p:attrNameLst>
                                          <p:attrName>ppt_h</p:attrName>
                                        </p:attrNameLst>
                                      </p:cBhvr>
                                      <p:tavLst>
                                        <p:tav tm="0">
                                          <p:val>
                                            <p:strVal val="ppt_h"/>
                                          </p:val>
                                        </p:tav>
                                        <p:tav tm="100000">
                                          <p:val>
                                            <p:fltVal val="0"/>
                                          </p:val>
                                        </p:tav>
                                      </p:tavLst>
                                    </p:anim>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740307"/>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15:10-11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"Now therefore why do you put God to the test by placing upon the neck of the 	disciples a yoke which neither our fathers nor we have been able to bear?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"But we believe that we are saved through the grace of the Lord Jesus, in the 	same way as they also are." </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Why do you put God to the test: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testing God’s method of saving 	men with one devised by Pharisaical Jews who had covertly entered the church in 	order to Judaize it.</a:t>
            </a: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Yoking the Gentiles with a law that the Jewish people could not bear: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altering the gospel with a law that was never intended to save men.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Jews are saved through the grace of the Lord Jesus in exactly the same 	way as the Gentiles: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“grace of the Lord Jesus,”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the forgiveness of sins offered 	men through his sacrifice upon the cross. The Jerusalem church had accepted 	forgiveness through Christ from the very beginning (Pentecost Acts 2). </a:t>
            </a:r>
          </a:p>
        </p:txBody>
      </p:sp>
    </p:spTree>
    <p:extLst>
      <p:ext uri="{BB962C8B-B14F-4D97-AF65-F5344CB8AC3E}">
        <p14:creationId xmlns:p14="http://schemas.microsoft.com/office/powerpoint/2010/main" val="326455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524589"/>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15:12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And all the multitude kept silent, and they were listening to Barnabas and Paul 	as they were relating what signs and wonders God had done through them among 	the Gentiles.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Paul and Barnabas tell of God’s testimony by miracles done among the Gentiles. 	God’s approval of a Gospel free of the Law of Moses: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Mk 16:20; Heb 2:3-4</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Jesus taught the people to keep the Law during his lifetime but always taught 		that forgiveness of sins would come through faith in Him. After 	Christ’s death 		and resurrection, the truth would be made known: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Jn 8:24; Heb 10:1-10</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Paul and Barnabas did not teach that Gentiles must be circumcised and 					keep the Law of Moses. They taught forgiveness through faith in Jesus: </a:t>
            </a:r>
          </a:p>
        </p:txBody>
      </p:sp>
      <p:sp>
        <p:nvSpPr>
          <p:cNvPr id="3" name="TextBox 2">
            <a:extLst>
              <a:ext uri="{FF2B5EF4-FFF2-40B4-BE49-F238E27FC236}">
                <a16:creationId xmlns:a16="http://schemas.microsoft.com/office/drawing/2014/main" id="{7DCCFC29-0064-4B70-A720-4FB8F2BFD443}"/>
              </a:ext>
            </a:extLst>
          </p:cNvPr>
          <p:cNvSpPr txBox="1"/>
          <p:nvPr/>
        </p:nvSpPr>
        <p:spPr>
          <a:xfrm>
            <a:off x="0" y="2860150"/>
            <a:ext cx="12192000" cy="138499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they went out and preached everywhere, while the Lord worked with them, 	and confirmed the word by the signs that followed.</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F1D3117-4266-4722-A250-7C7E6A804DB8}"/>
              </a:ext>
            </a:extLst>
          </p:cNvPr>
          <p:cNvSpPr txBox="1"/>
          <p:nvPr/>
        </p:nvSpPr>
        <p:spPr>
          <a:xfrm>
            <a:off x="0" y="4412512"/>
            <a:ext cx="12192000" cy="2246769"/>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2:3-4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how will we escape if we neglect so great a salvation? After it was at the first 	spoken through the Lord,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was confirmed to us by those who heard,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6FF31D4B-87F9-46F7-9669-43B06B4C15FA}"/>
              </a:ext>
            </a:extLst>
          </p:cNvPr>
          <p:cNvSpPr txBox="1"/>
          <p:nvPr/>
        </p:nvSpPr>
        <p:spPr>
          <a:xfrm>
            <a:off x="0" y="4339994"/>
            <a:ext cx="12192000" cy="138499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8:24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"Therefore I said to you that you will die in your sins; for unless you believe 	that I am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will die in your sins."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E81329A-135A-4AE4-AAFB-1188849D6E36}"/>
              </a:ext>
            </a:extLst>
          </p:cNvPr>
          <p:cNvSpPr txBox="1"/>
          <p:nvPr/>
        </p:nvSpPr>
        <p:spPr>
          <a:xfrm>
            <a:off x="0" y="0"/>
            <a:ext cx="12192000" cy="3108543"/>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10:1-10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(Day of Atonement)</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For the Law, since it has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shadow of the good things to come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the 	very form of things, can never, by the same sacrifices which they offer 	continually year by year, make perfect those who draw near.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Otherwise, would they not have ceased to be offered, because the worshipers, 	having once been cleansed, would no longer have had consciousness of sins?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in those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 is a reminder of sins year by year.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E791EFA-3895-4328-9E9B-26BB2C8044D7}"/>
              </a:ext>
            </a:extLst>
          </p:cNvPr>
          <p:cNvSpPr txBox="1"/>
          <p:nvPr/>
        </p:nvSpPr>
        <p:spPr>
          <a:xfrm>
            <a:off x="0" y="462708"/>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it is impossible for the blood of bulls and goats to take away sins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Therefore, when He comes into the world, He says,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 AND 	OFFERING</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NOT DESIRED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BODY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PREPARED FOR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WHOLE BURNT OFFERINGS 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SIN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TAKEN NO PLEASURE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CDC1BD9-6CFB-4FFB-B832-396AAD83995F}"/>
              </a:ext>
            </a:extLst>
          </p:cNvPr>
          <p:cNvSpPr txBox="1"/>
          <p:nvPr/>
        </p:nvSpPr>
        <p:spPr>
          <a:xfrm>
            <a:off x="0" y="462708"/>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HAVE COME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SCROLL OF THE BOOK 	IT IS WRITTEN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DO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WILL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After saying above,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 AND OFFERINGS 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WHOLE BURNT 	OFFERINGS 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sacrifices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SIN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HAVE NOT DESIRED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NOR 	HAVE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TAKEN PLEASURE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(which are offered according to the 	Law)</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2763E4A3-1B80-4C2D-9BC3-667B4A1BB68F}"/>
              </a:ext>
            </a:extLst>
          </p:cNvPr>
          <p:cNvSpPr txBox="1"/>
          <p:nvPr/>
        </p:nvSpPr>
        <p:spPr>
          <a:xfrm>
            <a:off x="0" y="462708"/>
            <a:ext cx="12192000" cy="2677656"/>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then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HAVE COME TO DO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WILL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takes away 	the first in order to establish the second.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By this will we have been sanctified through the offering of the body of Jesus 	Christ once for all.</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140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093702"/>
          </a:xfrm>
          <a:prstGeom prst="rect">
            <a:avLst/>
          </a:prstGeom>
          <a:blipFill>
            <a:blip r:embed="rId3"/>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15:13-14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And after they had stopped speaking,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answered, saying, "Brethren, listen 	to me.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 Simeon has related how God first concerned Himself about taking from among 	the Gentiles a people for His name.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 are several individuals whom may be James.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 is a respected leader in the Jerusalem church: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12:17; Acts 21:18; 			Gal 2:9</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Simeon (Peter) has told us how God used him to first take from the Gentiles 	a 	people for His name: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(see Acts 15:7-11)</a:t>
            </a:r>
            <a:endPar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970634A-DD3D-4F1B-9A28-4B72086A8989}"/>
                  </a:ext>
                </a:extLst>
              </p:cNvPr>
              <p:cNvGraphicFramePr>
                <a:graphicFrameLocks noChangeAspect="1"/>
              </p:cNvGraphicFramePr>
              <p:nvPr/>
            </p:nvGraphicFramePr>
            <p:xfrm>
              <a:off x="9309100" y="2423469"/>
              <a:ext cx="778933" cy="438150"/>
            </p:xfrm>
            <a:graphic>
              <a:graphicData uri="http://schemas.microsoft.com/office/powerpoint/2016/slidezoom">
                <pslz:sldZm>
                  <pslz:sldZmObj sldId="5178" cId="2289404964">
                    <pslz:zmPr id="{E9C1285B-7F55-4C4E-B4FB-079AA0E123E4}" returnToParent="0" transitionDur="1000">
                      <p166:blipFill xmlns:p166="http://schemas.microsoft.com/office/powerpoint/2016/6/main">
                        <a:blip r:embed="rId4"/>
                        <a:stretch>
                          <a:fillRect/>
                        </a:stretch>
                      </p166:blipFill>
                      <p166:spPr xmlns:p166="http://schemas.microsoft.com/office/powerpoint/2016/6/main">
                        <a:xfrm>
                          <a:off x="0" y="0"/>
                          <a:ext cx="778933" cy="438150"/>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5970634A-DD3D-4F1B-9A28-4B72086A8989}"/>
                  </a:ext>
                </a:extLst>
              </p:cNvPr>
              <p:cNvPicPr>
                <a:picLocks noGrp="1" noRot="1" noChangeAspect="1" noMove="1" noResize="1" noEditPoints="1" noAdjustHandles="1" noChangeArrowheads="1" noChangeShapeType="1"/>
              </p:cNvPicPr>
              <p:nvPr/>
            </p:nvPicPr>
            <p:blipFill>
              <a:blip r:embed="rId5"/>
              <a:stretch>
                <a:fillRect/>
              </a:stretch>
            </p:blipFill>
            <p:spPr>
              <a:xfrm>
                <a:off x="9309100" y="2423469"/>
                <a:ext cx="778933" cy="438150"/>
              </a:xfrm>
              <a:prstGeom prst="rect">
                <a:avLst/>
              </a:prstGeom>
              <a:ln w="3175">
                <a:solidFill>
                  <a:prstClr val="ltGray"/>
                </a:solidFill>
              </a:ln>
            </p:spPr>
          </p:pic>
        </mc:Fallback>
      </mc:AlternateContent>
      <p:sp>
        <p:nvSpPr>
          <p:cNvPr id="6" name="TextBox 5">
            <a:extLst>
              <a:ext uri="{FF2B5EF4-FFF2-40B4-BE49-F238E27FC236}">
                <a16:creationId xmlns:a16="http://schemas.microsoft.com/office/drawing/2014/main" id="{E0A4EA8C-C823-4277-A0A0-8F08D95213E8}"/>
              </a:ext>
            </a:extLst>
          </p:cNvPr>
          <p:cNvSpPr txBox="1"/>
          <p:nvPr/>
        </p:nvSpPr>
        <p:spPr>
          <a:xfrm>
            <a:off x="0" y="3891516"/>
            <a:ext cx="12192000" cy="181588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recognizing the grace that had been given to me,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Cephas and John, 	who were reputed to be pillars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gave to me and Barnabas the right hand of 	fellowship, so that we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might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Gentiles and they to the circumcised.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F2917F69-0AF4-4DEA-8AF2-EABF3016EB85}"/>
              </a:ext>
            </a:extLst>
          </p:cNvPr>
          <p:cNvSpPr txBox="1"/>
          <p:nvPr/>
        </p:nvSpPr>
        <p:spPr>
          <a:xfrm>
            <a:off x="0" y="3891516"/>
            <a:ext cx="12192000" cy="181588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motioning to them with his hand to be silent, he described to them how the 	Lord had led him out of the prison. And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"Report these things to James and 	the brethren."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he left and went to another place. </a:t>
            </a:r>
          </a:p>
        </p:txBody>
      </p:sp>
      <p:sp>
        <p:nvSpPr>
          <p:cNvPr id="5" name="TextBox 4">
            <a:extLst>
              <a:ext uri="{FF2B5EF4-FFF2-40B4-BE49-F238E27FC236}">
                <a16:creationId xmlns:a16="http://schemas.microsoft.com/office/drawing/2014/main" id="{01B54267-4E04-4E53-85A9-68CA90957384}"/>
              </a:ext>
            </a:extLst>
          </p:cNvPr>
          <p:cNvSpPr txBox="1"/>
          <p:nvPr/>
        </p:nvSpPr>
        <p:spPr>
          <a:xfrm>
            <a:off x="0" y="3934048"/>
            <a:ext cx="12192000" cy="1384995"/>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following day Paul went in with us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James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all the elders were 	present.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64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5"/>
                                        </p:tgtEl>
                                        <p:attrNameLst>
                                          <p:attrName>ppt_w</p:attrName>
                                        </p:attrNameLst>
                                      </p:cBhvr>
                                      <p:tavLst>
                                        <p:tav tm="0">
                                          <p:val>
                                            <p:strVal val="ppt_w"/>
                                          </p:val>
                                        </p:tav>
                                        <p:tav tm="100000">
                                          <p:val>
                                            <p:fltVal val="0"/>
                                          </p:val>
                                        </p:tav>
                                      </p:tavLst>
                                    </p:anim>
                                    <p:anim calcmode="lin" valueType="num">
                                      <p:cBhvr>
                                        <p:cTn id="38" dur="500"/>
                                        <p:tgtEl>
                                          <p:spTgt spid="5"/>
                                        </p:tgtEl>
                                        <p:attrNameLst>
                                          <p:attrName>ppt_h</p:attrName>
                                        </p:attrNameLst>
                                      </p:cBhvr>
                                      <p:tavLst>
                                        <p:tav tm="0">
                                          <p:val>
                                            <p:strVal val="ppt_h"/>
                                          </p:val>
                                        </p:tav>
                                        <p:tav tm="100000">
                                          <p:val>
                                            <p:fltVal val="0"/>
                                          </p:val>
                                        </p:tav>
                                      </p:tavLst>
                                    </p:anim>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6"/>
                                        </p:tgtEl>
                                        <p:attrNameLst>
                                          <p:attrName>ppt_w</p:attrName>
                                        </p:attrNameLst>
                                      </p:cBhvr>
                                      <p:tavLst>
                                        <p:tav tm="0">
                                          <p:val>
                                            <p:strVal val="ppt_w"/>
                                          </p:val>
                                        </p:tav>
                                        <p:tav tm="100000">
                                          <p:val>
                                            <p:fltVal val="0"/>
                                          </p:val>
                                        </p:tav>
                                      </p:tavLst>
                                    </p:anim>
                                    <p:anim calcmode="lin" valueType="num">
                                      <p:cBhvr>
                                        <p:cTn id="52" dur="500"/>
                                        <p:tgtEl>
                                          <p:spTgt spid="6"/>
                                        </p:tgtEl>
                                        <p:attrNameLst>
                                          <p:attrName>ppt_h</p:attrName>
                                        </p:attrNameLst>
                                      </p:cBhvr>
                                      <p:tavLst>
                                        <p:tav tm="0">
                                          <p:val>
                                            <p:strVal val="ppt_h"/>
                                          </p:val>
                                        </p:tav>
                                        <p:tav tm="100000">
                                          <p:val>
                                            <p:fltVal val="0"/>
                                          </p:val>
                                        </p:tav>
                                      </p:tavLst>
                                    </p:anim>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animBg="1"/>
      <p:bldP spid="3" grpId="1" animBg="1"/>
      <p:bldP spid="5" grpId="0" animBg="1"/>
      <p:bldP spid="5" grpId="1"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966010"/>
          </a:xfrm>
          <a:prstGeom prst="rect">
            <a:avLst/>
          </a:prstGeom>
          <a:blipFill>
            <a:blip r:embed="rId3"/>
            <a:tile tx="0" ty="0" sx="100000" sy="100000" flip="none" algn="tl"/>
          </a:blipFill>
        </p:spPr>
        <p:txBody>
          <a:bodyPr wrap="square" rtlCol="0">
            <a:spAutoFit/>
          </a:bodyPr>
          <a:lstStyle/>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15:15-18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"And with this the words of the Prophets agree, just as it is written,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AFTER THESE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will return,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TABERNACLE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DAVID WHICH HAS FALLEN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ITS RUINS,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RESTORE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ORDER THAT THE REST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MANKIND MAY SEEK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ARE CALLED BY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NAME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SAYS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WHO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MAKES THESE THINGS KNOWN FROM OF 	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What Simeon (Peter) testified also agrees with what God foretold in the prophet 	Amos:</a:t>
            </a:r>
          </a:p>
          <a:p>
            <a:pPr marL="0" marR="0" lvl="0" indent="0" algn="l" defTabSz="365760" rtl="0" eaLnBrk="1" fontAlgn="auto" latinLnBrk="0" hangingPunct="1">
              <a:lnSpc>
                <a:spcPct val="100000"/>
              </a:lnSpc>
              <a:spcBef>
                <a:spcPts val="1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James argument that the rebuilding of the Tabernacle of David as foretold in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was fulfilled in the resurrection of Christ. At the resurrection 			David’s royal family is restored in his descendent, the Messiah. Now the door 		is open to bring the Gentiles into the family of God.</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3078FF34-04F1-4C80-9AB4-3EDB0AE74579}"/>
                  </a:ext>
                </a:extLst>
              </p:cNvPr>
              <p:cNvGraphicFramePr>
                <a:graphicFrameLocks noChangeAspect="1"/>
              </p:cNvGraphicFramePr>
              <p:nvPr/>
            </p:nvGraphicFramePr>
            <p:xfrm>
              <a:off x="1668129" y="4500187"/>
              <a:ext cx="824613" cy="463845"/>
            </p:xfrm>
            <a:graphic>
              <a:graphicData uri="http://schemas.microsoft.com/office/powerpoint/2016/slidezoom">
                <pslz:sldZm>
                  <pslz:sldZmObj sldId="5179" cId="659663994">
                    <pslz:zmPr id="{BA12A207-68F0-4E77-9C1E-74D0C7477378}" returnToParent="0" transitionDur="1000">
                      <p166:blipFill xmlns:p166="http://schemas.microsoft.com/office/powerpoint/2016/6/main">
                        <a:blip r:embed="rId4"/>
                        <a:stretch>
                          <a:fillRect/>
                        </a:stretch>
                      </p166:blipFill>
                      <p166:spPr xmlns:p166="http://schemas.microsoft.com/office/powerpoint/2016/6/main">
                        <a:xfrm>
                          <a:off x="0" y="0"/>
                          <a:ext cx="824613" cy="463845"/>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3078FF34-04F1-4C80-9AB4-3EDB0AE74579}"/>
                  </a:ext>
                </a:extLst>
              </p:cNvPr>
              <p:cNvPicPr>
                <a:picLocks noGrp="1" noRot="1" noChangeAspect="1" noMove="1" noResize="1" noEditPoints="1" noAdjustHandles="1" noChangeArrowheads="1" noChangeShapeType="1"/>
              </p:cNvPicPr>
              <p:nvPr/>
            </p:nvPicPr>
            <p:blipFill>
              <a:blip r:embed="rId5"/>
              <a:stretch>
                <a:fillRect/>
              </a:stretch>
            </p:blipFill>
            <p:spPr>
              <a:xfrm>
                <a:off x="1668129" y="4500187"/>
                <a:ext cx="824613" cy="463845"/>
              </a:xfrm>
              <a:prstGeom prst="rect">
                <a:avLst/>
              </a:prstGeom>
              <a:ln w="3175">
                <a:solidFill>
                  <a:prstClr val="ltGray"/>
                </a:solidFill>
              </a:ln>
            </p:spPr>
          </p:pic>
        </mc:Fallback>
      </mc:AlternateContent>
    </p:spTree>
    <p:extLst>
      <p:ext uri="{BB962C8B-B14F-4D97-AF65-F5344CB8AC3E}">
        <p14:creationId xmlns:p14="http://schemas.microsoft.com/office/powerpoint/2010/main" val="254670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386364"/>
          </a:xfrm>
          <a:prstGeom prst="rect">
            <a:avLst/>
          </a:prstGeom>
          <a:blipFill>
            <a:blip r:embed="rId2"/>
            <a:tile tx="0" ty="0" sx="100000" sy="100000" flip="none" algn="tl"/>
          </a:blipFill>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15:20-21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is my judgment that we do not trouble those who are turning to 	God from among the Gentiles,</a:t>
            </a:r>
          </a:p>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but that we write to them that they abstain from things contaminated by idols 	and from fornication and from what is strangled and from blood.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"For Moses from ancient generations has in every city those who preach him, 	since he is read in the synagogues every Sabbath."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Amos 9:11-12 says nothing about the Gentiles becoming 	Jewish proselytes, we will not trouble them with such unauthorized teachings.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will charge them to keep universally true Laws imposed by God 	before there was a Law of Moses.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Law of Moses is taught and bound upon men every sabbath in the synagogues. 	The synagogues is where those who want the Law bound need to attend.</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BAA3E2C2-37F3-4ABF-883C-839E3B64D109}"/>
                  </a:ext>
                </a:extLst>
              </p:cNvPr>
              <p:cNvGraphicFramePr>
                <a:graphicFrameLocks noChangeAspect="1"/>
              </p:cNvGraphicFramePr>
              <p:nvPr/>
            </p:nvGraphicFramePr>
            <p:xfrm>
              <a:off x="5568702" y="4772245"/>
              <a:ext cx="871569" cy="490258"/>
            </p:xfrm>
            <a:graphic>
              <a:graphicData uri="http://schemas.microsoft.com/office/powerpoint/2016/slidezoom">
                <pslz:sldZm>
                  <pslz:sldZmObj sldId="5184" cId="3411898250">
                    <pslz:zmPr id="{40994185-C440-4E5A-AFED-E7D6EA35A0DF}" returnToParent="0" transitionDur="1000">
                      <p166:blipFill xmlns:p166="http://schemas.microsoft.com/office/powerpoint/2016/6/main">
                        <a:blip r:embed="rId3"/>
                        <a:stretch>
                          <a:fillRect/>
                        </a:stretch>
                      </p166:blipFill>
                      <p166:spPr xmlns:p166="http://schemas.microsoft.com/office/powerpoint/2016/6/main">
                        <a:xfrm>
                          <a:off x="0" y="0"/>
                          <a:ext cx="871569" cy="490258"/>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BAA3E2C2-37F3-4ABF-883C-839E3B64D109}"/>
                  </a:ext>
                </a:extLst>
              </p:cNvPr>
              <p:cNvPicPr>
                <a:picLocks noGrp="1" noRot="1" noChangeAspect="1" noMove="1" noResize="1" noEditPoints="1" noAdjustHandles="1" noChangeArrowheads="1" noChangeShapeType="1"/>
              </p:cNvPicPr>
              <p:nvPr/>
            </p:nvPicPr>
            <p:blipFill>
              <a:blip r:embed="rId4"/>
              <a:stretch>
                <a:fillRect/>
              </a:stretch>
            </p:blipFill>
            <p:spPr>
              <a:xfrm>
                <a:off x="5568702" y="4772245"/>
                <a:ext cx="871569" cy="490258"/>
              </a:xfrm>
              <a:prstGeom prst="rect">
                <a:avLst/>
              </a:prstGeom>
              <a:ln w="3175">
                <a:solidFill>
                  <a:prstClr val="ltGray"/>
                </a:solidFill>
              </a:ln>
            </p:spPr>
          </p:pic>
        </mc:Fallback>
      </mc:AlternateContent>
    </p:spTree>
    <p:extLst>
      <p:ext uri="{BB962C8B-B14F-4D97-AF65-F5344CB8AC3E}">
        <p14:creationId xmlns:p14="http://schemas.microsoft.com/office/powerpoint/2010/main" val="6641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586418"/>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15:22-24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Then it seemed good to the apostles and the elders, with the whole church, to 	choose men from among them to send to Antioch with Paul and Barnabas-- Judas 	called Barsabbas, and Silas, leading men among the brethren,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and they sent this letter by them, " The apostles and the brethren who are elders, 	to the brethren in Antioch and Syria and Cilicia who are from the Gentiles, 	greetings.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"Since we have heard that some of our number to whom we gave no instruction 	have disturbed you with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words, unsettling your souls,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church leaders at Jerusalem agreed with James and sent out a 	letter which 	completely exonerated the Jerusalem church of teaching that one must be 	circumcised and keep the Law before becoming a Christian. Interestingly, before 	the conversion of Cornelius, this was the practice of the church.</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Verse 24</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whom we gave no instruction” </a:t>
            </a:r>
          </a:p>
        </p:txBody>
      </p:sp>
    </p:spTree>
    <p:extLst>
      <p:ext uri="{BB962C8B-B14F-4D97-AF65-F5344CB8AC3E}">
        <p14:creationId xmlns:p14="http://schemas.microsoft.com/office/powerpoint/2010/main" val="35156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7017306"/>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15:25-29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it seemed good to us, having become of one mind, to select men to send to you 	with our beloved Barnabas and Paul,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men who have risked their lives for the name of our Lord Jesus Christ.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"Therefore we have sent Judas and Silas, who themselves will also report the 	same things by word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mouth</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"For it seemed good to the Holy Spirit and to us to lay upon you no greater 	burden than these essentials: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that you abstain from things sacrificed to idols and from blood and from things 	strangled and from fornication; if you keep yourselves free from such things, you 	will do well. Farewell." </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letter was accompanied by representatives of the Jerusalem church to 	declare the letters validity.</a:t>
            </a:r>
          </a:p>
          <a:p>
            <a:pPr marL="0" marR="0" lvl="0" indent="0" algn="l" defTabSz="36576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Verse 28</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 only did the church agree with Paul and Barnabas but the Holy 			Spirit sanctioned this letter.</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46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586418"/>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15:30-34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So, when they were sent away, they went down to Antioch; and having gathered 	the congregation together, they delivered the letter.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And when they had read it, they rejoiced because of its encouragement.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And Judas and Silas, also being prophets themselves, encouraged and 	strengthened the brethren with a lengthy message.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And after they had spent time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were sent away from the brethren in 	peace to those who had sent them out.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 But it seemed good to Silas to remain there.]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result was the church was again at peace walking in the truth and not being 	disturbed with the false teaching of circumcision and keeping the Law of Moses.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15:1-2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All the men sent by the Jerusalem church returned to Jerusalem except Silas. 			He will have a continued role in the work among the Gentiles.</a:t>
            </a:r>
          </a:p>
        </p:txBody>
      </p:sp>
      <p:sp>
        <p:nvSpPr>
          <p:cNvPr id="3" name="TextBox 2">
            <a:extLst>
              <a:ext uri="{FF2B5EF4-FFF2-40B4-BE49-F238E27FC236}">
                <a16:creationId xmlns:a16="http://schemas.microsoft.com/office/drawing/2014/main" id="{2C085AAA-FB2C-45CE-A777-C74C20278435}"/>
              </a:ext>
            </a:extLst>
          </p:cNvPr>
          <p:cNvSpPr txBox="1"/>
          <p:nvPr/>
        </p:nvSpPr>
        <p:spPr>
          <a:xfrm>
            <a:off x="0" y="46068"/>
            <a:ext cx="12192000" cy="3970318"/>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Some men came down from Judea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teaching the brethren,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"Unless you 	are circumcised according to the custom of Moses, you cannot be saved."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when Paul and Barnabas had great dissension and debate with them,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brethren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determined that Paul and Barnabas and some others of them should go 	up to Jerusalem to the apostles and elders concerning this issue.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658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524589"/>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15:35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But Paul and Barnabas stayed in Antioch, teaching and preaching, with many 	others also, the word of the Lord.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Paul, Barnabas and many others continue teaching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 of the 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church at Antioch. The early church believed that the word did not come from 	man but from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Gal 1:11-12;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1Cor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14:37; 1Thess 2:13-16;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1Pet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1:22-25;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Eph 6:17</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It is during this time of prolonged teaching at Antioch that Peter made a visit a 	visit to Antioch: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2:11-14</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Paul rebukes Peter, Barnabas and any others that have behaved 								hypocritically in this matter of Jew/Gentile fellowship: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2:15-21</a:t>
            </a:r>
          </a:p>
        </p:txBody>
      </p:sp>
      <p:sp>
        <p:nvSpPr>
          <p:cNvPr id="3" name="TextBox 2">
            <a:extLst>
              <a:ext uri="{FF2B5EF4-FFF2-40B4-BE49-F238E27FC236}">
                <a16:creationId xmlns:a16="http://schemas.microsoft.com/office/drawing/2014/main" id="{03AE9DE1-5752-4BC1-9B6D-017F3D00228F}"/>
              </a:ext>
            </a:extLst>
          </p:cNvPr>
          <p:cNvSpPr txBox="1"/>
          <p:nvPr/>
        </p:nvSpPr>
        <p:spPr>
          <a:xfrm>
            <a:off x="0" y="3319135"/>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1:11-12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would have you know, brethren, that the gospel which was preached by me 	is not according to man.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 neither received it from man, nor was I taught it,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received 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a 	revelation of Jesus Christ. </a:t>
            </a:r>
          </a:p>
        </p:txBody>
      </p:sp>
      <p:sp>
        <p:nvSpPr>
          <p:cNvPr id="4" name="TextBox 3">
            <a:extLst>
              <a:ext uri="{FF2B5EF4-FFF2-40B4-BE49-F238E27FC236}">
                <a16:creationId xmlns:a16="http://schemas.microsoft.com/office/drawing/2014/main" id="{5D41CB16-7FD6-4B72-B384-921A0EA9932F}"/>
              </a:ext>
            </a:extLst>
          </p:cNvPr>
          <p:cNvSpPr txBox="1"/>
          <p:nvPr/>
        </p:nvSpPr>
        <p:spPr>
          <a:xfrm>
            <a:off x="0" y="21804"/>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14:37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anyone thinks he is a prophet or spiritual, let him recognize that the things 		which I write to you are the Lord's commandment.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F8F4F3A-F8A1-4141-AB0C-FB60A8EAFB45}"/>
              </a:ext>
            </a:extLst>
          </p:cNvPr>
          <p:cNvSpPr txBox="1"/>
          <p:nvPr/>
        </p:nvSpPr>
        <p:spPr>
          <a:xfrm>
            <a:off x="0" y="3253608"/>
            <a:ext cx="12192000" cy="353943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Thessalonians 2:13-16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this reason we also constantly thank God that when you received the word of 	God which you heard from us, you accepted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word of men, but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what it really is, the word of God, which also performs its work in you who 	believe.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brethren, became imitators of the churches of God in Christ Jesus that 	are in Judea, for you also endured the same sufferings at the hands of your own 	countrymen, even as they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the Jews, </a:t>
            </a:r>
          </a:p>
        </p:txBody>
      </p:sp>
      <p:sp>
        <p:nvSpPr>
          <p:cNvPr id="7" name="TextBox 6">
            <a:extLst>
              <a:ext uri="{FF2B5EF4-FFF2-40B4-BE49-F238E27FC236}">
                <a16:creationId xmlns:a16="http://schemas.microsoft.com/office/drawing/2014/main" id="{1FCBE641-4A58-4BF8-9D98-ECBC5719C724}"/>
              </a:ext>
            </a:extLst>
          </p:cNvPr>
          <p:cNvSpPr txBox="1"/>
          <p:nvPr/>
        </p:nvSpPr>
        <p:spPr>
          <a:xfrm>
            <a:off x="0" y="3733800"/>
            <a:ext cx="12192000"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both killed the Lord Jesus and the prophets, and drove us out. They are not 	pleasing to God, but hostile to all men,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hindering us from speaking to the Gentiles so that they may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the 	result that they always fill up the measure of their sins. But wrath has come upon 	them to the utmost.</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600A591-FA20-42B9-8415-31E4A7722989}"/>
              </a:ext>
            </a:extLst>
          </p:cNvPr>
          <p:cNvSpPr txBox="1"/>
          <p:nvPr/>
        </p:nvSpPr>
        <p:spPr>
          <a:xfrm>
            <a:off x="0" y="3275380"/>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1:22-25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Since you have in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obedience to the truth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purified your souls for a sincere love of 	the brethren, fervently love one another from the heart,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you have been born again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of seed which is perishable but imperishable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the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living and enduring word of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TextBox 8">
            <a:extLst>
              <a:ext uri="{FF2B5EF4-FFF2-40B4-BE49-F238E27FC236}">
                <a16:creationId xmlns:a16="http://schemas.microsoft.com/office/drawing/2014/main" id="{11902CB2-25E5-415C-A553-37D01958F2A6}"/>
              </a:ext>
            </a:extLst>
          </p:cNvPr>
          <p:cNvSpPr txBox="1"/>
          <p:nvPr/>
        </p:nvSpPr>
        <p:spPr>
          <a:xfrm>
            <a:off x="0" y="3786965"/>
            <a:ext cx="12192000" cy="224676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 FLESH IS LIKE GRASS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ITS GLORY LIKE THE 	FLOWER OF GRASS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GRASS WITHERS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THE FLOWER FALLS 	OFF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THE WORD OF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ENDURES FOREVER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this is the 	word which was preached to you.</a:t>
            </a:r>
          </a:p>
        </p:txBody>
      </p:sp>
      <p:sp>
        <p:nvSpPr>
          <p:cNvPr id="10" name="TextBox 9">
            <a:extLst>
              <a:ext uri="{FF2B5EF4-FFF2-40B4-BE49-F238E27FC236}">
                <a16:creationId xmlns:a16="http://schemas.microsoft.com/office/drawing/2014/main" id="{B2DA7BEC-5691-43A2-8283-5ECF0A7F8AB0}"/>
              </a:ext>
            </a:extLst>
          </p:cNvPr>
          <p:cNvSpPr txBox="1"/>
          <p:nvPr/>
        </p:nvSpPr>
        <p:spPr>
          <a:xfrm>
            <a:off x="0" y="3275380"/>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6:17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take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HELMET OF SALVATION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sword of the Spirit, which is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 of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11" name="TextBox 10">
            <a:extLst>
              <a:ext uri="{FF2B5EF4-FFF2-40B4-BE49-F238E27FC236}">
                <a16:creationId xmlns:a16="http://schemas.microsoft.com/office/drawing/2014/main" id="{8297E2A9-0DA1-40E3-927B-CD91600B6C30}"/>
              </a:ext>
            </a:extLst>
          </p:cNvPr>
          <p:cNvSpPr txBox="1"/>
          <p:nvPr/>
        </p:nvSpPr>
        <p:spPr>
          <a:xfrm>
            <a:off x="0" y="0"/>
            <a:ext cx="12192000" cy="3539430"/>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2:11-14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Cephas came to Antioch, I opposed him to his face, because he stood 	condemned.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prior to the coming of certain men from James, he used to eat with the 	Gentiles; but when they came, 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withdraw and hold himself aloof, 	fearing the party of the circumcision.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12BC74C-65CC-4A0C-9816-45B088A746FB}"/>
              </a:ext>
            </a:extLst>
          </p:cNvPr>
          <p:cNvSpPr txBox="1"/>
          <p:nvPr/>
        </p:nvSpPr>
        <p:spPr>
          <a:xfrm>
            <a:off x="0" y="447578"/>
            <a:ext cx="12192000"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rest of the Jews joined him in hypocrisy, with the result that even Barnabas 	was carried away by their hypocrisy.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when I saw that they were not straightforward about the truth of the gospel, I 	said to Cephas in the presence of all,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 being a Jew, live like the Gentiles 	and not like the Jews, how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 it that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 compel the Gentiles to live like Jews?</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F4F73DD8-B53C-4944-8973-B50D64E440AF}"/>
              </a:ext>
            </a:extLst>
          </p:cNvPr>
          <p:cNvSpPr txBox="1"/>
          <p:nvPr/>
        </p:nvSpPr>
        <p:spPr>
          <a:xfrm>
            <a:off x="0" y="0"/>
            <a:ext cx="12192000" cy="440120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2:15-21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Jews by nature and not sinners from among the Gentiles;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nevertheless knowing that a man is not justified by the works of the Law but 	through faith in Christ Jesus, even we have believed in Christ Jesus, so that we 	may be justified by faith in Christ and not by the works of the Law; since by the 	works of the Law no flesh will be justified.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if, while seeking to be justified in Christ, we ourselves have also been found 	sinners, is Christ then a minister of sin? May it never be!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I rebuild what I have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once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destroyed, I prove myself to be a transgressor.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through the Law I died to the Law, so that I might live to God.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C8D52E1-67C3-4D90-8EFA-FCAB35581406}"/>
              </a:ext>
            </a:extLst>
          </p:cNvPr>
          <p:cNvSpPr txBox="1"/>
          <p:nvPr/>
        </p:nvSpPr>
        <p:spPr>
          <a:xfrm>
            <a:off x="0" y="565803"/>
            <a:ext cx="12192000" cy="377026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have been crucified with Christ; and it is no longer I who live, but Christ lives 	in 	me; and the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life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I now live in the flesh I live by faith in the Son of God, 	who loved me and gave Himself up for me.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do not nullify the grace of God, for if righteousness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through the Law, 	then Christ died needlessly.“</a:t>
            </a: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63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grpId="1" nodeType="click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9"/>
                                        </p:tgtEl>
                                        <p:attrNameLst>
                                          <p:attrName>ppt_w</p:attrName>
                                        </p:attrNameLst>
                                      </p:cBhvr>
                                      <p:tavLst>
                                        <p:tav tm="0">
                                          <p:val>
                                            <p:strVal val="ppt_w"/>
                                          </p:val>
                                        </p:tav>
                                        <p:tav tm="100000">
                                          <p:val>
                                            <p:fltVal val="0"/>
                                          </p:val>
                                        </p:tav>
                                      </p:tavLst>
                                    </p:anim>
                                    <p:anim calcmode="lin" valueType="num">
                                      <p:cBhvr>
                                        <p:cTn id="77" dur="500"/>
                                        <p:tgtEl>
                                          <p:spTgt spid="9"/>
                                        </p:tgtEl>
                                        <p:attrNameLst>
                                          <p:attrName>ppt_h</p:attrName>
                                        </p:attrNameLst>
                                      </p:cBhvr>
                                      <p:tavLst>
                                        <p:tav tm="0">
                                          <p:val>
                                            <p:strVal val="ppt_h"/>
                                          </p:val>
                                        </p:tav>
                                        <p:tav tm="100000">
                                          <p:val>
                                            <p:fltVal val="0"/>
                                          </p:val>
                                        </p:tav>
                                      </p:tavLst>
                                    </p:anim>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53" presetClass="exit" presetSubtype="32" fill="hold" grpId="1" nodeType="withEffect">
                                  <p:stCondLst>
                                    <p:cond delay="0"/>
                                  </p:stCondLst>
                                  <p:childTnLst>
                                    <p:anim calcmode="lin" valueType="num">
                                      <p:cBhvr>
                                        <p:cTn id="81" dur="500"/>
                                        <p:tgtEl>
                                          <p:spTgt spid="8"/>
                                        </p:tgtEl>
                                        <p:attrNameLst>
                                          <p:attrName>ppt_w</p:attrName>
                                        </p:attrNameLst>
                                      </p:cBhvr>
                                      <p:tavLst>
                                        <p:tav tm="0">
                                          <p:val>
                                            <p:strVal val="ppt_w"/>
                                          </p:val>
                                        </p:tav>
                                        <p:tav tm="100000">
                                          <p:val>
                                            <p:fltVal val="0"/>
                                          </p:val>
                                        </p:tav>
                                      </p:tavLst>
                                    </p:anim>
                                    <p:anim calcmode="lin" valueType="num">
                                      <p:cBhvr>
                                        <p:cTn id="82" dur="500"/>
                                        <p:tgtEl>
                                          <p:spTgt spid="8"/>
                                        </p:tgtEl>
                                        <p:attrNameLst>
                                          <p:attrName>ppt_h</p:attrName>
                                        </p:attrNameLst>
                                      </p:cBhvr>
                                      <p:tavLst>
                                        <p:tav tm="0">
                                          <p:val>
                                            <p:strVal val="ppt_h"/>
                                          </p:val>
                                        </p:tav>
                                        <p:tav tm="100000">
                                          <p:val>
                                            <p:fltVal val="0"/>
                                          </p:val>
                                        </p:tav>
                                      </p:tavLst>
                                    </p:anim>
                                    <p:animEffect transition="out" filter="fade">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p:cTn id="89" dur="500" fill="hold"/>
                                        <p:tgtEl>
                                          <p:spTgt spid="10"/>
                                        </p:tgtEl>
                                        <p:attrNameLst>
                                          <p:attrName>ppt_w</p:attrName>
                                        </p:attrNameLst>
                                      </p:cBhvr>
                                      <p:tavLst>
                                        <p:tav tm="0">
                                          <p:val>
                                            <p:fltVal val="0"/>
                                          </p:val>
                                        </p:tav>
                                        <p:tav tm="100000">
                                          <p:val>
                                            <p:strVal val="#ppt_w"/>
                                          </p:val>
                                        </p:tav>
                                      </p:tavLst>
                                    </p:anim>
                                    <p:anim calcmode="lin" valueType="num">
                                      <p:cBhvr>
                                        <p:cTn id="90" dur="500" fill="hold"/>
                                        <p:tgtEl>
                                          <p:spTgt spid="10"/>
                                        </p:tgtEl>
                                        <p:attrNameLst>
                                          <p:attrName>ppt_h</p:attrName>
                                        </p:attrNameLst>
                                      </p:cBhvr>
                                      <p:tavLst>
                                        <p:tav tm="0">
                                          <p:val>
                                            <p:fltVal val="0"/>
                                          </p:val>
                                        </p:tav>
                                        <p:tav tm="100000">
                                          <p:val>
                                            <p:strVal val="#ppt_h"/>
                                          </p:val>
                                        </p:tav>
                                      </p:tavLst>
                                    </p:anim>
                                    <p:animEffect transition="in" filter="fade">
                                      <p:cBhvr>
                                        <p:cTn id="91" dur="500"/>
                                        <p:tgtEl>
                                          <p:spTgt spid="10"/>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10"/>
                                        </p:tgtEl>
                                        <p:attrNameLst>
                                          <p:attrName>ppt_w</p:attrName>
                                        </p:attrNameLst>
                                      </p:cBhvr>
                                      <p:tavLst>
                                        <p:tav tm="0">
                                          <p:val>
                                            <p:strVal val="ppt_w"/>
                                          </p:val>
                                        </p:tav>
                                        <p:tav tm="100000">
                                          <p:val>
                                            <p:fltVal val="0"/>
                                          </p:val>
                                        </p:tav>
                                      </p:tavLst>
                                    </p:anim>
                                    <p:anim calcmode="lin" valueType="num">
                                      <p:cBhvr>
                                        <p:cTn id="96" dur="500"/>
                                        <p:tgtEl>
                                          <p:spTgt spid="10"/>
                                        </p:tgtEl>
                                        <p:attrNameLst>
                                          <p:attrName>ppt_h</p:attrName>
                                        </p:attrNameLst>
                                      </p:cBhvr>
                                      <p:tavLst>
                                        <p:tav tm="0">
                                          <p:val>
                                            <p:strVal val="ppt_h"/>
                                          </p:val>
                                        </p:tav>
                                        <p:tav tm="100000">
                                          <p:val>
                                            <p:fltVal val="0"/>
                                          </p:val>
                                        </p:tav>
                                      </p:tavLst>
                                    </p:anim>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p:cTn id="107" dur="500" fill="hold"/>
                                        <p:tgtEl>
                                          <p:spTgt spid="11"/>
                                        </p:tgtEl>
                                        <p:attrNameLst>
                                          <p:attrName>ppt_w</p:attrName>
                                        </p:attrNameLst>
                                      </p:cBhvr>
                                      <p:tavLst>
                                        <p:tav tm="0">
                                          <p:val>
                                            <p:fltVal val="0"/>
                                          </p:val>
                                        </p:tav>
                                        <p:tav tm="100000">
                                          <p:val>
                                            <p:strVal val="#ppt_w"/>
                                          </p:val>
                                        </p:tav>
                                      </p:tavLst>
                                    </p:anim>
                                    <p:anim calcmode="lin" valueType="num">
                                      <p:cBhvr>
                                        <p:cTn id="108" dur="500" fill="hold"/>
                                        <p:tgtEl>
                                          <p:spTgt spid="11"/>
                                        </p:tgtEl>
                                        <p:attrNameLst>
                                          <p:attrName>ppt_h</p:attrName>
                                        </p:attrNameLst>
                                      </p:cBhvr>
                                      <p:tavLst>
                                        <p:tav tm="0">
                                          <p:val>
                                            <p:fltVal val="0"/>
                                          </p:val>
                                        </p:tav>
                                        <p:tav tm="100000">
                                          <p:val>
                                            <p:strVal val="#ppt_h"/>
                                          </p:val>
                                        </p:tav>
                                      </p:tavLst>
                                    </p:anim>
                                    <p:animEffect transition="in" filter="fade">
                                      <p:cBhvr>
                                        <p:cTn id="109" dur="500"/>
                                        <p:tgtEl>
                                          <p:spTgt spid="11"/>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cBhvr>
                                        <p:cTn id="114" dur="500" fill="hold"/>
                                        <p:tgtEl>
                                          <p:spTgt spid="12"/>
                                        </p:tgtEl>
                                        <p:attrNameLst>
                                          <p:attrName>ppt_w</p:attrName>
                                        </p:attrNameLst>
                                      </p:cBhvr>
                                      <p:tavLst>
                                        <p:tav tm="0">
                                          <p:val>
                                            <p:fltVal val="0"/>
                                          </p:val>
                                        </p:tav>
                                        <p:tav tm="100000">
                                          <p:val>
                                            <p:strVal val="#ppt_w"/>
                                          </p:val>
                                        </p:tav>
                                      </p:tavLst>
                                    </p:anim>
                                    <p:anim calcmode="lin" valueType="num">
                                      <p:cBhvr>
                                        <p:cTn id="115" dur="500" fill="hold"/>
                                        <p:tgtEl>
                                          <p:spTgt spid="12"/>
                                        </p:tgtEl>
                                        <p:attrNameLst>
                                          <p:attrName>ppt_h</p:attrName>
                                        </p:attrNameLst>
                                      </p:cBhvr>
                                      <p:tavLst>
                                        <p:tav tm="0">
                                          <p:val>
                                            <p:fltVal val="0"/>
                                          </p:val>
                                        </p:tav>
                                        <p:tav tm="100000">
                                          <p:val>
                                            <p:strVal val="#ppt_h"/>
                                          </p:val>
                                        </p:tav>
                                      </p:tavLst>
                                    </p:anim>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xit" presetSubtype="32" fill="hold" grpId="1" nodeType="clickEffect">
                                  <p:stCondLst>
                                    <p:cond delay="0"/>
                                  </p:stCondLst>
                                  <p:childTnLst>
                                    <p:anim calcmode="lin" valueType="num">
                                      <p:cBhvr>
                                        <p:cTn id="120" dur="500"/>
                                        <p:tgtEl>
                                          <p:spTgt spid="12"/>
                                        </p:tgtEl>
                                        <p:attrNameLst>
                                          <p:attrName>ppt_w</p:attrName>
                                        </p:attrNameLst>
                                      </p:cBhvr>
                                      <p:tavLst>
                                        <p:tav tm="0">
                                          <p:val>
                                            <p:strVal val="ppt_w"/>
                                          </p:val>
                                        </p:tav>
                                        <p:tav tm="100000">
                                          <p:val>
                                            <p:fltVal val="0"/>
                                          </p:val>
                                        </p:tav>
                                      </p:tavLst>
                                    </p:anim>
                                    <p:anim calcmode="lin" valueType="num">
                                      <p:cBhvr>
                                        <p:cTn id="121" dur="500"/>
                                        <p:tgtEl>
                                          <p:spTgt spid="12"/>
                                        </p:tgtEl>
                                        <p:attrNameLst>
                                          <p:attrName>ppt_h</p:attrName>
                                        </p:attrNameLst>
                                      </p:cBhvr>
                                      <p:tavLst>
                                        <p:tav tm="0">
                                          <p:val>
                                            <p:strVal val="ppt_h"/>
                                          </p:val>
                                        </p:tav>
                                        <p:tav tm="100000">
                                          <p:val>
                                            <p:fltVal val="0"/>
                                          </p:val>
                                        </p:tav>
                                      </p:tavLst>
                                    </p:anim>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53" presetClass="exit" presetSubtype="32" fill="hold" grpId="1" nodeType="withEffect">
                                  <p:stCondLst>
                                    <p:cond delay="0"/>
                                  </p:stCondLst>
                                  <p:childTnLst>
                                    <p:anim calcmode="lin" valueType="num">
                                      <p:cBhvr>
                                        <p:cTn id="125" dur="500"/>
                                        <p:tgtEl>
                                          <p:spTgt spid="11"/>
                                        </p:tgtEl>
                                        <p:attrNameLst>
                                          <p:attrName>ppt_w</p:attrName>
                                        </p:attrNameLst>
                                      </p:cBhvr>
                                      <p:tavLst>
                                        <p:tav tm="0">
                                          <p:val>
                                            <p:strVal val="ppt_w"/>
                                          </p:val>
                                        </p:tav>
                                        <p:tav tm="100000">
                                          <p:val>
                                            <p:fltVal val="0"/>
                                          </p:val>
                                        </p:tav>
                                      </p:tavLst>
                                    </p:anim>
                                    <p:anim calcmode="lin" valueType="num">
                                      <p:cBhvr>
                                        <p:cTn id="126" dur="500"/>
                                        <p:tgtEl>
                                          <p:spTgt spid="11"/>
                                        </p:tgtEl>
                                        <p:attrNameLst>
                                          <p:attrName>ppt_h</p:attrName>
                                        </p:attrNameLst>
                                      </p:cBhvr>
                                      <p:tavLst>
                                        <p:tav tm="0">
                                          <p:val>
                                            <p:strVal val="ppt_h"/>
                                          </p:val>
                                        </p:tav>
                                        <p:tav tm="100000">
                                          <p:val>
                                            <p:fltVal val="0"/>
                                          </p:val>
                                        </p:tav>
                                      </p:tavLst>
                                    </p:anim>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500" fill="hold"/>
                                        <p:tgtEl>
                                          <p:spTgt spid="13"/>
                                        </p:tgtEl>
                                        <p:attrNameLst>
                                          <p:attrName>ppt_w</p:attrName>
                                        </p:attrNameLst>
                                      </p:cBhvr>
                                      <p:tavLst>
                                        <p:tav tm="0">
                                          <p:val>
                                            <p:fltVal val="0"/>
                                          </p:val>
                                        </p:tav>
                                        <p:tav tm="100000">
                                          <p:val>
                                            <p:strVal val="#ppt_w"/>
                                          </p:val>
                                        </p:tav>
                                      </p:tavLst>
                                    </p:anim>
                                    <p:anim calcmode="lin" valueType="num">
                                      <p:cBhvr>
                                        <p:cTn id="138" dur="500" fill="hold"/>
                                        <p:tgtEl>
                                          <p:spTgt spid="13"/>
                                        </p:tgtEl>
                                        <p:attrNameLst>
                                          <p:attrName>ppt_h</p:attrName>
                                        </p:attrNameLst>
                                      </p:cBhvr>
                                      <p:tavLst>
                                        <p:tav tm="0">
                                          <p:val>
                                            <p:fltVal val="0"/>
                                          </p:val>
                                        </p:tav>
                                        <p:tav tm="100000">
                                          <p:val>
                                            <p:strVal val="#ppt_h"/>
                                          </p:val>
                                        </p:tav>
                                      </p:tavLst>
                                    </p:anim>
                                    <p:animEffect transition="in" filter="fade">
                                      <p:cBhvr>
                                        <p:cTn id="139" dur="500"/>
                                        <p:tgtEl>
                                          <p:spTgt spid="13"/>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14"/>
                                        </p:tgtEl>
                                        <p:attrNameLst>
                                          <p:attrName>style.visibility</p:attrName>
                                        </p:attrNameLst>
                                      </p:cBhvr>
                                      <p:to>
                                        <p:strVal val="visible"/>
                                      </p:to>
                                    </p:set>
                                    <p:anim calcmode="lin" valueType="num">
                                      <p:cBhvr>
                                        <p:cTn id="144" dur="500" fill="hold"/>
                                        <p:tgtEl>
                                          <p:spTgt spid="14"/>
                                        </p:tgtEl>
                                        <p:attrNameLst>
                                          <p:attrName>ppt_w</p:attrName>
                                        </p:attrNameLst>
                                      </p:cBhvr>
                                      <p:tavLst>
                                        <p:tav tm="0">
                                          <p:val>
                                            <p:fltVal val="0"/>
                                          </p:val>
                                        </p:tav>
                                        <p:tav tm="100000">
                                          <p:val>
                                            <p:strVal val="#ppt_w"/>
                                          </p:val>
                                        </p:tav>
                                      </p:tavLst>
                                    </p:anim>
                                    <p:anim calcmode="lin" valueType="num">
                                      <p:cBhvr>
                                        <p:cTn id="145" dur="500" fill="hold"/>
                                        <p:tgtEl>
                                          <p:spTgt spid="14"/>
                                        </p:tgtEl>
                                        <p:attrNameLst>
                                          <p:attrName>ppt_h</p:attrName>
                                        </p:attrNameLst>
                                      </p:cBhvr>
                                      <p:tavLst>
                                        <p:tav tm="0">
                                          <p:val>
                                            <p:fltVal val="0"/>
                                          </p:val>
                                        </p:tav>
                                        <p:tav tm="100000">
                                          <p:val>
                                            <p:strVal val="#ppt_h"/>
                                          </p:val>
                                        </p:tav>
                                      </p:tavLst>
                                    </p:anim>
                                    <p:animEffect transition="in" filter="fade">
                                      <p:cBhvr>
                                        <p:cTn id="146" dur="500"/>
                                        <p:tgtEl>
                                          <p:spTgt spid="14"/>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xit" presetSubtype="32" fill="hold" grpId="1" nodeType="clickEffect">
                                  <p:stCondLst>
                                    <p:cond delay="0"/>
                                  </p:stCondLst>
                                  <p:childTnLst>
                                    <p:anim calcmode="lin" valueType="num">
                                      <p:cBhvr>
                                        <p:cTn id="150" dur="500"/>
                                        <p:tgtEl>
                                          <p:spTgt spid="14"/>
                                        </p:tgtEl>
                                        <p:attrNameLst>
                                          <p:attrName>ppt_w</p:attrName>
                                        </p:attrNameLst>
                                      </p:cBhvr>
                                      <p:tavLst>
                                        <p:tav tm="0">
                                          <p:val>
                                            <p:strVal val="ppt_w"/>
                                          </p:val>
                                        </p:tav>
                                        <p:tav tm="100000">
                                          <p:val>
                                            <p:fltVal val="0"/>
                                          </p:val>
                                        </p:tav>
                                      </p:tavLst>
                                    </p:anim>
                                    <p:anim calcmode="lin" valueType="num">
                                      <p:cBhvr>
                                        <p:cTn id="151" dur="500"/>
                                        <p:tgtEl>
                                          <p:spTgt spid="14"/>
                                        </p:tgtEl>
                                        <p:attrNameLst>
                                          <p:attrName>ppt_h</p:attrName>
                                        </p:attrNameLst>
                                      </p:cBhvr>
                                      <p:tavLst>
                                        <p:tav tm="0">
                                          <p:val>
                                            <p:strVal val="ppt_h"/>
                                          </p:val>
                                        </p:tav>
                                        <p:tav tm="100000">
                                          <p:val>
                                            <p:fltVal val="0"/>
                                          </p:val>
                                        </p:tav>
                                      </p:tavLst>
                                    </p:anim>
                                    <p:animEffect transition="out" filter="fade">
                                      <p:cBhvr>
                                        <p:cTn id="152" dur="500"/>
                                        <p:tgtEl>
                                          <p:spTgt spid="14"/>
                                        </p:tgtEl>
                                      </p:cBhvr>
                                    </p:animEffect>
                                    <p:set>
                                      <p:cBhvr>
                                        <p:cTn id="153" dur="1" fill="hold">
                                          <p:stCondLst>
                                            <p:cond delay="499"/>
                                          </p:stCondLst>
                                        </p:cTn>
                                        <p:tgtEl>
                                          <p:spTgt spid="14"/>
                                        </p:tgtEl>
                                        <p:attrNameLst>
                                          <p:attrName>style.visibility</p:attrName>
                                        </p:attrNameLst>
                                      </p:cBhvr>
                                      <p:to>
                                        <p:strVal val="hidden"/>
                                      </p:to>
                                    </p:set>
                                  </p:childTnLst>
                                </p:cTn>
                              </p:par>
                              <p:par>
                                <p:cTn id="154" presetID="53" presetClass="exit" presetSubtype="32" fill="hold" grpId="1" nodeType="withEffect">
                                  <p:stCondLst>
                                    <p:cond delay="0"/>
                                  </p:stCondLst>
                                  <p:childTnLst>
                                    <p:anim calcmode="lin" valueType="num">
                                      <p:cBhvr>
                                        <p:cTn id="155" dur="500"/>
                                        <p:tgtEl>
                                          <p:spTgt spid="13"/>
                                        </p:tgtEl>
                                        <p:attrNameLst>
                                          <p:attrName>ppt_w</p:attrName>
                                        </p:attrNameLst>
                                      </p:cBhvr>
                                      <p:tavLst>
                                        <p:tav tm="0">
                                          <p:val>
                                            <p:strVal val="ppt_w"/>
                                          </p:val>
                                        </p:tav>
                                        <p:tav tm="100000">
                                          <p:val>
                                            <p:fltVal val="0"/>
                                          </p:val>
                                        </p:tav>
                                      </p:tavLst>
                                    </p:anim>
                                    <p:anim calcmode="lin" valueType="num">
                                      <p:cBhvr>
                                        <p:cTn id="156" dur="500"/>
                                        <p:tgtEl>
                                          <p:spTgt spid="13"/>
                                        </p:tgtEl>
                                        <p:attrNameLst>
                                          <p:attrName>ppt_h</p:attrName>
                                        </p:attrNameLst>
                                      </p:cBhvr>
                                      <p:tavLst>
                                        <p:tav tm="0">
                                          <p:val>
                                            <p:strVal val="ppt_h"/>
                                          </p:val>
                                        </p:tav>
                                        <p:tav tm="100000">
                                          <p:val>
                                            <p:fltVal val="0"/>
                                          </p:val>
                                        </p:tav>
                                      </p:tavLst>
                                    </p:anim>
                                    <p:animEffect transition="out" filter="fade">
                                      <p:cBhvr>
                                        <p:cTn id="157" dur="500"/>
                                        <p:tgtEl>
                                          <p:spTgt spid="13"/>
                                        </p:tgtEl>
                                      </p:cBhvr>
                                    </p:animEffect>
                                    <p:set>
                                      <p:cBhvr>
                                        <p:cTn id="15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6817251"/>
          </a:xfrm>
          <a:prstGeom prst="rect">
            <a:avLst/>
          </a:prstGeom>
          <a:solidFill>
            <a:schemeClr val="bg1"/>
          </a:solid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15:35-38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And after some days Paul said to Barnabas, "Let us return and visit the brethren 	in every city in which we proclaimed the word of the Lord,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see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how they 	are."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And Barnabas was desirous of taking John, called Mark, along with them also.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But Paul kept insisting that they should not take him along who had deserted 	them in Pamphylia and had not gone with them to the work.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Paul tells Barnabas that he wants them to return and visit the churches of their 	first missionary journey. He is concerned since they taught the Gospel to them	under great persecution: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14:21-22</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Barnabas wants to take John (Mark) who during the first Missionary journey 		left them and returned to his home congregation of Jerusalem.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13:13</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Paul did not trust John Mark to finish the work, feeling he might abandon them 		again. Later Paul seems to change his mind about Mark.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2Tim 4:11 </a:t>
            </a:r>
          </a:p>
        </p:txBody>
      </p:sp>
      <p:sp>
        <p:nvSpPr>
          <p:cNvPr id="3" name="TextBox 2">
            <a:extLst>
              <a:ext uri="{FF2B5EF4-FFF2-40B4-BE49-F238E27FC236}">
                <a16:creationId xmlns:a16="http://schemas.microsoft.com/office/drawing/2014/main" id="{0AD8C561-FC4E-4698-B5A0-42B222671512}"/>
              </a:ext>
            </a:extLst>
          </p:cNvPr>
          <p:cNvSpPr txBox="1"/>
          <p:nvPr/>
        </p:nvSpPr>
        <p:spPr>
          <a:xfrm>
            <a:off x="10886" y="0"/>
            <a:ext cx="12192000" cy="3108543"/>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14:21-22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they had preached the gospel to that city and had made many disciples, 	they returned to Lystra and to Iconium and to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strengthening the souls of the disciples, encouraging them to continue in the 	faith,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saying,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"Through many tribulations we must enter the kingdom of 	God."</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CE83126-4CF2-4AE0-94D3-B0CF834B68C1}"/>
              </a:ext>
            </a:extLst>
          </p:cNvPr>
          <p:cNvSpPr txBox="1"/>
          <p:nvPr/>
        </p:nvSpPr>
        <p:spPr>
          <a:xfrm>
            <a:off x="0" y="3261429"/>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Paul and his companions put out to sea from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came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Pamphylia;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John left them and returned to Jerusalem.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67A741E-7CFB-4B2A-8375-6160E3904083}"/>
              </a:ext>
            </a:extLst>
          </p:cNvPr>
          <p:cNvSpPr txBox="1"/>
          <p:nvPr/>
        </p:nvSpPr>
        <p:spPr>
          <a:xfrm>
            <a:off x="0" y="3188499"/>
            <a:ext cx="12192000" cy="2400657"/>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Only Luke is with me.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Pick up Mark and bring him with you, for he is useful to 	me for service. </a:t>
            </a:r>
          </a:p>
          <a:p>
            <a:pPr marL="0" marR="0" lvl="0" indent="0" algn="l" defTabSz="36576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83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E958C-E3F5-498C-99E0-F916D41E862C}"/>
              </a:ext>
            </a:extLst>
          </p:cNvPr>
          <p:cNvSpPr txBox="1"/>
          <p:nvPr/>
        </p:nvSpPr>
        <p:spPr>
          <a:xfrm>
            <a:off x="0" y="0"/>
            <a:ext cx="12192000" cy="5524589"/>
          </a:xfrm>
          <a:prstGeom prst="rect">
            <a:avLst/>
          </a:prstGeom>
          <a:noFill/>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15:39-41 (NASB77)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And there arose such a sharp disagreement that they separated from one another, 	and Barnabas took Mark with him and sailed away to Cyprus.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But Paul chose Silas and departed, being committed by the brethren to the grace 	of the Lord.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41  And he was traveling through Syria and Cilicia, strengthening the churches.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What should good brethren do when differences of opinion are so strong that 	they are unable to agree. 	</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Paul and Barnabas have a serious disagreement over Mark. So much so that 				they choose to separate in different directions.</a:t>
            </a:r>
          </a:p>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Their decision actually caused the Gospel to spread more quickly.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CA43344D-E4C7-423E-A652-1E02EAC7B4CF}"/>
                  </a:ext>
                </a:extLst>
              </p:cNvPr>
              <p:cNvGraphicFramePr>
                <a:graphicFrameLocks noChangeAspect="1"/>
              </p:cNvGraphicFramePr>
              <p:nvPr/>
            </p:nvGraphicFramePr>
            <p:xfrm>
              <a:off x="7975781" y="4357304"/>
              <a:ext cx="739019" cy="415698"/>
            </p:xfrm>
            <a:graphic>
              <a:graphicData uri="http://schemas.microsoft.com/office/powerpoint/2016/slidezoom">
                <pslz:sldZm>
                  <pslz:sldZmObj sldId="305" cId="82051048">
                    <pslz:zmPr id="{1D91D0AD-6C55-43DE-BDF6-E80858FDB2C4}" returnToParent="0" transitionDur="1000">
                      <p166:blipFill xmlns:p166="http://schemas.microsoft.com/office/powerpoint/2016/6/main">
                        <a:blip r:embed="rId3"/>
                        <a:stretch>
                          <a:fillRect/>
                        </a:stretch>
                      </p166:blipFill>
                      <p166:spPr xmlns:p166="http://schemas.microsoft.com/office/powerpoint/2016/6/main">
                        <a:xfrm>
                          <a:off x="0" y="0"/>
                          <a:ext cx="739019" cy="415698"/>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CA43344D-E4C7-423E-A652-1E02EAC7B4CF}"/>
                  </a:ext>
                </a:extLst>
              </p:cNvPr>
              <p:cNvPicPr>
                <a:picLocks noGrp="1" noRot="1" noChangeAspect="1" noMove="1" noResize="1" noEditPoints="1" noAdjustHandles="1" noChangeArrowheads="1" noChangeShapeType="1"/>
              </p:cNvPicPr>
              <p:nvPr/>
            </p:nvPicPr>
            <p:blipFill>
              <a:blip r:embed="rId4"/>
              <a:stretch>
                <a:fillRect/>
              </a:stretch>
            </p:blipFill>
            <p:spPr>
              <a:xfrm>
                <a:off x="7975781" y="4357304"/>
                <a:ext cx="739019" cy="41569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AFBC61C8-B066-426B-A170-7C5204C1F57B}"/>
                  </a:ext>
                </a:extLst>
              </p:cNvPr>
              <p:cNvGraphicFramePr>
                <a:graphicFrameLocks noChangeAspect="1"/>
              </p:cNvGraphicFramePr>
              <p:nvPr/>
            </p:nvGraphicFramePr>
            <p:xfrm>
              <a:off x="4054005" y="3221108"/>
              <a:ext cx="776978" cy="437050"/>
            </p:xfrm>
            <a:graphic>
              <a:graphicData uri="http://schemas.microsoft.com/office/powerpoint/2016/slidezoom">
                <pslz:sldZm>
                  <pslz:sldZmObj sldId="281" cId="3832192687">
                    <pslz:zmPr id="{752B885F-F78B-446E-8ED6-FD683F0F0966}" returnToParent="0" transitionDur="1000">
                      <p166:blipFill xmlns:p166="http://schemas.microsoft.com/office/powerpoint/2016/6/main">
                        <a:blip r:embed="rId5"/>
                        <a:stretch>
                          <a:fillRect/>
                        </a:stretch>
                      </p166:blipFill>
                      <p166:spPr xmlns:p166="http://schemas.microsoft.com/office/powerpoint/2016/6/main">
                        <a:xfrm>
                          <a:off x="0" y="0"/>
                          <a:ext cx="776978" cy="437050"/>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AFBC61C8-B066-426B-A170-7C5204C1F57B}"/>
                  </a:ext>
                </a:extLst>
              </p:cNvPr>
              <p:cNvPicPr>
                <a:picLocks noGrp="1" noRot="1" noChangeAspect="1" noMove="1" noResize="1" noEditPoints="1" noAdjustHandles="1" noChangeArrowheads="1" noChangeShapeType="1"/>
              </p:cNvPicPr>
              <p:nvPr/>
            </p:nvPicPr>
            <p:blipFill>
              <a:blip r:embed="rId6"/>
              <a:stretch>
                <a:fillRect/>
              </a:stretch>
            </p:blipFill>
            <p:spPr>
              <a:xfrm>
                <a:off x="4054005" y="3221108"/>
                <a:ext cx="776978" cy="437050"/>
              </a:xfrm>
              <a:prstGeom prst="rect">
                <a:avLst/>
              </a:prstGeom>
              <a:ln w="3175">
                <a:solidFill>
                  <a:prstClr val="ltGray"/>
                </a:solidFill>
              </a:ln>
            </p:spPr>
          </p:pic>
        </mc:Fallback>
      </mc:AlternateContent>
    </p:spTree>
    <p:extLst>
      <p:ext uri="{BB962C8B-B14F-4D97-AF65-F5344CB8AC3E}">
        <p14:creationId xmlns:p14="http://schemas.microsoft.com/office/powerpoint/2010/main" val="20008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7000"/>
              </a:schemeClr>
            </a:gs>
            <a:gs pos="48000">
              <a:schemeClr val="accent2">
                <a:lumMod val="97000"/>
                <a:lumOff val="3000"/>
              </a:schemeClr>
            </a:gs>
            <a:gs pos="100000">
              <a:schemeClr val="accent2">
                <a:lumMod val="60000"/>
                <a:lumOff val="4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3" name="Picture 2" descr="A close up of a map&#10;&#10;Description generated with very high confidence">
            <a:extLst>
              <a:ext uri="{FF2B5EF4-FFF2-40B4-BE49-F238E27FC236}">
                <a16:creationId xmlns:a16="http://schemas.microsoft.com/office/drawing/2014/main" id="{7A67B1CD-0CBB-4BB9-A06E-7A45EAFAB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8251E378-F476-4F16-947F-54B5BB2551B7}"/>
              </a:ext>
            </a:extLst>
          </p:cNvPr>
          <p:cNvSpPr txBox="1"/>
          <p:nvPr/>
        </p:nvSpPr>
        <p:spPr>
          <a:xfrm>
            <a:off x="9144000" y="0"/>
            <a:ext cx="3048000" cy="6555641"/>
          </a:xfrm>
          <a:prstGeom prst="rect">
            <a:avLst/>
          </a:prstGeom>
          <a:noFill/>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15:3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Therefore, being 	sent on their way 	by the church, 	they were passing 	through both 	Phoenicia and 	Samaria, 	describing in 	detail the 	conversion of the 	Gentiles, and 	were bringing 	great joy to all the 	brethren. </a:t>
            </a:r>
          </a:p>
        </p:txBody>
      </p:sp>
      <p:sp>
        <p:nvSpPr>
          <p:cNvPr id="5" name="Action Button: Go Back or Previous 4">
            <a:hlinkClick r:id="rId3" action="ppaction://hlinksldjump" highlightClick="1">
              <a:snd r:embed="rId4" name="laser.wav"/>
            </a:hlinkClick>
            <a:extLst>
              <a:ext uri="{FF2B5EF4-FFF2-40B4-BE49-F238E27FC236}">
                <a16:creationId xmlns:a16="http://schemas.microsoft.com/office/drawing/2014/main" id="{7FCCF2C7-F822-421D-9A7F-EF984EC38CDB}"/>
              </a:ext>
            </a:extLst>
          </p:cNvPr>
          <p:cNvSpPr/>
          <p:nvPr/>
        </p:nvSpPr>
        <p:spPr>
          <a:xfrm>
            <a:off x="11636323" y="6530670"/>
            <a:ext cx="500743" cy="27214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77858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70B1D-71AA-4F79-9D22-F6F108069D2D}"/>
              </a:ext>
            </a:extLst>
          </p:cNvPr>
          <p:cNvSpPr txBox="1"/>
          <p:nvPr/>
        </p:nvSpPr>
        <p:spPr>
          <a:xfrm>
            <a:off x="2839452" y="797511"/>
            <a:ext cx="9352547" cy="5262979"/>
          </a:xfrm>
          <a:prstGeom prst="rect">
            <a:avLst/>
          </a:prstGeom>
          <a:solidFill>
            <a:srgbClr val="FFFF00"/>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2:36-41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"Therefore let all the house of Israel know for certain that God has 	made Him both Lord and Christ -- this Jesus whom you crucified."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when they heard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pierced to the heart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said to 	Peter and the rest of the apostles,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Brethren, what shall we do?"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And Peter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Repent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let each of you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baptized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name of Jesus Christ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forgiveness of your sins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shall 	receive the gift of the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"For the promise is for you and your children, and for all who are far 	off, as many as the Lord our God shall call to Himself."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And with many other words he solemnly testified and kept on 	exhorting them, saying,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 saved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this perverse generation!"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So then, those who had received his word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baptized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there 	were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added that day about three thousand souls. </a:t>
            </a:r>
          </a:p>
        </p:txBody>
      </p:sp>
      <p:sp>
        <p:nvSpPr>
          <p:cNvPr id="30" name="TextBox 29">
            <a:extLst>
              <a:ext uri="{FF2B5EF4-FFF2-40B4-BE49-F238E27FC236}">
                <a16:creationId xmlns:a16="http://schemas.microsoft.com/office/drawing/2014/main" id="{FD804D11-29FD-44F8-B50B-CAA3E20CD017}"/>
              </a:ext>
            </a:extLst>
          </p:cNvPr>
          <p:cNvSpPr txBox="1"/>
          <p:nvPr/>
        </p:nvSpPr>
        <p:spPr>
          <a:xfrm>
            <a:off x="29532" y="333252"/>
            <a:ext cx="9222752" cy="6124754"/>
          </a:xfrm>
          <a:prstGeom prst="rect">
            <a:avLst/>
          </a:prstGeom>
          <a:solidFill>
            <a:srgbClr val="FFFF00"/>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15:7-11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after there had been much debate, Peter stood up and 	said to them, "Brethren, you know that in the early days God 	made a choice among you, that by my mouth the Gentiles 	should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the word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gospel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believe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"And God, who knows the heart, bore witness to them, 	giving them the Holy Spirit, just as He also did to 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and 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made no distinction between us and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cleansing their hearts by faith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"Now therefore why do you put God to the test by placing 	upon the neck of the disciples a yoke which neither our 	fathers nor we have been able to bear?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"But we believe that we are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saved through the grace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 	Lord Jesus, in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same way as they also are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8FD2B842-E328-454A-A18A-A79AEAD4F8D6}"/>
              </a:ext>
            </a:extLst>
          </p:cNvPr>
          <p:cNvSpPr txBox="1"/>
          <p:nvPr/>
        </p:nvSpPr>
        <p:spPr>
          <a:xfrm rot="16200000">
            <a:off x="-2719152" y="3167391"/>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JEWS ON PENTECOST</a:t>
            </a:r>
          </a:p>
        </p:txBody>
      </p:sp>
      <p:sp>
        <p:nvSpPr>
          <p:cNvPr id="4" name="Oval 3">
            <a:extLst>
              <a:ext uri="{FF2B5EF4-FFF2-40B4-BE49-F238E27FC236}">
                <a16:creationId xmlns:a16="http://schemas.microsoft.com/office/drawing/2014/main" id="{1AA42F00-9060-4398-9320-08FF00395280}"/>
              </a:ext>
            </a:extLst>
          </p:cNvPr>
          <p:cNvSpPr/>
          <p:nvPr/>
        </p:nvSpPr>
        <p:spPr>
          <a:xfrm>
            <a:off x="685480" y="378989"/>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5" name="Oval 4">
            <a:extLst>
              <a:ext uri="{FF2B5EF4-FFF2-40B4-BE49-F238E27FC236}">
                <a16:creationId xmlns:a16="http://schemas.microsoft.com/office/drawing/2014/main" id="{E8E30476-7EBC-4CE7-8C8D-21F0AA264CCF}"/>
              </a:ext>
            </a:extLst>
          </p:cNvPr>
          <p:cNvSpPr/>
          <p:nvPr/>
        </p:nvSpPr>
        <p:spPr>
          <a:xfrm>
            <a:off x="685480" y="1487483"/>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6" name="Oval 5">
            <a:extLst>
              <a:ext uri="{FF2B5EF4-FFF2-40B4-BE49-F238E27FC236}">
                <a16:creationId xmlns:a16="http://schemas.microsoft.com/office/drawing/2014/main" id="{A58AE5FD-B74E-4BD4-9D01-00942EC35453}"/>
              </a:ext>
            </a:extLst>
          </p:cNvPr>
          <p:cNvSpPr/>
          <p:nvPr/>
        </p:nvSpPr>
        <p:spPr>
          <a:xfrm>
            <a:off x="676691" y="2595978"/>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7" name="Oval 6">
            <a:extLst>
              <a:ext uri="{FF2B5EF4-FFF2-40B4-BE49-F238E27FC236}">
                <a16:creationId xmlns:a16="http://schemas.microsoft.com/office/drawing/2014/main" id="{0DF0AA2A-F4E4-41FF-9E5E-F55C2C2E584E}"/>
              </a:ext>
            </a:extLst>
          </p:cNvPr>
          <p:cNvSpPr/>
          <p:nvPr/>
        </p:nvSpPr>
        <p:spPr>
          <a:xfrm>
            <a:off x="676693" y="360453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sp>
        <p:nvSpPr>
          <p:cNvPr id="8" name="Oval 7">
            <a:extLst>
              <a:ext uri="{FF2B5EF4-FFF2-40B4-BE49-F238E27FC236}">
                <a16:creationId xmlns:a16="http://schemas.microsoft.com/office/drawing/2014/main" id="{F1B0BE29-D41E-4D07-994F-BC563E657D2E}"/>
              </a:ext>
            </a:extLst>
          </p:cNvPr>
          <p:cNvSpPr/>
          <p:nvPr/>
        </p:nvSpPr>
        <p:spPr>
          <a:xfrm>
            <a:off x="685480" y="46024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9" name="Oval 8">
            <a:extLst>
              <a:ext uri="{FF2B5EF4-FFF2-40B4-BE49-F238E27FC236}">
                <a16:creationId xmlns:a16="http://schemas.microsoft.com/office/drawing/2014/main" id="{FC53C06C-BBA9-4FD4-A1B9-F88B0939C1F5}"/>
              </a:ext>
            </a:extLst>
          </p:cNvPr>
          <p:cNvSpPr/>
          <p:nvPr/>
        </p:nvSpPr>
        <p:spPr>
          <a:xfrm>
            <a:off x="685480" y="561456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cxnSp>
        <p:nvCxnSpPr>
          <p:cNvPr id="11" name="Straight Arrow Connector 10">
            <a:extLst>
              <a:ext uri="{FF2B5EF4-FFF2-40B4-BE49-F238E27FC236}">
                <a16:creationId xmlns:a16="http://schemas.microsoft.com/office/drawing/2014/main" id="{D4FABC06-6AEA-493F-A549-96991D98B807}"/>
              </a:ext>
            </a:extLst>
          </p:cNvPr>
          <p:cNvCxnSpPr/>
          <p:nvPr/>
        </p:nvCxnSpPr>
        <p:spPr>
          <a:xfrm flipH="1" flipV="1">
            <a:off x="2538663" y="986589"/>
            <a:ext cx="824010" cy="1058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Left Brace 11">
            <a:extLst>
              <a:ext uri="{FF2B5EF4-FFF2-40B4-BE49-F238E27FC236}">
                <a16:creationId xmlns:a16="http://schemas.microsoft.com/office/drawing/2014/main" id="{F93FCB87-73CA-4E25-B36A-761F1DD9510A}"/>
              </a:ext>
            </a:extLst>
          </p:cNvPr>
          <p:cNvSpPr/>
          <p:nvPr/>
        </p:nvSpPr>
        <p:spPr>
          <a:xfrm>
            <a:off x="7113069" y="1997240"/>
            <a:ext cx="430730" cy="649706"/>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39BC7EC8-5ACC-45C2-8442-2B8DB778E9C6}"/>
              </a:ext>
            </a:extLst>
          </p:cNvPr>
          <p:cNvCxnSpPr>
            <a:cxnSpLocks/>
            <a:endCxn id="5" idx="6"/>
          </p:cNvCxnSpPr>
          <p:nvPr/>
        </p:nvCxnSpPr>
        <p:spPr>
          <a:xfrm flipH="1" flipV="1">
            <a:off x="2679797" y="1896557"/>
            <a:ext cx="4221766" cy="4215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FD887D-B046-4462-92B3-77D215ECFC72}"/>
              </a:ext>
            </a:extLst>
          </p:cNvPr>
          <p:cNvCxnSpPr>
            <a:endCxn id="6" idx="6"/>
          </p:cNvCxnSpPr>
          <p:nvPr/>
        </p:nvCxnSpPr>
        <p:spPr>
          <a:xfrm flipH="1">
            <a:off x="2671009" y="2827421"/>
            <a:ext cx="3765886" cy="1776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BC7ECD-933E-4350-A2BD-F2B4DEB79CF8}"/>
              </a:ext>
            </a:extLst>
          </p:cNvPr>
          <p:cNvCxnSpPr>
            <a:cxnSpLocks/>
            <a:endCxn id="7" idx="6"/>
          </p:cNvCxnSpPr>
          <p:nvPr/>
        </p:nvCxnSpPr>
        <p:spPr>
          <a:xfrm flipH="1">
            <a:off x="2671009" y="2866357"/>
            <a:ext cx="7214936"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37FB2E-DF82-4B27-A1A1-6FCE5F3D1345}"/>
              </a:ext>
            </a:extLst>
          </p:cNvPr>
          <p:cNvCxnSpPr>
            <a:cxnSpLocks/>
          </p:cNvCxnSpPr>
          <p:nvPr/>
        </p:nvCxnSpPr>
        <p:spPr>
          <a:xfrm flipH="1">
            <a:off x="2466471" y="3221319"/>
            <a:ext cx="3739814" cy="16364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CA9A7F-6718-44E3-8EA5-1698955E5A76}"/>
              </a:ext>
            </a:extLst>
          </p:cNvPr>
          <p:cNvCxnSpPr>
            <a:cxnSpLocks/>
          </p:cNvCxnSpPr>
          <p:nvPr/>
        </p:nvCxnSpPr>
        <p:spPr>
          <a:xfrm flipH="1">
            <a:off x="2538663" y="5035083"/>
            <a:ext cx="3765886" cy="7620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8F59AA-A708-4D7E-B19D-5C255B7FAAD0}"/>
              </a:ext>
            </a:extLst>
          </p:cNvPr>
          <p:cNvCxnSpPr>
            <a:cxnSpLocks/>
            <a:endCxn id="9" idx="6"/>
          </p:cNvCxnSpPr>
          <p:nvPr/>
        </p:nvCxnSpPr>
        <p:spPr>
          <a:xfrm flipH="1">
            <a:off x="2679796" y="5797101"/>
            <a:ext cx="1146248" cy="2265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8F7928C-E000-4863-9140-AF936142C750}"/>
              </a:ext>
            </a:extLst>
          </p:cNvPr>
          <p:cNvSpPr txBox="1"/>
          <p:nvPr/>
        </p:nvSpPr>
        <p:spPr>
          <a:xfrm rot="5400000" flipV="1">
            <a:off x="8791076" y="3167390"/>
            <a:ext cx="6100021" cy="523220"/>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GENTILES ACTS 10-11</a:t>
            </a:r>
          </a:p>
        </p:txBody>
      </p:sp>
      <p:sp>
        <p:nvSpPr>
          <p:cNvPr id="29" name="Oval 28">
            <a:extLst>
              <a:ext uri="{FF2B5EF4-FFF2-40B4-BE49-F238E27FC236}">
                <a16:creationId xmlns:a16="http://schemas.microsoft.com/office/drawing/2014/main" id="{34A3B70A-A367-441C-9346-06D3089DFAE3}"/>
              </a:ext>
            </a:extLst>
          </p:cNvPr>
          <p:cNvSpPr/>
          <p:nvPr/>
        </p:nvSpPr>
        <p:spPr>
          <a:xfrm>
            <a:off x="9512204" y="52439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Heard</a:t>
            </a:r>
          </a:p>
        </p:txBody>
      </p:sp>
      <p:sp>
        <p:nvSpPr>
          <p:cNvPr id="31" name="Oval 30">
            <a:extLst>
              <a:ext uri="{FF2B5EF4-FFF2-40B4-BE49-F238E27FC236}">
                <a16:creationId xmlns:a16="http://schemas.microsoft.com/office/drawing/2014/main" id="{5A4706F4-8022-42D1-87AE-16506C93F779}"/>
              </a:ext>
            </a:extLst>
          </p:cNvPr>
          <p:cNvSpPr/>
          <p:nvPr/>
        </p:nvSpPr>
        <p:spPr>
          <a:xfrm>
            <a:off x="9500937" y="1549795"/>
            <a:ext cx="1994317"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Believed</a:t>
            </a:r>
          </a:p>
        </p:txBody>
      </p:sp>
      <p:sp>
        <p:nvSpPr>
          <p:cNvPr id="32" name="Oval 31">
            <a:extLst>
              <a:ext uri="{FF2B5EF4-FFF2-40B4-BE49-F238E27FC236}">
                <a16:creationId xmlns:a16="http://schemas.microsoft.com/office/drawing/2014/main" id="{A0A597C8-2526-4139-8098-9554111BB723}"/>
              </a:ext>
            </a:extLst>
          </p:cNvPr>
          <p:cNvSpPr/>
          <p:nvPr/>
        </p:nvSpPr>
        <p:spPr>
          <a:xfrm>
            <a:off x="9494378" y="565141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Added to saved</a:t>
            </a:r>
          </a:p>
        </p:txBody>
      </p:sp>
      <p:sp>
        <p:nvSpPr>
          <p:cNvPr id="33" name="Oval 32">
            <a:extLst>
              <a:ext uri="{FF2B5EF4-FFF2-40B4-BE49-F238E27FC236}">
                <a16:creationId xmlns:a16="http://schemas.microsoft.com/office/drawing/2014/main" id="{65F59175-B9BA-4E8A-B5E3-A58520F03FB8}"/>
              </a:ext>
            </a:extLst>
          </p:cNvPr>
          <p:cNvSpPr/>
          <p:nvPr/>
        </p:nvSpPr>
        <p:spPr>
          <a:xfrm>
            <a:off x="9500939" y="4626010"/>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Forgiven of sins</a:t>
            </a:r>
          </a:p>
        </p:txBody>
      </p:sp>
      <p:sp>
        <p:nvSpPr>
          <p:cNvPr id="34" name="Oval 33">
            <a:extLst>
              <a:ext uri="{FF2B5EF4-FFF2-40B4-BE49-F238E27FC236}">
                <a16:creationId xmlns:a16="http://schemas.microsoft.com/office/drawing/2014/main" id="{67CD10DD-04B9-4C64-8C1C-CB35CFBF3B35}"/>
              </a:ext>
            </a:extLst>
          </p:cNvPr>
          <p:cNvSpPr/>
          <p:nvPr/>
        </p:nvSpPr>
        <p:spPr>
          <a:xfrm>
            <a:off x="9500939" y="2575200"/>
            <a:ext cx="1994318"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Repented</a:t>
            </a:r>
          </a:p>
        </p:txBody>
      </p:sp>
      <p:sp>
        <p:nvSpPr>
          <p:cNvPr id="35" name="Oval 34">
            <a:extLst>
              <a:ext uri="{FF2B5EF4-FFF2-40B4-BE49-F238E27FC236}">
                <a16:creationId xmlns:a16="http://schemas.microsoft.com/office/drawing/2014/main" id="{8365A85B-E0AB-4103-8FA3-90A705B5411F}"/>
              </a:ext>
            </a:extLst>
          </p:cNvPr>
          <p:cNvSpPr/>
          <p:nvPr/>
        </p:nvSpPr>
        <p:spPr>
          <a:xfrm>
            <a:off x="9494378" y="3600605"/>
            <a:ext cx="1994316" cy="81814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alibri" panose="020F0502020204030204"/>
                <a:ea typeface="+mn-ea"/>
                <a:cs typeface="+mn-cs"/>
              </a:rPr>
              <a:t>Baptized</a:t>
            </a:r>
          </a:p>
        </p:txBody>
      </p:sp>
      <p:cxnSp>
        <p:nvCxnSpPr>
          <p:cNvPr id="37" name="Straight Arrow Connector 36">
            <a:extLst>
              <a:ext uri="{FF2B5EF4-FFF2-40B4-BE49-F238E27FC236}">
                <a16:creationId xmlns:a16="http://schemas.microsoft.com/office/drawing/2014/main" id="{849B6B90-6298-45D0-8307-D6DB6398F0C0}"/>
              </a:ext>
            </a:extLst>
          </p:cNvPr>
          <p:cNvCxnSpPr>
            <a:endCxn id="29" idx="2"/>
          </p:cNvCxnSpPr>
          <p:nvPr/>
        </p:nvCxnSpPr>
        <p:spPr>
          <a:xfrm flipV="1">
            <a:off x="3446892" y="933464"/>
            <a:ext cx="6065312" cy="13335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E140016-DD96-456C-A325-A0203DA17EFA}"/>
              </a:ext>
            </a:extLst>
          </p:cNvPr>
          <p:cNvCxnSpPr>
            <a:cxnSpLocks/>
            <a:endCxn id="31" idx="2"/>
          </p:cNvCxnSpPr>
          <p:nvPr/>
        </p:nvCxnSpPr>
        <p:spPr>
          <a:xfrm flipV="1">
            <a:off x="7061218" y="1958869"/>
            <a:ext cx="2439719" cy="3467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AFBA80D-12CA-4E11-A3E0-9A63DD7FFE03}"/>
              </a:ext>
            </a:extLst>
          </p:cNvPr>
          <p:cNvCxnSpPr>
            <a:cxnSpLocks/>
          </p:cNvCxnSpPr>
          <p:nvPr/>
        </p:nvCxnSpPr>
        <p:spPr>
          <a:xfrm>
            <a:off x="4747069" y="4009677"/>
            <a:ext cx="4747309" cy="10254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818F13-2ABD-4C1E-A691-8EFE5BA8A395}"/>
              </a:ext>
            </a:extLst>
          </p:cNvPr>
          <p:cNvCxnSpPr/>
          <p:nvPr/>
        </p:nvCxnSpPr>
        <p:spPr>
          <a:xfrm>
            <a:off x="4790680" y="4009677"/>
            <a:ext cx="47036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58F6B9F-0DA1-4667-91BD-84290157B969}"/>
              </a:ext>
            </a:extLst>
          </p:cNvPr>
          <p:cNvCxnSpPr>
            <a:cxnSpLocks/>
            <a:endCxn id="34" idx="2"/>
          </p:cNvCxnSpPr>
          <p:nvPr/>
        </p:nvCxnSpPr>
        <p:spPr>
          <a:xfrm flipV="1">
            <a:off x="4798559" y="2984274"/>
            <a:ext cx="4702380" cy="10254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Left Brace 53">
            <a:extLst>
              <a:ext uri="{FF2B5EF4-FFF2-40B4-BE49-F238E27FC236}">
                <a16:creationId xmlns:a16="http://schemas.microsoft.com/office/drawing/2014/main" id="{9281A634-19A7-4A02-963C-8D591EB2A97F}"/>
              </a:ext>
            </a:extLst>
          </p:cNvPr>
          <p:cNvSpPr/>
          <p:nvPr/>
        </p:nvSpPr>
        <p:spPr>
          <a:xfrm>
            <a:off x="8986661" y="486889"/>
            <a:ext cx="770950" cy="6037859"/>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BA25BC16-3F6C-4072-90C9-781A01716A32}"/>
              </a:ext>
            </a:extLst>
          </p:cNvPr>
          <p:cNvSpPr txBox="1"/>
          <p:nvPr/>
        </p:nvSpPr>
        <p:spPr>
          <a:xfrm>
            <a:off x="29532" y="0"/>
            <a:ext cx="9214731" cy="2677656"/>
          </a:xfrm>
          <a:prstGeom prst="rect">
            <a:avLst/>
          </a:prstGeom>
          <a:solidFill>
            <a:schemeClr val="bg1"/>
          </a:solidFill>
          <a:ln w="38100">
            <a:solidFill>
              <a:srgbClr val="C0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10:47-48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 Surely no one can refuse the water for these to be 	baptized who have received the Holy Spirit just as we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 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ordered them to be baptized in the name of Jesus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they asked him to stay on for a few days.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1" name="Straight Arrow Connector 60">
            <a:extLst>
              <a:ext uri="{FF2B5EF4-FFF2-40B4-BE49-F238E27FC236}">
                <a16:creationId xmlns:a16="http://schemas.microsoft.com/office/drawing/2014/main" id="{508515C9-3DF0-4CD4-9376-B96C6477C01A}"/>
              </a:ext>
            </a:extLst>
          </p:cNvPr>
          <p:cNvCxnSpPr>
            <a:cxnSpLocks/>
            <a:endCxn id="35" idx="1"/>
          </p:cNvCxnSpPr>
          <p:nvPr/>
        </p:nvCxnSpPr>
        <p:spPr>
          <a:xfrm>
            <a:off x="8683878" y="2110942"/>
            <a:ext cx="1102561" cy="16094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F5C8D7D-B178-43B3-90AB-489E36958C4E}"/>
              </a:ext>
            </a:extLst>
          </p:cNvPr>
          <p:cNvCxnSpPr>
            <a:cxnSpLocks/>
          </p:cNvCxnSpPr>
          <p:nvPr/>
        </p:nvCxnSpPr>
        <p:spPr>
          <a:xfrm flipV="1">
            <a:off x="6781987" y="3559629"/>
            <a:ext cx="2111642" cy="25008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6A5081-39A9-4ACF-A4CF-CAD2E1D19819}"/>
              </a:ext>
            </a:extLst>
          </p:cNvPr>
          <p:cNvCxnSpPr>
            <a:cxnSpLocks/>
          </p:cNvCxnSpPr>
          <p:nvPr/>
        </p:nvCxnSpPr>
        <p:spPr>
          <a:xfrm flipV="1">
            <a:off x="7794170" y="3505818"/>
            <a:ext cx="969618" cy="10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DFA7DD5-63F1-497B-99C2-596BB4C2D869}"/>
              </a:ext>
            </a:extLst>
          </p:cNvPr>
          <p:cNvCxnSpPr>
            <a:cxnSpLocks/>
          </p:cNvCxnSpPr>
          <p:nvPr/>
        </p:nvCxnSpPr>
        <p:spPr>
          <a:xfrm flipH="1" flipV="1">
            <a:off x="2559934" y="4085871"/>
            <a:ext cx="5892254" cy="13346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580A32-C180-417D-B9F9-F832DAEF9E52}"/>
              </a:ext>
            </a:extLst>
          </p:cNvPr>
          <p:cNvCxnSpPr>
            <a:cxnSpLocks/>
          </p:cNvCxnSpPr>
          <p:nvPr/>
        </p:nvCxnSpPr>
        <p:spPr>
          <a:xfrm flipV="1">
            <a:off x="7158794" y="6023633"/>
            <a:ext cx="2335584" cy="1608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56F2311-FE94-40C3-9942-E7260AD575D8}"/>
              </a:ext>
            </a:extLst>
          </p:cNvPr>
          <p:cNvSpPr/>
          <p:nvPr/>
        </p:nvSpPr>
        <p:spPr>
          <a:xfrm>
            <a:off x="3174523" y="2764710"/>
            <a:ext cx="5842954" cy="13285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SAME GOSPEL TO BOTH </a:t>
            </a:r>
            <a:b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JEW AND GENTILES</a:t>
            </a:r>
          </a:p>
        </p:txBody>
      </p:sp>
      <p:sp>
        <p:nvSpPr>
          <p:cNvPr id="80" name="Action Button: Go Back or Previous 79">
            <a:hlinkClick r:id="rId3" action="ppaction://hlinksldjump" highlightClick="1">
              <a:snd r:embed="rId4" name="laser.wav"/>
            </a:hlinkClick>
            <a:extLst>
              <a:ext uri="{FF2B5EF4-FFF2-40B4-BE49-F238E27FC236}">
                <a16:creationId xmlns:a16="http://schemas.microsoft.com/office/drawing/2014/main" id="{AF542A09-3602-44C4-8DA6-BA4537F4F1C2}"/>
              </a:ext>
            </a:extLst>
          </p:cNvPr>
          <p:cNvSpPr/>
          <p:nvPr/>
        </p:nvSpPr>
        <p:spPr>
          <a:xfrm>
            <a:off x="11261558" y="6524748"/>
            <a:ext cx="841139" cy="26242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F7E760-F052-42B2-988D-C2D4A22B2B57}"/>
              </a:ext>
            </a:extLst>
          </p:cNvPr>
          <p:cNvSpPr txBox="1"/>
          <p:nvPr/>
        </p:nvSpPr>
        <p:spPr>
          <a:xfrm>
            <a:off x="2757909" y="4216725"/>
            <a:ext cx="6676182" cy="2246769"/>
          </a:xfrm>
          <a:prstGeom prst="rect">
            <a:avLst/>
          </a:prstGeom>
          <a:solidFill>
            <a:schemeClr val="bg1"/>
          </a:solidFill>
          <a:ln w="3810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Romans 1:16 (NASB77)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For I am not ashamed of the gospel, for it 	is the power of God for salvation to 	everyone who believes, to the Jew first 	and also to the Greek.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2" name="TextBox 61">
            <a:extLst>
              <a:ext uri="{FF2B5EF4-FFF2-40B4-BE49-F238E27FC236}">
                <a16:creationId xmlns:a16="http://schemas.microsoft.com/office/drawing/2014/main" id="{5C41ABE2-50BA-4BF5-8389-A672349D9E7A}"/>
              </a:ext>
            </a:extLst>
          </p:cNvPr>
          <p:cNvSpPr txBox="1"/>
          <p:nvPr/>
        </p:nvSpPr>
        <p:spPr>
          <a:xfrm>
            <a:off x="89303" y="2707202"/>
            <a:ext cx="9125428" cy="3339376"/>
          </a:xfrm>
          <a:prstGeom prst="rect">
            <a:avLst/>
          </a:prstGeom>
          <a:solidFill>
            <a:schemeClr val="bg1"/>
          </a:solidFill>
          <a:ln w="38100">
            <a:solidFill>
              <a:srgbClr val="C0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11:18 (NASB77)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when they heard this, they quieted down, and 	glorified God, saying, "Well then, God has granted to the 	Gentiles also the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repentance </a:t>
            </a:r>
            <a:r>
              <a:rPr kumimoji="0" lang="en-US" sz="28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leads</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life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17:30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"Therefore having overlooked the times of ignorance, God 	is now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declaring to men that all everywhere should repent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cxnSp>
        <p:nvCxnSpPr>
          <p:cNvPr id="65" name="Straight Arrow Connector 64">
            <a:extLst>
              <a:ext uri="{FF2B5EF4-FFF2-40B4-BE49-F238E27FC236}">
                <a16:creationId xmlns:a16="http://schemas.microsoft.com/office/drawing/2014/main" id="{6B849EC8-9D88-48D6-86A8-3191B9DC942E}"/>
              </a:ext>
            </a:extLst>
          </p:cNvPr>
          <p:cNvCxnSpPr>
            <a:cxnSpLocks/>
          </p:cNvCxnSpPr>
          <p:nvPr/>
        </p:nvCxnSpPr>
        <p:spPr>
          <a:xfrm flipV="1">
            <a:off x="8739898" y="3315501"/>
            <a:ext cx="1140823" cy="24346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131A386-5356-4A2C-BA20-23AB37D7819B}"/>
              </a:ext>
            </a:extLst>
          </p:cNvPr>
          <p:cNvCxnSpPr>
            <a:cxnSpLocks/>
          </p:cNvCxnSpPr>
          <p:nvPr/>
        </p:nvCxnSpPr>
        <p:spPr>
          <a:xfrm flipV="1">
            <a:off x="7202352" y="3102429"/>
            <a:ext cx="2429714" cy="11472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FA054C9-E593-434B-839A-62A1B8756278}"/>
              </a:ext>
            </a:extLst>
          </p:cNvPr>
          <p:cNvSpPr txBox="1"/>
          <p:nvPr/>
        </p:nvSpPr>
        <p:spPr>
          <a:xfrm>
            <a:off x="66709" y="2724153"/>
            <a:ext cx="9125428" cy="1384995"/>
          </a:xfrm>
          <a:prstGeom prst="rect">
            <a:avLst/>
          </a:prstGeom>
          <a:solidFill>
            <a:schemeClr val="bg1"/>
          </a:solidFill>
          <a:ln w="38100">
            <a:solidFill>
              <a:srgbClr val="C0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and he shall speak words to you by which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will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and all your household.'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EE295F4A-4732-466F-8B42-0B3440E57940}"/>
              </a:ext>
            </a:extLst>
          </p:cNvPr>
          <p:cNvCxnSpPr>
            <a:endCxn id="32" idx="1"/>
          </p:cNvCxnSpPr>
          <p:nvPr/>
        </p:nvCxnSpPr>
        <p:spPr>
          <a:xfrm>
            <a:off x="8251371" y="3554141"/>
            <a:ext cx="1535068" cy="221708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8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4"/>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6"/>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47"/>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42"/>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5"/>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2"/>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53" presetClass="entr" presetSubtype="16" fill="hold" grpId="0" nodeType="withEffect">
                                  <p:stCondLst>
                                    <p:cond delay="0"/>
                                  </p:stCondLst>
                                  <p:childTnLst>
                                    <p:set>
                                      <p:cBhvr>
                                        <p:cTn id="148" dur="1" fill="hold">
                                          <p:stCondLst>
                                            <p:cond delay="0"/>
                                          </p:stCondLst>
                                        </p:cTn>
                                        <p:tgtEl>
                                          <p:spTgt spid="36"/>
                                        </p:tgtEl>
                                        <p:attrNameLst>
                                          <p:attrName>style.visibility</p:attrName>
                                        </p:attrNameLst>
                                      </p:cBhvr>
                                      <p:to>
                                        <p:strVal val="visible"/>
                                      </p:to>
                                    </p:set>
                                    <p:anim calcmode="lin" valueType="num">
                                      <p:cBhvr>
                                        <p:cTn id="149" dur="500" fill="hold"/>
                                        <p:tgtEl>
                                          <p:spTgt spid="36"/>
                                        </p:tgtEl>
                                        <p:attrNameLst>
                                          <p:attrName>ppt_w</p:attrName>
                                        </p:attrNameLst>
                                      </p:cBhvr>
                                      <p:tavLst>
                                        <p:tav tm="0">
                                          <p:val>
                                            <p:fltVal val="0"/>
                                          </p:val>
                                        </p:tav>
                                        <p:tav tm="100000">
                                          <p:val>
                                            <p:strVal val="#ppt_w"/>
                                          </p:val>
                                        </p:tav>
                                      </p:tavLst>
                                    </p:anim>
                                    <p:anim calcmode="lin" valueType="num">
                                      <p:cBhvr>
                                        <p:cTn id="150" dur="500" fill="hold"/>
                                        <p:tgtEl>
                                          <p:spTgt spid="36"/>
                                        </p:tgtEl>
                                        <p:attrNameLst>
                                          <p:attrName>ppt_h</p:attrName>
                                        </p:attrNameLst>
                                      </p:cBhvr>
                                      <p:tavLst>
                                        <p:tav tm="0">
                                          <p:val>
                                            <p:fltVal val="0"/>
                                          </p:val>
                                        </p:tav>
                                        <p:tav tm="100000">
                                          <p:val>
                                            <p:strVal val="#ppt_h"/>
                                          </p:val>
                                        </p:tav>
                                      </p:tavLst>
                                    </p:anim>
                                    <p:animEffect transition="in" filter="fade">
                                      <p:cBhvr>
                                        <p:cTn id="151" dur="500"/>
                                        <p:tgtEl>
                                          <p:spTgt spid="36"/>
                                        </p:tgtEl>
                                      </p:cBhvr>
                                    </p:animEffect>
                                  </p:childTnLst>
                                </p:cTn>
                              </p:par>
                              <p:par>
                                <p:cTn id="152" presetID="53" presetClass="entr" presetSubtype="16" fill="hold" nodeType="withEffect">
                                  <p:stCondLst>
                                    <p:cond delay="0"/>
                                  </p:stCondLst>
                                  <p:childTnLst>
                                    <p:set>
                                      <p:cBhvr>
                                        <p:cTn id="153" dur="1" fill="hold">
                                          <p:stCondLst>
                                            <p:cond delay="0"/>
                                          </p:stCondLst>
                                        </p:cTn>
                                        <p:tgtEl>
                                          <p:spTgt spid="40"/>
                                        </p:tgtEl>
                                        <p:attrNameLst>
                                          <p:attrName>style.visibility</p:attrName>
                                        </p:attrNameLst>
                                      </p:cBhvr>
                                      <p:to>
                                        <p:strVal val="visible"/>
                                      </p:to>
                                    </p:set>
                                    <p:anim calcmode="lin" valueType="num">
                                      <p:cBhvr>
                                        <p:cTn id="154" dur="500" fill="hold"/>
                                        <p:tgtEl>
                                          <p:spTgt spid="40"/>
                                        </p:tgtEl>
                                        <p:attrNameLst>
                                          <p:attrName>ppt_w</p:attrName>
                                        </p:attrNameLst>
                                      </p:cBhvr>
                                      <p:tavLst>
                                        <p:tav tm="0">
                                          <p:val>
                                            <p:fltVal val="0"/>
                                          </p:val>
                                        </p:tav>
                                        <p:tav tm="100000">
                                          <p:val>
                                            <p:strVal val="#ppt_w"/>
                                          </p:val>
                                        </p:tav>
                                      </p:tavLst>
                                    </p:anim>
                                    <p:anim calcmode="lin" valueType="num">
                                      <p:cBhvr>
                                        <p:cTn id="155" dur="500" fill="hold"/>
                                        <p:tgtEl>
                                          <p:spTgt spid="40"/>
                                        </p:tgtEl>
                                        <p:attrNameLst>
                                          <p:attrName>ppt_h</p:attrName>
                                        </p:attrNameLst>
                                      </p:cBhvr>
                                      <p:tavLst>
                                        <p:tav tm="0">
                                          <p:val>
                                            <p:fltVal val="0"/>
                                          </p:val>
                                        </p:tav>
                                        <p:tav tm="100000">
                                          <p:val>
                                            <p:strVal val="#ppt_h"/>
                                          </p:val>
                                        </p:tav>
                                      </p:tavLst>
                                    </p:anim>
                                    <p:animEffect transition="in" filter="fade">
                                      <p:cBhvr>
                                        <p:cTn id="156" dur="500"/>
                                        <p:tgtEl>
                                          <p:spTgt spid="40"/>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1" nodeType="clickEffect">
                                  <p:stCondLst>
                                    <p:cond delay="0"/>
                                  </p:stCondLst>
                                  <p:childTnLst>
                                    <p:anim calcmode="lin" valueType="num">
                                      <p:cBhvr>
                                        <p:cTn id="160" dur="500"/>
                                        <p:tgtEl>
                                          <p:spTgt spid="36"/>
                                        </p:tgtEl>
                                        <p:attrNameLst>
                                          <p:attrName>ppt_w</p:attrName>
                                        </p:attrNameLst>
                                      </p:cBhvr>
                                      <p:tavLst>
                                        <p:tav tm="0">
                                          <p:val>
                                            <p:strVal val="ppt_w"/>
                                          </p:val>
                                        </p:tav>
                                        <p:tav tm="100000">
                                          <p:val>
                                            <p:fltVal val="0"/>
                                          </p:val>
                                        </p:tav>
                                      </p:tavLst>
                                    </p:anim>
                                    <p:anim calcmode="lin" valueType="num">
                                      <p:cBhvr>
                                        <p:cTn id="161" dur="500"/>
                                        <p:tgtEl>
                                          <p:spTgt spid="36"/>
                                        </p:tgtEl>
                                        <p:attrNameLst>
                                          <p:attrName>ppt_h</p:attrName>
                                        </p:attrNameLst>
                                      </p:cBhvr>
                                      <p:tavLst>
                                        <p:tav tm="0">
                                          <p:val>
                                            <p:strVal val="ppt_h"/>
                                          </p:val>
                                        </p:tav>
                                        <p:tav tm="100000">
                                          <p:val>
                                            <p:fltVal val="0"/>
                                          </p:val>
                                        </p:tav>
                                      </p:tavLst>
                                    </p:anim>
                                    <p:animEffect transition="out" filter="fade">
                                      <p:cBhvr>
                                        <p:cTn id="162" dur="500"/>
                                        <p:tgtEl>
                                          <p:spTgt spid="36"/>
                                        </p:tgtEl>
                                      </p:cBhvr>
                                    </p:animEffect>
                                    <p:set>
                                      <p:cBhvr>
                                        <p:cTn id="163" dur="1" fill="hold">
                                          <p:stCondLst>
                                            <p:cond delay="499"/>
                                          </p:stCondLst>
                                        </p:cTn>
                                        <p:tgtEl>
                                          <p:spTgt spid="36"/>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50"/>
                                        </p:tgtEl>
                                        <p:attrNameLst>
                                          <p:attrName>style.visibility</p:attrName>
                                        </p:attrNameLst>
                                      </p:cBhvr>
                                      <p:to>
                                        <p:strVal val="hidden"/>
                                      </p:to>
                                    </p:set>
                                  </p:childTnLst>
                                </p:cTn>
                              </p:par>
                              <p:par>
                                <p:cTn id="166" presetID="53" presetClass="exit" presetSubtype="32" fill="hold" nodeType="withEffect">
                                  <p:stCondLst>
                                    <p:cond delay="0"/>
                                  </p:stCondLst>
                                  <p:childTnLst>
                                    <p:anim calcmode="lin" valueType="num">
                                      <p:cBhvr>
                                        <p:cTn id="167" dur="500"/>
                                        <p:tgtEl>
                                          <p:spTgt spid="40"/>
                                        </p:tgtEl>
                                        <p:attrNameLst>
                                          <p:attrName>ppt_w</p:attrName>
                                        </p:attrNameLst>
                                      </p:cBhvr>
                                      <p:tavLst>
                                        <p:tav tm="0">
                                          <p:val>
                                            <p:strVal val="ppt_w"/>
                                          </p:val>
                                        </p:tav>
                                        <p:tav tm="100000">
                                          <p:val>
                                            <p:fltVal val="0"/>
                                          </p:val>
                                        </p:tav>
                                      </p:tavLst>
                                    </p:anim>
                                    <p:anim calcmode="lin" valueType="num">
                                      <p:cBhvr>
                                        <p:cTn id="168" dur="500"/>
                                        <p:tgtEl>
                                          <p:spTgt spid="40"/>
                                        </p:tgtEl>
                                        <p:attrNameLst>
                                          <p:attrName>ppt_h</p:attrName>
                                        </p:attrNameLst>
                                      </p:cBhvr>
                                      <p:tavLst>
                                        <p:tav tm="0">
                                          <p:val>
                                            <p:strVal val="ppt_h"/>
                                          </p:val>
                                        </p:tav>
                                        <p:tav tm="100000">
                                          <p:val>
                                            <p:fltVal val="0"/>
                                          </p:val>
                                        </p:tav>
                                      </p:tavLst>
                                    </p:anim>
                                    <p:animEffect transition="out" filter="fade">
                                      <p:cBhvr>
                                        <p:cTn id="169" dur="500"/>
                                        <p:tgtEl>
                                          <p:spTgt spid="40"/>
                                        </p:tgtEl>
                                      </p:cBhvr>
                                    </p:animEffect>
                                    <p:set>
                                      <p:cBhvr>
                                        <p:cTn id="170" dur="1" fill="hold">
                                          <p:stCondLst>
                                            <p:cond delay="499"/>
                                          </p:stCondLst>
                                        </p:cTn>
                                        <p:tgtEl>
                                          <p:spTgt spid="4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52"/>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5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62"/>
                                        </p:tgtEl>
                                        <p:attrNameLst>
                                          <p:attrName>style.visibility</p:attrName>
                                        </p:attrNameLst>
                                      </p:cBhvr>
                                      <p:to>
                                        <p:strVal val="visible"/>
                                      </p:to>
                                    </p:set>
                                    <p:anim calcmode="lin" valueType="num">
                                      <p:cBhvr>
                                        <p:cTn id="183" dur="500" fill="hold"/>
                                        <p:tgtEl>
                                          <p:spTgt spid="62"/>
                                        </p:tgtEl>
                                        <p:attrNameLst>
                                          <p:attrName>ppt_w</p:attrName>
                                        </p:attrNameLst>
                                      </p:cBhvr>
                                      <p:tavLst>
                                        <p:tav tm="0">
                                          <p:val>
                                            <p:fltVal val="0"/>
                                          </p:val>
                                        </p:tav>
                                        <p:tav tm="100000">
                                          <p:val>
                                            <p:strVal val="#ppt_w"/>
                                          </p:val>
                                        </p:tav>
                                      </p:tavLst>
                                    </p:anim>
                                    <p:anim calcmode="lin" valueType="num">
                                      <p:cBhvr>
                                        <p:cTn id="184" dur="500" fill="hold"/>
                                        <p:tgtEl>
                                          <p:spTgt spid="62"/>
                                        </p:tgtEl>
                                        <p:attrNameLst>
                                          <p:attrName>ppt_h</p:attrName>
                                        </p:attrNameLst>
                                      </p:cBhvr>
                                      <p:tavLst>
                                        <p:tav tm="0">
                                          <p:val>
                                            <p:fltVal val="0"/>
                                          </p:val>
                                        </p:tav>
                                        <p:tav tm="100000">
                                          <p:val>
                                            <p:strVal val="#ppt_h"/>
                                          </p:val>
                                        </p:tav>
                                      </p:tavLst>
                                    </p:anim>
                                    <p:animEffect transition="in" filter="fade">
                                      <p:cBhvr>
                                        <p:cTn id="185" dur="500"/>
                                        <p:tgtEl>
                                          <p:spTgt spid="62"/>
                                        </p:tgtEl>
                                      </p:cBhvr>
                                    </p:animEffect>
                                  </p:childTnLst>
                                </p:cTn>
                              </p:par>
                              <p:par>
                                <p:cTn id="186" presetID="53" presetClass="entr" presetSubtype="16" fill="hold" nodeType="withEffect">
                                  <p:stCondLst>
                                    <p:cond delay="0"/>
                                  </p:stCondLst>
                                  <p:childTnLst>
                                    <p:set>
                                      <p:cBhvr>
                                        <p:cTn id="187" dur="1" fill="hold">
                                          <p:stCondLst>
                                            <p:cond delay="0"/>
                                          </p:stCondLst>
                                        </p:cTn>
                                        <p:tgtEl>
                                          <p:spTgt spid="67"/>
                                        </p:tgtEl>
                                        <p:attrNameLst>
                                          <p:attrName>style.visibility</p:attrName>
                                        </p:attrNameLst>
                                      </p:cBhvr>
                                      <p:to>
                                        <p:strVal val="visible"/>
                                      </p:to>
                                    </p:set>
                                    <p:anim calcmode="lin" valueType="num">
                                      <p:cBhvr>
                                        <p:cTn id="188" dur="500" fill="hold"/>
                                        <p:tgtEl>
                                          <p:spTgt spid="67"/>
                                        </p:tgtEl>
                                        <p:attrNameLst>
                                          <p:attrName>ppt_w</p:attrName>
                                        </p:attrNameLst>
                                      </p:cBhvr>
                                      <p:tavLst>
                                        <p:tav tm="0">
                                          <p:val>
                                            <p:fltVal val="0"/>
                                          </p:val>
                                        </p:tav>
                                        <p:tav tm="100000">
                                          <p:val>
                                            <p:strVal val="#ppt_w"/>
                                          </p:val>
                                        </p:tav>
                                      </p:tavLst>
                                    </p:anim>
                                    <p:anim calcmode="lin" valueType="num">
                                      <p:cBhvr>
                                        <p:cTn id="189" dur="500" fill="hold"/>
                                        <p:tgtEl>
                                          <p:spTgt spid="67"/>
                                        </p:tgtEl>
                                        <p:attrNameLst>
                                          <p:attrName>ppt_h</p:attrName>
                                        </p:attrNameLst>
                                      </p:cBhvr>
                                      <p:tavLst>
                                        <p:tav tm="0">
                                          <p:val>
                                            <p:fltVal val="0"/>
                                          </p:val>
                                        </p:tav>
                                        <p:tav tm="100000">
                                          <p:val>
                                            <p:strVal val="#ppt_h"/>
                                          </p:val>
                                        </p:tav>
                                      </p:tavLst>
                                    </p:anim>
                                    <p:animEffect transition="in" filter="fade">
                                      <p:cBhvr>
                                        <p:cTn id="190" dur="500"/>
                                        <p:tgtEl>
                                          <p:spTgt spid="67"/>
                                        </p:tgtEl>
                                      </p:cBhvr>
                                    </p:animEffect>
                                  </p:childTnLst>
                                </p:cTn>
                              </p:par>
                              <p:par>
                                <p:cTn id="191" presetID="53" presetClass="entr" presetSubtype="16" fill="hold" nodeType="withEffect">
                                  <p:stCondLst>
                                    <p:cond delay="0"/>
                                  </p:stCondLst>
                                  <p:childTnLst>
                                    <p:set>
                                      <p:cBhvr>
                                        <p:cTn id="192" dur="1" fill="hold">
                                          <p:stCondLst>
                                            <p:cond delay="0"/>
                                          </p:stCondLst>
                                        </p:cTn>
                                        <p:tgtEl>
                                          <p:spTgt spid="65"/>
                                        </p:tgtEl>
                                        <p:attrNameLst>
                                          <p:attrName>style.visibility</p:attrName>
                                        </p:attrNameLst>
                                      </p:cBhvr>
                                      <p:to>
                                        <p:strVal val="visible"/>
                                      </p:to>
                                    </p:set>
                                    <p:anim calcmode="lin" valueType="num">
                                      <p:cBhvr>
                                        <p:cTn id="193" dur="500" fill="hold"/>
                                        <p:tgtEl>
                                          <p:spTgt spid="65"/>
                                        </p:tgtEl>
                                        <p:attrNameLst>
                                          <p:attrName>ppt_w</p:attrName>
                                        </p:attrNameLst>
                                      </p:cBhvr>
                                      <p:tavLst>
                                        <p:tav tm="0">
                                          <p:val>
                                            <p:fltVal val="0"/>
                                          </p:val>
                                        </p:tav>
                                        <p:tav tm="100000">
                                          <p:val>
                                            <p:strVal val="#ppt_w"/>
                                          </p:val>
                                        </p:tav>
                                      </p:tavLst>
                                    </p:anim>
                                    <p:anim calcmode="lin" valueType="num">
                                      <p:cBhvr>
                                        <p:cTn id="194" dur="500" fill="hold"/>
                                        <p:tgtEl>
                                          <p:spTgt spid="65"/>
                                        </p:tgtEl>
                                        <p:attrNameLst>
                                          <p:attrName>ppt_h</p:attrName>
                                        </p:attrNameLst>
                                      </p:cBhvr>
                                      <p:tavLst>
                                        <p:tav tm="0">
                                          <p:val>
                                            <p:fltVal val="0"/>
                                          </p:val>
                                        </p:tav>
                                        <p:tav tm="100000">
                                          <p:val>
                                            <p:strVal val="#ppt_h"/>
                                          </p:val>
                                        </p:tav>
                                      </p:tavLst>
                                    </p:anim>
                                    <p:animEffect transition="in" filter="fade">
                                      <p:cBhvr>
                                        <p:cTn id="195" dur="500"/>
                                        <p:tgtEl>
                                          <p:spTgt spid="65"/>
                                        </p:tgtEl>
                                      </p:cBhvr>
                                    </p:animEffect>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67"/>
                                        </p:tgtEl>
                                        <p:attrNameLst>
                                          <p:attrName>ppt_w</p:attrName>
                                        </p:attrNameLst>
                                      </p:cBhvr>
                                      <p:tavLst>
                                        <p:tav tm="0">
                                          <p:val>
                                            <p:strVal val="ppt_w"/>
                                          </p:val>
                                        </p:tav>
                                        <p:tav tm="100000">
                                          <p:val>
                                            <p:fltVal val="0"/>
                                          </p:val>
                                        </p:tav>
                                      </p:tavLst>
                                    </p:anim>
                                    <p:anim calcmode="lin" valueType="num">
                                      <p:cBhvr>
                                        <p:cTn id="200" dur="500"/>
                                        <p:tgtEl>
                                          <p:spTgt spid="67"/>
                                        </p:tgtEl>
                                        <p:attrNameLst>
                                          <p:attrName>ppt_h</p:attrName>
                                        </p:attrNameLst>
                                      </p:cBhvr>
                                      <p:tavLst>
                                        <p:tav tm="0">
                                          <p:val>
                                            <p:strVal val="ppt_h"/>
                                          </p:val>
                                        </p:tav>
                                        <p:tav tm="100000">
                                          <p:val>
                                            <p:fltVal val="0"/>
                                          </p:val>
                                        </p:tav>
                                      </p:tavLst>
                                    </p:anim>
                                    <p:animEffect transition="out" filter="fade">
                                      <p:cBhvr>
                                        <p:cTn id="201" dur="500"/>
                                        <p:tgtEl>
                                          <p:spTgt spid="67"/>
                                        </p:tgtEl>
                                      </p:cBhvr>
                                    </p:animEffect>
                                    <p:set>
                                      <p:cBhvr>
                                        <p:cTn id="202" dur="1" fill="hold">
                                          <p:stCondLst>
                                            <p:cond delay="499"/>
                                          </p:stCondLst>
                                        </p:cTn>
                                        <p:tgtEl>
                                          <p:spTgt spid="67"/>
                                        </p:tgtEl>
                                        <p:attrNameLst>
                                          <p:attrName>style.visibility</p:attrName>
                                        </p:attrNameLst>
                                      </p:cBhvr>
                                      <p:to>
                                        <p:strVal val="hidden"/>
                                      </p:to>
                                    </p:set>
                                  </p:childTnLst>
                                </p:cTn>
                              </p:par>
                              <p:par>
                                <p:cTn id="203" presetID="53" presetClass="exit" presetSubtype="32" fill="hold" nodeType="withEffect">
                                  <p:stCondLst>
                                    <p:cond delay="0"/>
                                  </p:stCondLst>
                                  <p:childTnLst>
                                    <p:anim calcmode="lin" valueType="num">
                                      <p:cBhvr>
                                        <p:cTn id="204" dur="500"/>
                                        <p:tgtEl>
                                          <p:spTgt spid="65"/>
                                        </p:tgtEl>
                                        <p:attrNameLst>
                                          <p:attrName>ppt_w</p:attrName>
                                        </p:attrNameLst>
                                      </p:cBhvr>
                                      <p:tavLst>
                                        <p:tav tm="0">
                                          <p:val>
                                            <p:strVal val="ppt_w"/>
                                          </p:val>
                                        </p:tav>
                                        <p:tav tm="100000">
                                          <p:val>
                                            <p:fltVal val="0"/>
                                          </p:val>
                                        </p:tav>
                                      </p:tavLst>
                                    </p:anim>
                                    <p:anim calcmode="lin" valueType="num">
                                      <p:cBhvr>
                                        <p:cTn id="205" dur="500"/>
                                        <p:tgtEl>
                                          <p:spTgt spid="65"/>
                                        </p:tgtEl>
                                        <p:attrNameLst>
                                          <p:attrName>ppt_h</p:attrName>
                                        </p:attrNameLst>
                                      </p:cBhvr>
                                      <p:tavLst>
                                        <p:tav tm="0">
                                          <p:val>
                                            <p:strVal val="ppt_h"/>
                                          </p:val>
                                        </p:tav>
                                        <p:tav tm="100000">
                                          <p:val>
                                            <p:fltVal val="0"/>
                                          </p:val>
                                        </p:tav>
                                      </p:tavLst>
                                    </p:anim>
                                    <p:animEffect transition="out" filter="fade">
                                      <p:cBhvr>
                                        <p:cTn id="206" dur="500"/>
                                        <p:tgtEl>
                                          <p:spTgt spid="65"/>
                                        </p:tgtEl>
                                      </p:cBhvr>
                                    </p:animEffect>
                                    <p:set>
                                      <p:cBhvr>
                                        <p:cTn id="207" dur="1" fill="hold">
                                          <p:stCondLst>
                                            <p:cond delay="499"/>
                                          </p:stCondLst>
                                        </p:cTn>
                                        <p:tgtEl>
                                          <p:spTgt spid="65"/>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62"/>
                                        </p:tgtEl>
                                        <p:attrNameLst>
                                          <p:attrName>ppt_w</p:attrName>
                                        </p:attrNameLst>
                                      </p:cBhvr>
                                      <p:tavLst>
                                        <p:tav tm="0">
                                          <p:val>
                                            <p:strVal val="ppt_w"/>
                                          </p:val>
                                        </p:tav>
                                        <p:tav tm="100000">
                                          <p:val>
                                            <p:fltVal val="0"/>
                                          </p:val>
                                        </p:tav>
                                      </p:tavLst>
                                    </p:anim>
                                    <p:anim calcmode="lin" valueType="num">
                                      <p:cBhvr>
                                        <p:cTn id="210" dur="500"/>
                                        <p:tgtEl>
                                          <p:spTgt spid="62"/>
                                        </p:tgtEl>
                                        <p:attrNameLst>
                                          <p:attrName>ppt_h</p:attrName>
                                        </p:attrNameLst>
                                      </p:cBhvr>
                                      <p:tavLst>
                                        <p:tav tm="0">
                                          <p:val>
                                            <p:strVal val="ppt_h"/>
                                          </p:val>
                                        </p:tav>
                                        <p:tav tm="100000">
                                          <p:val>
                                            <p:fltVal val="0"/>
                                          </p:val>
                                        </p:tav>
                                      </p:tavLst>
                                    </p:anim>
                                    <p:animEffect transition="out" filter="fade">
                                      <p:cBhvr>
                                        <p:cTn id="211" dur="500"/>
                                        <p:tgtEl>
                                          <p:spTgt spid="62"/>
                                        </p:tgtEl>
                                      </p:cBhvr>
                                    </p:animEffect>
                                    <p:set>
                                      <p:cBhvr>
                                        <p:cTn id="212" dur="1" fill="hold">
                                          <p:stCondLst>
                                            <p:cond delay="499"/>
                                          </p:stCondLst>
                                        </p:cTn>
                                        <p:tgtEl>
                                          <p:spTgt spid="62"/>
                                        </p:tgtEl>
                                        <p:attrNameLst>
                                          <p:attrName>style.visibility</p:attrName>
                                        </p:attrNameLst>
                                      </p:cBhvr>
                                      <p:to>
                                        <p:strVal val="hidden"/>
                                      </p:to>
                                    </p:set>
                                  </p:childTnLst>
                                </p:cTn>
                              </p:par>
                              <p:par>
                                <p:cTn id="213" presetID="53" presetClass="entr" presetSubtype="16" fill="hold" grpId="0" nodeType="withEffect">
                                  <p:stCondLst>
                                    <p:cond delay="0"/>
                                  </p:stCondLst>
                                  <p:childTnLst>
                                    <p:set>
                                      <p:cBhvr>
                                        <p:cTn id="214" dur="1" fill="hold">
                                          <p:stCondLst>
                                            <p:cond delay="0"/>
                                          </p:stCondLst>
                                        </p:cTn>
                                        <p:tgtEl>
                                          <p:spTgt spid="59"/>
                                        </p:tgtEl>
                                        <p:attrNameLst>
                                          <p:attrName>style.visibility</p:attrName>
                                        </p:attrNameLst>
                                      </p:cBhvr>
                                      <p:to>
                                        <p:strVal val="visible"/>
                                      </p:to>
                                    </p:set>
                                    <p:anim calcmode="lin" valueType="num">
                                      <p:cBhvr>
                                        <p:cTn id="215" dur="500" fill="hold"/>
                                        <p:tgtEl>
                                          <p:spTgt spid="59"/>
                                        </p:tgtEl>
                                        <p:attrNameLst>
                                          <p:attrName>ppt_w</p:attrName>
                                        </p:attrNameLst>
                                      </p:cBhvr>
                                      <p:tavLst>
                                        <p:tav tm="0">
                                          <p:val>
                                            <p:fltVal val="0"/>
                                          </p:val>
                                        </p:tav>
                                        <p:tav tm="100000">
                                          <p:val>
                                            <p:strVal val="#ppt_w"/>
                                          </p:val>
                                        </p:tav>
                                      </p:tavLst>
                                    </p:anim>
                                    <p:anim calcmode="lin" valueType="num">
                                      <p:cBhvr>
                                        <p:cTn id="216" dur="500" fill="hold"/>
                                        <p:tgtEl>
                                          <p:spTgt spid="59"/>
                                        </p:tgtEl>
                                        <p:attrNameLst>
                                          <p:attrName>ppt_h</p:attrName>
                                        </p:attrNameLst>
                                      </p:cBhvr>
                                      <p:tavLst>
                                        <p:tav tm="0">
                                          <p:val>
                                            <p:fltVal val="0"/>
                                          </p:val>
                                        </p:tav>
                                        <p:tav tm="100000">
                                          <p:val>
                                            <p:strVal val="#ppt_h"/>
                                          </p:val>
                                        </p:tav>
                                      </p:tavLst>
                                    </p:anim>
                                    <p:animEffect transition="in" filter="fade">
                                      <p:cBhvr>
                                        <p:cTn id="217" dur="500"/>
                                        <p:tgtEl>
                                          <p:spTgt spid="59"/>
                                        </p:tgtEl>
                                      </p:cBhvr>
                                    </p:animEffect>
                                  </p:childTnLst>
                                </p:cTn>
                              </p:par>
                              <p:par>
                                <p:cTn id="218" presetID="53" presetClass="entr" presetSubtype="16" fill="hold" nodeType="withEffect">
                                  <p:stCondLst>
                                    <p:cond delay="0"/>
                                  </p:stCondLst>
                                  <p:childTnLst>
                                    <p:set>
                                      <p:cBhvr>
                                        <p:cTn id="219" dur="1" fill="hold">
                                          <p:stCondLst>
                                            <p:cond delay="0"/>
                                          </p:stCondLst>
                                        </p:cTn>
                                        <p:tgtEl>
                                          <p:spTgt spid="61"/>
                                        </p:tgtEl>
                                        <p:attrNameLst>
                                          <p:attrName>style.visibility</p:attrName>
                                        </p:attrNameLst>
                                      </p:cBhvr>
                                      <p:to>
                                        <p:strVal val="visible"/>
                                      </p:to>
                                    </p:set>
                                    <p:anim calcmode="lin" valueType="num">
                                      <p:cBhvr>
                                        <p:cTn id="220" dur="500" fill="hold"/>
                                        <p:tgtEl>
                                          <p:spTgt spid="61"/>
                                        </p:tgtEl>
                                        <p:attrNameLst>
                                          <p:attrName>ppt_w</p:attrName>
                                        </p:attrNameLst>
                                      </p:cBhvr>
                                      <p:tavLst>
                                        <p:tav tm="0">
                                          <p:val>
                                            <p:fltVal val="0"/>
                                          </p:val>
                                        </p:tav>
                                        <p:tav tm="100000">
                                          <p:val>
                                            <p:strVal val="#ppt_w"/>
                                          </p:val>
                                        </p:tav>
                                      </p:tavLst>
                                    </p:anim>
                                    <p:anim calcmode="lin" valueType="num">
                                      <p:cBhvr>
                                        <p:cTn id="221" dur="500" fill="hold"/>
                                        <p:tgtEl>
                                          <p:spTgt spid="61"/>
                                        </p:tgtEl>
                                        <p:attrNameLst>
                                          <p:attrName>ppt_h</p:attrName>
                                        </p:attrNameLst>
                                      </p:cBhvr>
                                      <p:tavLst>
                                        <p:tav tm="0">
                                          <p:val>
                                            <p:fltVal val="0"/>
                                          </p:val>
                                        </p:tav>
                                        <p:tav tm="100000">
                                          <p:val>
                                            <p:strVal val="#ppt_h"/>
                                          </p:val>
                                        </p:tav>
                                      </p:tavLst>
                                    </p:anim>
                                    <p:animEffect transition="in" filter="fade">
                                      <p:cBhvr>
                                        <p:cTn id="222" dur="500"/>
                                        <p:tgtEl>
                                          <p:spTgt spid="61"/>
                                        </p:tgtEl>
                                      </p:cBhvr>
                                    </p:animEffect>
                                  </p:childTnLst>
                                </p:cTn>
                              </p:par>
                            </p:childTnLst>
                          </p:cTn>
                        </p:par>
                      </p:childTnLst>
                    </p:cTn>
                  </p:par>
                  <p:par>
                    <p:cTn id="223" fill="hold">
                      <p:stCondLst>
                        <p:cond delay="indefinite"/>
                      </p:stCondLst>
                      <p:childTnLst>
                        <p:par>
                          <p:cTn id="224" fill="hold">
                            <p:stCondLst>
                              <p:cond delay="0"/>
                            </p:stCondLst>
                            <p:childTnLst>
                              <p:par>
                                <p:cTn id="225" presetID="53" presetClass="exit" presetSubtype="32" fill="hold" nodeType="clickEffect">
                                  <p:stCondLst>
                                    <p:cond delay="0"/>
                                  </p:stCondLst>
                                  <p:childTnLst>
                                    <p:anim calcmode="lin" valueType="num">
                                      <p:cBhvr>
                                        <p:cTn id="226" dur="500"/>
                                        <p:tgtEl>
                                          <p:spTgt spid="61"/>
                                        </p:tgtEl>
                                        <p:attrNameLst>
                                          <p:attrName>ppt_w</p:attrName>
                                        </p:attrNameLst>
                                      </p:cBhvr>
                                      <p:tavLst>
                                        <p:tav tm="0">
                                          <p:val>
                                            <p:strVal val="ppt_w"/>
                                          </p:val>
                                        </p:tav>
                                        <p:tav tm="100000">
                                          <p:val>
                                            <p:fltVal val="0"/>
                                          </p:val>
                                        </p:tav>
                                      </p:tavLst>
                                    </p:anim>
                                    <p:anim calcmode="lin" valueType="num">
                                      <p:cBhvr>
                                        <p:cTn id="227" dur="500"/>
                                        <p:tgtEl>
                                          <p:spTgt spid="61"/>
                                        </p:tgtEl>
                                        <p:attrNameLst>
                                          <p:attrName>ppt_h</p:attrName>
                                        </p:attrNameLst>
                                      </p:cBhvr>
                                      <p:tavLst>
                                        <p:tav tm="0">
                                          <p:val>
                                            <p:strVal val="ppt_h"/>
                                          </p:val>
                                        </p:tav>
                                        <p:tav tm="100000">
                                          <p:val>
                                            <p:fltVal val="0"/>
                                          </p:val>
                                        </p:tav>
                                      </p:tavLst>
                                    </p:anim>
                                    <p:animEffect transition="out" filter="fade">
                                      <p:cBhvr>
                                        <p:cTn id="228" dur="500"/>
                                        <p:tgtEl>
                                          <p:spTgt spid="61"/>
                                        </p:tgtEl>
                                      </p:cBhvr>
                                    </p:animEffect>
                                    <p:set>
                                      <p:cBhvr>
                                        <p:cTn id="229" dur="1" fill="hold">
                                          <p:stCondLst>
                                            <p:cond delay="499"/>
                                          </p:stCondLst>
                                        </p:cTn>
                                        <p:tgtEl>
                                          <p:spTgt spid="61"/>
                                        </p:tgtEl>
                                        <p:attrNameLst>
                                          <p:attrName>style.visibility</p:attrName>
                                        </p:attrNameLst>
                                      </p:cBhvr>
                                      <p:to>
                                        <p:strVal val="hidden"/>
                                      </p:to>
                                    </p:set>
                                  </p:childTnLst>
                                </p:cTn>
                              </p:par>
                              <p:par>
                                <p:cTn id="230" presetID="53" presetClass="exit" presetSubtype="32" fill="hold" grpId="1" nodeType="withEffect">
                                  <p:stCondLst>
                                    <p:cond delay="0"/>
                                  </p:stCondLst>
                                  <p:childTnLst>
                                    <p:anim calcmode="lin" valueType="num">
                                      <p:cBhvr>
                                        <p:cTn id="231" dur="500"/>
                                        <p:tgtEl>
                                          <p:spTgt spid="59"/>
                                        </p:tgtEl>
                                        <p:attrNameLst>
                                          <p:attrName>ppt_w</p:attrName>
                                        </p:attrNameLst>
                                      </p:cBhvr>
                                      <p:tavLst>
                                        <p:tav tm="0">
                                          <p:val>
                                            <p:strVal val="ppt_w"/>
                                          </p:val>
                                        </p:tav>
                                        <p:tav tm="100000">
                                          <p:val>
                                            <p:fltVal val="0"/>
                                          </p:val>
                                        </p:tav>
                                      </p:tavLst>
                                    </p:anim>
                                    <p:anim calcmode="lin" valueType="num">
                                      <p:cBhvr>
                                        <p:cTn id="232" dur="500"/>
                                        <p:tgtEl>
                                          <p:spTgt spid="59"/>
                                        </p:tgtEl>
                                        <p:attrNameLst>
                                          <p:attrName>ppt_h</p:attrName>
                                        </p:attrNameLst>
                                      </p:cBhvr>
                                      <p:tavLst>
                                        <p:tav tm="0">
                                          <p:val>
                                            <p:strVal val="ppt_h"/>
                                          </p:val>
                                        </p:tav>
                                        <p:tav tm="100000">
                                          <p:val>
                                            <p:fltVal val="0"/>
                                          </p:val>
                                        </p:tav>
                                      </p:tavLst>
                                    </p:anim>
                                    <p:animEffect transition="out" filter="fade">
                                      <p:cBhvr>
                                        <p:cTn id="233" dur="500"/>
                                        <p:tgtEl>
                                          <p:spTgt spid="59"/>
                                        </p:tgtEl>
                                      </p:cBhvr>
                                    </p:animEffect>
                                    <p:set>
                                      <p:cBhvr>
                                        <p:cTn id="234" dur="1" fill="hold">
                                          <p:stCondLst>
                                            <p:cond delay="499"/>
                                          </p:stCondLst>
                                        </p:cTn>
                                        <p:tgtEl>
                                          <p:spTgt spid="59"/>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52"/>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57"/>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54"/>
                                        </p:tgtEl>
                                        <p:attrNameLst>
                                          <p:attrName>style.visibility</p:attrName>
                                        </p:attrNameLst>
                                      </p:cBhvr>
                                      <p:to>
                                        <p:strVal val="hidden"/>
                                      </p:to>
                                    </p:set>
                                  </p:childTnLst>
                                </p:cTn>
                              </p:par>
                            </p:childTnLst>
                          </p:cTn>
                        </p:par>
                      </p:childTnLst>
                    </p:cTn>
                  </p:par>
                  <p:par>
                    <p:cTn id="241" fill="hold">
                      <p:stCondLst>
                        <p:cond delay="indefinite"/>
                      </p:stCondLst>
                      <p:childTnLst>
                        <p:par>
                          <p:cTn id="242" fill="hold">
                            <p:stCondLst>
                              <p:cond delay="0"/>
                            </p:stCondLst>
                            <p:childTnLst>
                              <p:par>
                                <p:cTn id="243" presetID="1" presetClass="exit" presetSubtype="0" fill="hold" grpId="1" nodeType="clickEffect">
                                  <p:stCondLst>
                                    <p:cond delay="0"/>
                                  </p:stCondLst>
                                  <p:childTnLst>
                                    <p:set>
                                      <p:cBhvr>
                                        <p:cTn id="244" dur="1" fill="hold">
                                          <p:stCondLst>
                                            <p:cond delay="0"/>
                                          </p:stCondLst>
                                        </p:cTn>
                                        <p:tgtEl>
                                          <p:spTgt spid="30"/>
                                        </p:tgtEl>
                                        <p:attrNameLst>
                                          <p:attrName>style.visibility</p:attrName>
                                        </p:attrNameLst>
                                      </p:cBhvr>
                                      <p:to>
                                        <p:strVal val="hidden"/>
                                      </p:to>
                                    </p:set>
                                  </p:childTnLst>
                                </p:cTn>
                              </p:par>
                              <p:par>
                                <p:cTn id="245" presetID="1" presetClass="entr" presetSubtype="0" fill="hold" grpId="1" nodeType="with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par>
                                <p:cTn id="247" presetID="1" presetClass="entr" presetSubtype="0" fill="hold" grpId="2" nodeType="withEffect">
                                  <p:stCondLst>
                                    <p:cond delay="0"/>
                                  </p:stCondLst>
                                  <p:childTnLst>
                                    <p:set>
                                      <p:cBhvr>
                                        <p:cTn id="248" dur="1" fill="hold">
                                          <p:stCondLst>
                                            <p:cond delay="0"/>
                                          </p:stCondLst>
                                        </p:cTn>
                                        <p:tgtEl>
                                          <p:spTgt spid="4"/>
                                        </p:tgtEl>
                                        <p:attrNameLst>
                                          <p:attrName>style.visibility</p:attrName>
                                        </p:attrNameLst>
                                      </p:cBhvr>
                                      <p:to>
                                        <p:strVal val="visible"/>
                                      </p:to>
                                    </p:set>
                                  </p:childTnLst>
                                </p:cTn>
                              </p:par>
                              <p:par>
                                <p:cTn id="249" presetID="1" presetClass="entr" presetSubtype="0" fill="hold" grpId="2" nodeType="withEffect">
                                  <p:stCondLst>
                                    <p:cond delay="0"/>
                                  </p:stCondLst>
                                  <p:childTnLst>
                                    <p:set>
                                      <p:cBhvr>
                                        <p:cTn id="250" dur="1" fill="hold">
                                          <p:stCondLst>
                                            <p:cond delay="0"/>
                                          </p:stCondLst>
                                        </p:cTn>
                                        <p:tgtEl>
                                          <p:spTgt spid="5"/>
                                        </p:tgtEl>
                                        <p:attrNameLst>
                                          <p:attrName>style.visibility</p:attrName>
                                        </p:attrNameLst>
                                      </p:cBhvr>
                                      <p:to>
                                        <p:strVal val="visible"/>
                                      </p:to>
                                    </p:set>
                                  </p:childTnLst>
                                </p:cTn>
                              </p:par>
                              <p:par>
                                <p:cTn id="251" presetID="1" presetClass="entr" presetSubtype="0" fill="hold" grpId="2" nodeType="withEffect">
                                  <p:stCondLst>
                                    <p:cond delay="0"/>
                                  </p:stCondLst>
                                  <p:childTnLst>
                                    <p:set>
                                      <p:cBhvr>
                                        <p:cTn id="252" dur="1" fill="hold">
                                          <p:stCondLst>
                                            <p:cond delay="0"/>
                                          </p:stCondLst>
                                        </p:cTn>
                                        <p:tgtEl>
                                          <p:spTgt spid="6"/>
                                        </p:tgtEl>
                                        <p:attrNameLst>
                                          <p:attrName>style.visibility</p:attrName>
                                        </p:attrNameLst>
                                      </p:cBhvr>
                                      <p:to>
                                        <p:strVal val="visible"/>
                                      </p:to>
                                    </p:set>
                                  </p:childTnLst>
                                </p:cTn>
                              </p:par>
                              <p:par>
                                <p:cTn id="253" presetID="1" presetClass="entr" presetSubtype="0" fill="hold" grpId="2" nodeType="withEffect">
                                  <p:stCondLst>
                                    <p:cond delay="0"/>
                                  </p:stCondLst>
                                  <p:childTnLst>
                                    <p:set>
                                      <p:cBhvr>
                                        <p:cTn id="254" dur="1" fill="hold">
                                          <p:stCondLst>
                                            <p:cond delay="0"/>
                                          </p:stCondLst>
                                        </p:cTn>
                                        <p:tgtEl>
                                          <p:spTgt spid="7"/>
                                        </p:tgtEl>
                                        <p:attrNameLst>
                                          <p:attrName>style.visibility</p:attrName>
                                        </p:attrNameLst>
                                      </p:cBhvr>
                                      <p:to>
                                        <p:strVal val="visible"/>
                                      </p:to>
                                    </p:set>
                                  </p:childTnLst>
                                </p:cTn>
                              </p:par>
                              <p:par>
                                <p:cTn id="255" presetID="1" presetClass="entr" presetSubtype="0" fill="hold" grpId="2" nodeType="withEffect">
                                  <p:stCondLst>
                                    <p:cond delay="0"/>
                                  </p:stCondLst>
                                  <p:childTnLst>
                                    <p:set>
                                      <p:cBhvr>
                                        <p:cTn id="256" dur="1" fill="hold">
                                          <p:stCondLst>
                                            <p:cond delay="0"/>
                                          </p:stCondLst>
                                        </p:cTn>
                                        <p:tgtEl>
                                          <p:spTgt spid="8"/>
                                        </p:tgtEl>
                                        <p:attrNameLst>
                                          <p:attrName>style.visibility</p:attrName>
                                        </p:attrNameLst>
                                      </p:cBhvr>
                                      <p:to>
                                        <p:strVal val="visible"/>
                                      </p:to>
                                    </p:set>
                                  </p:childTnLst>
                                </p:cTn>
                              </p:par>
                              <p:par>
                                <p:cTn id="257" presetID="1" presetClass="entr" presetSubtype="0" fill="hold" grpId="2" nodeType="withEffect">
                                  <p:stCondLst>
                                    <p:cond delay="0"/>
                                  </p:stCondLst>
                                  <p:childTnLst>
                                    <p:set>
                                      <p:cBhvr>
                                        <p:cTn id="258" dur="1" fill="hold">
                                          <p:stCondLst>
                                            <p:cond delay="0"/>
                                          </p:stCondLst>
                                        </p:cTn>
                                        <p:tgtEl>
                                          <p:spTgt spid="9"/>
                                        </p:tgtEl>
                                        <p:attrNameLst>
                                          <p:attrName>style.visibility</p:attrName>
                                        </p:attrNameLst>
                                      </p:cBhvr>
                                      <p:to>
                                        <p:strVal val="visible"/>
                                      </p:to>
                                    </p:set>
                                  </p:childTnLst>
                                </p:cTn>
                              </p:par>
                              <p:par>
                                <p:cTn id="259" presetID="45" presetClass="entr" presetSubtype="0" fill="hold" grpId="0" nodeType="withEffect">
                                  <p:stCondLst>
                                    <p:cond delay="0"/>
                                  </p:stCondLst>
                                  <p:childTnLst>
                                    <p:set>
                                      <p:cBhvr>
                                        <p:cTn id="260" dur="1" fill="hold">
                                          <p:stCondLst>
                                            <p:cond delay="0"/>
                                          </p:stCondLst>
                                        </p:cTn>
                                        <p:tgtEl>
                                          <p:spTgt spid="79"/>
                                        </p:tgtEl>
                                        <p:attrNameLst>
                                          <p:attrName>style.visibility</p:attrName>
                                        </p:attrNameLst>
                                      </p:cBhvr>
                                      <p:to>
                                        <p:strVal val="visible"/>
                                      </p:to>
                                    </p:set>
                                    <p:animEffect transition="in" filter="fade">
                                      <p:cBhvr>
                                        <p:cTn id="261" dur="2000"/>
                                        <p:tgtEl>
                                          <p:spTgt spid="79"/>
                                        </p:tgtEl>
                                      </p:cBhvr>
                                    </p:animEffect>
                                    <p:anim calcmode="lin" valueType="num">
                                      <p:cBhvr>
                                        <p:cTn id="262" dur="2000" fill="hold"/>
                                        <p:tgtEl>
                                          <p:spTgt spid="79"/>
                                        </p:tgtEl>
                                        <p:attrNameLst>
                                          <p:attrName>ppt_w</p:attrName>
                                        </p:attrNameLst>
                                      </p:cBhvr>
                                      <p:tavLst>
                                        <p:tav tm="0" fmla="#ppt_w*sin(2.5*pi*$)">
                                          <p:val>
                                            <p:fltVal val="0"/>
                                          </p:val>
                                        </p:tav>
                                        <p:tav tm="100000">
                                          <p:val>
                                            <p:fltVal val="1"/>
                                          </p:val>
                                        </p:tav>
                                      </p:tavLst>
                                    </p:anim>
                                    <p:anim calcmode="lin" valueType="num">
                                      <p:cBhvr>
                                        <p:cTn id="263" dur="2000" fill="hold"/>
                                        <p:tgtEl>
                                          <p:spTgt spid="79"/>
                                        </p:tgtEl>
                                        <p:attrNameLst>
                                          <p:attrName>ppt_h</p:attrName>
                                        </p:attrNameLst>
                                      </p:cBhvr>
                                      <p:tavLst>
                                        <p:tav tm="0">
                                          <p:val>
                                            <p:strVal val="#ppt_h"/>
                                          </p:val>
                                        </p:tav>
                                        <p:tav tm="100000">
                                          <p:val>
                                            <p:strVal val="#ppt_h"/>
                                          </p:val>
                                        </p:tav>
                                      </p:tavLst>
                                    </p:anim>
                                  </p:childTnLst>
                                </p:cTn>
                              </p:par>
                              <p:par>
                                <p:cTn id="264" presetID="53" presetClass="entr" presetSubtype="16" fill="hold" grpId="0" nodeType="withEffect">
                                  <p:stCondLst>
                                    <p:cond delay="0"/>
                                  </p:stCondLst>
                                  <p:childTnLst>
                                    <p:set>
                                      <p:cBhvr>
                                        <p:cTn id="265" dur="1" fill="hold">
                                          <p:stCondLst>
                                            <p:cond delay="0"/>
                                          </p:stCondLst>
                                        </p:cTn>
                                        <p:tgtEl>
                                          <p:spTgt spid="10"/>
                                        </p:tgtEl>
                                        <p:attrNameLst>
                                          <p:attrName>style.visibility</p:attrName>
                                        </p:attrNameLst>
                                      </p:cBhvr>
                                      <p:to>
                                        <p:strVal val="visible"/>
                                      </p:to>
                                    </p:set>
                                    <p:anim calcmode="lin" valueType="num">
                                      <p:cBhvr>
                                        <p:cTn id="266" dur="500" fill="hold"/>
                                        <p:tgtEl>
                                          <p:spTgt spid="10"/>
                                        </p:tgtEl>
                                        <p:attrNameLst>
                                          <p:attrName>ppt_w</p:attrName>
                                        </p:attrNameLst>
                                      </p:cBhvr>
                                      <p:tavLst>
                                        <p:tav tm="0">
                                          <p:val>
                                            <p:fltVal val="0"/>
                                          </p:val>
                                        </p:tav>
                                        <p:tav tm="100000">
                                          <p:val>
                                            <p:strVal val="#ppt_w"/>
                                          </p:val>
                                        </p:tav>
                                      </p:tavLst>
                                    </p:anim>
                                    <p:anim calcmode="lin" valueType="num">
                                      <p:cBhvr>
                                        <p:cTn id="267" dur="500" fill="hold"/>
                                        <p:tgtEl>
                                          <p:spTgt spid="10"/>
                                        </p:tgtEl>
                                        <p:attrNameLst>
                                          <p:attrName>ppt_h</p:attrName>
                                        </p:attrNameLst>
                                      </p:cBhvr>
                                      <p:tavLst>
                                        <p:tav tm="0">
                                          <p:val>
                                            <p:fltVal val="0"/>
                                          </p:val>
                                        </p:tav>
                                        <p:tav tm="100000">
                                          <p:val>
                                            <p:strVal val="#ppt_h"/>
                                          </p:val>
                                        </p:tav>
                                      </p:tavLst>
                                    </p:anim>
                                    <p:animEffect transition="in" filter="fade">
                                      <p:cBhvr>
                                        <p:cTn id="268" dur="500"/>
                                        <p:tgtEl>
                                          <p:spTgt spid="10"/>
                                        </p:tgtEl>
                                      </p:cBhvr>
                                    </p:animEffect>
                                  </p:childTnLst>
                                </p:cTn>
                              </p:par>
                              <p:par>
                                <p:cTn id="269" presetID="1" presetClass="entr" presetSubtype="0" fill="hold" grpId="0" nodeType="withEffect">
                                  <p:stCondLst>
                                    <p:cond delay="0"/>
                                  </p:stCondLst>
                                  <p:childTnLst>
                                    <p:set>
                                      <p:cBhvr>
                                        <p:cTn id="27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0" grpId="0" animBg="1"/>
      <p:bldP spid="30" grpId="1" animBg="1"/>
      <p:bldP spid="2" grpId="0" animBg="1"/>
      <p:bldP spid="2" grpId="1"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2" grpId="0" animBg="1"/>
      <p:bldP spid="12" grpId="1" animBg="1"/>
      <p:bldP spid="28" grpId="0" animBg="1"/>
      <p:bldP spid="29" grpId="0" animBg="1"/>
      <p:bldP spid="31" grpId="0" animBg="1"/>
      <p:bldP spid="32" grpId="0" animBg="1"/>
      <p:bldP spid="33" grpId="0" animBg="1"/>
      <p:bldP spid="34" grpId="0" animBg="1"/>
      <p:bldP spid="35" grpId="0" animBg="1"/>
      <p:bldP spid="54" grpId="0" animBg="1"/>
      <p:bldP spid="54" grpId="1" animBg="1"/>
      <p:bldP spid="59" grpId="0" animBg="1"/>
      <p:bldP spid="59" grpId="1" animBg="1"/>
      <p:bldP spid="79" grpId="0" animBg="1"/>
      <p:bldP spid="80" grpId="0" animBg="1"/>
      <p:bldP spid="10" grpId="0" animBg="1"/>
      <p:bldP spid="62" grpId="0" animBg="1"/>
      <p:bldP spid="62" grpId="1" animBg="1"/>
      <p:bldP spid="36" grpId="0" animBg="1"/>
      <p:bldP spid="36" grpId="1" animBg="1"/>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DE71B2-49E0-4EEA-BEC3-09AB3CE8CD86}"/>
              </a:ext>
            </a:extLst>
          </p:cNvPr>
          <p:cNvSpPr txBox="1"/>
          <p:nvPr/>
        </p:nvSpPr>
        <p:spPr>
          <a:xfrm>
            <a:off x="0" y="0"/>
            <a:ext cx="5257800" cy="6555641"/>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And when they had entered, 	they went up to the upper room, 	where they were staying; that is,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Peter and John and James and 	Andrew, Philip and Thomas, 	Bartholomew and Matthew,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 </a:t>
            </a:r>
            <a:r>
              <a:rPr kumimoji="0" lang="en-US" sz="2800" b="1"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son</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Alphaeus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Simon the Zealot, and Judas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James.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These all with one mind were 	continually devoting themselves 	to prayer, along with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women,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Mary the mother of Jesus, 	and with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brothers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A3165AB-2E21-43B2-B25D-7A07CB41AD88}"/>
              </a:ext>
            </a:extLst>
          </p:cNvPr>
          <p:cNvSpPr txBox="1"/>
          <p:nvPr/>
        </p:nvSpPr>
        <p:spPr>
          <a:xfrm>
            <a:off x="6096000" y="88900"/>
            <a:ext cx="6096000" cy="2677656"/>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about that time Herod the king 	laid hands on some who belonged to 	the church, in order to mistreat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had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 the brother of John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put to death with a sword. </a:t>
            </a:r>
          </a:p>
        </p:txBody>
      </p:sp>
      <p:cxnSp>
        <p:nvCxnSpPr>
          <p:cNvPr id="5" name="Straight Arrow Connector 4">
            <a:extLst>
              <a:ext uri="{FF2B5EF4-FFF2-40B4-BE49-F238E27FC236}">
                <a16:creationId xmlns:a16="http://schemas.microsoft.com/office/drawing/2014/main" id="{F9DDA41D-E2B1-4823-9A2E-279375394705}"/>
              </a:ext>
            </a:extLst>
          </p:cNvPr>
          <p:cNvCxnSpPr>
            <a:cxnSpLocks/>
          </p:cNvCxnSpPr>
          <p:nvPr/>
        </p:nvCxnSpPr>
        <p:spPr>
          <a:xfrm flipH="1">
            <a:off x="4051300" y="1981200"/>
            <a:ext cx="20447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22F685-63FF-417A-9EBA-6F501137FA4B}"/>
              </a:ext>
            </a:extLst>
          </p:cNvPr>
          <p:cNvCxnSpPr/>
          <p:nvPr/>
        </p:nvCxnSpPr>
        <p:spPr>
          <a:xfrm>
            <a:off x="3136900" y="2006600"/>
            <a:ext cx="9017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6BBAA9D-8C52-4DB6-A8D9-817869DA7C2A}"/>
              </a:ext>
            </a:extLst>
          </p:cNvPr>
          <p:cNvSpPr txBox="1"/>
          <p:nvPr/>
        </p:nvSpPr>
        <p:spPr>
          <a:xfrm>
            <a:off x="6096000" y="4381500"/>
            <a:ext cx="6096000" cy="2246769"/>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13:55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(NASB77)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55  "Is not this the carpenter's son? Is 	not His mother called Mary,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brothers,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James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Joseph and Simon 	and Judas?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BBAA33B4-159D-4CCA-AE43-0C7BDB32C386}"/>
              </a:ext>
            </a:extLst>
          </p:cNvPr>
          <p:cNvCxnSpPr>
            <a:cxnSpLocks/>
          </p:cNvCxnSpPr>
          <p:nvPr/>
        </p:nvCxnSpPr>
        <p:spPr>
          <a:xfrm flipH="1">
            <a:off x="3975100" y="5969000"/>
            <a:ext cx="2476500" cy="304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Action Button: Go Back or Previous 11">
            <a:hlinkClick r:id="rId3" action="ppaction://hlinksldjump" highlightClick="1">
              <a:snd r:embed="rId4" name="arrow.wav"/>
            </a:hlinkClick>
            <a:extLst>
              <a:ext uri="{FF2B5EF4-FFF2-40B4-BE49-F238E27FC236}">
                <a16:creationId xmlns:a16="http://schemas.microsoft.com/office/drawing/2014/main" id="{29903811-C049-4D09-9959-2037DD9B9367}"/>
              </a:ext>
            </a:extLst>
          </p:cNvPr>
          <p:cNvSpPr/>
          <p:nvPr/>
        </p:nvSpPr>
        <p:spPr>
          <a:xfrm>
            <a:off x="8770081" y="3518909"/>
            <a:ext cx="838200" cy="330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3"/>
                                        </p:tgtEl>
                                        <p:attrNameLst>
                                          <p:attrName>ppt_w</p:attrName>
                                        </p:attrNameLst>
                                      </p:cBhvr>
                                      <p:tavLst>
                                        <p:tav tm="0">
                                          <p:val>
                                            <p:strVal val="ppt_w"/>
                                          </p:val>
                                        </p:tav>
                                        <p:tav tm="100000">
                                          <p:val>
                                            <p:fltVal val="0"/>
                                          </p:val>
                                        </p:tav>
                                      </p:tavLst>
                                    </p:anim>
                                    <p:anim calcmode="lin" valueType="num">
                                      <p:cBhvr>
                                        <p:cTn id="29" dur="500"/>
                                        <p:tgtEl>
                                          <p:spTgt spid="3"/>
                                        </p:tgtEl>
                                        <p:attrNameLst>
                                          <p:attrName>ppt_h</p:attrName>
                                        </p:attrNameLst>
                                      </p:cBhvr>
                                      <p:tavLst>
                                        <p:tav tm="0">
                                          <p:val>
                                            <p:strVal val="ppt_h"/>
                                          </p:val>
                                        </p:tav>
                                        <p:tav tm="100000">
                                          <p:val>
                                            <p:fltVal val="0"/>
                                          </p:val>
                                        </p:tav>
                                      </p:tavLst>
                                    </p:anim>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12"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I will raise up the fallen booth of David, And wall up its breaches; I 	will also raise up its ruins And rebuild it as in the days of old; </a:t>
            </a:r>
          </a:p>
        </p:txBody>
      </p:sp>
      <p:grpSp>
        <p:nvGrpSpPr>
          <p:cNvPr id="5" name="Group 4">
            <a:extLst>
              <a:ext uri="{FF2B5EF4-FFF2-40B4-BE49-F238E27FC236}">
                <a16:creationId xmlns:a16="http://schemas.microsoft.com/office/drawing/2014/main" id="{935E4D0C-9B82-4F27-8199-4D818ABA4893}"/>
              </a:ext>
            </a:extLst>
          </p:cNvPr>
          <p:cNvGrpSpPr/>
          <p:nvPr/>
        </p:nvGrpSpPr>
        <p:grpSpPr>
          <a:xfrm>
            <a:off x="9607550" y="2807047"/>
            <a:ext cx="2032000" cy="1727200"/>
            <a:chOff x="12700" y="2451100"/>
            <a:chExt cx="2032000" cy="1727200"/>
          </a:xfrm>
        </p:grpSpPr>
        <p:sp>
          <p:nvSpPr>
            <p:cNvPr id="3" name="Rectangle 2">
              <a:extLst>
                <a:ext uri="{FF2B5EF4-FFF2-40B4-BE49-F238E27FC236}">
                  <a16:creationId xmlns:a16="http://schemas.microsoft.com/office/drawing/2014/main" id="{F40AA6A2-BBC5-4938-BC65-2DC95AE2EAC8}"/>
                </a:ext>
              </a:extLst>
            </p:cNvPr>
            <p:cNvSpPr/>
            <p:nvPr/>
          </p:nvSpPr>
          <p:spPr>
            <a:xfrm>
              <a:off x="190500" y="3035300"/>
              <a:ext cx="1676400" cy="1143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House of David</a:t>
              </a:r>
            </a:p>
          </p:txBody>
        </p:sp>
        <p:sp>
          <p:nvSpPr>
            <p:cNvPr id="4" name="Isosceles Triangle 3">
              <a:extLst>
                <a:ext uri="{FF2B5EF4-FFF2-40B4-BE49-F238E27FC236}">
                  <a16:creationId xmlns:a16="http://schemas.microsoft.com/office/drawing/2014/main" id="{477BDFE8-5E83-4C8F-8D37-D387870FF5FB}"/>
                </a:ext>
              </a:extLst>
            </p:cNvPr>
            <p:cNvSpPr/>
            <p:nvPr/>
          </p:nvSpPr>
          <p:spPr>
            <a:xfrm>
              <a:off x="12700" y="2451100"/>
              <a:ext cx="2032000" cy="6731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Family</a:t>
              </a:r>
            </a:p>
          </p:txBody>
        </p:sp>
      </p:grpSp>
      <p:grpSp>
        <p:nvGrpSpPr>
          <p:cNvPr id="7" name="Group 6">
            <a:extLst>
              <a:ext uri="{FF2B5EF4-FFF2-40B4-BE49-F238E27FC236}">
                <a16:creationId xmlns:a16="http://schemas.microsoft.com/office/drawing/2014/main" id="{97E60649-C37A-4E4C-946F-9A149B15A148}"/>
              </a:ext>
            </a:extLst>
          </p:cNvPr>
          <p:cNvGrpSpPr/>
          <p:nvPr/>
        </p:nvGrpSpPr>
        <p:grpSpPr>
          <a:xfrm>
            <a:off x="419100" y="2159347"/>
            <a:ext cx="1606550" cy="2368550"/>
            <a:chOff x="279400" y="3168650"/>
            <a:chExt cx="1606550" cy="2368550"/>
          </a:xfrm>
        </p:grpSpPr>
        <p:sp>
          <p:nvSpPr>
            <p:cNvPr id="8" name="Rectangle 7">
              <a:extLst>
                <a:ext uri="{FF2B5EF4-FFF2-40B4-BE49-F238E27FC236}">
                  <a16:creationId xmlns:a16="http://schemas.microsoft.com/office/drawing/2014/main" id="{2FC013B7-7AE4-4160-AA05-3EF7CB734701}"/>
                </a:ext>
              </a:extLst>
            </p:cNvPr>
            <p:cNvSpPr/>
            <p:nvPr/>
          </p:nvSpPr>
          <p:spPr>
            <a:xfrm rot="3300000">
              <a:off x="12700" y="4127500"/>
              <a:ext cx="1676400" cy="1143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House of David</a:t>
              </a:r>
            </a:p>
          </p:txBody>
        </p:sp>
        <p:sp>
          <p:nvSpPr>
            <p:cNvPr id="9" name="Isosceles Triangle 8">
              <a:extLst>
                <a:ext uri="{FF2B5EF4-FFF2-40B4-BE49-F238E27FC236}">
                  <a16:creationId xmlns:a16="http://schemas.microsoft.com/office/drawing/2014/main" id="{5975DE2C-F6FD-4E10-AEB7-3D98891DF010}"/>
                </a:ext>
              </a:extLst>
            </p:cNvPr>
            <p:cNvSpPr/>
            <p:nvPr/>
          </p:nvSpPr>
          <p:spPr>
            <a:xfrm rot="3300000">
              <a:off x="533400" y="3848100"/>
              <a:ext cx="2032000" cy="6731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Family</a:t>
              </a:r>
            </a:p>
          </p:txBody>
        </p:sp>
      </p:grpSp>
      <p:cxnSp>
        <p:nvCxnSpPr>
          <p:cNvPr id="11" name="Straight Arrow Connector 10">
            <a:extLst>
              <a:ext uri="{FF2B5EF4-FFF2-40B4-BE49-F238E27FC236}">
                <a16:creationId xmlns:a16="http://schemas.microsoft.com/office/drawing/2014/main" id="{D8C51E7A-456C-4DCD-958E-1ED722F3B754}"/>
              </a:ext>
            </a:extLst>
          </p:cNvPr>
          <p:cNvCxnSpPr/>
          <p:nvPr/>
        </p:nvCxnSpPr>
        <p:spPr>
          <a:xfrm flipH="1">
            <a:off x="2117318" y="3429000"/>
            <a:ext cx="8798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059F5F1-40A0-44E5-B68F-2B5BDED85FB5}"/>
              </a:ext>
            </a:extLst>
          </p:cNvPr>
          <p:cNvCxnSpPr>
            <a:cxnSpLocks/>
          </p:cNvCxnSpPr>
          <p:nvPr/>
        </p:nvCxnSpPr>
        <p:spPr>
          <a:xfrm>
            <a:off x="8600668" y="3911600"/>
            <a:ext cx="8798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9275828-D130-479E-A302-E2E99988641A}"/>
              </a:ext>
            </a:extLst>
          </p:cNvPr>
          <p:cNvSpPr txBox="1"/>
          <p:nvPr/>
        </p:nvSpPr>
        <p:spPr>
          <a:xfrm>
            <a:off x="2997200" y="2675284"/>
            <a:ext cx="5603468" cy="2046714"/>
          </a:xfrm>
          <a:prstGeom prst="rect">
            <a:avLst/>
          </a:prstGeom>
          <a:solidFill>
            <a:srgbClr val="FFFF00"/>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the time of Amos, David’s house had fallen.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God predicted he would build it up again.</a:t>
            </a:r>
          </a:p>
        </p:txBody>
      </p:sp>
      <p:sp>
        <p:nvSpPr>
          <p:cNvPr id="14" name="TextBox 13">
            <a:extLst>
              <a:ext uri="{FF2B5EF4-FFF2-40B4-BE49-F238E27FC236}">
                <a16:creationId xmlns:a16="http://schemas.microsoft.com/office/drawing/2014/main" id="{03E3AA0B-985C-47BF-961B-BF5BA254A11F}"/>
              </a:ext>
            </a:extLst>
          </p:cNvPr>
          <p:cNvSpPr txBox="1"/>
          <p:nvPr/>
        </p:nvSpPr>
        <p:spPr>
          <a:xfrm>
            <a:off x="2997200" y="2776884"/>
            <a:ext cx="5603468" cy="1846659"/>
          </a:xfrm>
          <a:prstGeom prst="rect">
            <a:avLst/>
          </a:prstGeom>
          <a:solidFill>
            <a:srgbClr val="FFFF00"/>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had David’s house fallen?</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 would God rebuild it again?</a:t>
            </a:r>
          </a:p>
        </p:txBody>
      </p:sp>
    </p:spTree>
    <p:extLst>
      <p:ext uri="{BB962C8B-B14F-4D97-AF65-F5344CB8AC3E}">
        <p14:creationId xmlns:p14="http://schemas.microsoft.com/office/powerpoint/2010/main" val="65966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p:cTn id="29"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13">
                                            <p:txEl>
                                              <p:pRg st="1" end="1"/>
                                            </p:txEl>
                                          </p:spTgt>
                                        </p:tgtEl>
                                      </p:cBhvr>
                                    </p:animEffect>
                                  </p:childTnLst>
                                </p:cTn>
                              </p:par>
                              <p:par>
                                <p:cTn id="32" presetID="45"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000"/>
                                        <p:tgtEl>
                                          <p:spTgt spid="12"/>
                                        </p:tgtEl>
                                      </p:cBhvr>
                                    </p:animEffect>
                                    <p:anim calcmode="lin" valueType="num">
                                      <p:cBhvr>
                                        <p:cTn id="35" dur="2000" fill="hold"/>
                                        <p:tgtEl>
                                          <p:spTgt spid="12"/>
                                        </p:tgtEl>
                                        <p:attrNameLst>
                                          <p:attrName>ppt_w</p:attrName>
                                        </p:attrNameLst>
                                      </p:cBhvr>
                                      <p:tavLst>
                                        <p:tav tm="0" fmla="#ppt_w*sin(2.5*pi*$)">
                                          <p:val>
                                            <p:fltVal val="0"/>
                                          </p:val>
                                        </p:tav>
                                        <p:tav tm="100000">
                                          <p:val>
                                            <p:fltVal val="1"/>
                                          </p:val>
                                        </p:tav>
                                      </p:tavLst>
                                    </p:anim>
                                    <p:anim calcmode="lin" valueType="num">
                                      <p:cBhvr>
                                        <p:cTn id="36" dur="2000" fill="hold"/>
                                        <p:tgtEl>
                                          <p:spTgt spid="12"/>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anim calcmode="lin" valueType="num">
                                      <p:cBhvr>
                                        <p:cTn id="40" dur="2000" fill="hold"/>
                                        <p:tgtEl>
                                          <p:spTgt spid="5"/>
                                        </p:tgtEl>
                                        <p:attrNameLst>
                                          <p:attrName>ppt_w</p:attrName>
                                        </p:attrNameLst>
                                      </p:cBhvr>
                                      <p:tavLst>
                                        <p:tav tm="0" fmla="#ppt_w*sin(2.5*pi*$)">
                                          <p:val>
                                            <p:fltVal val="0"/>
                                          </p:val>
                                        </p:tav>
                                        <p:tav tm="100000">
                                          <p:val>
                                            <p:fltVal val="1"/>
                                          </p:val>
                                        </p:tav>
                                      </p:tavLst>
                                    </p:anim>
                                    <p:anim calcmode="lin" valueType="num">
                                      <p:cBhvr>
                                        <p:cTn id="41"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3">
                                            <p:txEl>
                                              <p:pRg st="1" end="1"/>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bg/>
                                          </p:spTgt>
                                        </p:tgtEl>
                                        <p:attrNameLst>
                                          <p:attrName>style.visibility</p:attrName>
                                        </p:attrNameLst>
                                      </p:cBhvr>
                                      <p:to>
                                        <p:strVal val="hidden"/>
                                      </p:to>
                                    </p:se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P spid="13" grpId="1" build="allAtOnce" animBg="1"/>
      <p:bldP spid="14"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42353F6-5F18-4CBE-AC88-4EDB3CD0272A}"/>
              </a:ext>
            </a:extLst>
          </p:cNvPr>
          <p:cNvSpPr txBox="1"/>
          <p:nvPr/>
        </p:nvSpPr>
        <p:spPr>
          <a:xfrm>
            <a:off x="4635500" y="2484511"/>
            <a:ext cx="7556500" cy="4201150"/>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Samuel 7:15-17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but My lovingkindness shall not depart from 	him, as I took it away from Saul, whom I 	removed from before you. </a:t>
            </a: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 house and your kingdom shall endure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before Me forever; your throne shall be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established forever</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In accordance with all these words and all this 	vision, so Nathan spoke to David. </a:t>
            </a:r>
          </a:p>
        </p:txBody>
      </p:sp>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rebuild it as in the days of old;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6F15A20A-2166-4242-AB94-512AAEEE7849}"/>
              </a:ext>
            </a:extLst>
          </p:cNvPr>
          <p:cNvPicPr>
            <a:picLocks noChangeAspect="1"/>
          </p:cNvPicPr>
          <p:nvPr/>
        </p:nvPicPr>
        <p:blipFill rotWithShape="1">
          <a:blip r:embed="rId3"/>
          <a:srcRect l="11121" r="11335" b="5557"/>
          <a:stretch/>
        </p:blipFill>
        <p:spPr>
          <a:xfrm>
            <a:off x="76200" y="2755503"/>
            <a:ext cx="4432300" cy="3238898"/>
          </a:xfrm>
          <a:prstGeom prst="rect">
            <a:avLst/>
          </a:prstGeom>
        </p:spPr>
      </p:pic>
      <p:sp>
        <p:nvSpPr>
          <p:cNvPr id="16" name="TextBox 15">
            <a:extLst>
              <a:ext uri="{FF2B5EF4-FFF2-40B4-BE49-F238E27FC236}">
                <a16:creationId xmlns:a16="http://schemas.microsoft.com/office/drawing/2014/main" id="{89C89D2F-FC48-49C4-B744-348D5A36B193}"/>
              </a:ext>
            </a:extLst>
          </p:cNvPr>
          <p:cNvSpPr txBox="1"/>
          <p:nvPr/>
        </p:nvSpPr>
        <p:spPr>
          <a:xfrm>
            <a:off x="4593296" y="2134225"/>
            <a:ext cx="7556500" cy="4647426"/>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Kings 2:3-4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6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(David speaking to Solomon)</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"Keep the charge of the LORD your God, to 	walk in 	His ways, to keep His statutes, His commandments, 	His ordinances, and His testimonies, according to 	what is written in the Law of Moses, that you may 	succeed in all that 	you do and wherever you turn,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so that the LORD may carry out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promise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He spoke concerning me, saying,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'If your 	sons are careful of their way, to walk before Me in 	truth with all their heart and with all their soul,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not lack a man on the throne of Israel</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cxnSp>
        <p:nvCxnSpPr>
          <p:cNvPr id="18" name="Straight Connector 17">
            <a:extLst>
              <a:ext uri="{FF2B5EF4-FFF2-40B4-BE49-F238E27FC236}">
                <a16:creationId xmlns:a16="http://schemas.microsoft.com/office/drawing/2014/main" id="{8CF694B0-70A6-49CA-9A22-45C5D246F57B}"/>
              </a:ext>
            </a:extLst>
          </p:cNvPr>
          <p:cNvCxnSpPr/>
          <p:nvPr/>
        </p:nvCxnSpPr>
        <p:spPr>
          <a:xfrm>
            <a:off x="211015" y="2755503"/>
            <a:ext cx="4297485" cy="30966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EAED7D-2821-4735-89A5-75B527D37008}"/>
              </a:ext>
            </a:extLst>
          </p:cNvPr>
          <p:cNvCxnSpPr>
            <a:cxnSpLocks/>
          </p:cNvCxnSpPr>
          <p:nvPr/>
        </p:nvCxnSpPr>
        <p:spPr>
          <a:xfrm flipH="1">
            <a:off x="76201" y="2755503"/>
            <a:ext cx="3933091" cy="32388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0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3722AF-60D3-49FA-8AE6-AF26582E6147}"/>
              </a:ext>
            </a:extLst>
          </p:cNvPr>
          <p:cNvSpPr txBox="1"/>
          <p:nvPr/>
        </p:nvSpPr>
        <p:spPr>
          <a:xfrm>
            <a:off x="4582883" y="2623462"/>
            <a:ext cx="7434943" cy="3616375"/>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1:31-33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behold, you will conceive in your womb 	and bear a son, and you shall name Him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will be great and will be called the Son of 	the Most High; and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 God will give Him 	the throne of His father David;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will reign over the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house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Jacob 	forever, and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kingdom will have no end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And rebuild it as in the days of old; </a:t>
            </a:r>
          </a:p>
        </p:txBody>
      </p:sp>
      <p:pic>
        <p:nvPicPr>
          <p:cNvPr id="10" name="Picture 9">
            <a:extLst>
              <a:ext uri="{FF2B5EF4-FFF2-40B4-BE49-F238E27FC236}">
                <a16:creationId xmlns:a16="http://schemas.microsoft.com/office/drawing/2014/main" id="{6F15A20A-2166-4242-AB94-512AAEEE7849}"/>
              </a:ext>
            </a:extLst>
          </p:cNvPr>
          <p:cNvPicPr>
            <a:picLocks noChangeAspect="1"/>
          </p:cNvPicPr>
          <p:nvPr/>
        </p:nvPicPr>
        <p:blipFill rotWithShape="1">
          <a:blip r:embed="rId3"/>
          <a:srcRect l="11121" r="11335" b="5557"/>
          <a:stretch/>
        </p:blipFill>
        <p:spPr>
          <a:xfrm>
            <a:off x="76200" y="2755503"/>
            <a:ext cx="4432300" cy="3238898"/>
          </a:xfrm>
          <a:prstGeom prst="rect">
            <a:avLst/>
          </a:prstGeom>
        </p:spPr>
      </p:pic>
      <p:cxnSp>
        <p:nvCxnSpPr>
          <p:cNvPr id="5" name="Straight Arrow Connector 4">
            <a:extLst>
              <a:ext uri="{FF2B5EF4-FFF2-40B4-BE49-F238E27FC236}">
                <a16:creationId xmlns:a16="http://schemas.microsoft.com/office/drawing/2014/main" id="{CD7B63FA-711E-4F0C-B717-12B97022F4A7}"/>
              </a:ext>
            </a:extLst>
          </p:cNvPr>
          <p:cNvCxnSpPr>
            <a:cxnSpLocks/>
          </p:cNvCxnSpPr>
          <p:nvPr/>
        </p:nvCxnSpPr>
        <p:spPr>
          <a:xfrm flipH="1">
            <a:off x="2913324" y="4093535"/>
            <a:ext cx="165897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BB2168A-F1F1-4B53-95A5-D142707FD59D}"/>
              </a:ext>
            </a:extLst>
          </p:cNvPr>
          <p:cNvGrpSpPr/>
          <p:nvPr/>
        </p:nvGrpSpPr>
        <p:grpSpPr>
          <a:xfrm>
            <a:off x="76200" y="2755504"/>
            <a:ext cx="3538870" cy="3238898"/>
            <a:chOff x="12700" y="2451100"/>
            <a:chExt cx="2032000" cy="1727200"/>
          </a:xfrm>
        </p:grpSpPr>
        <p:sp>
          <p:nvSpPr>
            <p:cNvPr id="13" name="Rectangle 12">
              <a:extLst>
                <a:ext uri="{FF2B5EF4-FFF2-40B4-BE49-F238E27FC236}">
                  <a16:creationId xmlns:a16="http://schemas.microsoft.com/office/drawing/2014/main" id="{B2F07FB8-7187-4FE1-9AED-227F6D10D045}"/>
                </a:ext>
              </a:extLst>
            </p:cNvPr>
            <p:cNvSpPr/>
            <p:nvPr/>
          </p:nvSpPr>
          <p:spPr>
            <a:xfrm>
              <a:off x="190500" y="3035300"/>
              <a:ext cx="1676400" cy="11430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House of Jacob</a:t>
              </a:r>
              <a:b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(ISRAEL)</a:t>
              </a:r>
            </a:p>
          </p:txBody>
        </p:sp>
        <p:sp>
          <p:nvSpPr>
            <p:cNvPr id="14" name="Isosceles Triangle 13">
              <a:extLst>
                <a:ext uri="{FF2B5EF4-FFF2-40B4-BE49-F238E27FC236}">
                  <a16:creationId xmlns:a16="http://schemas.microsoft.com/office/drawing/2014/main" id="{EBE94606-7E8E-404F-9127-5B3E80091761}"/>
                </a:ext>
              </a:extLst>
            </p:cNvPr>
            <p:cNvSpPr/>
            <p:nvPr/>
          </p:nvSpPr>
          <p:spPr>
            <a:xfrm>
              <a:off x="12700" y="2451100"/>
              <a:ext cx="2032000" cy="6731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Kingdom</a:t>
              </a:r>
            </a:p>
          </p:txBody>
        </p:sp>
      </p:grpSp>
      <p:cxnSp>
        <p:nvCxnSpPr>
          <p:cNvPr id="17" name="Straight Arrow Connector 16">
            <a:extLst>
              <a:ext uri="{FF2B5EF4-FFF2-40B4-BE49-F238E27FC236}">
                <a16:creationId xmlns:a16="http://schemas.microsoft.com/office/drawing/2014/main" id="{A01C62B9-3EAB-40D1-9B34-94E651B45CEE}"/>
              </a:ext>
            </a:extLst>
          </p:cNvPr>
          <p:cNvCxnSpPr>
            <a:cxnSpLocks/>
          </p:cNvCxnSpPr>
          <p:nvPr/>
        </p:nvCxnSpPr>
        <p:spPr>
          <a:xfrm flipH="1">
            <a:off x="3381153" y="5404884"/>
            <a:ext cx="120531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135CAA-18B3-4CD4-8A1F-9BC8FC52F69E}"/>
              </a:ext>
            </a:extLst>
          </p:cNvPr>
          <p:cNvSpPr txBox="1"/>
          <p:nvPr/>
        </p:nvSpPr>
        <p:spPr>
          <a:xfrm>
            <a:off x="4508501" y="1780672"/>
            <a:ext cx="7605578" cy="4970591"/>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15:24-25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comes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end, when He hands over the 	kingdom to the God and Father, when He has 	abolished all rule and all authority and power.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He must reign until He has put all His enemies 	under His feet.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10:12-13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He, having offered one sacrifice for sins for all 	time,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SAT DOWN AT THE RIGHT HAND OF</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waiting from that time onward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UNTIL</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ENEMIES BE MADE A FOOTSTOOL FOR</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FEET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E014479F-82B8-4C51-93DD-168A5F108B24}"/>
              </a:ext>
            </a:extLst>
          </p:cNvPr>
          <p:cNvSpPr txBox="1"/>
          <p:nvPr/>
        </p:nvSpPr>
        <p:spPr>
          <a:xfrm>
            <a:off x="4582883" y="2275113"/>
            <a:ext cx="7434943" cy="449353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2:29-31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"Brethren, I may confidently say to you regarding 	the patriarch David that he both died and was 	buried, and his tomb is with us to this day.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so, because he was a prophet and knew that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HAD SWORN TO HIM WITH AN OATH TO 	SEAT</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HIS DESCENDANTS ON HIS 	THRONE</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looked ahead and spoke of the resurrection of 	the Christ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WAS NEITHER ABANDONED 	TO</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HADES, NOR DID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flesh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SUFFER DECAY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729D497-E278-499B-96C8-EE11460E910B}"/>
              </a:ext>
            </a:extLst>
          </p:cNvPr>
          <p:cNvSpPr txBox="1"/>
          <p:nvPr/>
        </p:nvSpPr>
        <p:spPr>
          <a:xfrm>
            <a:off x="4582883" y="1925050"/>
            <a:ext cx="7442540" cy="4832092"/>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Daniel 7:13-14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 kept looking in the night visions,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behold, 	with the clouds of heaven One like a Son of Man 	was coming</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And He came up to the Ancient of 	Days And was presented before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to Him was given dominion, Glory and 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kingdom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all the peoples, nations and </a:t>
            </a:r>
            <a:r>
              <a:rPr kumimoji="0" lang="en-US" sz="2800" b="0"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every</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language Might serve Him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dominion is an everlasting dominion Which will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pass away; And His kingdom is one Which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not be destroyed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a:extLst>
              <a:ext uri="{FF2B5EF4-FFF2-40B4-BE49-F238E27FC236}">
                <a16:creationId xmlns:a16="http://schemas.microsoft.com/office/drawing/2014/main" id="{9C8DEB3B-6705-4C73-835C-79854641F91D}"/>
              </a:ext>
            </a:extLst>
          </p:cNvPr>
          <p:cNvSpPr txBox="1"/>
          <p:nvPr/>
        </p:nvSpPr>
        <p:spPr>
          <a:xfrm>
            <a:off x="4582883" y="2117554"/>
            <a:ext cx="7434943"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Chronicles 29:23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Solomon sat on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throne of the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king instead of David his father;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prospered, and all Israel obeyed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11:4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in His holy temple;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1"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throne is in heaven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His eyes behold, His 	eyelids test the sons of men. </a:t>
            </a:r>
          </a:p>
        </p:txBody>
      </p:sp>
    </p:spTree>
    <p:extLst>
      <p:ext uri="{BB962C8B-B14F-4D97-AF65-F5344CB8AC3E}">
        <p14:creationId xmlns:p14="http://schemas.microsoft.com/office/powerpoint/2010/main" val="40191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p:cTn id="12"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45"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ppt_w</p:attrName>
                                        </p:attrNameLst>
                                      </p:cBhvr>
                                      <p:tavLst>
                                        <p:tav tm="0" fmla="#ppt_w*sin(2.5*pi*$)">
                                          <p:val>
                                            <p:fltVal val="0"/>
                                          </p:val>
                                        </p:tav>
                                        <p:tav tm="100000">
                                          <p:val>
                                            <p:fltVal val="1"/>
                                          </p:val>
                                        </p:tav>
                                      </p:tavLst>
                                    </p:anim>
                                    <p:anim calcmode="lin" valueType="num">
                                      <p:cBhvr>
                                        <p:cTn id="31"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1">
                                            <p:txEl>
                                              <p:pRg st="1" end="1"/>
                                            </p:txEl>
                                          </p:spTgt>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1">
                                            <p:bg/>
                                          </p:spTgt>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53" presetClass="entr" presetSubtype="16"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par>
                                <p:cTn id="53" presetID="53"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2"/>
                                        </p:tgtEl>
                                        <p:attrNameLst>
                                          <p:attrName>style.visibility</p:attrName>
                                        </p:attrNameLst>
                                      </p:cBhvr>
                                      <p:to>
                                        <p:strVal val="hidden"/>
                                      </p:to>
                                    </p:set>
                                  </p:childTnLst>
                                </p:cTn>
                              </p:par>
                              <p:par>
                                <p:cTn id="62" presetID="53" presetClass="entr" presetSubtype="16"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p:cTn id="86" dur="500" fill="hold"/>
                                        <p:tgtEl>
                                          <p:spTgt spid="9"/>
                                        </p:tgtEl>
                                        <p:attrNameLst>
                                          <p:attrName>ppt_w</p:attrName>
                                        </p:attrNameLst>
                                      </p:cBhvr>
                                      <p:tavLst>
                                        <p:tav tm="0">
                                          <p:val>
                                            <p:fltVal val="0"/>
                                          </p:val>
                                        </p:tav>
                                        <p:tav tm="100000">
                                          <p:val>
                                            <p:strVal val="#ppt_w"/>
                                          </p:val>
                                        </p:tav>
                                      </p:tavLst>
                                    </p:anim>
                                    <p:anim calcmode="lin" valueType="num">
                                      <p:cBhvr>
                                        <p:cTn id="87" dur="500" fill="hold"/>
                                        <p:tgtEl>
                                          <p:spTgt spid="9"/>
                                        </p:tgtEl>
                                        <p:attrNameLst>
                                          <p:attrName>ppt_h</p:attrName>
                                        </p:attrNameLst>
                                      </p:cBhvr>
                                      <p:tavLst>
                                        <p:tav tm="0">
                                          <p:val>
                                            <p:fltVal val="0"/>
                                          </p:val>
                                        </p:tav>
                                        <p:tav tm="100000">
                                          <p:val>
                                            <p:strVal val="#ppt_h"/>
                                          </p:val>
                                        </p:tav>
                                      </p:tavLst>
                                    </p:anim>
                                    <p:animEffect transition="in" filter="fade">
                                      <p:cBhvr>
                                        <p:cTn id="88" dur="500"/>
                                        <p:tgtEl>
                                          <p:spTgt spid="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9"/>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build="allAtOnce" animBg="1"/>
      <p:bldP spid="9" grpId="0" animBg="1"/>
      <p:bldP spid="9" grpId="1" animBg="1"/>
      <p:bldP spid="22" grpId="0" animBg="1"/>
      <p:bldP spid="22" grpId="1" animBg="1"/>
      <p:bldP spid="7" grpId="0" animBg="1"/>
      <p:bldP spid="7" grpId="1" animBg="1"/>
      <p:bldP spid="8" grpId="0" animBg="1"/>
      <p:bldP spid="8" grpId="1"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131ADD-2048-4FBB-AA0A-D2F4126D127A}"/>
              </a:ext>
            </a:extLst>
          </p:cNvPr>
          <p:cNvSpPr txBox="1"/>
          <p:nvPr/>
        </p:nvSpPr>
        <p:spPr>
          <a:xfrm>
            <a:off x="4136571" y="1714350"/>
            <a:ext cx="7979229" cy="452431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Jeremiah 22:24-30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I live," declares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even though </a:t>
            </a:r>
            <a:r>
              <a:rPr kumimoji="0" lang="en-US" sz="2400" b="0"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Coniah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son of Jehoiakim king of Judah were a signet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on My 	right hand,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yet I would pull you off; </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will give you over into the hand of those who are 	seeking your life, yes, into the hand of those 	whom you 	dread, even into the hand of Nebuchadnezzar king of 	Babylon and into the hand of the Chaldeans.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will hurl you and your mother who bore you into another 	country where you were not born, and there you will die.</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as for the land to which they desire to return, they will 	not return to it.  </a:t>
            </a:r>
          </a:p>
        </p:txBody>
      </p:sp>
      <p:sp>
        <p:nvSpPr>
          <p:cNvPr id="8" name="TextBox 7">
            <a:extLst>
              <a:ext uri="{FF2B5EF4-FFF2-40B4-BE49-F238E27FC236}">
                <a16:creationId xmlns:a16="http://schemas.microsoft.com/office/drawing/2014/main" id="{94F55AD2-8D3E-41C2-B52D-517CE617E886}"/>
              </a:ext>
            </a:extLst>
          </p:cNvPr>
          <p:cNvSpPr txBox="1"/>
          <p:nvPr/>
        </p:nvSpPr>
        <p:spPr>
          <a:xfrm>
            <a:off x="4136571" y="2151325"/>
            <a:ext cx="7979229" cy="4601260"/>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this man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Coniah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despised, shattered jar? Or is he an 	undesirable vessel? Why have he 	and his descendants been 	hurled out And cast into a land 	that they had not known?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 land, land, land, Hear the word of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"Thus says the </a:t>
            </a:r>
            <a:r>
              <a:rPr kumimoji="0" lang="en-US" sz="24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'Write this man down childless, A 	man who will not prosper in his days;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no man of his 	descendants will prosper Sitting on the throne of David 	Or ruling again in Judah.’”</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(Jesus as one of his descendants could never sit on a throne in Jerusalem. The power of David’s throne was God’s throne in heaven. And Jesus was raised from the dead to sit at God’s right hand in heaven, on the throne of David)</a:t>
            </a:r>
          </a:p>
        </p:txBody>
      </p:sp>
      <p:sp>
        <p:nvSpPr>
          <p:cNvPr id="2" name="TextBox 1">
            <a:extLst>
              <a:ext uri="{FF2B5EF4-FFF2-40B4-BE49-F238E27FC236}">
                <a16:creationId xmlns:a16="http://schemas.microsoft.com/office/drawing/2014/main" id="{3EF674F3-D18C-4768-96EE-23D2F5F91E98}"/>
              </a:ext>
            </a:extLst>
          </p:cNvPr>
          <p:cNvSpPr txBox="1"/>
          <p:nvPr/>
        </p:nvSpPr>
        <p:spPr>
          <a:xfrm>
            <a:off x="0" y="0"/>
            <a:ext cx="12192000" cy="1384995"/>
          </a:xfrm>
          <a:prstGeom prst="rect">
            <a:avLst/>
          </a:prstGeom>
          <a:solidFill>
            <a:schemeClr val="bg1"/>
          </a:solidFill>
          <a:ln w="3810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 9:11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that day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rebuild it as in the days of old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id="{6F15A20A-2166-4242-AB94-512AAEEE7849}"/>
              </a:ext>
            </a:extLst>
          </p:cNvPr>
          <p:cNvPicPr>
            <a:picLocks noChangeAspect="1"/>
          </p:cNvPicPr>
          <p:nvPr/>
        </p:nvPicPr>
        <p:blipFill rotWithShape="1">
          <a:blip r:embed="rId3"/>
          <a:srcRect l="11121" r="11335" b="5557"/>
          <a:stretch/>
        </p:blipFill>
        <p:spPr>
          <a:xfrm>
            <a:off x="76200" y="2755503"/>
            <a:ext cx="4060371" cy="3074068"/>
          </a:xfrm>
          <a:prstGeom prst="rect">
            <a:avLst/>
          </a:prstGeom>
        </p:spPr>
      </p:pic>
      <p:sp>
        <p:nvSpPr>
          <p:cNvPr id="9" name="TextBox 8">
            <a:extLst>
              <a:ext uri="{FF2B5EF4-FFF2-40B4-BE49-F238E27FC236}">
                <a16:creationId xmlns:a16="http://schemas.microsoft.com/office/drawing/2014/main" id="{ADB88676-BBD3-4562-92AB-2A4C99EBE0D9}"/>
              </a:ext>
            </a:extLst>
          </p:cNvPr>
          <p:cNvSpPr txBox="1"/>
          <p:nvPr/>
        </p:nvSpPr>
        <p:spPr>
          <a:xfrm>
            <a:off x="4136571" y="3233057"/>
            <a:ext cx="7979229" cy="3616375"/>
          </a:xfrm>
          <a:prstGeom prst="rect">
            <a:avLst/>
          </a:prstGeom>
          <a:solidFill>
            <a:schemeClr val="bg1"/>
          </a:solidFill>
          <a:ln w="38100">
            <a:solidFill>
              <a:srgbClr val="00B050"/>
            </a:solidFill>
          </a:ln>
        </p:spPr>
        <p:txBody>
          <a:bodyPr wrap="square" rtlCol="0">
            <a:spAutoFit/>
          </a:bodyPr>
          <a:lstStyle/>
          <a:p>
            <a:pPr marL="0" marR="0" lvl="0" indent="0" algn="l" defTabSz="36576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Josiah became the father of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Jeconiah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his 	brothers, at the time of the deportation to Babylon.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the deportation to Babylon: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Jeconiah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became 	the father of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Shealtiel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Shealtiel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father of 	Zerubbabel. </a:t>
            </a:r>
          </a:p>
          <a:p>
            <a:pPr marL="0" marR="0" lvl="0" indent="0" algn="ctr" defTabSz="36576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(Jeconiah is </a:t>
            </a:r>
            <a:r>
              <a:rPr kumimoji="0" lang="en-US" sz="2800" b="0"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Coniah</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of Jeremiah. None of his descendants would ever sit on the throne in Jerusalem)</a:t>
            </a:r>
          </a:p>
        </p:txBody>
      </p:sp>
      <p:sp>
        <p:nvSpPr>
          <p:cNvPr id="11" name="TextBox 10">
            <a:extLst>
              <a:ext uri="{FF2B5EF4-FFF2-40B4-BE49-F238E27FC236}">
                <a16:creationId xmlns:a16="http://schemas.microsoft.com/office/drawing/2014/main" id="{31C3A284-DEE9-4DC7-87C3-0307579DFAF5}"/>
              </a:ext>
            </a:extLst>
          </p:cNvPr>
          <p:cNvSpPr txBox="1"/>
          <p:nvPr/>
        </p:nvSpPr>
        <p:spPr>
          <a:xfrm>
            <a:off x="4136571" y="1718230"/>
            <a:ext cx="7965054" cy="4862870"/>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JESUS WOULD NEVER SIT ON DAVID’S 	EARTHLY THRONE IN JERUSALEM AND 	RULE!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GOD HAD REMOVED HIS HEAVENLY 	AUTHORITY FROM DAVID’S EARTHLY 	THRONE RETURNING IT TO THE 	HEAVENS!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THIS IS WHERE DAVID SAW HIS 	DESCENDANT RAISED FROM THE DEAD 	TO BE SEATED FOREVER!</a:t>
            </a:r>
          </a:p>
        </p:txBody>
      </p:sp>
    </p:spTree>
    <p:extLst>
      <p:ext uri="{BB962C8B-B14F-4D97-AF65-F5344CB8AC3E}">
        <p14:creationId xmlns:p14="http://schemas.microsoft.com/office/powerpoint/2010/main" val="16776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fltVal val="0"/>
                                          </p:val>
                                        </p:tav>
                                      </p:tavLst>
                                    </p:anim>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par>
                                <p:cTn id="53" presetID="1" presetClass="entr" presetSubtype="0" fill="hold" nodeType="with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1"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678D02-774A-49F1-B515-CB4579CCAD14}"/>
              </a:ext>
            </a:extLst>
          </p:cNvPr>
          <p:cNvSpPr txBox="1"/>
          <p:nvPr/>
        </p:nvSpPr>
        <p:spPr>
          <a:xfrm>
            <a:off x="0" y="0"/>
            <a:ext cx="12192000" cy="224676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Amos 9:11-12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that day I will raise up the fallen booth of David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wall up its breaches; I 	will also raise up its ruins And rebuild it as in the days of old;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they may possess the remnant of Edom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 the nations who are called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by My name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Declares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does this. </a:t>
            </a:r>
          </a:p>
        </p:txBody>
      </p:sp>
      <p:sp>
        <p:nvSpPr>
          <p:cNvPr id="3" name="TextBox 2">
            <a:extLst>
              <a:ext uri="{FF2B5EF4-FFF2-40B4-BE49-F238E27FC236}">
                <a16:creationId xmlns:a16="http://schemas.microsoft.com/office/drawing/2014/main" id="{C4892F28-DCC2-4ADD-A1BC-14D7CDA1D1E4}"/>
              </a:ext>
            </a:extLst>
          </p:cNvPr>
          <p:cNvSpPr txBox="1"/>
          <p:nvPr/>
        </p:nvSpPr>
        <p:spPr>
          <a:xfrm>
            <a:off x="0" y="2887682"/>
            <a:ext cx="12192000" cy="3970318"/>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15:15-18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"With this the words of the Prophets agree, just as it is written,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AFTER THESE THINGS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will return,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TABERNACLE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DAVID WHICH HAS FALLEN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REBUILD 	ITS RUINS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RESTORE 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THE REST OF</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MANKIND MAY SEEK THE</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ALL</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ARE CALLED BY</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NAME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SAYS 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MAKES THESE THINGS KNOWN FROM LONG 	AGO</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id="{BF4E94CF-AE73-4CD6-A9F2-C6C5B1B34A5D}"/>
              </a:ext>
            </a:extLst>
          </p:cNvPr>
          <p:cNvSpPr txBox="1"/>
          <p:nvPr/>
        </p:nvSpPr>
        <p:spPr>
          <a:xfrm>
            <a:off x="0" y="-64264"/>
            <a:ext cx="12192000" cy="7032694"/>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2:11-15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remember that formerly you, the Gentiles in the flesh, who are called 	"Uncircumcision" by the so-called "Circumcision,"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performed in the 	flesh by human hands—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remember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you were at that time separate from Christ, excluded from the 	commonwealth of Israel, and strangers to the covenants of promise, having no 	hope and without God in the world.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now in Christ Jesus you who formerly were far off have been brought near 	by the blood of Christ.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He Himself is our peace, who made both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groups into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and broke down the 	barrier of the dividing wall,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abolishing in His flesh the enmity,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Law of commandments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contained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ordinances, so that in Himself He might make the two into one new 	man,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establishing peace, </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Amos’s Prophecy Foretold David’s House Rebuilt - So Gentiles May Seek The Lord</a:t>
            </a:r>
          </a:p>
        </p:txBody>
      </p:sp>
      <p:sp>
        <p:nvSpPr>
          <p:cNvPr id="6" name="Action Button: Go Back or Previous 5">
            <a:hlinkClick r:id="rId2" action="ppaction://hlinksldjump" highlightClick="1">
              <a:snd r:embed="rId3" name="arrow.wav"/>
            </a:hlinkClick>
            <a:extLst>
              <a:ext uri="{FF2B5EF4-FFF2-40B4-BE49-F238E27FC236}">
                <a16:creationId xmlns:a16="http://schemas.microsoft.com/office/drawing/2014/main" id="{C43CAAAF-D4F8-40F1-8B52-CE6A30F413E4}"/>
              </a:ext>
            </a:extLst>
          </p:cNvPr>
          <p:cNvSpPr/>
          <p:nvPr/>
        </p:nvSpPr>
        <p:spPr>
          <a:xfrm>
            <a:off x="11133218" y="2390272"/>
            <a:ext cx="946484" cy="30490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AB0CCE-E990-4C76-ABEA-9754C1B78428}"/>
              </a:ext>
            </a:extLst>
          </p:cNvPr>
          <p:cNvSpPr txBox="1"/>
          <p:nvPr/>
        </p:nvSpPr>
        <p:spPr>
          <a:xfrm>
            <a:off x="0" y="1843951"/>
            <a:ext cx="12192000" cy="3170099"/>
          </a:xfrm>
          <a:prstGeom prst="rect">
            <a:avLst/>
          </a:prstGeom>
          <a:solidFill>
            <a:schemeClr val="bg1"/>
          </a:solidFill>
          <a:ln w="38100">
            <a:solidFill>
              <a:srgbClr val="00B050"/>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15:12 </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40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Again Isaiah says, </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SHALL COME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ROOT OF</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JESSE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WHO ARISES TO RULE 	OVER THE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 SHALL THE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 HOPE</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5477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2"/>
                                        </p:tgtEl>
                                        <p:attrNameLst>
                                          <p:attrName>ppt_w</p:attrName>
                                        </p:attrNameLst>
                                      </p:cBhvr>
                                      <p:tavLst>
                                        <p:tav tm="0">
                                          <p:val>
                                            <p:strVal val="ppt_w"/>
                                          </p:val>
                                        </p:tav>
                                        <p:tav tm="100000">
                                          <p:val>
                                            <p:fltVal val="0"/>
                                          </p:val>
                                        </p:tav>
                                      </p:tavLst>
                                    </p:anim>
                                    <p:anim calcmode="lin" valueType="num">
                                      <p:cBhvr>
                                        <p:cTn id="32" dur="500"/>
                                        <p:tgtEl>
                                          <p:spTgt spid="2"/>
                                        </p:tgtEl>
                                        <p:attrNameLst>
                                          <p:attrName>ppt_h</p:attrName>
                                        </p:attrNameLst>
                                      </p:cBhvr>
                                      <p:tavLst>
                                        <p:tav tm="0">
                                          <p:val>
                                            <p:strVal val="ppt_h"/>
                                          </p:val>
                                        </p:tav>
                                        <p:tav tm="100000">
                                          <p:val>
                                            <p:fltVal val="0"/>
                                          </p:val>
                                        </p:tav>
                                      </p:tavLst>
                                    </p:anim>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animBg="1"/>
      <p:bldP spid="2" grpId="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FA271B-4C07-44FB-8813-693A3D873AC4}"/>
              </a:ext>
            </a:extLst>
          </p:cNvPr>
          <p:cNvSpPr txBox="1"/>
          <p:nvPr/>
        </p:nvSpPr>
        <p:spPr>
          <a:xfrm>
            <a:off x="0" y="1106293"/>
            <a:ext cx="12192000" cy="4001095"/>
          </a:xfrm>
          <a:prstGeom prst="rect">
            <a:avLst/>
          </a:prstGeom>
          <a:solidFill>
            <a:schemeClr val="bg1"/>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Abstain from things contaminated by or sacrificed to idols –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 31:19;</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Ex 20:4; Dt 27:15;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1Cor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8:7-10</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From blood –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 9:2-4</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From things strangled –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Things strangled still contained the blood</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From Fornication –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 2:24; 20:1-13; 18:17-21; Jude 7; Gen 38:24 </a:t>
            </a:r>
          </a:p>
        </p:txBody>
      </p:sp>
      <p:sp>
        <p:nvSpPr>
          <p:cNvPr id="3" name="TextBox 2">
            <a:extLst>
              <a:ext uri="{FF2B5EF4-FFF2-40B4-BE49-F238E27FC236}">
                <a16:creationId xmlns:a16="http://schemas.microsoft.com/office/drawing/2014/main" id="{AAC00E39-86C4-40BE-9F8E-B92FFF7F6FF8}"/>
              </a:ext>
            </a:extLst>
          </p:cNvPr>
          <p:cNvSpPr txBox="1"/>
          <p:nvPr/>
        </p:nvSpPr>
        <p:spPr>
          <a:xfrm>
            <a:off x="0" y="1405369"/>
            <a:ext cx="12192000" cy="4047262"/>
          </a:xfrm>
          <a:prstGeom prst="rect">
            <a:avLst/>
          </a:prstGeom>
          <a:solidFill>
            <a:schemeClr val="bg1"/>
          </a:solidFill>
          <a:ln w="38100">
            <a:solidFill>
              <a:srgbClr val="00B050"/>
            </a:solid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Wisdom From the Jerusalem Church </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counsel from James)</a:t>
            </a:r>
            <a:br>
              <a:rPr kumimoji="0" lang="en-US" sz="2800" b="0" i="0" u="sng"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that we write to them that they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abstain from things contaminated by idols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fornication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from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is strangled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from blood.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15:29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letter of clarification sent by the Jerusalem church)</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you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abstain from things sacrificed to idols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blood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things 	strangled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fornication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you keep yourselves free from such things, you 	will do well. Farewell." </a:t>
            </a:r>
          </a:p>
        </p:txBody>
      </p:sp>
      <p:sp>
        <p:nvSpPr>
          <p:cNvPr id="2" name="TextBox 1">
            <a:extLst>
              <a:ext uri="{FF2B5EF4-FFF2-40B4-BE49-F238E27FC236}">
                <a16:creationId xmlns:a16="http://schemas.microsoft.com/office/drawing/2014/main" id="{FF1F7D6C-0653-4244-B187-44892602C532}"/>
              </a:ext>
            </a:extLst>
          </p:cNvPr>
          <p:cNvSpPr txBox="1"/>
          <p:nvPr/>
        </p:nvSpPr>
        <p:spPr>
          <a:xfrm>
            <a:off x="0" y="22166"/>
            <a:ext cx="12192000" cy="954107"/>
          </a:xfrm>
          <a:prstGeom prst="rect">
            <a:avLst/>
          </a:prstGeom>
          <a:solidFill>
            <a:schemeClr val="bg1"/>
          </a:solidFill>
          <a:ln w="38100">
            <a:solidFill>
              <a:schemeClr val="tx1"/>
            </a:solid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THINGS THAT HAVE ALWAYS BEEN BOUND</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15:20, 29</a:t>
            </a:r>
          </a:p>
        </p:txBody>
      </p:sp>
      <p:sp>
        <p:nvSpPr>
          <p:cNvPr id="19" name="Action Button: Go Back or Previous 18">
            <a:hlinkClick r:id="rId3" action="ppaction://hlinksldjump" highlightClick="1">
              <a:snd r:embed="rId4" name="arrow.wav"/>
            </a:hlinkClick>
            <a:extLst>
              <a:ext uri="{FF2B5EF4-FFF2-40B4-BE49-F238E27FC236}">
                <a16:creationId xmlns:a16="http://schemas.microsoft.com/office/drawing/2014/main" id="{FAAE236D-367E-4401-9D50-A73C9176FD04}"/>
              </a:ext>
            </a:extLst>
          </p:cNvPr>
          <p:cNvSpPr/>
          <p:nvPr/>
        </p:nvSpPr>
        <p:spPr>
          <a:xfrm>
            <a:off x="10992535" y="6394222"/>
            <a:ext cx="1124910" cy="37847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E9E863E9-7832-4967-A18B-474B5FAAEFA2}"/>
              </a:ext>
            </a:extLst>
          </p:cNvPr>
          <p:cNvSpPr txBox="1"/>
          <p:nvPr/>
        </p:nvSpPr>
        <p:spPr>
          <a:xfrm>
            <a:off x="19742" y="1975143"/>
            <a:ext cx="12165676"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31:19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(Idolatry existed early among God’s people)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When Laban had gone to shear his flock, then Rachel stole the household idols 	that were her father's.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84E482C-7111-4A97-AAF8-DBE03D844710}"/>
              </a:ext>
            </a:extLst>
          </p:cNvPr>
          <p:cNvSpPr txBox="1"/>
          <p:nvPr/>
        </p:nvSpPr>
        <p:spPr>
          <a:xfrm>
            <a:off x="13160" y="3474338"/>
            <a:ext cx="12185418" cy="1384995"/>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Exodus 20:4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(The Ten Commandments)</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not make for yourself an idol, or any likeness of what is in heaven 	above or on the earth beneath or in the water under the earth.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39ABAE80-CD0D-4988-903F-2B17A7603F90}"/>
              </a:ext>
            </a:extLst>
          </p:cNvPr>
          <p:cNvSpPr txBox="1"/>
          <p:nvPr/>
        </p:nvSpPr>
        <p:spPr>
          <a:xfrm>
            <a:off x="13160" y="5017305"/>
            <a:ext cx="12172258" cy="1815882"/>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27:15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'Cursed is the man who makes an idol or a molten image, an abomination to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work of the hands of the craftsman, and sets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up in secret.' And all 	the people shall answer and say, 'Amen.'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A6853A1-05CA-41CA-ACCF-C530E78D8FCF}"/>
              </a:ext>
            </a:extLst>
          </p:cNvPr>
          <p:cNvSpPr txBox="1"/>
          <p:nvPr/>
        </p:nvSpPr>
        <p:spPr>
          <a:xfrm>
            <a:off x="13160" y="1975143"/>
            <a:ext cx="12192000" cy="4832092"/>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8:7-10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However not all men have this knowledge;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some, being accustomed to the 	idol until now, eat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if it were sacrificed to an idol; and their conscience 	being weak is defiled.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food will not commend us to God; we are neither the worse if we do not eat, 	nor the better if we do eat.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take care that this liberty of yours does not somehow become a stumbling 	block to the weak.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if someone sees you, who have knowledge, dining in an idol's temple, will 	not his conscience, if he is weak, be strengthened to eat things sacrificed to 	idols?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18153062-F0AD-4199-9886-FE00143470F4}"/>
              </a:ext>
            </a:extLst>
          </p:cNvPr>
          <p:cNvSpPr txBox="1"/>
          <p:nvPr/>
        </p:nvSpPr>
        <p:spPr>
          <a:xfrm>
            <a:off x="13160" y="3038982"/>
            <a:ext cx="12165680" cy="3108543"/>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9:2-4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fear of you and the terror of you will be on every beast of the earth and on 	every bird of the sky; with everything that creeps on the ground, and all the fish 	of the sea, into your hand they are given.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"Every moving thing that is alive shall be food for you; I give all to you, 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gave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green plant.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"Only you shall not eat flesh with its life,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is,</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its blood. </a:t>
            </a:r>
          </a:p>
        </p:txBody>
      </p:sp>
      <p:sp>
        <p:nvSpPr>
          <p:cNvPr id="11" name="TextBox 10">
            <a:extLst>
              <a:ext uri="{FF2B5EF4-FFF2-40B4-BE49-F238E27FC236}">
                <a16:creationId xmlns:a16="http://schemas.microsoft.com/office/drawing/2014/main" id="{70547802-F309-4EC7-8BE9-95EC5A3BCF20}"/>
              </a:ext>
            </a:extLst>
          </p:cNvPr>
          <p:cNvSpPr txBox="1"/>
          <p:nvPr/>
        </p:nvSpPr>
        <p:spPr>
          <a:xfrm>
            <a:off x="13160" y="5131282"/>
            <a:ext cx="12192000" cy="1384995"/>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2:24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(what God intended in intimate relations)</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reason a man shall leave his father and his mother, and be joined to his 	wife; and they shall become one flesh.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4C80751-0B7A-483A-8A5E-A70175EF74E1}"/>
              </a:ext>
            </a:extLst>
          </p:cNvPr>
          <p:cNvSpPr txBox="1"/>
          <p:nvPr/>
        </p:nvSpPr>
        <p:spPr>
          <a:xfrm>
            <a:off x="6578" y="1092021"/>
            <a:ext cx="12178840" cy="5693866"/>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20:1-13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(even among Gentiles moral right is recognized)</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Abraham journeyed from there toward the land of the Negev, and settled 	between Kadesh and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Shur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he sojourned 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Gerar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Abraham said of Sarah his wife,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"She is my sister."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Abimelech king of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Gerar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sent and took Sarah.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God came to Abimelech in a dream of the night, and said to him,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 	you are a dead man because of the woman whom you have taken, for she is 	married."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Abimelech had not come near her; and he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"Lord, will You slay a nation, 	even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though</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blameless?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"Did he not himself say to me, 'She is my sister'?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she herself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'He is my 	brother.' In the integrity of my heart and the innocence of my hands I have done 	this." </a:t>
            </a:r>
          </a:p>
        </p:txBody>
      </p:sp>
      <p:sp>
        <p:nvSpPr>
          <p:cNvPr id="13" name="TextBox 12">
            <a:extLst>
              <a:ext uri="{FF2B5EF4-FFF2-40B4-BE49-F238E27FC236}">
                <a16:creationId xmlns:a16="http://schemas.microsoft.com/office/drawing/2014/main" id="{D34824E0-5FBF-4820-ADB7-D0B2905E1ECD}"/>
              </a:ext>
            </a:extLst>
          </p:cNvPr>
          <p:cNvSpPr txBox="1"/>
          <p:nvPr/>
        </p:nvSpPr>
        <p:spPr>
          <a:xfrm>
            <a:off x="13160" y="1572240"/>
            <a:ext cx="12165680" cy="526297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God said to him in the dream,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"Yes, I know that in the integrity of your 	heart you have done this, and I also kept you from sinning against Me; therefore I 	did not let you touch her.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"Now therefore, restore the man's wife, for he is a prophet, and he will pray for 	you and you will live. But if you do not restore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know that you shall surely 	die, you and all who are yours."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Abimelech arose early in the morning and called all his servants and told all 	these things in their hearing; and the men were greatly frightened.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Abimelech called Abraham and said to him,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"What have you done to us? 	And how have I sinned against you, that you have brought on me and on my 	kingdom a great sin? You have done to me things that ought not to be done."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04C05D7-FDCD-49A7-A8C3-72E44FA962E8}"/>
              </a:ext>
            </a:extLst>
          </p:cNvPr>
          <p:cNvSpPr txBox="1"/>
          <p:nvPr/>
        </p:nvSpPr>
        <p:spPr>
          <a:xfrm>
            <a:off x="13160" y="1572240"/>
            <a:ext cx="12165680" cy="5262979"/>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Abimelech said to Abraham, "What have you encountered, that you have 	done this thing?"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Abraham said,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"Because I thought, surely there is no fear of God in this place, 	and they will kill me because of my wife.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"Besides, she actually is my sister, the daughter of my father, but not the 	daughter of my mother, and she became my wife; </a:t>
            </a:r>
            <a:b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and it came about, when God caused me to wander from my father's house, that I 	said to her, 'This is the kindness which you will show to me: everywhere we go, 	say of me, "He is my brother.“’”</a:t>
            </a:r>
            <a:b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F05D9B1C-8C21-44E9-AC28-18B49D3DAF89}"/>
              </a:ext>
            </a:extLst>
          </p:cNvPr>
          <p:cNvSpPr txBox="1"/>
          <p:nvPr/>
        </p:nvSpPr>
        <p:spPr>
          <a:xfrm>
            <a:off x="9871" y="1097272"/>
            <a:ext cx="12172258" cy="3108543"/>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18:17-21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I hide from Abraham what I am about to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since Abraham will surely become a great and mighty nation, and in him all the 	nations of the earth will be blessed?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I have chosen him, so that he may command his children and his household 	after him to keep the way of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doing righteousness and justice, so 	that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may bring upon Abraham what He has spoken about him."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151EE1EF-D67D-425A-96A8-F3D5A79583E2}"/>
              </a:ext>
            </a:extLst>
          </p:cNvPr>
          <p:cNvSpPr txBox="1"/>
          <p:nvPr/>
        </p:nvSpPr>
        <p:spPr>
          <a:xfrm>
            <a:off x="13160" y="1611292"/>
            <a:ext cx="12172258" cy="2908489"/>
          </a:xfrm>
          <a:prstGeom prst="rect">
            <a:avLst/>
          </a:prstGeom>
          <a:solidFill>
            <a:srgbClr val="FFFFCC"/>
          </a:solidFill>
          <a:ln w="38100">
            <a:solidFill>
              <a:schemeClr val="tx1"/>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outcry of Sodom and Gomorrah is indeed great, and 	their sin is exceedingly grave.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go down now, and see if they have done entirely according to its outcry, 	which has come to Me; and if not, I will know.“</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6E47999C-B8C1-491F-B51A-5BF45BF49D95}"/>
              </a:ext>
            </a:extLst>
          </p:cNvPr>
          <p:cNvSpPr txBox="1"/>
          <p:nvPr/>
        </p:nvSpPr>
        <p:spPr>
          <a:xfrm>
            <a:off x="13160" y="5042118"/>
            <a:ext cx="12165680" cy="1815882"/>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Jude 1:7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 as Sodom and Gomorrah and the cities around them, since they in the same 	way as these indulged in gross immorality and went after strange flesh, are 	exhibited as an example in undergoing the punishment of eternal fire. </a:t>
            </a:r>
          </a:p>
        </p:txBody>
      </p:sp>
      <p:sp>
        <p:nvSpPr>
          <p:cNvPr id="18" name="TextBox 17">
            <a:extLst>
              <a:ext uri="{FF2B5EF4-FFF2-40B4-BE49-F238E27FC236}">
                <a16:creationId xmlns:a16="http://schemas.microsoft.com/office/drawing/2014/main" id="{21D50380-4817-4104-AC99-20F77C0357FE}"/>
              </a:ext>
            </a:extLst>
          </p:cNvPr>
          <p:cNvSpPr txBox="1"/>
          <p:nvPr/>
        </p:nvSpPr>
        <p:spPr>
          <a:xfrm>
            <a:off x="-6582" y="1159826"/>
            <a:ext cx="12178840" cy="3262432"/>
          </a:xfrm>
          <a:prstGeom prst="rect">
            <a:avLst/>
          </a:prstGeom>
          <a:solidFill>
            <a:srgbClr val="FFFFCC"/>
          </a:solidFill>
          <a:ln w="38100">
            <a:solidFill>
              <a:schemeClr val="tx1"/>
            </a:solid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Genesis 38:24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it was about three months later that Judah was informed,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"Your daughter-	in-law Tamar has played the harlot, and behold, she is also with child by 	harlotry."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Judah said, </a:t>
            </a:r>
            <a:r>
              <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"Bring her out and let her be burned!"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(Clearly, Judah was the unrighteous one and not Tamar. Judah recognizes this and confesses his wrong to Tamar. Harlotry was always immoral - NAN)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18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0"/>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p:cTn id="85" dur="500" fill="hold"/>
                                        <p:tgtEl>
                                          <p:spTgt spid="12"/>
                                        </p:tgtEl>
                                        <p:attrNameLst>
                                          <p:attrName>ppt_w</p:attrName>
                                        </p:attrNameLst>
                                      </p:cBhvr>
                                      <p:tavLst>
                                        <p:tav tm="0">
                                          <p:val>
                                            <p:fltVal val="0"/>
                                          </p:val>
                                        </p:tav>
                                        <p:tav tm="100000">
                                          <p:val>
                                            <p:strVal val="#ppt_w"/>
                                          </p:val>
                                        </p:tav>
                                      </p:tavLst>
                                    </p:anim>
                                    <p:anim calcmode="lin" valueType="num">
                                      <p:cBhvr>
                                        <p:cTn id="86" dur="500" fill="hold"/>
                                        <p:tgtEl>
                                          <p:spTgt spid="12"/>
                                        </p:tgtEl>
                                        <p:attrNameLst>
                                          <p:attrName>ppt_h</p:attrName>
                                        </p:attrNameLst>
                                      </p:cBhvr>
                                      <p:tavLst>
                                        <p:tav tm="0">
                                          <p:val>
                                            <p:fltVal val="0"/>
                                          </p:val>
                                        </p:tav>
                                        <p:tav tm="100000">
                                          <p:val>
                                            <p:strVal val="#ppt_h"/>
                                          </p:val>
                                        </p:tav>
                                      </p:tavLst>
                                    </p:anim>
                                    <p:animEffect transition="in" filter="fade">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fltVal val="0"/>
                                          </p:val>
                                        </p:tav>
                                        <p:tav tm="100000">
                                          <p:val>
                                            <p:strVal val="#ppt_w"/>
                                          </p:val>
                                        </p:tav>
                                      </p:tavLst>
                                    </p:anim>
                                    <p:anim calcmode="lin" valueType="num">
                                      <p:cBhvr>
                                        <p:cTn id="93" dur="500" fill="hold"/>
                                        <p:tgtEl>
                                          <p:spTgt spid="13"/>
                                        </p:tgtEl>
                                        <p:attrNameLst>
                                          <p:attrName>ppt_h</p:attrName>
                                        </p:attrNameLst>
                                      </p:cBhvr>
                                      <p:tavLst>
                                        <p:tav tm="0">
                                          <p:val>
                                            <p:fltVal val="0"/>
                                          </p:val>
                                        </p:tav>
                                        <p:tav tm="100000">
                                          <p:val>
                                            <p:strVal val="#ppt_h"/>
                                          </p:val>
                                        </p:tav>
                                      </p:tavLst>
                                    </p:anim>
                                    <p:animEffect transition="in" filter="fade">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xit" presetSubtype="0" fill="hold" grpId="1" nodeType="click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3"/>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12"/>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16"/>
                                        </p:tgtEl>
                                        <p:attrNameLst>
                                          <p:attrName>style.visibility</p:attrName>
                                        </p:attrNameLst>
                                      </p:cBhvr>
                                      <p:to>
                                        <p:strVal val="visible"/>
                                      </p:to>
                                    </p:set>
                                    <p:anim calcmode="lin" valueType="num">
                                      <p:cBhvr>
                                        <p:cTn id="114" dur="500" fill="hold"/>
                                        <p:tgtEl>
                                          <p:spTgt spid="16"/>
                                        </p:tgtEl>
                                        <p:attrNameLst>
                                          <p:attrName>ppt_w</p:attrName>
                                        </p:attrNameLst>
                                      </p:cBhvr>
                                      <p:tavLst>
                                        <p:tav tm="0">
                                          <p:val>
                                            <p:fltVal val="0"/>
                                          </p:val>
                                        </p:tav>
                                        <p:tav tm="100000">
                                          <p:val>
                                            <p:strVal val="#ppt_w"/>
                                          </p:val>
                                        </p:tav>
                                      </p:tavLst>
                                    </p:anim>
                                    <p:anim calcmode="lin" valueType="num">
                                      <p:cBhvr>
                                        <p:cTn id="115" dur="500" fill="hold"/>
                                        <p:tgtEl>
                                          <p:spTgt spid="16"/>
                                        </p:tgtEl>
                                        <p:attrNameLst>
                                          <p:attrName>ppt_h</p:attrName>
                                        </p:attrNameLst>
                                      </p:cBhvr>
                                      <p:tavLst>
                                        <p:tav tm="0">
                                          <p:val>
                                            <p:fltVal val="0"/>
                                          </p:val>
                                        </p:tav>
                                        <p:tav tm="100000">
                                          <p:val>
                                            <p:strVal val="#ppt_h"/>
                                          </p:val>
                                        </p:tav>
                                      </p:tavLst>
                                    </p:anim>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 calcmode="lin" valueType="num">
                                      <p:cBhvr>
                                        <p:cTn id="125" dur="500" fill="hold"/>
                                        <p:tgtEl>
                                          <p:spTgt spid="17"/>
                                        </p:tgtEl>
                                        <p:attrNameLst>
                                          <p:attrName>ppt_w</p:attrName>
                                        </p:attrNameLst>
                                      </p:cBhvr>
                                      <p:tavLst>
                                        <p:tav tm="0">
                                          <p:val>
                                            <p:fltVal val="0"/>
                                          </p:val>
                                        </p:tav>
                                        <p:tav tm="100000">
                                          <p:val>
                                            <p:strVal val="#ppt_w"/>
                                          </p:val>
                                        </p:tav>
                                      </p:tavLst>
                                    </p:anim>
                                    <p:anim calcmode="lin" valueType="num">
                                      <p:cBhvr>
                                        <p:cTn id="126" dur="500" fill="hold"/>
                                        <p:tgtEl>
                                          <p:spTgt spid="17"/>
                                        </p:tgtEl>
                                        <p:attrNameLst>
                                          <p:attrName>ppt_h</p:attrName>
                                        </p:attrNameLst>
                                      </p:cBhvr>
                                      <p:tavLst>
                                        <p:tav tm="0">
                                          <p:val>
                                            <p:fltVal val="0"/>
                                          </p:val>
                                        </p:tav>
                                        <p:tav tm="100000">
                                          <p:val>
                                            <p:strVal val="#ppt_h"/>
                                          </p:val>
                                        </p:tav>
                                      </p:tavLst>
                                    </p:anim>
                                    <p:animEffect transition="in" filter="fade">
                                      <p:cBhvr>
                                        <p:cTn id="127" dur="500"/>
                                        <p:tgtEl>
                                          <p:spTgt spid="17"/>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17"/>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2"/>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16"/>
                                        </p:tgtEl>
                                        <p:attrNameLst>
                                          <p:attrName>style.visibility</p:attrName>
                                        </p:attrNameLst>
                                      </p:cBhvr>
                                      <p:to>
                                        <p:strVal val="hidden"/>
                                      </p:to>
                                    </p:set>
                                  </p:childTnLst>
                                </p:cTn>
                              </p:par>
                              <p:par>
                                <p:cTn id="136" presetID="53" presetClass="entr" presetSubtype="16" fill="hold" grpId="0" nodeType="with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p:cTn id="138" dur="500" fill="hold"/>
                                        <p:tgtEl>
                                          <p:spTgt spid="18"/>
                                        </p:tgtEl>
                                        <p:attrNameLst>
                                          <p:attrName>ppt_w</p:attrName>
                                        </p:attrNameLst>
                                      </p:cBhvr>
                                      <p:tavLst>
                                        <p:tav tm="0">
                                          <p:val>
                                            <p:fltVal val="0"/>
                                          </p:val>
                                        </p:tav>
                                        <p:tav tm="100000">
                                          <p:val>
                                            <p:strVal val="#ppt_w"/>
                                          </p:val>
                                        </p:tav>
                                      </p:tavLst>
                                    </p:anim>
                                    <p:anim calcmode="lin" valueType="num">
                                      <p:cBhvr>
                                        <p:cTn id="139" dur="500" fill="hold"/>
                                        <p:tgtEl>
                                          <p:spTgt spid="18"/>
                                        </p:tgtEl>
                                        <p:attrNameLst>
                                          <p:attrName>ppt_h</p:attrName>
                                        </p:attrNameLst>
                                      </p:cBhvr>
                                      <p:tavLst>
                                        <p:tav tm="0">
                                          <p:val>
                                            <p:fltVal val="0"/>
                                          </p:val>
                                        </p:tav>
                                        <p:tav tm="100000">
                                          <p:val>
                                            <p:strVal val="#ppt_h"/>
                                          </p:val>
                                        </p:tav>
                                      </p:tavLst>
                                    </p:anim>
                                    <p:animEffect transition="in" filter="fade">
                                      <p:cBhvr>
                                        <p:cTn id="140" dur="500"/>
                                        <p:tgtEl>
                                          <p:spTgt spid="18"/>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18"/>
                                        </p:tgtEl>
                                        <p:attrNameLst>
                                          <p:attrName>style.visibility</p:attrName>
                                        </p:attrNameLst>
                                      </p:cBhvr>
                                      <p:to>
                                        <p:strVal val="hidden"/>
                                      </p:to>
                                    </p:set>
                                  </p:childTnLst>
                                </p:cTn>
                              </p:par>
                              <p:par>
                                <p:cTn id="145" presetID="1" presetClass="entr" presetSubtype="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9" grpId="0" animBg="1"/>
      <p:bldP spid="15" grpId="0" animBg="1"/>
      <p:bldP spid="15" grpId="1" animBg="1"/>
      <p:bldP spid="20" grpId="0" animBg="1"/>
      <p:bldP spid="20" grpId="1" animBg="1"/>
      <p:bldP spid="21" grpId="0" animBg="1"/>
      <p:bldP spid="21"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22" grpId="0" animBg="1"/>
      <p:bldP spid="22" grpId="1" animBg="1"/>
      <p:bldP spid="17" grpId="0" animBg="1"/>
      <p:bldP spid="17" grpId="1" animBg="1"/>
      <p:bldP spid="18" grpId="0" animBg="1"/>
      <p:bldP spid="18" grpId="1"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ction Button: Go Back or Previous 11">
            <a:hlinkClick r:id="rId3" action="ppaction://hlinksldjump" highlightClick="1">
              <a:snd r:embed="rId4" name="arrow.wav"/>
            </a:hlinkClick>
            <a:extLst>
              <a:ext uri="{FF2B5EF4-FFF2-40B4-BE49-F238E27FC236}">
                <a16:creationId xmlns:a16="http://schemas.microsoft.com/office/drawing/2014/main" id="{344CF9C3-A250-42C3-8A84-DFD0FB57EAD1}"/>
              </a:ext>
            </a:extLst>
          </p:cNvPr>
          <p:cNvSpPr/>
          <p:nvPr/>
        </p:nvSpPr>
        <p:spPr>
          <a:xfrm>
            <a:off x="11456894" y="107576"/>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45F157F5-3471-4F27-AFC8-90A437B80090}"/>
              </a:ext>
            </a:extLst>
          </p:cNvPr>
          <p:cNvGrpSpPr/>
          <p:nvPr/>
        </p:nvGrpSpPr>
        <p:grpSpPr>
          <a:xfrm>
            <a:off x="2037920" y="457198"/>
            <a:ext cx="8686800" cy="6286988"/>
            <a:chOff x="1952625" y="571012"/>
            <a:chExt cx="8286750" cy="6286988"/>
          </a:xfrm>
        </p:grpSpPr>
        <p:grpSp>
          <p:nvGrpSpPr>
            <p:cNvPr id="18" name="Group 17">
              <a:extLst>
                <a:ext uri="{FF2B5EF4-FFF2-40B4-BE49-F238E27FC236}">
                  <a16:creationId xmlns:a16="http://schemas.microsoft.com/office/drawing/2014/main" id="{730C6FC3-0885-42C3-A6C9-82281BF90F1D}"/>
                </a:ext>
              </a:extLst>
            </p:cNvPr>
            <p:cNvGrpSpPr/>
            <p:nvPr/>
          </p:nvGrpSpPr>
          <p:grpSpPr>
            <a:xfrm>
              <a:off x="1952625" y="571012"/>
              <a:ext cx="8286750" cy="5850446"/>
              <a:chOff x="147917" y="490330"/>
              <a:chExt cx="8286750" cy="5850446"/>
            </a:xfrm>
          </p:grpSpPr>
          <p:pic>
            <p:nvPicPr>
              <p:cNvPr id="20" name="Picture 19">
                <a:extLst>
                  <a:ext uri="{FF2B5EF4-FFF2-40B4-BE49-F238E27FC236}">
                    <a16:creationId xmlns:a16="http://schemas.microsoft.com/office/drawing/2014/main" id="{F71AE2DC-330D-44AA-B08C-97714845E58C}"/>
                  </a:ext>
                </a:extLst>
              </p:cNvPr>
              <p:cNvPicPr>
                <a:picLocks noChangeAspect="1"/>
              </p:cNvPicPr>
              <p:nvPr/>
            </p:nvPicPr>
            <p:blipFill>
              <a:blip r:embed="rId5"/>
              <a:stretch>
                <a:fillRect/>
              </a:stretch>
            </p:blipFill>
            <p:spPr>
              <a:xfrm>
                <a:off x="147917" y="490330"/>
                <a:ext cx="8286750" cy="5850446"/>
              </a:xfrm>
              <a:prstGeom prst="rect">
                <a:avLst/>
              </a:prstGeom>
            </p:spPr>
          </p:pic>
          <p:sp>
            <p:nvSpPr>
              <p:cNvPr id="21" name="TextBox 20">
                <a:extLst>
                  <a:ext uri="{FF2B5EF4-FFF2-40B4-BE49-F238E27FC236}">
                    <a16:creationId xmlns:a16="http://schemas.microsoft.com/office/drawing/2014/main" id="{9E60A7CA-E951-460C-B819-2E5C4FDDD65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9" name="TextBox 18">
              <a:extLst>
                <a:ext uri="{FF2B5EF4-FFF2-40B4-BE49-F238E27FC236}">
                  <a16:creationId xmlns:a16="http://schemas.microsoft.com/office/drawing/2014/main" id="{9A79B59E-DF3A-4552-97F4-E2C3AA39165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26" name="TextBox 25">
            <a:extLst>
              <a:ext uri="{FF2B5EF4-FFF2-40B4-BE49-F238E27FC236}">
                <a16:creationId xmlns:a16="http://schemas.microsoft.com/office/drawing/2014/main" id="{8CEB7ABD-8653-46DF-82CC-815150D579BC}"/>
              </a:ext>
            </a:extLst>
          </p:cNvPr>
          <p:cNvSpPr txBox="1"/>
          <p:nvPr/>
        </p:nvSpPr>
        <p:spPr>
          <a:xfrm>
            <a:off x="-1" y="1351508"/>
            <a:ext cx="2700671" cy="4154984"/>
          </a:xfrm>
          <a:prstGeom prst="rect">
            <a:avLst/>
          </a:prstGeom>
          <a:solidFill>
            <a:srgbClr val="FF0000"/>
          </a:solid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15:39 </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(NASB)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39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there occurred such a sharp disagreement that they separated from one another, and Barnabas took Mark with him and sailed away to Cyprus.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1D89D60-5A4E-43B5-AEAA-D245112E81EC}"/>
              </a:ext>
            </a:extLst>
          </p:cNvPr>
          <p:cNvSpPr txBox="1"/>
          <p:nvPr/>
        </p:nvSpPr>
        <p:spPr>
          <a:xfrm>
            <a:off x="10308771" y="797511"/>
            <a:ext cx="1839685" cy="5262979"/>
          </a:xfrm>
          <a:prstGeom prst="rect">
            <a:avLst/>
          </a:prstGeom>
          <a:solidFill>
            <a:srgbClr val="FFFFCC"/>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15:40</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Paul chose Silas and left, being committed by the brethren to the grace of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C678BB4-2BF2-4B43-AD1A-DACD1CA13A17}"/>
              </a:ext>
            </a:extLst>
          </p:cNvPr>
          <p:cNvCxnSpPr/>
          <p:nvPr/>
        </p:nvCxnSpPr>
        <p:spPr>
          <a:xfrm flipH="1" flipV="1">
            <a:off x="8490857" y="2721429"/>
            <a:ext cx="391886" cy="11321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FC5900-43E0-4B7E-996D-D4901AE17D90}"/>
              </a:ext>
            </a:extLst>
          </p:cNvPr>
          <p:cNvSpPr txBox="1"/>
          <p:nvPr/>
        </p:nvSpPr>
        <p:spPr>
          <a:xfrm>
            <a:off x="8904518" y="2188025"/>
            <a:ext cx="1231848" cy="1384995"/>
          </a:xfrm>
          <a:prstGeom prst="rect">
            <a:avLst/>
          </a:prstGeom>
          <a:solidFill>
            <a:srgbClr val="FFFF00"/>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&amp; Silas</a:t>
            </a:r>
          </a:p>
        </p:txBody>
      </p:sp>
      <p:cxnSp>
        <p:nvCxnSpPr>
          <p:cNvPr id="10" name="Straight Arrow Connector 9">
            <a:extLst>
              <a:ext uri="{FF2B5EF4-FFF2-40B4-BE49-F238E27FC236}">
                <a16:creationId xmlns:a16="http://schemas.microsoft.com/office/drawing/2014/main" id="{D58BDE17-0AB8-40D1-BE40-EA5A9C53CED6}"/>
              </a:ext>
            </a:extLst>
          </p:cNvPr>
          <p:cNvCxnSpPr/>
          <p:nvPr/>
        </p:nvCxnSpPr>
        <p:spPr>
          <a:xfrm flipH="1">
            <a:off x="7347857" y="3929743"/>
            <a:ext cx="1534886" cy="5987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18877EF-19BF-48A3-AEC8-AF6C851EF0C8}"/>
              </a:ext>
            </a:extLst>
          </p:cNvPr>
          <p:cNvSpPr txBox="1"/>
          <p:nvPr/>
        </p:nvSpPr>
        <p:spPr>
          <a:xfrm>
            <a:off x="7032171" y="4845933"/>
            <a:ext cx="1654629" cy="1384995"/>
          </a:xfrm>
          <a:prstGeom prst="rect">
            <a:avLst/>
          </a:prstGeom>
          <a:solidFill>
            <a:srgbClr val="FFFF00"/>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&amp;</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Silas</a:t>
            </a:r>
          </a:p>
        </p:txBody>
      </p:sp>
    </p:spTree>
    <p:extLst>
      <p:ext uri="{BB962C8B-B14F-4D97-AF65-F5344CB8AC3E}">
        <p14:creationId xmlns:p14="http://schemas.microsoft.com/office/powerpoint/2010/main" val="19935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P spid="3" grpId="0" animBg="1"/>
      <p:bldP spid="8" grpId="0" animBg="1"/>
      <p:bldP spid="11"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14EBC-C916-4A73-BF32-C19BD932401F}"/>
              </a:ext>
            </a:extLst>
          </p:cNvPr>
          <p:cNvSpPr txBox="1"/>
          <p:nvPr/>
        </p:nvSpPr>
        <p:spPr>
          <a:xfrm>
            <a:off x="0" y="0"/>
            <a:ext cx="12192000" cy="954107"/>
          </a:xfrm>
          <a:prstGeom prst="rect">
            <a:avLst/>
          </a:prstGeom>
          <a:solidFill>
            <a:srgbClr val="FFFF00"/>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Brethren Disagree Over Matters Of Opinion</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Concerning John Mark - Was Paul right? Was Barnabas right?</a:t>
            </a:r>
          </a:p>
        </p:txBody>
      </p:sp>
      <p:sp>
        <p:nvSpPr>
          <p:cNvPr id="3" name="Rectangle 2">
            <a:extLst>
              <a:ext uri="{FF2B5EF4-FFF2-40B4-BE49-F238E27FC236}">
                <a16:creationId xmlns:a16="http://schemas.microsoft.com/office/drawing/2014/main" id="{1BD8A8F6-C8B3-45D5-A6F6-C9026CAFE1D3}"/>
              </a:ext>
            </a:extLst>
          </p:cNvPr>
          <p:cNvSpPr/>
          <p:nvPr/>
        </p:nvSpPr>
        <p:spPr>
          <a:xfrm>
            <a:off x="0" y="1306284"/>
            <a:ext cx="3581400" cy="21227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violate the Law of Love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Ro 12:10;1Pet 1:22</a:t>
            </a:r>
            <a:b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1Jn 2:9-11; 1Jn 3:10-11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Eph 4:26-27</a:t>
            </a:r>
          </a:p>
        </p:txBody>
      </p:sp>
      <p:sp>
        <p:nvSpPr>
          <p:cNvPr id="4" name="Rectangle 3">
            <a:extLst>
              <a:ext uri="{FF2B5EF4-FFF2-40B4-BE49-F238E27FC236}">
                <a16:creationId xmlns:a16="http://schemas.microsoft.com/office/drawing/2014/main" id="{851327C5-072E-4136-B849-607BBC07F6B0}"/>
              </a:ext>
            </a:extLst>
          </p:cNvPr>
          <p:cNvSpPr/>
          <p:nvPr/>
        </p:nvSpPr>
        <p:spPr>
          <a:xfrm>
            <a:off x="4196861" y="1306284"/>
            <a:ext cx="3798277" cy="212271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Never stop working for God</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Gal 5:6-7; Ro 1:1-5 </a:t>
            </a:r>
            <a:b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Ro 6:17-18; Ro 16:25-26 1Cor 15:58</a:t>
            </a:r>
          </a:p>
        </p:txBody>
      </p:sp>
      <p:sp>
        <p:nvSpPr>
          <p:cNvPr id="5" name="Rectangle 4">
            <a:extLst>
              <a:ext uri="{FF2B5EF4-FFF2-40B4-BE49-F238E27FC236}">
                <a16:creationId xmlns:a16="http://schemas.microsoft.com/office/drawing/2014/main" id="{DA7A16BE-3F77-41F6-BC27-CC542372A733}"/>
              </a:ext>
            </a:extLst>
          </p:cNvPr>
          <p:cNvSpPr/>
          <p:nvPr/>
        </p:nvSpPr>
        <p:spPr>
          <a:xfrm>
            <a:off x="8610600" y="1306284"/>
            <a:ext cx="3581400" cy="2122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all for the sake of the Gospel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1Cor 9:23; 2Tim 4:1-2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1Pet 3:15; Mt 28:18-20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Philip 1:12-18</a:t>
            </a:r>
          </a:p>
        </p:txBody>
      </p:sp>
      <p:sp>
        <p:nvSpPr>
          <p:cNvPr id="24" name="Rectangle 23">
            <a:extLst>
              <a:ext uri="{FF2B5EF4-FFF2-40B4-BE49-F238E27FC236}">
                <a16:creationId xmlns:a16="http://schemas.microsoft.com/office/drawing/2014/main" id="{FA490984-D5A0-4378-A2D5-C3267BB03876}"/>
              </a:ext>
            </a:extLst>
          </p:cNvPr>
          <p:cNvSpPr/>
          <p:nvPr/>
        </p:nvSpPr>
        <p:spPr>
          <a:xfrm>
            <a:off x="0" y="4051796"/>
            <a:ext cx="12168554" cy="226204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Paul and Barnabas still loved each other as Brothers in Christ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they disagreed over an opinion about John Mark</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They continued to work for the same cause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God continued to be glorified as they taught it to the world</a:t>
            </a:r>
          </a:p>
        </p:txBody>
      </p:sp>
      <p:sp>
        <p:nvSpPr>
          <p:cNvPr id="25" name="Action Button: Go Back or Previous 24">
            <a:hlinkClick r:id="rId3" action="ppaction://hlinksldjump" highlightClick="1">
              <a:snd r:embed="rId4" name="arrow.wav"/>
            </a:hlinkClick>
            <a:extLst>
              <a:ext uri="{FF2B5EF4-FFF2-40B4-BE49-F238E27FC236}">
                <a16:creationId xmlns:a16="http://schemas.microsoft.com/office/drawing/2014/main" id="{9467631E-FE2F-4345-8220-A491C7A1915A}"/>
              </a:ext>
            </a:extLst>
          </p:cNvPr>
          <p:cNvSpPr/>
          <p:nvPr/>
        </p:nvSpPr>
        <p:spPr>
          <a:xfrm>
            <a:off x="11183814" y="6419349"/>
            <a:ext cx="937846" cy="35433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FE40DA-3339-4746-A2F0-FE6ABD792FE0}"/>
              </a:ext>
            </a:extLst>
          </p:cNvPr>
          <p:cNvSpPr txBox="1"/>
          <p:nvPr/>
        </p:nvSpPr>
        <p:spPr>
          <a:xfrm>
            <a:off x="0" y="3548743"/>
            <a:ext cx="12192000" cy="1384995"/>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12:10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devoted to one another in brotherly love; give preference to one another in 	honor;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76E6C2A-6260-4111-B4B2-6D5523E7E8F4}"/>
              </a:ext>
            </a:extLst>
          </p:cNvPr>
          <p:cNvSpPr txBox="1"/>
          <p:nvPr/>
        </p:nvSpPr>
        <p:spPr>
          <a:xfrm>
            <a:off x="0" y="3548743"/>
            <a:ext cx="12192000" cy="1384995"/>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1:22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Since you have in obedience to the truth purified your souls for a sincere love of 	the brethren, fervently love one another from the heart,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3549F9F-D0A0-456E-908A-8BC6D964EC38}"/>
              </a:ext>
            </a:extLst>
          </p:cNvPr>
          <p:cNvSpPr txBox="1"/>
          <p:nvPr/>
        </p:nvSpPr>
        <p:spPr>
          <a:xfrm>
            <a:off x="0" y="3548743"/>
            <a:ext cx="12192000" cy="3108543"/>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2:9-11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one who says he is in the Light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hates his brother is in the darkness 	until now.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one who loves his brother abides in the Light and there is no cause for 	stumbling in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the one who hates his brother is in the darkness and walks in the darkness, 	and does not know where he is going because the darkness has blinded his eyes.</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6837216-F336-4D48-A8D1-4C2F701D1DCD}"/>
              </a:ext>
            </a:extLst>
          </p:cNvPr>
          <p:cNvSpPr txBox="1"/>
          <p:nvPr/>
        </p:nvSpPr>
        <p:spPr>
          <a:xfrm>
            <a:off x="0" y="3548743"/>
            <a:ext cx="12192000" cy="2677656"/>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John 3:10-11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this the children of God and the children of the devil are obvious: anyone who 	does not practice righteousness is not of God, nor the one who does not love his 	brother.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is the message which you have heard from the beginning, that we should 	love one another; </a:t>
            </a:r>
          </a:p>
        </p:txBody>
      </p:sp>
      <p:sp>
        <p:nvSpPr>
          <p:cNvPr id="10" name="TextBox 9">
            <a:extLst>
              <a:ext uri="{FF2B5EF4-FFF2-40B4-BE49-F238E27FC236}">
                <a16:creationId xmlns:a16="http://schemas.microsoft.com/office/drawing/2014/main" id="{3C0EB95D-95AE-49CD-8E63-8717C8F048C3}"/>
              </a:ext>
            </a:extLst>
          </p:cNvPr>
          <p:cNvSpPr txBox="1"/>
          <p:nvPr/>
        </p:nvSpPr>
        <p:spPr>
          <a:xfrm>
            <a:off x="10881" y="3548743"/>
            <a:ext cx="12181119" cy="1384995"/>
          </a:xfrm>
          <a:prstGeom prst="rect">
            <a:avLst/>
          </a:prstGeom>
          <a:solidFill>
            <a:srgbClr val="FFFFCC"/>
          </a:solidFill>
          <a:ln w="57150">
            <a:solidFill>
              <a:srgbClr val="FF000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4:26-27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 ANGRY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NOT SIN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not let the sun go down on your anger,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do not give the devil an opportunity.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2C4842E-4781-4381-9056-6B56F8EDFF81}"/>
              </a:ext>
            </a:extLst>
          </p:cNvPr>
          <p:cNvSpPr txBox="1"/>
          <p:nvPr/>
        </p:nvSpPr>
        <p:spPr>
          <a:xfrm>
            <a:off x="10881" y="3537857"/>
            <a:ext cx="12170238" cy="1815882"/>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5:6-7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in Christ Jesus neither circumcision nor uncircumcision means anything, but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faith working through love. </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were running well;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hindered you from obeying the truth? </a:t>
            </a:r>
          </a:p>
        </p:txBody>
      </p:sp>
      <p:sp>
        <p:nvSpPr>
          <p:cNvPr id="11" name="TextBox 10">
            <a:extLst>
              <a:ext uri="{FF2B5EF4-FFF2-40B4-BE49-F238E27FC236}">
                <a16:creationId xmlns:a16="http://schemas.microsoft.com/office/drawing/2014/main" id="{30D571A4-853F-4480-9FA1-70EB0F11DC4D}"/>
              </a:ext>
            </a:extLst>
          </p:cNvPr>
          <p:cNvSpPr txBox="1"/>
          <p:nvPr/>
        </p:nvSpPr>
        <p:spPr>
          <a:xfrm>
            <a:off x="10881" y="3537857"/>
            <a:ext cx="12170238" cy="3108543"/>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a bond-servant of Christ Jesus, called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apostle,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set apart for the gospel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He promised beforehand through His prophets in the holy Scriptures,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concerning His Son, who was born of a descendant of David according to the 	flesh,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6E53564F-3B3D-4E34-8879-84FD63B6BA1E}"/>
              </a:ext>
            </a:extLst>
          </p:cNvPr>
          <p:cNvSpPr txBox="1"/>
          <p:nvPr/>
        </p:nvSpPr>
        <p:spPr>
          <a:xfrm>
            <a:off x="10881" y="4114802"/>
            <a:ext cx="12170238" cy="2477601"/>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was declared the Son of God with power by the resurrection from the dead, 	according to the Spirit of holiness, Jesus Christ our Lord,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whom we have received grace and apostleship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bring about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obedience of faith among all the Gentiles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His name's sake,</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7522794-4889-42C3-A33C-B3720D8F7795}"/>
              </a:ext>
            </a:extLst>
          </p:cNvPr>
          <p:cNvSpPr txBox="1"/>
          <p:nvPr/>
        </p:nvSpPr>
        <p:spPr>
          <a:xfrm>
            <a:off x="10881" y="3537857"/>
            <a:ext cx="12181119" cy="1815882"/>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6:17-18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thanks be to God that though you were slaves of sin,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became obedient 	from the heart to that form of teaching to which you were committed,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having been freed from sin,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became slaves of righteousness.</a:t>
            </a:r>
          </a:p>
        </p:txBody>
      </p:sp>
      <p:sp>
        <p:nvSpPr>
          <p:cNvPr id="14" name="TextBox 13">
            <a:extLst>
              <a:ext uri="{FF2B5EF4-FFF2-40B4-BE49-F238E27FC236}">
                <a16:creationId xmlns:a16="http://schemas.microsoft.com/office/drawing/2014/main" id="{401A8C5B-13C5-492D-AD2B-8DFA5E46BA6A}"/>
              </a:ext>
            </a:extLst>
          </p:cNvPr>
          <p:cNvSpPr txBox="1"/>
          <p:nvPr/>
        </p:nvSpPr>
        <p:spPr>
          <a:xfrm>
            <a:off x="10881" y="3548743"/>
            <a:ext cx="12170238" cy="3108543"/>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16:25-26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to Him who is able to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establish you according to my gospel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 	preaching of Jesus Christ, according to the revelation of the mystery which has 	been kept secret for long ages past,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now is manifested, and by the Scriptures of the prophets, according to the 	commandment of the eternal God,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has been made known to all the nations,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leading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obedience of faith;</a:t>
            </a:r>
          </a:p>
        </p:txBody>
      </p:sp>
      <p:sp>
        <p:nvSpPr>
          <p:cNvPr id="16" name="TextBox 15">
            <a:extLst>
              <a:ext uri="{FF2B5EF4-FFF2-40B4-BE49-F238E27FC236}">
                <a16:creationId xmlns:a16="http://schemas.microsoft.com/office/drawing/2014/main" id="{684F35DA-7244-4F2E-8FE8-59602889A407}"/>
              </a:ext>
            </a:extLst>
          </p:cNvPr>
          <p:cNvSpPr txBox="1"/>
          <p:nvPr/>
        </p:nvSpPr>
        <p:spPr>
          <a:xfrm>
            <a:off x="10881" y="3526971"/>
            <a:ext cx="12170238" cy="1384995"/>
          </a:xfrm>
          <a:prstGeom prst="rect">
            <a:avLst/>
          </a:prstGeom>
          <a:solidFill>
            <a:srgbClr val="FFFFCC"/>
          </a:solidFill>
          <a:ln w="57150">
            <a:solidFill>
              <a:srgbClr val="00B050"/>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15:58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Therefore, my beloved brethren, be steadfast, immovable,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always abounding in 	the work of the 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knowing that your toil is not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vain in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84AA0FF1-0530-4B31-B689-25087C83AF31}"/>
              </a:ext>
            </a:extLst>
          </p:cNvPr>
          <p:cNvSpPr txBox="1"/>
          <p:nvPr/>
        </p:nvSpPr>
        <p:spPr>
          <a:xfrm>
            <a:off x="10881" y="3526971"/>
            <a:ext cx="12170238" cy="1384995"/>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9:23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do all things for the sake of the gospel,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I may become a fellow 	partaker of it. </a:t>
            </a:r>
          </a:p>
        </p:txBody>
      </p:sp>
      <p:sp>
        <p:nvSpPr>
          <p:cNvPr id="18" name="TextBox 17">
            <a:extLst>
              <a:ext uri="{FF2B5EF4-FFF2-40B4-BE49-F238E27FC236}">
                <a16:creationId xmlns:a16="http://schemas.microsoft.com/office/drawing/2014/main" id="{2846CD6A-C9AA-4E65-8BA3-C1161EB2A958}"/>
              </a:ext>
            </a:extLst>
          </p:cNvPr>
          <p:cNvSpPr txBox="1"/>
          <p:nvPr/>
        </p:nvSpPr>
        <p:spPr>
          <a:xfrm>
            <a:off x="10881" y="3537857"/>
            <a:ext cx="12170238" cy="2246769"/>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4:1-2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solemnly charge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presence of God and of Christ Jesus, who is to judge 	the living and the dead, and by His appearing and His kingdom: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preach the word; be ready in season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out of season; reprove, rebuke, 	exhort, with great patience and instruction. </a:t>
            </a:r>
          </a:p>
        </p:txBody>
      </p:sp>
      <p:sp>
        <p:nvSpPr>
          <p:cNvPr id="19" name="TextBox 18">
            <a:extLst>
              <a:ext uri="{FF2B5EF4-FFF2-40B4-BE49-F238E27FC236}">
                <a16:creationId xmlns:a16="http://schemas.microsoft.com/office/drawing/2014/main" id="{7A103652-F354-4A35-B4EA-5ADE2B23779D}"/>
              </a:ext>
            </a:extLst>
          </p:cNvPr>
          <p:cNvSpPr txBox="1"/>
          <p:nvPr/>
        </p:nvSpPr>
        <p:spPr>
          <a:xfrm>
            <a:off x="10881" y="3526971"/>
            <a:ext cx="12170238" cy="1815882"/>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3:15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sanctify Christ as Lord in your hearts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always </a:t>
            </a: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being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ready to make a 	defense to everyone who asks you to give an account for the hope that is in 	you,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yet with gentleness and reverence;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C7611E74-9752-413A-AB0A-19B3A8E7316F}"/>
              </a:ext>
            </a:extLst>
          </p:cNvPr>
          <p:cNvSpPr txBox="1"/>
          <p:nvPr/>
        </p:nvSpPr>
        <p:spPr>
          <a:xfrm>
            <a:off x="10881" y="3526971"/>
            <a:ext cx="12170238" cy="3108543"/>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28:18-20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Jesus came up and spoke to them, saying, "All authority has been given to 	Me in heaven and on earth.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 therefore and make disciples of all the nations,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baptizing them in the 	name of the Father and the Son and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teaching them to observe all that I commanded you;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lo, I am with you 	always, even to the end of the age."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0B08EA08-ED57-41AA-AA7D-DE1B9DBB0A2E}"/>
              </a:ext>
            </a:extLst>
          </p:cNvPr>
          <p:cNvSpPr txBox="1"/>
          <p:nvPr/>
        </p:nvSpPr>
        <p:spPr>
          <a:xfrm>
            <a:off x="0" y="3526971"/>
            <a:ext cx="12192000" cy="3108543"/>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1:12-18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I want you to know, brethren, that my circumstances have turned out for the 	greater progress of the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my imprisonment in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cause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Christ has become well known 	throughout the whole praetorian guard and to everyone else,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that most of the brethren, trusting in the Lord because of my imprisonment, 	have far more courage to speak the word of God without fear. </a:t>
            </a:r>
          </a:p>
        </p:txBody>
      </p:sp>
      <p:sp>
        <p:nvSpPr>
          <p:cNvPr id="22" name="TextBox 21">
            <a:extLst>
              <a:ext uri="{FF2B5EF4-FFF2-40B4-BE49-F238E27FC236}">
                <a16:creationId xmlns:a16="http://schemas.microsoft.com/office/drawing/2014/main" id="{09309D74-7470-4ABB-AD82-D290CFC0F30A}"/>
              </a:ext>
            </a:extLst>
          </p:cNvPr>
          <p:cNvSpPr txBox="1"/>
          <p:nvPr/>
        </p:nvSpPr>
        <p:spPr>
          <a:xfrm>
            <a:off x="21762" y="4091356"/>
            <a:ext cx="12159357" cy="2677656"/>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Some, to be sure, are preaching Christ even from envy and strife, but some also 	from good will;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latter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out of love, knowing that I am appointed for the defense of the 	gospel;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former proclaim Christ out of selfish ambition rather than from pure motives, 	thinking to cause me distress in my imprisonment.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D8BCA222-0FC6-46F4-9D75-BF90BBA870B6}"/>
              </a:ext>
            </a:extLst>
          </p:cNvPr>
          <p:cNvSpPr txBox="1"/>
          <p:nvPr/>
        </p:nvSpPr>
        <p:spPr>
          <a:xfrm>
            <a:off x="-1684" y="4056187"/>
            <a:ext cx="12148476" cy="2708434"/>
          </a:xfrm>
          <a:prstGeom prst="rect">
            <a:avLst/>
          </a:prstGeom>
          <a:solidFill>
            <a:srgbClr val="FFFFCC"/>
          </a:solidFill>
          <a:ln w="57150">
            <a:solidFill>
              <a:srgbClr val="0000CC"/>
            </a:solidFill>
          </a:ln>
        </p:spPr>
        <p:txBody>
          <a:bodyPr wrap="square" rtlCol="0">
            <a:spAutoFit/>
          </a:bodyPr>
          <a:lstStyle/>
          <a:p>
            <a:pPr marL="0" marR="0" lvl="0" indent="0" algn="l" defTabSz="36576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then? Only that in every way, whether in pretense or in truth, Christ 	is proclaimed; and in this I rejoice. Yes, and I will rejoice,</a:t>
            </a:r>
          </a:p>
          <a:p>
            <a:pPr marL="0" marR="0" lvl="0" indent="0" algn="l" defTabSz="36576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36576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219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grpId="1" nodeType="click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9"/>
                                        </p:tgtEl>
                                        <p:attrNameLst>
                                          <p:attrName>ppt_w</p:attrName>
                                        </p:attrNameLst>
                                      </p:cBhvr>
                                      <p:tavLst>
                                        <p:tav tm="0">
                                          <p:val>
                                            <p:strVal val="ppt_w"/>
                                          </p:val>
                                        </p:tav>
                                        <p:tav tm="100000">
                                          <p:val>
                                            <p:fltVal val="0"/>
                                          </p:val>
                                        </p:tav>
                                      </p:tavLst>
                                    </p:anim>
                                    <p:anim calcmode="lin" valueType="num">
                                      <p:cBhvr>
                                        <p:cTn id="54" dur="500"/>
                                        <p:tgtEl>
                                          <p:spTgt spid="9"/>
                                        </p:tgtEl>
                                        <p:attrNameLst>
                                          <p:attrName>ppt_h</p:attrName>
                                        </p:attrNameLst>
                                      </p:cBhvr>
                                      <p:tavLst>
                                        <p:tav tm="0">
                                          <p:val>
                                            <p:strVal val="ppt_h"/>
                                          </p:val>
                                        </p:tav>
                                        <p:tav tm="100000">
                                          <p:val>
                                            <p:fltVal val="0"/>
                                          </p:val>
                                        </p:tav>
                                      </p:tavLst>
                                    </p:anim>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53"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fltVal val="0"/>
                                          </p:val>
                                        </p:tav>
                                      </p:tavLst>
                                    </p:anim>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15"/>
                                        </p:tgtEl>
                                        <p:attrNameLst>
                                          <p:attrName>ppt_w</p:attrName>
                                        </p:attrNameLst>
                                      </p:cBhvr>
                                      <p:tavLst>
                                        <p:tav tm="0">
                                          <p:val>
                                            <p:strVal val="ppt_w"/>
                                          </p:val>
                                        </p:tav>
                                        <p:tav tm="100000">
                                          <p:val>
                                            <p:fltVal val="0"/>
                                          </p:val>
                                        </p:tav>
                                      </p:tavLst>
                                    </p:anim>
                                    <p:anim calcmode="lin" valueType="num">
                                      <p:cBhvr>
                                        <p:cTn id="84" dur="500"/>
                                        <p:tgtEl>
                                          <p:spTgt spid="15"/>
                                        </p:tgtEl>
                                        <p:attrNameLst>
                                          <p:attrName>ppt_h</p:attrName>
                                        </p:attrNameLst>
                                      </p:cBhvr>
                                      <p:tavLst>
                                        <p:tav tm="0">
                                          <p:val>
                                            <p:strVal val="ppt_h"/>
                                          </p:val>
                                        </p:tav>
                                        <p:tav tm="100000">
                                          <p:val>
                                            <p:fltVal val="0"/>
                                          </p:val>
                                        </p:tav>
                                      </p:tavLst>
                                    </p:anim>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p:cTn id="89" dur="500" fill="hold"/>
                                        <p:tgtEl>
                                          <p:spTgt spid="11"/>
                                        </p:tgtEl>
                                        <p:attrNameLst>
                                          <p:attrName>ppt_w</p:attrName>
                                        </p:attrNameLst>
                                      </p:cBhvr>
                                      <p:tavLst>
                                        <p:tav tm="0">
                                          <p:val>
                                            <p:fltVal val="0"/>
                                          </p:val>
                                        </p:tav>
                                        <p:tav tm="100000">
                                          <p:val>
                                            <p:strVal val="#ppt_w"/>
                                          </p:val>
                                        </p:tav>
                                      </p:tavLst>
                                    </p:anim>
                                    <p:anim calcmode="lin" valueType="num">
                                      <p:cBhvr>
                                        <p:cTn id="90" dur="500" fill="hold"/>
                                        <p:tgtEl>
                                          <p:spTgt spid="11"/>
                                        </p:tgtEl>
                                        <p:attrNameLst>
                                          <p:attrName>ppt_h</p:attrName>
                                        </p:attrNameLst>
                                      </p:cBhvr>
                                      <p:tavLst>
                                        <p:tav tm="0">
                                          <p:val>
                                            <p:fltVal val="0"/>
                                          </p:val>
                                        </p:tav>
                                        <p:tav tm="100000">
                                          <p:val>
                                            <p:strVal val="#ppt_h"/>
                                          </p:val>
                                        </p:tav>
                                      </p:tavLst>
                                    </p:anim>
                                    <p:animEffect transition="in" filter="fade">
                                      <p:cBhvr>
                                        <p:cTn id="91" dur="50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p:cTn id="96" dur="500" fill="hold"/>
                                        <p:tgtEl>
                                          <p:spTgt spid="12"/>
                                        </p:tgtEl>
                                        <p:attrNameLst>
                                          <p:attrName>ppt_w</p:attrName>
                                        </p:attrNameLst>
                                      </p:cBhvr>
                                      <p:tavLst>
                                        <p:tav tm="0">
                                          <p:val>
                                            <p:fltVal val="0"/>
                                          </p:val>
                                        </p:tav>
                                        <p:tav tm="100000">
                                          <p:val>
                                            <p:strVal val="#ppt_w"/>
                                          </p:val>
                                        </p:tav>
                                      </p:tavLst>
                                    </p:anim>
                                    <p:anim calcmode="lin" valueType="num">
                                      <p:cBhvr>
                                        <p:cTn id="97" dur="500" fill="hold"/>
                                        <p:tgtEl>
                                          <p:spTgt spid="12"/>
                                        </p:tgtEl>
                                        <p:attrNameLst>
                                          <p:attrName>ppt_h</p:attrName>
                                        </p:attrNameLst>
                                      </p:cBhvr>
                                      <p:tavLst>
                                        <p:tav tm="0">
                                          <p:val>
                                            <p:fltVal val="0"/>
                                          </p:val>
                                        </p:tav>
                                        <p:tav tm="100000">
                                          <p:val>
                                            <p:strVal val="#ppt_h"/>
                                          </p:val>
                                        </p:tav>
                                      </p:tavLst>
                                    </p:anim>
                                    <p:animEffect transition="in" filter="fade">
                                      <p:cBhvr>
                                        <p:cTn id="98" dur="500"/>
                                        <p:tgtEl>
                                          <p:spTgt spid="12"/>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1" nodeType="clickEffect">
                                  <p:stCondLst>
                                    <p:cond delay="0"/>
                                  </p:stCondLst>
                                  <p:childTnLst>
                                    <p:anim calcmode="lin" valueType="num">
                                      <p:cBhvr>
                                        <p:cTn id="102" dur="500"/>
                                        <p:tgtEl>
                                          <p:spTgt spid="12"/>
                                        </p:tgtEl>
                                        <p:attrNameLst>
                                          <p:attrName>ppt_w</p:attrName>
                                        </p:attrNameLst>
                                      </p:cBhvr>
                                      <p:tavLst>
                                        <p:tav tm="0">
                                          <p:val>
                                            <p:strVal val="ppt_w"/>
                                          </p:val>
                                        </p:tav>
                                        <p:tav tm="100000">
                                          <p:val>
                                            <p:fltVal val="0"/>
                                          </p:val>
                                        </p:tav>
                                      </p:tavLst>
                                    </p:anim>
                                    <p:anim calcmode="lin" valueType="num">
                                      <p:cBhvr>
                                        <p:cTn id="103" dur="500"/>
                                        <p:tgtEl>
                                          <p:spTgt spid="12"/>
                                        </p:tgtEl>
                                        <p:attrNameLst>
                                          <p:attrName>ppt_h</p:attrName>
                                        </p:attrNameLst>
                                      </p:cBhvr>
                                      <p:tavLst>
                                        <p:tav tm="0">
                                          <p:val>
                                            <p:strVal val="ppt_h"/>
                                          </p:val>
                                        </p:tav>
                                        <p:tav tm="100000">
                                          <p:val>
                                            <p:fltVal val="0"/>
                                          </p:val>
                                        </p:tav>
                                      </p:tavLst>
                                    </p:anim>
                                    <p:animEffect transition="out" filter="fade">
                                      <p:cBhvr>
                                        <p:cTn id="104" dur="500"/>
                                        <p:tgtEl>
                                          <p:spTgt spid="12"/>
                                        </p:tgtEl>
                                      </p:cBhvr>
                                    </p:animEffect>
                                    <p:set>
                                      <p:cBhvr>
                                        <p:cTn id="105" dur="1" fill="hold">
                                          <p:stCondLst>
                                            <p:cond delay="499"/>
                                          </p:stCondLst>
                                        </p:cTn>
                                        <p:tgtEl>
                                          <p:spTgt spid="12"/>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11"/>
                                        </p:tgtEl>
                                        <p:attrNameLst>
                                          <p:attrName>ppt_w</p:attrName>
                                        </p:attrNameLst>
                                      </p:cBhvr>
                                      <p:tavLst>
                                        <p:tav tm="0">
                                          <p:val>
                                            <p:strVal val="ppt_w"/>
                                          </p:val>
                                        </p:tav>
                                        <p:tav tm="100000">
                                          <p:val>
                                            <p:fltVal val="0"/>
                                          </p:val>
                                        </p:tav>
                                      </p:tavLst>
                                    </p:anim>
                                    <p:anim calcmode="lin" valueType="num">
                                      <p:cBhvr>
                                        <p:cTn id="108" dur="500"/>
                                        <p:tgtEl>
                                          <p:spTgt spid="11"/>
                                        </p:tgtEl>
                                        <p:attrNameLst>
                                          <p:attrName>ppt_h</p:attrName>
                                        </p:attrNameLst>
                                      </p:cBhvr>
                                      <p:tavLst>
                                        <p:tav tm="0">
                                          <p:val>
                                            <p:strVal val="ppt_h"/>
                                          </p:val>
                                        </p:tav>
                                        <p:tav tm="100000">
                                          <p:val>
                                            <p:fltVal val="0"/>
                                          </p:val>
                                        </p:tav>
                                      </p:tavLst>
                                    </p:anim>
                                    <p:animEffect transition="out" filter="fade">
                                      <p:cBhvr>
                                        <p:cTn id="109" dur="500"/>
                                        <p:tgtEl>
                                          <p:spTgt spid="11"/>
                                        </p:tgtEl>
                                      </p:cBhvr>
                                    </p:animEffect>
                                    <p:set>
                                      <p:cBhvr>
                                        <p:cTn id="110" dur="1" fill="hold">
                                          <p:stCondLst>
                                            <p:cond delay="499"/>
                                          </p:stCondLst>
                                        </p:cTn>
                                        <p:tgtEl>
                                          <p:spTgt spid="11"/>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500" fill="hold"/>
                                        <p:tgtEl>
                                          <p:spTgt spid="13"/>
                                        </p:tgtEl>
                                        <p:attrNameLst>
                                          <p:attrName>ppt_w</p:attrName>
                                        </p:attrNameLst>
                                      </p:cBhvr>
                                      <p:tavLst>
                                        <p:tav tm="0">
                                          <p:val>
                                            <p:fltVal val="0"/>
                                          </p:val>
                                        </p:tav>
                                        <p:tav tm="100000">
                                          <p:val>
                                            <p:strVal val="#ppt_w"/>
                                          </p:val>
                                        </p:tav>
                                      </p:tavLst>
                                    </p:anim>
                                    <p:anim calcmode="lin" valueType="num">
                                      <p:cBhvr>
                                        <p:cTn id="114" dur="500" fill="hold"/>
                                        <p:tgtEl>
                                          <p:spTgt spid="13"/>
                                        </p:tgtEl>
                                        <p:attrNameLst>
                                          <p:attrName>ppt_h</p:attrName>
                                        </p:attrNameLst>
                                      </p:cBhvr>
                                      <p:tavLst>
                                        <p:tav tm="0">
                                          <p:val>
                                            <p:fltVal val="0"/>
                                          </p:val>
                                        </p:tav>
                                        <p:tav tm="100000">
                                          <p:val>
                                            <p:strVal val="#ppt_h"/>
                                          </p:val>
                                        </p:tav>
                                      </p:tavLst>
                                    </p:anim>
                                    <p:animEffect transition="in" filter="fade">
                                      <p:cBhvr>
                                        <p:cTn id="115" dur="500"/>
                                        <p:tgtEl>
                                          <p:spTgt spid="13"/>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3"/>
                                        </p:tgtEl>
                                        <p:attrNameLst>
                                          <p:attrName>ppt_w</p:attrName>
                                        </p:attrNameLst>
                                      </p:cBhvr>
                                      <p:tavLst>
                                        <p:tav tm="0">
                                          <p:val>
                                            <p:strVal val="ppt_w"/>
                                          </p:val>
                                        </p:tav>
                                        <p:tav tm="100000">
                                          <p:val>
                                            <p:fltVal val="0"/>
                                          </p:val>
                                        </p:tav>
                                      </p:tavLst>
                                    </p:anim>
                                    <p:anim calcmode="lin" valueType="num">
                                      <p:cBhvr>
                                        <p:cTn id="120" dur="500"/>
                                        <p:tgtEl>
                                          <p:spTgt spid="13"/>
                                        </p:tgtEl>
                                        <p:attrNameLst>
                                          <p:attrName>ppt_h</p:attrName>
                                        </p:attrNameLst>
                                      </p:cBhvr>
                                      <p:tavLst>
                                        <p:tav tm="0">
                                          <p:val>
                                            <p:strVal val="ppt_h"/>
                                          </p:val>
                                        </p:tav>
                                        <p:tav tm="100000">
                                          <p:val>
                                            <p:fltVal val="0"/>
                                          </p:val>
                                        </p:tav>
                                      </p:tavLst>
                                    </p:anim>
                                    <p:animEffect transition="out" filter="fade">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par>
                                <p:cTn id="123" presetID="53" presetClass="entr" presetSubtype="16" fill="hold" grpId="0" nodeType="withEffect">
                                  <p:stCondLst>
                                    <p:cond delay="0"/>
                                  </p:stCondLst>
                                  <p:childTnLst>
                                    <p:set>
                                      <p:cBhvr>
                                        <p:cTn id="124" dur="1" fill="hold">
                                          <p:stCondLst>
                                            <p:cond delay="0"/>
                                          </p:stCondLst>
                                        </p:cTn>
                                        <p:tgtEl>
                                          <p:spTgt spid="14"/>
                                        </p:tgtEl>
                                        <p:attrNameLst>
                                          <p:attrName>style.visibility</p:attrName>
                                        </p:attrNameLst>
                                      </p:cBhvr>
                                      <p:to>
                                        <p:strVal val="visible"/>
                                      </p:to>
                                    </p:set>
                                    <p:anim calcmode="lin" valueType="num">
                                      <p:cBhvr>
                                        <p:cTn id="125" dur="500" fill="hold"/>
                                        <p:tgtEl>
                                          <p:spTgt spid="14"/>
                                        </p:tgtEl>
                                        <p:attrNameLst>
                                          <p:attrName>ppt_w</p:attrName>
                                        </p:attrNameLst>
                                      </p:cBhvr>
                                      <p:tavLst>
                                        <p:tav tm="0">
                                          <p:val>
                                            <p:fltVal val="0"/>
                                          </p:val>
                                        </p:tav>
                                        <p:tav tm="100000">
                                          <p:val>
                                            <p:strVal val="#ppt_w"/>
                                          </p:val>
                                        </p:tav>
                                      </p:tavLst>
                                    </p:anim>
                                    <p:anim calcmode="lin" valueType="num">
                                      <p:cBhvr>
                                        <p:cTn id="126" dur="500" fill="hold"/>
                                        <p:tgtEl>
                                          <p:spTgt spid="14"/>
                                        </p:tgtEl>
                                        <p:attrNameLst>
                                          <p:attrName>ppt_h</p:attrName>
                                        </p:attrNameLst>
                                      </p:cBhvr>
                                      <p:tavLst>
                                        <p:tav tm="0">
                                          <p:val>
                                            <p:fltVal val="0"/>
                                          </p:val>
                                        </p:tav>
                                        <p:tav tm="100000">
                                          <p:val>
                                            <p:strVal val="#ppt_h"/>
                                          </p:val>
                                        </p:tav>
                                      </p:tavLst>
                                    </p:anim>
                                    <p:animEffect transition="in" filter="fade">
                                      <p:cBhvr>
                                        <p:cTn id="127" dur="500"/>
                                        <p:tgtEl>
                                          <p:spTgt spid="14"/>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xit" presetSubtype="32" fill="hold" grpId="1" nodeType="clickEffect">
                                  <p:stCondLst>
                                    <p:cond delay="0"/>
                                  </p:stCondLst>
                                  <p:childTnLst>
                                    <p:anim calcmode="lin" valueType="num">
                                      <p:cBhvr>
                                        <p:cTn id="131" dur="500"/>
                                        <p:tgtEl>
                                          <p:spTgt spid="14"/>
                                        </p:tgtEl>
                                        <p:attrNameLst>
                                          <p:attrName>ppt_w</p:attrName>
                                        </p:attrNameLst>
                                      </p:cBhvr>
                                      <p:tavLst>
                                        <p:tav tm="0">
                                          <p:val>
                                            <p:strVal val="ppt_w"/>
                                          </p:val>
                                        </p:tav>
                                        <p:tav tm="100000">
                                          <p:val>
                                            <p:fltVal val="0"/>
                                          </p:val>
                                        </p:tav>
                                      </p:tavLst>
                                    </p:anim>
                                    <p:anim calcmode="lin" valueType="num">
                                      <p:cBhvr>
                                        <p:cTn id="132" dur="500"/>
                                        <p:tgtEl>
                                          <p:spTgt spid="14"/>
                                        </p:tgtEl>
                                        <p:attrNameLst>
                                          <p:attrName>ppt_h</p:attrName>
                                        </p:attrNameLst>
                                      </p:cBhvr>
                                      <p:tavLst>
                                        <p:tav tm="0">
                                          <p:val>
                                            <p:strVal val="ppt_h"/>
                                          </p:val>
                                        </p:tav>
                                        <p:tav tm="100000">
                                          <p:val>
                                            <p:fltVal val="0"/>
                                          </p:val>
                                        </p:tav>
                                      </p:tavLst>
                                    </p:anim>
                                    <p:animEffect transition="out" filter="fade">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53" presetClass="entr" presetSubtype="16" fill="hold" grpId="0" nodeType="withEffect">
                                  <p:stCondLst>
                                    <p:cond delay="0"/>
                                  </p:stCondLst>
                                  <p:childTnLst>
                                    <p:set>
                                      <p:cBhvr>
                                        <p:cTn id="136" dur="1" fill="hold">
                                          <p:stCondLst>
                                            <p:cond delay="0"/>
                                          </p:stCondLst>
                                        </p:cTn>
                                        <p:tgtEl>
                                          <p:spTgt spid="16"/>
                                        </p:tgtEl>
                                        <p:attrNameLst>
                                          <p:attrName>style.visibility</p:attrName>
                                        </p:attrNameLst>
                                      </p:cBhvr>
                                      <p:to>
                                        <p:strVal val="visible"/>
                                      </p:to>
                                    </p:set>
                                    <p:anim calcmode="lin" valueType="num">
                                      <p:cBhvr>
                                        <p:cTn id="137" dur="500" fill="hold"/>
                                        <p:tgtEl>
                                          <p:spTgt spid="16"/>
                                        </p:tgtEl>
                                        <p:attrNameLst>
                                          <p:attrName>ppt_w</p:attrName>
                                        </p:attrNameLst>
                                      </p:cBhvr>
                                      <p:tavLst>
                                        <p:tav tm="0">
                                          <p:val>
                                            <p:fltVal val="0"/>
                                          </p:val>
                                        </p:tav>
                                        <p:tav tm="100000">
                                          <p:val>
                                            <p:strVal val="#ppt_w"/>
                                          </p:val>
                                        </p:tav>
                                      </p:tavLst>
                                    </p:anim>
                                    <p:anim calcmode="lin" valueType="num">
                                      <p:cBhvr>
                                        <p:cTn id="138" dur="500" fill="hold"/>
                                        <p:tgtEl>
                                          <p:spTgt spid="16"/>
                                        </p:tgtEl>
                                        <p:attrNameLst>
                                          <p:attrName>ppt_h</p:attrName>
                                        </p:attrNameLst>
                                      </p:cBhvr>
                                      <p:tavLst>
                                        <p:tav tm="0">
                                          <p:val>
                                            <p:fltVal val="0"/>
                                          </p:val>
                                        </p:tav>
                                        <p:tav tm="100000">
                                          <p:val>
                                            <p:strVal val="#ppt_h"/>
                                          </p:val>
                                        </p:tav>
                                      </p:tavLst>
                                    </p:anim>
                                    <p:animEffect transition="in" filter="fade">
                                      <p:cBhvr>
                                        <p:cTn id="139" dur="500"/>
                                        <p:tgtEl>
                                          <p:spTgt spid="16"/>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xit" presetSubtype="32" fill="hold" grpId="1" nodeType="clickEffect">
                                  <p:stCondLst>
                                    <p:cond delay="0"/>
                                  </p:stCondLst>
                                  <p:childTnLst>
                                    <p:anim calcmode="lin" valueType="num">
                                      <p:cBhvr>
                                        <p:cTn id="143" dur="500"/>
                                        <p:tgtEl>
                                          <p:spTgt spid="16"/>
                                        </p:tgtEl>
                                        <p:attrNameLst>
                                          <p:attrName>ppt_w</p:attrName>
                                        </p:attrNameLst>
                                      </p:cBhvr>
                                      <p:tavLst>
                                        <p:tav tm="0">
                                          <p:val>
                                            <p:strVal val="ppt_w"/>
                                          </p:val>
                                        </p:tav>
                                        <p:tav tm="100000">
                                          <p:val>
                                            <p:fltVal val="0"/>
                                          </p:val>
                                        </p:tav>
                                      </p:tavLst>
                                    </p:anim>
                                    <p:anim calcmode="lin" valueType="num">
                                      <p:cBhvr>
                                        <p:cTn id="144" dur="500"/>
                                        <p:tgtEl>
                                          <p:spTgt spid="16"/>
                                        </p:tgtEl>
                                        <p:attrNameLst>
                                          <p:attrName>ppt_h</p:attrName>
                                        </p:attrNameLst>
                                      </p:cBhvr>
                                      <p:tavLst>
                                        <p:tav tm="0">
                                          <p:val>
                                            <p:strVal val="ppt_h"/>
                                          </p:val>
                                        </p:tav>
                                        <p:tav tm="100000">
                                          <p:val>
                                            <p:fltVal val="0"/>
                                          </p:val>
                                        </p:tav>
                                      </p:tavLst>
                                    </p:anim>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0" nodeType="clickEffect">
                                  <p:stCondLst>
                                    <p:cond delay="0"/>
                                  </p:stCondLst>
                                  <p:childTnLst>
                                    <p:set>
                                      <p:cBhvr>
                                        <p:cTn id="154" dur="1" fill="hold">
                                          <p:stCondLst>
                                            <p:cond delay="0"/>
                                          </p:stCondLst>
                                        </p:cTn>
                                        <p:tgtEl>
                                          <p:spTgt spid="17"/>
                                        </p:tgtEl>
                                        <p:attrNameLst>
                                          <p:attrName>style.visibility</p:attrName>
                                        </p:attrNameLst>
                                      </p:cBhvr>
                                      <p:to>
                                        <p:strVal val="visible"/>
                                      </p:to>
                                    </p:set>
                                    <p:anim calcmode="lin" valueType="num">
                                      <p:cBhvr>
                                        <p:cTn id="155" dur="500" fill="hold"/>
                                        <p:tgtEl>
                                          <p:spTgt spid="17"/>
                                        </p:tgtEl>
                                        <p:attrNameLst>
                                          <p:attrName>ppt_w</p:attrName>
                                        </p:attrNameLst>
                                      </p:cBhvr>
                                      <p:tavLst>
                                        <p:tav tm="0">
                                          <p:val>
                                            <p:fltVal val="0"/>
                                          </p:val>
                                        </p:tav>
                                        <p:tav tm="100000">
                                          <p:val>
                                            <p:strVal val="#ppt_w"/>
                                          </p:val>
                                        </p:tav>
                                      </p:tavLst>
                                    </p:anim>
                                    <p:anim calcmode="lin" valueType="num">
                                      <p:cBhvr>
                                        <p:cTn id="156" dur="500" fill="hold"/>
                                        <p:tgtEl>
                                          <p:spTgt spid="17"/>
                                        </p:tgtEl>
                                        <p:attrNameLst>
                                          <p:attrName>ppt_h</p:attrName>
                                        </p:attrNameLst>
                                      </p:cBhvr>
                                      <p:tavLst>
                                        <p:tav tm="0">
                                          <p:val>
                                            <p:fltVal val="0"/>
                                          </p:val>
                                        </p:tav>
                                        <p:tav tm="100000">
                                          <p:val>
                                            <p:strVal val="#ppt_h"/>
                                          </p:val>
                                        </p:tav>
                                      </p:tavLst>
                                    </p:anim>
                                    <p:animEffect transition="in" filter="fade">
                                      <p:cBhvr>
                                        <p:cTn id="157" dur="500"/>
                                        <p:tgtEl>
                                          <p:spTgt spid="17"/>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xit" presetSubtype="32" fill="hold" grpId="1" nodeType="clickEffect">
                                  <p:stCondLst>
                                    <p:cond delay="0"/>
                                  </p:stCondLst>
                                  <p:childTnLst>
                                    <p:anim calcmode="lin" valueType="num">
                                      <p:cBhvr>
                                        <p:cTn id="161" dur="500"/>
                                        <p:tgtEl>
                                          <p:spTgt spid="17"/>
                                        </p:tgtEl>
                                        <p:attrNameLst>
                                          <p:attrName>ppt_w</p:attrName>
                                        </p:attrNameLst>
                                      </p:cBhvr>
                                      <p:tavLst>
                                        <p:tav tm="0">
                                          <p:val>
                                            <p:strVal val="ppt_w"/>
                                          </p:val>
                                        </p:tav>
                                        <p:tav tm="100000">
                                          <p:val>
                                            <p:fltVal val="0"/>
                                          </p:val>
                                        </p:tav>
                                      </p:tavLst>
                                    </p:anim>
                                    <p:anim calcmode="lin" valueType="num">
                                      <p:cBhvr>
                                        <p:cTn id="162" dur="500"/>
                                        <p:tgtEl>
                                          <p:spTgt spid="17"/>
                                        </p:tgtEl>
                                        <p:attrNameLst>
                                          <p:attrName>ppt_h</p:attrName>
                                        </p:attrNameLst>
                                      </p:cBhvr>
                                      <p:tavLst>
                                        <p:tav tm="0">
                                          <p:val>
                                            <p:strVal val="ppt_h"/>
                                          </p:val>
                                        </p:tav>
                                        <p:tav tm="100000">
                                          <p:val>
                                            <p:fltVal val="0"/>
                                          </p:val>
                                        </p:tav>
                                      </p:tavLst>
                                    </p:anim>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53" presetClass="entr" presetSubtype="16" fill="hold" grpId="0" nodeType="withEffect">
                                  <p:stCondLst>
                                    <p:cond delay="0"/>
                                  </p:stCondLst>
                                  <p:childTnLst>
                                    <p:set>
                                      <p:cBhvr>
                                        <p:cTn id="166" dur="1" fill="hold">
                                          <p:stCondLst>
                                            <p:cond delay="0"/>
                                          </p:stCondLst>
                                        </p:cTn>
                                        <p:tgtEl>
                                          <p:spTgt spid="18"/>
                                        </p:tgtEl>
                                        <p:attrNameLst>
                                          <p:attrName>style.visibility</p:attrName>
                                        </p:attrNameLst>
                                      </p:cBhvr>
                                      <p:to>
                                        <p:strVal val="visible"/>
                                      </p:to>
                                    </p:set>
                                    <p:anim calcmode="lin" valueType="num">
                                      <p:cBhvr>
                                        <p:cTn id="167" dur="500" fill="hold"/>
                                        <p:tgtEl>
                                          <p:spTgt spid="18"/>
                                        </p:tgtEl>
                                        <p:attrNameLst>
                                          <p:attrName>ppt_w</p:attrName>
                                        </p:attrNameLst>
                                      </p:cBhvr>
                                      <p:tavLst>
                                        <p:tav tm="0">
                                          <p:val>
                                            <p:fltVal val="0"/>
                                          </p:val>
                                        </p:tav>
                                        <p:tav tm="100000">
                                          <p:val>
                                            <p:strVal val="#ppt_w"/>
                                          </p:val>
                                        </p:tav>
                                      </p:tavLst>
                                    </p:anim>
                                    <p:anim calcmode="lin" valueType="num">
                                      <p:cBhvr>
                                        <p:cTn id="168" dur="500" fill="hold"/>
                                        <p:tgtEl>
                                          <p:spTgt spid="18"/>
                                        </p:tgtEl>
                                        <p:attrNameLst>
                                          <p:attrName>ppt_h</p:attrName>
                                        </p:attrNameLst>
                                      </p:cBhvr>
                                      <p:tavLst>
                                        <p:tav tm="0">
                                          <p:val>
                                            <p:fltVal val="0"/>
                                          </p:val>
                                        </p:tav>
                                        <p:tav tm="100000">
                                          <p:val>
                                            <p:strVal val="#ppt_h"/>
                                          </p:val>
                                        </p:tav>
                                      </p:tavLst>
                                    </p:anim>
                                    <p:animEffect transition="in" filter="fade">
                                      <p:cBhvr>
                                        <p:cTn id="169" dur="500"/>
                                        <p:tgtEl>
                                          <p:spTgt spid="18"/>
                                        </p:tgtEl>
                                      </p:cBhvr>
                                    </p:animEffect>
                                  </p:childTnLst>
                                </p:cTn>
                              </p:par>
                            </p:childTnLst>
                          </p:cTn>
                        </p:par>
                      </p:childTnLst>
                    </p:cTn>
                  </p:par>
                  <p:par>
                    <p:cTn id="170" fill="hold">
                      <p:stCondLst>
                        <p:cond delay="indefinite"/>
                      </p:stCondLst>
                      <p:childTnLst>
                        <p:par>
                          <p:cTn id="171" fill="hold">
                            <p:stCondLst>
                              <p:cond delay="0"/>
                            </p:stCondLst>
                            <p:childTnLst>
                              <p:par>
                                <p:cTn id="172" presetID="53" presetClass="exit" presetSubtype="32" fill="hold" grpId="1" nodeType="clickEffect">
                                  <p:stCondLst>
                                    <p:cond delay="0"/>
                                  </p:stCondLst>
                                  <p:childTnLst>
                                    <p:anim calcmode="lin" valueType="num">
                                      <p:cBhvr>
                                        <p:cTn id="173" dur="500"/>
                                        <p:tgtEl>
                                          <p:spTgt spid="18"/>
                                        </p:tgtEl>
                                        <p:attrNameLst>
                                          <p:attrName>ppt_w</p:attrName>
                                        </p:attrNameLst>
                                      </p:cBhvr>
                                      <p:tavLst>
                                        <p:tav tm="0">
                                          <p:val>
                                            <p:strVal val="ppt_w"/>
                                          </p:val>
                                        </p:tav>
                                        <p:tav tm="100000">
                                          <p:val>
                                            <p:fltVal val="0"/>
                                          </p:val>
                                        </p:tav>
                                      </p:tavLst>
                                    </p:anim>
                                    <p:anim calcmode="lin" valueType="num">
                                      <p:cBhvr>
                                        <p:cTn id="174" dur="500"/>
                                        <p:tgtEl>
                                          <p:spTgt spid="18"/>
                                        </p:tgtEl>
                                        <p:attrNameLst>
                                          <p:attrName>ppt_h</p:attrName>
                                        </p:attrNameLst>
                                      </p:cBhvr>
                                      <p:tavLst>
                                        <p:tav tm="0">
                                          <p:val>
                                            <p:strVal val="ppt_h"/>
                                          </p:val>
                                        </p:tav>
                                        <p:tav tm="100000">
                                          <p:val>
                                            <p:fltVal val="0"/>
                                          </p:val>
                                        </p:tav>
                                      </p:tavLst>
                                    </p:anim>
                                    <p:animEffect transition="out" filter="fade">
                                      <p:cBhvr>
                                        <p:cTn id="175" dur="500"/>
                                        <p:tgtEl>
                                          <p:spTgt spid="18"/>
                                        </p:tgtEl>
                                      </p:cBhvr>
                                    </p:animEffect>
                                    <p:set>
                                      <p:cBhvr>
                                        <p:cTn id="176" dur="1" fill="hold">
                                          <p:stCondLst>
                                            <p:cond delay="499"/>
                                          </p:stCondLst>
                                        </p:cTn>
                                        <p:tgtEl>
                                          <p:spTgt spid="18"/>
                                        </p:tgtEl>
                                        <p:attrNameLst>
                                          <p:attrName>style.visibility</p:attrName>
                                        </p:attrNameLst>
                                      </p:cBhvr>
                                      <p:to>
                                        <p:strVal val="hidden"/>
                                      </p:to>
                                    </p:set>
                                  </p:childTnLst>
                                </p:cTn>
                              </p:par>
                              <p:par>
                                <p:cTn id="177" presetID="53" presetClass="entr" presetSubtype="16" fill="hold" grpId="0" nodeType="withEffect">
                                  <p:stCondLst>
                                    <p:cond delay="0"/>
                                  </p:stCondLst>
                                  <p:childTnLst>
                                    <p:set>
                                      <p:cBhvr>
                                        <p:cTn id="178" dur="1" fill="hold">
                                          <p:stCondLst>
                                            <p:cond delay="0"/>
                                          </p:stCondLst>
                                        </p:cTn>
                                        <p:tgtEl>
                                          <p:spTgt spid="19"/>
                                        </p:tgtEl>
                                        <p:attrNameLst>
                                          <p:attrName>style.visibility</p:attrName>
                                        </p:attrNameLst>
                                      </p:cBhvr>
                                      <p:to>
                                        <p:strVal val="visible"/>
                                      </p:to>
                                    </p:set>
                                    <p:anim calcmode="lin" valueType="num">
                                      <p:cBhvr>
                                        <p:cTn id="179" dur="500" fill="hold"/>
                                        <p:tgtEl>
                                          <p:spTgt spid="19"/>
                                        </p:tgtEl>
                                        <p:attrNameLst>
                                          <p:attrName>ppt_w</p:attrName>
                                        </p:attrNameLst>
                                      </p:cBhvr>
                                      <p:tavLst>
                                        <p:tav tm="0">
                                          <p:val>
                                            <p:fltVal val="0"/>
                                          </p:val>
                                        </p:tav>
                                        <p:tav tm="100000">
                                          <p:val>
                                            <p:strVal val="#ppt_w"/>
                                          </p:val>
                                        </p:tav>
                                      </p:tavLst>
                                    </p:anim>
                                    <p:anim calcmode="lin" valueType="num">
                                      <p:cBhvr>
                                        <p:cTn id="180" dur="500" fill="hold"/>
                                        <p:tgtEl>
                                          <p:spTgt spid="19"/>
                                        </p:tgtEl>
                                        <p:attrNameLst>
                                          <p:attrName>ppt_h</p:attrName>
                                        </p:attrNameLst>
                                      </p:cBhvr>
                                      <p:tavLst>
                                        <p:tav tm="0">
                                          <p:val>
                                            <p:fltVal val="0"/>
                                          </p:val>
                                        </p:tav>
                                        <p:tav tm="100000">
                                          <p:val>
                                            <p:strVal val="#ppt_h"/>
                                          </p:val>
                                        </p:tav>
                                      </p:tavLst>
                                    </p:anim>
                                    <p:animEffect transition="in" filter="fade">
                                      <p:cBhvr>
                                        <p:cTn id="181" dur="500"/>
                                        <p:tgtEl>
                                          <p:spTgt spid="19"/>
                                        </p:tgtEl>
                                      </p:cBhvr>
                                    </p:animEffect>
                                  </p:childTnLst>
                                </p:cTn>
                              </p:par>
                            </p:childTnLst>
                          </p:cTn>
                        </p:par>
                      </p:childTnLst>
                    </p:cTn>
                  </p:par>
                  <p:par>
                    <p:cTn id="182" fill="hold">
                      <p:stCondLst>
                        <p:cond delay="indefinite"/>
                      </p:stCondLst>
                      <p:childTnLst>
                        <p:par>
                          <p:cTn id="183" fill="hold">
                            <p:stCondLst>
                              <p:cond delay="0"/>
                            </p:stCondLst>
                            <p:childTnLst>
                              <p:par>
                                <p:cTn id="184" presetID="53" presetClass="exit" presetSubtype="32" fill="hold" grpId="1" nodeType="clickEffect">
                                  <p:stCondLst>
                                    <p:cond delay="0"/>
                                  </p:stCondLst>
                                  <p:childTnLst>
                                    <p:anim calcmode="lin" valueType="num">
                                      <p:cBhvr>
                                        <p:cTn id="185" dur="500"/>
                                        <p:tgtEl>
                                          <p:spTgt spid="19"/>
                                        </p:tgtEl>
                                        <p:attrNameLst>
                                          <p:attrName>ppt_w</p:attrName>
                                        </p:attrNameLst>
                                      </p:cBhvr>
                                      <p:tavLst>
                                        <p:tav tm="0">
                                          <p:val>
                                            <p:strVal val="ppt_w"/>
                                          </p:val>
                                        </p:tav>
                                        <p:tav tm="100000">
                                          <p:val>
                                            <p:fltVal val="0"/>
                                          </p:val>
                                        </p:tav>
                                      </p:tavLst>
                                    </p:anim>
                                    <p:anim calcmode="lin" valueType="num">
                                      <p:cBhvr>
                                        <p:cTn id="186" dur="500"/>
                                        <p:tgtEl>
                                          <p:spTgt spid="19"/>
                                        </p:tgtEl>
                                        <p:attrNameLst>
                                          <p:attrName>ppt_h</p:attrName>
                                        </p:attrNameLst>
                                      </p:cBhvr>
                                      <p:tavLst>
                                        <p:tav tm="0">
                                          <p:val>
                                            <p:strVal val="ppt_h"/>
                                          </p:val>
                                        </p:tav>
                                        <p:tav tm="100000">
                                          <p:val>
                                            <p:fltVal val="0"/>
                                          </p:val>
                                        </p:tav>
                                      </p:tavLst>
                                    </p:anim>
                                    <p:animEffect transition="out" filter="fade">
                                      <p:cBhvr>
                                        <p:cTn id="187" dur="500"/>
                                        <p:tgtEl>
                                          <p:spTgt spid="19"/>
                                        </p:tgtEl>
                                      </p:cBhvr>
                                    </p:animEffect>
                                    <p:set>
                                      <p:cBhvr>
                                        <p:cTn id="188" dur="1" fill="hold">
                                          <p:stCondLst>
                                            <p:cond delay="499"/>
                                          </p:stCondLst>
                                        </p:cTn>
                                        <p:tgtEl>
                                          <p:spTgt spid="19"/>
                                        </p:tgtEl>
                                        <p:attrNameLst>
                                          <p:attrName>style.visibility</p:attrName>
                                        </p:attrNameLst>
                                      </p:cBhvr>
                                      <p:to>
                                        <p:strVal val="hidden"/>
                                      </p:to>
                                    </p:set>
                                  </p:childTnLst>
                                </p:cTn>
                              </p:par>
                              <p:par>
                                <p:cTn id="189" presetID="53" presetClass="entr" presetSubtype="16" fill="hold" grpId="0" nodeType="withEffect">
                                  <p:stCondLst>
                                    <p:cond delay="0"/>
                                  </p:stCondLst>
                                  <p:childTnLst>
                                    <p:set>
                                      <p:cBhvr>
                                        <p:cTn id="190" dur="1" fill="hold">
                                          <p:stCondLst>
                                            <p:cond delay="0"/>
                                          </p:stCondLst>
                                        </p:cTn>
                                        <p:tgtEl>
                                          <p:spTgt spid="20"/>
                                        </p:tgtEl>
                                        <p:attrNameLst>
                                          <p:attrName>style.visibility</p:attrName>
                                        </p:attrNameLst>
                                      </p:cBhvr>
                                      <p:to>
                                        <p:strVal val="visible"/>
                                      </p:to>
                                    </p:set>
                                    <p:anim calcmode="lin" valueType="num">
                                      <p:cBhvr>
                                        <p:cTn id="191" dur="500" fill="hold"/>
                                        <p:tgtEl>
                                          <p:spTgt spid="20"/>
                                        </p:tgtEl>
                                        <p:attrNameLst>
                                          <p:attrName>ppt_w</p:attrName>
                                        </p:attrNameLst>
                                      </p:cBhvr>
                                      <p:tavLst>
                                        <p:tav tm="0">
                                          <p:val>
                                            <p:fltVal val="0"/>
                                          </p:val>
                                        </p:tav>
                                        <p:tav tm="100000">
                                          <p:val>
                                            <p:strVal val="#ppt_w"/>
                                          </p:val>
                                        </p:tav>
                                      </p:tavLst>
                                    </p:anim>
                                    <p:anim calcmode="lin" valueType="num">
                                      <p:cBhvr>
                                        <p:cTn id="192" dur="500" fill="hold"/>
                                        <p:tgtEl>
                                          <p:spTgt spid="20"/>
                                        </p:tgtEl>
                                        <p:attrNameLst>
                                          <p:attrName>ppt_h</p:attrName>
                                        </p:attrNameLst>
                                      </p:cBhvr>
                                      <p:tavLst>
                                        <p:tav tm="0">
                                          <p:val>
                                            <p:fltVal val="0"/>
                                          </p:val>
                                        </p:tav>
                                        <p:tav tm="100000">
                                          <p:val>
                                            <p:strVal val="#ppt_h"/>
                                          </p:val>
                                        </p:tav>
                                      </p:tavLst>
                                    </p:anim>
                                    <p:animEffect transition="in" filter="fade">
                                      <p:cBhvr>
                                        <p:cTn id="193" dur="500"/>
                                        <p:tgtEl>
                                          <p:spTgt spid="20"/>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xit" presetSubtype="32" fill="hold" grpId="1" nodeType="clickEffect">
                                  <p:stCondLst>
                                    <p:cond delay="0"/>
                                  </p:stCondLst>
                                  <p:childTnLst>
                                    <p:anim calcmode="lin" valueType="num">
                                      <p:cBhvr>
                                        <p:cTn id="197" dur="500"/>
                                        <p:tgtEl>
                                          <p:spTgt spid="20"/>
                                        </p:tgtEl>
                                        <p:attrNameLst>
                                          <p:attrName>ppt_w</p:attrName>
                                        </p:attrNameLst>
                                      </p:cBhvr>
                                      <p:tavLst>
                                        <p:tav tm="0">
                                          <p:val>
                                            <p:strVal val="ppt_w"/>
                                          </p:val>
                                        </p:tav>
                                        <p:tav tm="100000">
                                          <p:val>
                                            <p:fltVal val="0"/>
                                          </p:val>
                                        </p:tav>
                                      </p:tavLst>
                                    </p:anim>
                                    <p:anim calcmode="lin" valueType="num">
                                      <p:cBhvr>
                                        <p:cTn id="198" dur="500"/>
                                        <p:tgtEl>
                                          <p:spTgt spid="20"/>
                                        </p:tgtEl>
                                        <p:attrNameLst>
                                          <p:attrName>ppt_h</p:attrName>
                                        </p:attrNameLst>
                                      </p:cBhvr>
                                      <p:tavLst>
                                        <p:tav tm="0">
                                          <p:val>
                                            <p:strVal val="ppt_h"/>
                                          </p:val>
                                        </p:tav>
                                        <p:tav tm="100000">
                                          <p:val>
                                            <p:fltVal val="0"/>
                                          </p:val>
                                        </p:tav>
                                      </p:tavLst>
                                    </p:anim>
                                    <p:animEffect transition="out" filter="fade">
                                      <p:cBhvr>
                                        <p:cTn id="199" dur="500"/>
                                        <p:tgtEl>
                                          <p:spTgt spid="20"/>
                                        </p:tgtEl>
                                      </p:cBhvr>
                                    </p:animEffect>
                                    <p:set>
                                      <p:cBhvr>
                                        <p:cTn id="200" dur="1" fill="hold">
                                          <p:stCondLst>
                                            <p:cond delay="499"/>
                                          </p:stCondLst>
                                        </p:cTn>
                                        <p:tgtEl>
                                          <p:spTgt spid="20"/>
                                        </p:tgtEl>
                                        <p:attrNameLst>
                                          <p:attrName>style.visibility</p:attrName>
                                        </p:attrNameLst>
                                      </p:cBhvr>
                                      <p:to>
                                        <p:strVal val="hidden"/>
                                      </p:to>
                                    </p:set>
                                  </p:childTnLst>
                                </p:cTn>
                              </p:par>
                              <p:par>
                                <p:cTn id="201" presetID="53" presetClass="entr" presetSubtype="16" fill="hold" grpId="0" nodeType="withEffect">
                                  <p:stCondLst>
                                    <p:cond delay="0"/>
                                  </p:stCondLst>
                                  <p:childTnLst>
                                    <p:set>
                                      <p:cBhvr>
                                        <p:cTn id="202" dur="1" fill="hold">
                                          <p:stCondLst>
                                            <p:cond delay="0"/>
                                          </p:stCondLst>
                                        </p:cTn>
                                        <p:tgtEl>
                                          <p:spTgt spid="21"/>
                                        </p:tgtEl>
                                        <p:attrNameLst>
                                          <p:attrName>style.visibility</p:attrName>
                                        </p:attrNameLst>
                                      </p:cBhvr>
                                      <p:to>
                                        <p:strVal val="visible"/>
                                      </p:to>
                                    </p:set>
                                    <p:anim calcmode="lin" valueType="num">
                                      <p:cBhvr>
                                        <p:cTn id="203" dur="500" fill="hold"/>
                                        <p:tgtEl>
                                          <p:spTgt spid="21"/>
                                        </p:tgtEl>
                                        <p:attrNameLst>
                                          <p:attrName>ppt_w</p:attrName>
                                        </p:attrNameLst>
                                      </p:cBhvr>
                                      <p:tavLst>
                                        <p:tav tm="0">
                                          <p:val>
                                            <p:fltVal val="0"/>
                                          </p:val>
                                        </p:tav>
                                        <p:tav tm="100000">
                                          <p:val>
                                            <p:strVal val="#ppt_w"/>
                                          </p:val>
                                        </p:tav>
                                      </p:tavLst>
                                    </p:anim>
                                    <p:anim calcmode="lin" valueType="num">
                                      <p:cBhvr>
                                        <p:cTn id="204" dur="500" fill="hold"/>
                                        <p:tgtEl>
                                          <p:spTgt spid="21"/>
                                        </p:tgtEl>
                                        <p:attrNameLst>
                                          <p:attrName>ppt_h</p:attrName>
                                        </p:attrNameLst>
                                      </p:cBhvr>
                                      <p:tavLst>
                                        <p:tav tm="0">
                                          <p:val>
                                            <p:fltVal val="0"/>
                                          </p:val>
                                        </p:tav>
                                        <p:tav tm="100000">
                                          <p:val>
                                            <p:strVal val="#ppt_h"/>
                                          </p:val>
                                        </p:tav>
                                      </p:tavLst>
                                    </p:anim>
                                    <p:animEffect transition="in" filter="fade">
                                      <p:cBhvr>
                                        <p:cTn id="205" dur="500"/>
                                        <p:tgtEl>
                                          <p:spTgt spid="21"/>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0" nodeType="clickEffect">
                                  <p:stCondLst>
                                    <p:cond delay="0"/>
                                  </p:stCondLst>
                                  <p:childTnLst>
                                    <p:set>
                                      <p:cBhvr>
                                        <p:cTn id="209" dur="1" fill="hold">
                                          <p:stCondLst>
                                            <p:cond delay="0"/>
                                          </p:stCondLst>
                                        </p:cTn>
                                        <p:tgtEl>
                                          <p:spTgt spid="22"/>
                                        </p:tgtEl>
                                        <p:attrNameLst>
                                          <p:attrName>style.visibility</p:attrName>
                                        </p:attrNameLst>
                                      </p:cBhvr>
                                      <p:to>
                                        <p:strVal val="visible"/>
                                      </p:to>
                                    </p:set>
                                    <p:anim calcmode="lin" valueType="num">
                                      <p:cBhvr>
                                        <p:cTn id="210" dur="500" fill="hold"/>
                                        <p:tgtEl>
                                          <p:spTgt spid="22"/>
                                        </p:tgtEl>
                                        <p:attrNameLst>
                                          <p:attrName>ppt_w</p:attrName>
                                        </p:attrNameLst>
                                      </p:cBhvr>
                                      <p:tavLst>
                                        <p:tav tm="0">
                                          <p:val>
                                            <p:fltVal val="0"/>
                                          </p:val>
                                        </p:tav>
                                        <p:tav tm="100000">
                                          <p:val>
                                            <p:strVal val="#ppt_w"/>
                                          </p:val>
                                        </p:tav>
                                      </p:tavLst>
                                    </p:anim>
                                    <p:anim calcmode="lin" valueType="num">
                                      <p:cBhvr>
                                        <p:cTn id="211" dur="500" fill="hold"/>
                                        <p:tgtEl>
                                          <p:spTgt spid="22"/>
                                        </p:tgtEl>
                                        <p:attrNameLst>
                                          <p:attrName>ppt_h</p:attrName>
                                        </p:attrNameLst>
                                      </p:cBhvr>
                                      <p:tavLst>
                                        <p:tav tm="0">
                                          <p:val>
                                            <p:fltVal val="0"/>
                                          </p:val>
                                        </p:tav>
                                        <p:tav tm="100000">
                                          <p:val>
                                            <p:strVal val="#ppt_h"/>
                                          </p:val>
                                        </p:tav>
                                      </p:tavLst>
                                    </p:anim>
                                    <p:animEffect transition="in" filter="fade">
                                      <p:cBhvr>
                                        <p:cTn id="212" dur="500"/>
                                        <p:tgtEl>
                                          <p:spTgt spid="22"/>
                                        </p:tgtEl>
                                      </p:cBhvr>
                                    </p:animEffec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23"/>
                                        </p:tgtEl>
                                        <p:attrNameLst>
                                          <p:attrName>style.visibility</p:attrName>
                                        </p:attrNameLst>
                                      </p:cBhvr>
                                      <p:to>
                                        <p:strVal val="visible"/>
                                      </p:to>
                                    </p:set>
                                    <p:anim calcmode="lin" valueType="num">
                                      <p:cBhvr>
                                        <p:cTn id="217" dur="500" fill="hold"/>
                                        <p:tgtEl>
                                          <p:spTgt spid="23"/>
                                        </p:tgtEl>
                                        <p:attrNameLst>
                                          <p:attrName>ppt_w</p:attrName>
                                        </p:attrNameLst>
                                      </p:cBhvr>
                                      <p:tavLst>
                                        <p:tav tm="0">
                                          <p:val>
                                            <p:fltVal val="0"/>
                                          </p:val>
                                        </p:tav>
                                        <p:tav tm="100000">
                                          <p:val>
                                            <p:strVal val="#ppt_w"/>
                                          </p:val>
                                        </p:tav>
                                      </p:tavLst>
                                    </p:anim>
                                    <p:anim calcmode="lin" valueType="num">
                                      <p:cBhvr>
                                        <p:cTn id="218" dur="500" fill="hold"/>
                                        <p:tgtEl>
                                          <p:spTgt spid="23"/>
                                        </p:tgtEl>
                                        <p:attrNameLst>
                                          <p:attrName>ppt_h</p:attrName>
                                        </p:attrNameLst>
                                      </p:cBhvr>
                                      <p:tavLst>
                                        <p:tav tm="0">
                                          <p:val>
                                            <p:fltVal val="0"/>
                                          </p:val>
                                        </p:tav>
                                        <p:tav tm="100000">
                                          <p:val>
                                            <p:strVal val="#ppt_h"/>
                                          </p:val>
                                        </p:tav>
                                      </p:tavLst>
                                    </p:anim>
                                    <p:animEffect transition="in" filter="fade">
                                      <p:cBhvr>
                                        <p:cTn id="219" dur="500"/>
                                        <p:tgtEl>
                                          <p:spTgt spid="23"/>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xit" presetSubtype="32" fill="hold" grpId="1" nodeType="clickEffect">
                                  <p:stCondLst>
                                    <p:cond delay="0"/>
                                  </p:stCondLst>
                                  <p:childTnLst>
                                    <p:anim calcmode="lin" valueType="num">
                                      <p:cBhvr>
                                        <p:cTn id="223" dur="500"/>
                                        <p:tgtEl>
                                          <p:spTgt spid="23"/>
                                        </p:tgtEl>
                                        <p:attrNameLst>
                                          <p:attrName>ppt_w</p:attrName>
                                        </p:attrNameLst>
                                      </p:cBhvr>
                                      <p:tavLst>
                                        <p:tav tm="0">
                                          <p:val>
                                            <p:strVal val="ppt_w"/>
                                          </p:val>
                                        </p:tav>
                                        <p:tav tm="100000">
                                          <p:val>
                                            <p:fltVal val="0"/>
                                          </p:val>
                                        </p:tav>
                                      </p:tavLst>
                                    </p:anim>
                                    <p:anim calcmode="lin" valueType="num">
                                      <p:cBhvr>
                                        <p:cTn id="224" dur="500"/>
                                        <p:tgtEl>
                                          <p:spTgt spid="23"/>
                                        </p:tgtEl>
                                        <p:attrNameLst>
                                          <p:attrName>ppt_h</p:attrName>
                                        </p:attrNameLst>
                                      </p:cBhvr>
                                      <p:tavLst>
                                        <p:tav tm="0">
                                          <p:val>
                                            <p:strVal val="ppt_h"/>
                                          </p:val>
                                        </p:tav>
                                        <p:tav tm="100000">
                                          <p:val>
                                            <p:fltVal val="0"/>
                                          </p:val>
                                        </p:tav>
                                      </p:tavLst>
                                    </p:anim>
                                    <p:animEffect transition="out" filter="fade">
                                      <p:cBhvr>
                                        <p:cTn id="225" dur="500"/>
                                        <p:tgtEl>
                                          <p:spTgt spid="23"/>
                                        </p:tgtEl>
                                      </p:cBhvr>
                                    </p:animEffect>
                                    <p:set>
                                      <p:cBhvr>
                                        <p:cTn id="226" dur="1" fill="hold">
                                          <p:stCondLst>
                                            <p:cond delay="499"/>
                                          </p:stCondLst>
                                        </p:cTn>
                                        <p:tgtEl>
                                          <p:spTgt spid="23"/>
                                        </p:tgtEl>
                                        <p:attrNameLst>
                                          <p:attrName>style.visibility</p:attrName>
                                        </p:attrNameLst>
                                      </p:cBhvr>
                                      <p:to>
                                        <p:strVal val="hidden"/>
                                      </p:to>
                                    </p:set>
                                  </p:childTnLst>
                                </p:cTn>
                              </p:par>
                              <p:par>
                                <p:cTn id="227" presetID="53" presetClass="exit" presetSubtype="32" fill="hold" grpId="1" nodeType="withEffect">
                                  <p:stCondLst>
                                    <p:cond delay="0"/>
                                  </p:stCondLst>
                                  <p:childTnLst>
                                    <p:anim calcmode="lin" valueType="num">
                                      <p:cBhvr>
                                        <p:cTn id="228" dur="500"/>
                                        <p:tgtEl>
                                          <p:spTgt spid="22"/>
                                        </p:tgtEl>
                                        <p:attrNameLst>
                                          <p:attrName>ppt_w</p:attrName>
                                        </p:attrNameLst>
                                      </p:cBhvr>
                                      <p:tavLst>
                                        <p:tav tm="0">
                                          <p:val>
                                            <p:strVal val="ppt_w"/>
                                          </p:val>
                                        </p:tav>
                                        <p:tav tm="100000">
                                          <p:val>
                                            <p:fltVal val="0"/>
                                          </p:val>
                                        </p:tav>
                                      </p:tavLst>
                                    </p:anim>
                                    <p:anim calcmode="lin" valueType="num">
                                      <p:cBhvr>
                                        <p:cTn id="229" dur="500"/>
                                        <p:tgtEl>
                                          <p:spTgt spid="22"/>
                                        </p:tgtEl>
                                        <p:attrNameLst>
                                          <p:attrName>ppt_h</p:attrName>
                                        </p:attrNameLst>
                                      </p:cBhvr>
                                      <p:tavLst>
                                        <p:tav tm="0">
                                          <p:val>
                                            <p:strVal val="ppt_h"/>
                                          </p:val>
                                        </p:tav>
                                        <p:tav tm="100000">
                                          <p:val>
                                            <p:fltVal val="0"/>
                                          </p:val>
                                        </p:tav>
                                      </p:tavLst>
                                    </p:anim>
                                    <p:animEffect transition="out" filter="fade">
                                      <p:cBhvr>
                                        <p:cTn id="230" dur="500"/>
                                        <p:tgtEl>
                                          <p:spTgt spid="22"/>
                                        </p:tgtEl>
                                      </p:cBhvr>
                                    </p:animEffect>
                                    <p:set>
                                      <p:cBhvr>
                                        <p:cTn id="231" dur="1" fill="hold">
                                          <p:stCondLst>
                                            <p:cond delay="499"/>
                                          </p:stCondLst>
                                        </p:cTn>
                                        <p:tgtEl>
                                          <p:spTgt spid="22"/>
                                        </p:tgtEl>
                                        <p:attrNameLst>
                                          <p:attrName>style.visibility</p:attrName>
                                        </p:attrNameLst>
                                      </p:cBhvr>
                                      <p:to>
                                        <p:strVal val="hidden"/>
                                      </p:to>
                                    </p:set>
                                  </p:childTnLst>
                                </p:cTn>
                              </p:par>
                              <p:par>
                                <p:cTn id="232" presetID="53" presetClass="exit" presetSubtype="32" fill="hold" grpId="1" nodeType="withEffect">
                                  <p:stCondLst>
                                    <p:cond delay="0"/>
                                  </p:stCondLst>
                                  <p:childTnLst>
                                    <p:anim calcmode="lin" valueType="num">
                                      <p:cBhvr>
                                        <p:cTn id="233" dur="500"/>
                                        <p:tgtEl>
                                          <p:spTgt spid="21"/>
                                        </p:tgtEl>
                                        <p:attrNameLst>
                                          <p:attrName>ppt_w</p:attrName>
                                        </p:attrNameLst>
                                      </p:cBhvr>
                                      <p:tavLst>
                                        <p:tav tm="0">
                                          <p:val>
                                            <p:strVal val="ppt_w"/>
                                          </p:val>
                                        </p:tav>
                                        <p:tav tm="100000">
                                          <p:val>
                                            <p:fltVal val="0"/>
                                          </p:val>
                                        </p:tav>
                                      </p:tavLst>
                                    </p:anim>
                                    <p:anim calcmode="lin" valueType="num">
                                      <p:cBhvr>
                                        <p:cTn id="234" dur="500"/>
                                        <p:tgtEl>
                                          <p:spTgt spid="21"/>
                                        </p:tgtEl>
                                        <p:attrNameLst>
                                          <p:attrName>ppt_h</p:attrName>
                                        </p:attrNameLst>
                                      </p:cBhvr>
                                      <p:tavLst>
                                        <p:tav tm="0">
                                          <p:val>
                                            <p:strVal val="ppt_h"/>
                                          </p:val>
                                        </p:tav>
                                        <p:tav tm="100000">
                                          <p:val>
                                            <p:fltVal val="0"/>
                                          </p:val>
                                        </p:tav>
                                      </p:tavLst>
                                    </p:anim>
                                    <p:animEffect transition="out" filter="fade">
                                      <p:cBhvr>
                                        <p:cTn id="235" dur="500"/>
                                        <p:tgtEl>
                                          <p:spTgt spid="21"/>
                                        </p:tgtEl>
                                      </p:cBhvr>
                                    </p:animEffect>
                                    <p:set>
                                      <p:cBhvr>
                                        <p:cTn id="236" dur="1" fill="hold">
                                          <p:stCondLst>
                                            <p:cond delay="499"/>
                                          </p:stCondLst>
                                        </p:cTn>
                                        <p:tgtEl>
                                          <p:spTgt spid="21"/>
                                        </p:tgtEl>
                                        <p:attrNameLst>
                                          <p:attrName>style.visibility</p:attrName>
                                        </p:attrNameLst>
                                      </p:cBhvr>
                                      <p:to>
                                        <p:strVal val="hidden"/>
                                      </p:to>
                                    </p:set>
                                  </p:childTnLst>
                                </p:cTn>
                              </p:par>
                            </p:childTnLst>
                          </p:cTn>
                        </p:par>
                      </p:childTnLst>
                    </p:cTn>
                  </p:par>
                  <p:par>
                    <p:cTn id="237" fill="hold">
                      <p:stCondLst>
                        <p:cond delay="indefinite"/>
                      </p:stCondLst>
                      <p:childTnLst>
                        <p:par>
                          <p:cTn id="238" fill="hold">
                            <p:stCondLst>
                              <p:cond delay="0"/>
                            </p:stCondLst>
                            <p:childTnLst>
                              <p:par>
                                <p:cTn id="239" presetID="53" presetClass="entr" presetSubtype="16" fill="hold" grpId="0" nodeType="clickEffect">
                                  <p:stCondLst>
                                    <p:cond delay="0"/>
                                  </p:stCondLst>
                                  <p:childTnLst>
                                    <p:set>
                                      <p:cBhvr>
                                        <p:cTn id="240" dur="1" fill="hold">
                                          <p:stCondLst>
                                            <p:cond delay="0"/>
                                          </p:stCondLst>
                                        </p:cTn>
                                        <p:tgtEl>
                                          <p:spTgt spid="24"/>
                                        </p:tgtEl>
                                        <p:attrNameLst>
                                          <p:attrName>style.visibility</p:attrName>
                                        </p:attrNameLst>
                                      </p:cBhvr>
                                      <p:to>
                                        <p:strVal val="visible"/>
                                      </p:to>
                                    </p:set>
                                    <p:anim calcmode="lin" valueType="num">
                                      <p:cBhvr>
                                        <p:cTn id="241" dur="500" fill="hold"/>
                                        <p:tgtEl>
                                          <p:spTgt spid="24"/>
                                        </p:tgtEl>
                                        <p:attrNameLst>
                                          <p:attrName>ppt_w</p:attrName>
                                        </p:attrNameLst>
                                      </p:cBhvr>
                                      <p:tavLst>
                                        <p:tav tm="0">
                                          <p:val>
                                            <p:fltVal val="0"/>
                                          </p:val>
                                        </p:tav>
                                        <p:tav tm="100000">
                                          <p:val>
                                            <p:strVal val="#ppt_w"/>
                                          </p:val>
                                        </p:tav>
                                      </p:tavLst>
                                    </p:anim>
                                    <p:anim calcmode="lin" valueType="num">
                                      <p:cBhvr>
                                        <p:cTn id="242" dur="500" fill="hold"/>
                                        <p:tgtEl>
                                          <p:spTgt spid="24"/>
                                        </p:tgtEl>
                                        <p:attrNameLst>
                                          <p:attrName>ppt_h</p:attrName>
                                        </p:attrNameLst>
                                      </p:cBhvr>
                                      <p:tavLst>
                                        <p:tav tm="0">
                                          <p:val>
                                            <p:fltVal val="0"/>
                                          </p:val>
                                        </p:tav>
                                        <p:tav tm="100000">
                                          <p:val>
                                            <p:strVal val="#ppt_h"/>
                                          </p:val>
                                        </p:tav>
                                      </p:tavLst>
                                    </p:anim>
                                    <p:animEffect transition="in" filter="fade">
                                      <p:cBhvr>
                                        <p:cTn id="243" dur="500"/>
                                        <p:tgtEl>
                                          <p:spTgt spid="24"/>
                                        </p:tgtEl>
                                      </p:cBhvr>
                                    </p:animEffect>
                                  </p:childTnLst>
                                </p:cTn>
                              </p:par>
                              <p:par>
                                <p:cTn id="244" presetID="1" presetClass="entr" presetSubtype="0" fill="hold" grpId="0" nodeType="withEffect">
                                  <p:stCondLst>
                                    <p:cond delay="0"/>
                                  </p:stCondLst>
                                  <p:childTnLst>
                                    <p:set>
                                      <p:cBhvr>
                                        <p:cTn id="2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4" grpId="0" animBg="1"/>
      <p:bldP spid="25"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5" grpId="0" animBg="1"/>
      <p:bldP spid="15"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957010"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7636748" y="2967335"/>
            <a:ext cx="2258024"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FDDF8B"/>
                </a:solidFill>
                <a:latin typeface="Calibri"/>
              </a:rPr>
              <a:t>6a &gt; 6b</a:t>
            </a:r>
            <a:endParaRPr kumimoji="0" lang="en-US" sz="5400" b="1" i="0" u="none" strike="noStrike" kern="1200" cap="none" spc="0" normalizeH="0" baseline="0" noProof="0" dirty="0">
              <a:ln/>
              <a:solidFill>
                <a:srgbClr val="FDDF8B"/>
              </a:solidFill>
              <a:effectLst/>
              <a:uLnTx/>
              <a:uFillTx/>
              <a:latin typeface="Calibri"/>
              <a:ea typeface="+mn-ea"/>
              <a:cs typeface="+mn-cs"/>
            </a:endParaRP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1568094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Overview: Acts 13-28">
            <a:hlinkClick r:id="" action="ppaction://media"/>
            <a:extLst>
              <a:ext uri="{FF2B5EF4-FFF2-40B4-BE49-F238E27FC236}">
                <a16:creationId xmlns:a16="http://schemas.microsoft.com/office/drawing/2014/main" id="{A36C24D3-30EA-460F-BEDB-B241EE4C52BF}"/>
              </a:ext>
            </a:extLst>
          </p:cNvPr>
          <p:cNvPicPr>
            <a:picLocks noRot="1" noChangeAspect="1"/>
          </p:cNvPicPr>
          <p:nvPr>
            <a:videoFile r:link="rId1"/>
          </p:nvPr>
        </p:nvPicPr>
        <p:blipFill>
          <a:blip r:embed="rId3"/>
          <a:stretch>
            <a:fillRect/>
          </a:stretch>
        </p:blipFill>
        <p:spPr>
          <a:xfrm>
            <a:off x="327259" y="231006"/>
            <a:ext cx="11521440" cy="5804034"/>
          </a:xfrm>
          <a:prstGeom prst="rect">
            <a:avLst/>
          </a:prstGeom>
        </p:spPr>
      </p:pic>
      <p:sp>
        <p:nvSpPr>
          <p:cNvPr id="3" name="Rectangle 2">
            <a:extLst>
              <a:ext uri="{FF2B5EF4-FFF2-40B4-BE49-F238E27FC236}">
                <a16:creationId xmlns:a16="http://schemas.microsoft.com/office/drawing/2014/main" id="{E581811D-8F3B-4370-97EF-59B260505D7C}"/>
              </a:ext>
            </a:extLst>
          </p:cNvPr>
          <p:cNvSpPr/>
          <p:nvPr/>
        </p:nvSpPr>
        <p:spPr>
          <a:xfrm>
            <a:off x="-77002" y="5948413"/>
            <a:ext cx="12269002"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pattFill prst="dkUpDiag">
                  <a:fgClr>
                    <a:srgbClr val="000000">
                      <a:lumMod val="50000"/>
                    </a:srgbClr>
                  </a:fgClr>
                  <a:bgClr>
                    <a:srgbClr val="FFFFFF">
                      <a:lumMod val="75000"/>
                      <a:lumOff val="25000"/>
                    </a:srgbClr>
                  </a:bgClr>
                </a:pattFill>
                <a:effectLst>
                  <a:outerShdw blurRad="38100" dist="19050" dir="2700000" algn="tl" rotWithShape="0">
                    <a:srgbClr val="000000">
                      <a:lumMod val="50000"/>
                      <a:alpha val="40000"/>
                    </a:srgbClr>
                  </a:outerShdw>
                </a:effectLst>
                <a:uLnTx/>
                <a:uFillTx/>
                <a:latin typeface="Wide Latin" panose="020A0A07050505020404" pitchFamily="18" charset="0"/>
                <a:ea typeface="+mn-ea"/>
                <a:cs typeface="+mn-cs"/>
              </a:rPr>
              <a:t>NOT EXACTLY</a:t>
            </a:r>
          </a:p>
        </p:txBody>
      </p:sp>
    </p:spTree>
    <p:extLst>
      <p:ext uri="{BB962C8B-B14F-4D97-AF65-F5344CB8AC3E}">
        <p14:creationId xmlns:p14="http://schemas.microsoft.com/office/powerpoint/2010/main" val="238170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grpId="0" nodeType="clickEffect">
                                  <p:stCondLst>
                                    <p:cond delay="0"/>
                                  </p:stCondLst>
                                  <p:iterate type="lt">
                                    <p:tmPct val="4000"/>
                                  </p:iterate>
                                  <p:childTnLst>
                                    <p:set>
                                      <p:cBhvr override="childStyle">
                                        <p:cTn id="10" dur="500" fill="hold"/>
                                        <p:tgtEl>
                                          <p:spTgt spid="3"/>
                                        </p:tgtEl>
                                        <p:attrNameLst>
                                          <p:attrName>style.color</p:attrName>
                                        </p:attrNameLst>
                                      </p:cBhvr>
                                      <p:to>
                                        <p:clrVal>
                                          <a:schemeClr val="accent2"/>
                                        </p:clrVal>
                                      </p:to>
                                    </p:set>
                                    <p:set>
                                      <p:cBhvr>
                                        <p:cTn id="11" dur="500" fill="hold"/>
                                        <p:tgtEl>
                                          <p:spTgt spid="3"/>
                                        </p:tgtEl>
                                        <p:attrNameLst>
                                          <p:attrName>fillcolor</p:attrName>
                                        </p:attrNameLst>
                                      </p:cBhvr>
                                      <p:to>
                                        <p:clrVal>
                                          <a:schemeClr val="accent2"/>
                                        </p:clrVal>
                                      </p:to>
                                    </p:set>
                                    <p:set>
                                      <p:cBhvr>
                                        <p:cTn id="12"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312465201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81555567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228491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564819393"/>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70650586"/>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03583322"/>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3449502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1541905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3956570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381179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252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53415"/>
            <a:ext cx="7010400" cy="4668252"/>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lnSpcReduction="1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10 – “The Gentiles Come In”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11 – “10 + 1, Peter’s Rerun”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12 – “10 + 2, Peter’s Rescue”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13 – “10 + 3, First Preaching Spree”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14 – “10 + 4, Preaching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15 – “10 + 5, The Truth Survives”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16 – “European Scene”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17 – “10 + 7, One God In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18 – “10 + 8, The Corinth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780676" y="1674795"/>
            <a:ext cx="7510903" cy="4345005"/>
            <a:chOff x="8020467" y="-3457847"/>
            <a:chExt cx="369555" cy="9553847"/>
          </a:xfrm>
        </p:grpSpPr>
        <p:sp>
          <p:nvSpPr>
            <p:cNvPr id="8" name="Oval 7">
              <a:extLst>
                <a:ext uri="{FF2B5EF4-FFF2-40B4-BE49-F238E27FC236}">
                  <a16:creationId xmlns:a16="http://schemas.microsoft.com/office/drawing/2014/main" id="{DA89C463-1519-4310-9F7B-7C732C919D13}"/>
                </a:ext>
              </a:extLst>
            </p:cNvPr>
            <p:cNvSpPr/>
            <p:nvPr/>
          </p:nvSpPr>
          <p:spPr>
            <a:xfrm>
              <a:off x="8053357" y="-3457847"/>
              <a:ext cx="336665"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020467" y="-1976356"/>
              <a:ext cx="366082" cy="610126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“10 + 3 … 1</a:t>
              </a:r>
              <a:r>
                <a:rPr kumimoji="0" lang="en-US" sz="5400" b="1" i="1" u="none" strike="noStrike" kern="1200" cap="none" spc="0" normalizeH="0" baseline="3000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st</a:t>
              </a:r>
              <a:r>
                <a:rPr kumimoji="0" lang="en-US" sz="5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Preaching Spree”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54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Thirteen</a:t>
              </a:r>
            </a:p>
          </p:txBody>
        </p:sp>
      </p:grpSp>
    </p:spTree>
    <p:extLst>
      <p:ext uri="{BB962C8B-B14F-4D97-AF65-F5344CB8AC3E}">
        <p14:creationId xmlns:p14="http://schemas.microsoft.com/office/powerpoint/2010/main" val="40763323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shadeToTitle="1">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3D1F-6D99-4BAB-ADBE-982C0B64B4AF}"/>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ACTS 13</a:t>
            </a:r>
            <a:br>
              <a:rPr lang="en-US"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(Part 2 of Acts)</a:t>
            </a:r>
          </a:p>
        </p:txBody>
      </p:sp>
      <p:sp>
        <p:nvSpPr>
          <p:cNvPr id="3" name="Subtitle 2">
            <a:extLst>
              <a:ext uri="{FF2B5EF4-FFF2-40B4-BE49-F238E27FC236}">
                <a16:creationId xmlns:a16="http://schemas.microsoft.com/office/drawing/2014/main" id="{B13FCE28-5747-4265-A81A-E8184B857C32}"/>
              </a:ext>
            </a:extLst>
          </p:cNvPr>
          <p:cNvSpPr>
            <a:spLocks noGrp="1"/>
          </p:cNvSpPr>
          <p:nvPr>
            <p:ph type="subTitle" idx="1"/>
          </p:nvPr>
        </p:nvSpPr>
        <p:spPr/>
        <p:txBody>
          <a:bodyPr>
            <a:normAutofit/>
          </a:bodyPr>
          <a:lstStyle/>
          <a:p>
            <a:r>
              <a:rPr lang="en-US" sz="2800" dirty="0">
                <a:latin typeface="Times New Roman" panose="02020603050405020304" pitchFamily="18" charset="0"/>
                <a:cs typeface="Times New Roman" panose="02020603050405020304" pitchFamily="18" charset="0"/>
              </a:rPr>
              <a:t>Barnabas and Paul’s First Missionary Journey</a:t>
            </a:r>
          </a:p>
        </p:txBody>
      </p:sp>
    </p:spTree>
    <p:extLst>
      <p:ext uri="{BB962C8B-B14F-4D97-AF65-F5344CB8AC3E}">
        <p14:creationId xmlns:p14="http://schemas.microsoft.com/office/powerpoint/2010/main" val="1686997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647974"/>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13:1-3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Now there were at Antioch, in the church that was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prophets and teachers: Barnabas, and 	Simeon who was called Niger, and Lucius of Cyrene, and Manaen who had been brought up 	with Herod the tetrarch, and Saul.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While they were ministering to the Lord and fasting, the Holy Spirit said, "Set apart for Me 	Barnabas and Saul for the work to which I have called them."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Then, when they had fasted and prayed and laid their hands on them, they sent them away.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Church at Antioch:</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Prophets and teachers: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Lucius of Cyrene appears to be one of the first to preach in Antioch.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11:20; 2:10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Ministering to the Lord and fasting: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15:58;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4:11-12; Phil 2:12-13;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9:4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The Holy Spirit had called them in the past for this work. They now need to get busy focusing 	their efforts on this work: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11:22; 9:15-16; 26:15-18; Ro 1:1</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aid hands upon them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6:3-6;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1199D33D-C9ED-421D-B509-F20654DC493D}"/>
                  </a:ext>
                </a:extLst>
              </p:cNvPr>
              <p:cNvGraphicFramePr>
                <a:graphicFrameLocks noChangeAspect="1"/>
              </p:cNvGraphicFramePr>
              <p:nvPr/>
            </p:nvGraphicFramePr>
            <p:xfrm>
              <a:off x="3195340" y="2833882"/>
              <a:ext cx="723246" cy="406826"/>
            </p:xfrm>
            <a:graphic>
              <a:graphicData uri="http://schemas.microsoft.com/office/powerpoint/2016/slidezoom">
                <pslz:sldZm>
                  <pslz:sldZmObj sldId="5131" cId="2831736296">
                    <pslz:zmPr id="{A64B40E7-931F-46CD-8B16-7B8AACBFE079}" returnToParent="0" transitionDur="1000">
                      <p166:blipFill xmlns:p166="http://schemas.microsoft.com/office/powerpoint/2016/6/main">
                        <a:blip r:embed="rId4"/>
                        <a:stretch>
                          <a:fillRect/>
                        </a:stretch>
                      </p166:blipFill>
                      <p166:spPr xmlns:p166="http://schemas.microsoft.com/office/powerpoint/2016/6/main">
                        <a:xfrm>
                          <a:off x="0" y="0"/>
                          <a:ext cx="723246" cy="406826"/>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1199D33D-C9ED-421D-B509-F20654DC493D}"/>
                  </a:ext>
                </a:extLst>
              </p:cNvPr>
              <p:cNvPicPr>
                <a:picLocks noGrp="1" noRot="1" noChangeAspect="1" noMove="1" noResize="1" noEditPoints="1" noAdjustHandles="1" noChangeArrowheads="1" noChangeShapeType="1"/>
              </p:cNvPicPr>
              <p:nvPr/>
            </p:nvPicPr>
            <p:blipFill>
              <a:blip r:embed="rId5"/>
              <a:stretch>
                <a:fillRect/>
              </a:stretch>
            </p:blipFill>
            <p:spPr>
              <a:xfrm>
                <a:off x="3195340" y="2833882"/>
                <a:ext cx="723246" cy="406826"/>
              </a:xfrm>
              <a:prstGeom prst="rect">
                <a:avLst/>
              </a:prstGeom>
              <a:ln w="3175">
                <a:solidFill>
                  <a:prstClr val="ltGray"/>
                </a:solidFill>
              </a:ln>
            </p:spPr>
          </p:pic>
        </mc:Fallback>
      </mc:AlternateContent>
      <p:sp>
        <p:nvSpPr>
          <p:cNvPr id="15" name="TextBox 14">
            <a:extLst>
              <a:ext uri="{FF2B5EF4-FFF2-40B4-BE49-F238E27FC236}">
                <a16:creationId xmlns:a16="http://schemas.microsoft.com/office/drawing/2014/main" id="{97108792-554E-4190-AB41-37527B334F61}"/>
              </a:ext>
            </a:extLst>
          </p:cNvPr>
          <p:cNvSpPr txBox="1"/>
          <p:nvPr/>
        </p:nvSpPr>
        <p:spPr>
          <a:xfrm>
            <a:off x="0" y="2822710"/>
            <a:ext cx="12192000" cy="230832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9:15-16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But the Lord said to him, "Go, for he is a chosen instrument of Mine, to bear My name before 	the Gentiles and kings and the sons of Israel;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for I will show him how much he must suffer for My name's sake.“</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2D8DDED3-70E5-4C43-B598-A0EBEC594E13}"/>
              </a:ext>
            </a:extLst>
          </p:cNvPr>
          <p:cNvSpPr txBox="1"/>
          <p:nvPr/>
        </p:nvSpPr>
        <p:spPr>
          <a:xfrm>
            <a:off x="0" y="5934829"/>
            <a:ext cx="12192000" cy="83099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Paul, a bond-servant of Christ Jesus, called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apostle, set apart for the gospel of God, </a:t>
            </a:r>
          </a:p>
        </p:txBody>
      </p:sp>
      <p:sp>
        <p:nvSpPr>
          <p:cNvPr id="16" name="TextBox 15">
            <a:extLst>
              <a:ext uri="{FF2B5EF4-FFF2-40B4-BE49-F238E27FC236}">
                <a16:creationId xmlns:a16="http://schemas.microsoft.com/office/drawing/2014/main" id="{26EE7603-7BE0-47C5-8686-4C617B039415}"/>
              </a:ext>
            </a:extLst>
          </p:cNvPr>
          <p:cNvSpPr txBox="1"/>
          <p:nvPr/>
        </p:nvSpPr>
        <p:spPr>
          <a:xfrm>
            <a:off x="0" y="0"/>
            <a:ext cx="12192000" cy="512448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26:15-18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"And I said, 'Who are You, Lord?' And the Lord said, 'I am Jesus whom you are persecuting.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'But get up and stand on your feet; for this purpose I have appeared to you, to appoint you a 	minister and a witness not only to the things which you have seen, but also to the things in 	which I will appear to you;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rescuing you from the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Jewish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people and from the Gentiles, to whom I am sending you,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to open their eyes so that they may turn from darkness to light and from the dominion of Satan 	to God, that they may receive forgiveness of sins and an inheritance among those who have 	been sanctified by faith in Me.’</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224BD40-8A2E-46F7-9465-58D8A4D6D05C}"/>
              </a:ext>
            </a:extLst>
          </p:cNvPr>
          <p:cNvSpPr txBox="1"/>
          <p:nvPr/>
        </p:nvSpPr>
        <p:spPr>
          <a:xfrm>
            <a:off x="0" y="0"/>
            <a:ext cx="12192000" cy="3785652"/>
          </a:xfrm>
          <a:prstGeom prst="rect">
            <a:avLst/>
          </a:prstGeom>
          <a:solidFill>
            <a:schemeClr val="bg1"/>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Prophet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 </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π</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ροφήτης</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prophētēs</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"one who speaks forth or openly" (see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rPr>
              <a:t>PROPHECY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 proclaimer of a divine message," denoted among the Greeks an interpreter of the oracles of the gods. In the Sept. it is the translation of the word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roeh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seer;"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rPr>
              <a:t>1 Sam. 9:9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indicating that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"prophet" was one who had immediate intercourse with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also translates the word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nabhi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meaning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"either one in whom the message from God springs forth"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or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 to whom anything is secretly communicated."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Hence, in general, "the prophet" was one upon whom the Spirit of God rested,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a:rPr>
              <a:t>Num. 11:17-29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 to whom and through whom God speaks,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p:txBody>
      </p:sp>
      <p:sp>
        <p:nvSpPr>
          <p:cNvPr id="9" name="TextBox 8">
            <a:extLst>
              <a:ext uri="{FF2B5EF4-FFF2-40B4-BE49-F238E27FC236}">
                <a16:creationId xmlns:a16="http://schemas.microsoft.com/office/drawing/2014/main" id="{95F722E8-09F4-476E-8076-2A526C1F4E4F}"/>
              </a:ext>
            </a:extLst>
          </p:cNvPr>
          <p:cNvSpPr txBox="1"/>
          <p:nvPr/>
        </p:nvSpPr>
        <p:spPr>
          <a:xfrm>
            <a:off x="0" y="5023821"/>
            <a:ext cx="12192000" cy="156966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4:11-12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And He gave some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apostles, and some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prophets, and some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evangelists, and some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pastors and teachers,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equipping of the saints for the work of service,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building up of the body of Christ;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D1C6718-61E9-434E-8FCC-0350EC233E54}"/>
              </a:ext>
            </a:extLst>
          </p:cNvPr>
          <p:cNvSpPr txBox="1"/>
          <p:nvPr/>
        </p:nvSpPr>
        <p:spPr>
          <a:xfrm>
            <a:off x="0" y="5006142"/>
            <a:ext cx="12192000" cy="156966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Philippians 2:12-13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So then, my beloved, just as you have always obeyed, not as in my presence only, but now 	much more in my absence,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work out your salvation with fear and trembling;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for it is God who is at work in you, both to will and to work for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good pleasure.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1FFE0C05-1680-4F08-94AA-198B89406417}"/>
              </a:ext>
            </a:extLst>
          </p:cNvPr>
          <p:cNvSpPr txBox="1"/>
          <p:nvPr/>
        </p:nvSpPr>
        <p:spPr>
          <a:xfrm>
            <a:off x="0" y="5006142"/>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John 9:4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"We must work the works of Him who sent Me as long as it is day; night is 	coming when no one can work.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B43A320-03D9-46D0-A0D1-55B01F3D35FF}"/>
              </a:ext>
            </a:extLst>
          </p:cNvPr>
          <p:cNvSpPr txBox="1"/>
          <p:nvPr/>
        </p:nvSpPr>
        <p:spPr>
          <a:xfrm>
            <a:off x="0" y="4500526"/>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2:10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Phrygia and Pamphylia,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Egypt and the districts of Libya around Cyrene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visitors from Rome, both Jews and proselytes,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14033921-798F-4612-9008-FE779C8F0446}"/>
              </a:ext>
            </a:extLst>
          </p:cNvPr>
          <p:cNvSpPr txBox="1"/>
          <p:nvPr/>
        </p:nvSpPr>
        <p:spPr>
          <a:xfrm>
            <a:off x="0" y="5006142"/>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15:58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58  Therefore, my beloved brethren, be steadfast, immovable, always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abounding in 	the work of the 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knowing that your toil is not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vain in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5E65FD02-662B-40FC-8AEC-C3664EF3A28B}"/>
              </a:ext>
            </a:extLst>
          </p:cNvPr>
          <p:cNvSpPr txBox="1"/>
          <p:nvPr/>
        </p:nvSpPr>
        <p:spPr>
          <a:xfrm>
            <a:off x="0" y="2708232"/>
            <a:ext cx="12192000" cy="2477601"/>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The news about them reached the ears of the church at Jerusalem,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sent 	Barnabas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off to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65F6984D-B304-4D27-B263-686507C9A4EB}"/>
              </a:ext>
            </a:extLst>
          </p:cNvPr>
          <p:cNvSpPr txBox="1"/>
          <p:nvPr/>
        </p:nvSpPr>
        <p:spPr>
          <a:xfrm>
            <a:off x="0" y="0"/>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11:19-20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So then those who were scattered because of the persecution that occurred in 	connection with Stephen made their way to Phoenicia and Cyprus and Antioch, 	speaking the word to no one except to Jews alone.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But there were some of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of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Cyprus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Cyrene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came to Antioch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to the Greeks also, preaching the Lord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D959E645-573B-4BF7-A053-C6F6EF41E10D}"/>
              </a:ext>
            </a:extLst>
          </p:cNvPr>
          <p:cNvSpPr txBox="1"/>
          <p:nvPr/>
        </p:nvSpPr>
        <p:spPr>
          <a:xfrm>
            <a:off x="0" y="0"/>
            <a:ext cx="12192000" cy="6155531"/>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6:3-6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"Therefore, brethren, select from among you seven men of good reputation, full 	of the Spirit and of wisdom, whom we may put in charge of this task.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we will devote ourselves to prayer and to the ministry of the word."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 statement found approval with the whole congregation; and they chose 	Stephen, a man full of faith and of the Holy Spirit, and Philip,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Prochorus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Nicanor, 	Timon,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Parmenas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Nicolas, a proselyte from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And these they brought before the apostles; and after praying,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laid their 	hands on them.</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3301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19"/>
                                        </p:tgtEl>
                                        <p:attrNameLst>
                                          <p:attrName>ppt_w</p:attrName>
                                        </p:attrNameLst>
                                      </p:cBhvr>
                                      <p:tavLst>
                                        <p:tav tm="0">
                                          <p:val>
                                            <p:strVal val="ppt_w"/>
                                          </p:val>
                                        </p:tav>
                                        <p:tav tm="100000">
                                          <p:val>
                                            <p:fltVal val="0"/>
                                          </p:val>
                                        </p:tav>
                                      </p:tavLst>
                                    </p:anim>
                                    <p:anim calcmode="lin" valueType="num">
                                      <p:cBhvr>
                                        <p:cTn id="52" dur="500"/>
                                        <p:tgtEl>
                                          <p:spTgt spid="19"/>
                                        </p:tgtEl>
                                        <p:attrNameLst>
                                          <p:attrName>ppt_h</p:attrName>
                                        </p:attrNameLst>
                                      </p:cBhvr>
                                      <p:tavLst>
                                        <p:tav tm="0">
                                          <p:val>
                                            <p:strVal val="ppt_h"/>
                                          </p:val>
                                        </p:tav>
                                        <p:tav tm="100000">
                                          <p:val>
                                            <p:fltVal val="0"/>
                                          </p:val>
                                        </p:tav>
                                      </p:tavLst>
                                    </p:anim>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7"/>
                                        </p:tgtEl>
                                        <p:attrNameLst>
                                          <p:attrName>ppt_w</p:attrName>
                                        </p:attrNameLst>
                                      </p:cBhvr>
                                      <p:tavLst>
                                        <p:tav tm="0">
                                          <p:val>
                                            <p:strVal val="ppt_w"/>
                                          </p:val>
                                        </p:tav>
                                        <p:tav tm="100000">
                                          <p:val>
                                            <p:fltVal val="0"/>
                                          </p:val>
                                        </p:tav>
                                      </p:tavLst>
                                    </p:anim>
                                    <p:anim calcmode="lin" valueType="num">
                                      <p:cBhvr>
                                        <p:cTn id="70" dur="500"/>
                                        <p:tgtEl>
                                          <p:spTgt spid="7"/>
                                        </p:tgtEl>
                                        <p:attrNameLst>
                                          <p:attrName>ppt_h</p:attrName>
                                        </p:attrNameLst>
                                      </p:cBhvr>
                                      <p:tavLst>
                                        <p:tav tm="0">
                                          <p:val>
                                            <p:strVal val="ppt_h"/>
                                          </p:val>
                                        </p:tav>
                                        <p:tav tm="100000">
                                          <p:val>
                                            <p:fltVal val="0"/>
                                          </p:val>
                                        </p:tav>
                                      </p:tavLst>
                                    </p:anim>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53" presetClass="entr" presetSubtype="16"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9"/>
                                        </p:tgtEl>
                                        <p:attrNameLst>
                                          <p:attrName>ppt_w</p:attrName>
                                        </p:attrNameLst>
                                      </p:cBhvr>
                                      <p:tavLst>
                                        <p:tav tm="0">
                                          <p:val>
                                            <p:strVal val="ppt_w"/>
                                          </p:val>
                                        </p:tav>
                                        <p:tav tm="100000">
                                          <p:val>
                                            <p:fltVal val="0"/>
                                          </p:val>
                                        </p:tav>
                                      </p:tavLst>
                                    </p:anim>
                                    <p:anim calcmode="lin" valueType="num">
                                      <p:cBhvr>
                                        <p:cTn id="82" dur="500"/>
                                        <p:tgtEl>
                                          <p:spTgt spid="9"/>
                                        </p:tgtEl>
                                        <p:attrNameLst>
                                          <p:attrName>ppt_h</p:attrName>
                                        </p:attrNameLst>
                                      </p:cBhvr>
                                      <p:tavLst>
                                        <p:tav tm="0">
                                          <p:val>
                                            <p:strVal val="ppt_h"/>
                                          </p:val>
                                        </p:tav>
                                        <p:tav tm="100000">
                                          <p:val>
                                            <p:fltVal val="0"/>
                                          </p:val>
                                        </p:tav>
                                      </p:tavLst>
                                    </p:anim>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53" presetClass="entr" presetSubtype="16"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500" fill="hold"/>
                                        <p:tgtEl>
                                          <p:spTgt spid="10"/>
                                        </p:tgtEl>
                                        <p:attrNameLst>
                                          <p:attrName>ppt_w</p:attrName>
                                        </p:attrNameLst>
                                      </p:cBhvr>
                                      <p:tavLst>
                                        <p:tav tm="0">
                                          <p:val>
                                            <p:fltVal val="0"/>
                                          </p:val>
                                        </p:tav>
                                        <p:tav tm="100000">
                                          <p:val>
                                            <p:strVal val="#ppt_w"/>
                                          </p:val>
                                        </p:tav>
                                      </p:tavLst>
                                    </p:anim>
                                    <p:anim calcmode="lin" valueType="num">
                                      <p:cBhvr>
                                        <p:cTn id="88" dur="500" fill="hold"/>
                                        <p:tgtEl>
                                          <p:spTgt spid="10"/>
                                        </p:tgtEl>
                                        <p:attrNameLst>
                                          <p:attrName>ppt_h</p:attrName>
                                        </p:attrNameLst>
                                      </p:cBhvr>
                                      <p:tavLst>
                                        <p:tav tm="0">
                                          <p:val>
                                            <p:fltVal val="0"/>
                                          </p:val>
                                        </p:tav>
                                        <p:tav tm="100000">
                                          <p:val>
                                            <p:strVal val="#ppt_h"/>
                                          </p:val>
                                        </p:tav>
                                      </p:tavLst>
                                    </p:anim>
                                    <p:animEffect transition="in" filter="fade">
                                      <p:cBhvr>
                                        <p:cTn id="89" dur="5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10"/>
                                        </p:tgtEl>
                                        <p:attrNameLst>
                                          <p:attrName>ppt_w</p:attrName>
                                        </p:attrNameLst>
                                      </p:cBhvr>
                                      <p:tavLst>
                                        <p:tav tm="0">
                                          <p:val>
                                            <p:strVal val="ppt_w"/>
                                          </p:val>
                                        </p:tav>
                                        <p:tav tm="100000">
                                          <p:val>
                                            <p:fltVal val="0"/>
                                          </p:val>
                                        </p:tav>
                                      </p:tavLst>
                                    </p:anim>
                                    <p:anim calcmode="lin" valueType="num">
                                      <p:cBhvr>
                                        <p:cTn id="94" dur="500"/>
                                        <p:tgtEl>
                                          <p:spTgt spid="10"/>
                                        </p:tgtEl>
                                        <p:attrNameLst>
                                          <p:attrName>ppt_h</p:attrName>
                                        </p:attrNameLst>
                                      </p:cBhvr>
                                      <p:tavLst>
                                        <p:tav tm="0">
                                          <p:val>
                                            <p:strVal val="ppt_h"/>
                                          </p:val>
                                        </p:tav>
                                        <p:tav tm="100000">
                                          <p:val>
                                            <p:fltVal val="0"/>
                                          </p:val>
                                        </p:tav>
                                      </p:tavLst>
                                    </p:anim>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53" presetClass="entr" presetSubtype="16"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p:cTn id="99" dur="500" fill="hold"/>
                                        <p:tgtEl>
                                          <p:spTgt spid="11"/>
                                        </p:tgtEl>
                                        <p:attrNameLst>
                                          <p:attrName>ppt_w</p:attrName>
                                        </p:attrNameLst>
                                      </p:cBhvr>
                                      <p:tavLst>
                                        <p:tav tm="0">
                                          <p:val>
                                            <p:fltVal val="0"/>
                                          </p:val>
                                        </p:tav>
                                        <p:tav tm="100000">
                                          <p:val>
                                            <p:strVal val="#ppt_w"/>
                                          </p:val>
                                        </p:tav>
                                      </p:tavLst>
                                    </p:anim>
                                    <p:anim calcmode="lin" valueType="num">
                                      <p:cBhvr>
                                        <p:cTn id="100" dur="500" fill="hold"/>
                                        <p:tgtEl>
                                          <p:spTgt spid="11"/>
                                        </p:tgtEl>
                                        <p:attrNameLst>
                                          <p:attrName>ppt_h</p:attrName>
                                        </p:attrNameLst>
                                      </p:cBhvr>
                                      <p:tavLst>
                                        <p:tav tm="0">
                                          <p:val>
                                            <p:fltVal val="0"/>
                                          </p:val>
                                        </p:tav>
                                        <p:tav tm="100000">
                                          <p:val>
                                            <p:strVal val="#ppt_h"/>
                                          </p:val>
                                        </p:tav>
                                      </p:tavLst>
                                    </p:anim>
                                    <p:animEffect transition="in" filter="fade">
                                      <p:cBhvr>
                                        <p:cTn id="101" dur="500"/>
                                        <p:tgtEl>
                                          <p:spTgt spid="11"/>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11"/>
                                        </p:tgtEl>
                                        <p:attrNameLst>
                                          <p:attrName>ppt_w</p:attrName>
                                        </p:attrNameLst>
                                      </p:cBhvr>
                                      <p:tavLst>
                                        <p:tav tm="0">
                                          <p:val>
                                            <p:strVal val="ppt_w"/>
                                          </p:val>
                                        </p:tav>
                                        <p:tav tm="100000">
                                          <p:val>
                                            <p:fltVal val="0"/>
                                          </p:val>
                                        </p:tav>
                                      </p:tavLst>
                                    </p:anim>
                                    <p:anim calcmode="lin" valueType="num">
                                      <p:cBhvr>
                                        <p:cTn id="106" dur="500"/>
                                        <p:tgtEl>
                                          <p:spTgt spid="11"/>
                                        </p:tgtEl>
                                        <p:attrNameLst>
                                          <p:attrName>ppt_h</p:attrName>
                                        </p:attrNameLst>
                                      </p:cBhvr>
                                      <p:tavLst>
                                        <p:tav tm="0">
                                          <p:val>
                                            <p:strVal val="ppt_h"/>
                                          </p:val>
                                        </p:tav>
                                        <p:tav tm="100000">
                                          <p:val>
                                            <p:fltVal val="0"/>
                                          </p:val>
                                        </p:tav>
                                      </p:tavLst>
                                    </p:anim>
                                    <p:animEffect transition="out" filter="fade">
                                      <p:cBhvr>
                                        <p:cTn id="107" dur="500"/>
                                        <p:tgtEl>
                                          <p:spTgt spid="11"/>
                                        </p:tgtEl>
                                      </p:cBhvr>
                                    </p:animEffect>
                                    <p:set>
                                      <p:cBhvr>
                                        <p:cTn id="108" dur="1" fill="hold">
                                          <p:stCondLst>
                                            <p:cond delay="499"/>
                                          </p:stCondLst>
                                        </p:cTn>
                                        <p:tgtEl>
                                          <p:spTgt spid="11"/>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p:cTn id="117" dur="500" fill="hold"/>
                                        <p:tgtEl>
                                          <p:spTgt spid="20"/>
                                        </p:tgtEl>
                                        <p:attrNameLst>
                                          <p:attrName>ppt_w</p:attrName>
                                        </p:attrNameLst>
                                      </p:cBhvr>
                                      <p:tavLst>
                                        <p:tav tm="0">
                                          <p:val>
                                            <p:fltVal val="0"/>
                                          </p:val>
                                        </p:tav>
                                        <p:tav tm="100000">
                                          <p:val>
                                            <p:strVal val="#ppt_w"/>
                                          </p:val>
                                        </p:tav>
                                      </p:tavLst>
                                    </p:anim>
                                    <p:anim calcmode="lin" valueType="num">
                                      <p:cBhvr>
                                        <p:cTn id="118" dur="500" fill="hold"/>
                                        <p:tgtEl>
                                          <p:spTgt spid="20"/>
                                        </p:tgtEl>
                                        <p:attrNameLst>
                                          <p:attrName>ppt_h</p:attrName>
                                        </p:attrNameLst>
                                      </p:cBhvr>
                                      <p:tavLst>
                                        <p:tav tm="0">
                                          <p:val>
                                            <p:fltVal val="0"/>
                                          </p:val>
                                        </p:tav>
                                        <p:tav tm="100000">
                                          <p:val>
                                            <p:strVal val="#ppt_h"/>
                                          </p:val>
                                        </p:tav>
                                      </p:tavLst>
                                    </p:anim>
                                    <p:animEffect transition="in" filter="fade">
                                      <p:cBhvr>
                                        <p:cTn id="119" dur="500"/>
                                        <p:tgtEl>
                                          <p:spTgt spid="20"/>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1" nodeType="clickEffect">
                                  <p:stCondLst>
                                    <p:cond delay="0"/>
                                  </p:stCondLst>
                                  <p:childTnLst>
                                    <p:anim calcmode="lin" valueType="num">
                                      <p:cBhvr>
                                        <p:cTn id="123" dur="500"/>
                                        <p:tgtEl>
                                          <p:spTgt spid="20"/>
                                        </p:tgtEl>
                                        <p:attrNameLst>
                                          <p:attrName>ppt_w</p:attrName>
                                        </p:attrNameLst>
                                      </p:cBhvr>
                                      <p:tavLst>
                                        <p:tav tm="0">
                                          <p:val>
                                            <p:strVal val="ppt_w"/>
                                          </p:val>
                                        </p:tav>
                                        <p:tav tm="100000">
                                          <p:val>
                                            <p:fltVal val="0"/>
                                          </p:val>
                                        </p:tav>
                                      </p:tavLst>
                                    </p:anim>
                                    <p:anim calcmode="lin" valueType="num">
                                      <p:cBhvr>
                                        <p:cTn id="124" dur="500"/>
                                        <p:tgtEl>
                                          <p:spTgt spid="20"/>
                                        </p:tgtEl>
                                        <p:attrNameLst>
                                          <p:attrName>ppt_h</p:attrName>
                                        </p:attrNameLst>
                                      </p:cBhvr>
                                      <p:tavLst>
                                        <p:tav tm="0">
                                          <p:val>
                                            <p:strVal val="ppt_h"/>
                                          </p:val>
                                        </p:tav>
                                        <p:tav tm="100000">
                                          <p:val>
                                            <p:fltVal val="0"/>
                                          </p:val>
                                        </p:tav>
                                      </p:tavLst>
                                    </p:anim>
                                    <p:animEffect transition="out" filter="fade">
                                      <p:cBhvr>
                                        <p:cTn id="125" dur="500"/>
                                        <p:tgtEl>
                                          <p:spTgt spid="20"/>
                                        </p:tgtEl>
                                      </p:cBhvr>
                                    </p:animEffect>
                                    <p:set>
                                      <p:cBhvr>
                                        <p:cTn id="126" dur="1" fill="hold">
                                          <p:stCondLst>
                                            <p:cond delay="499"/>
                                          </p:stCondLst>
                                        </p:cTn>
                                        <p:tgtEl>
                                          <p:spTgt spid="20"/>
                                        </p:tgtEl>
                                        <p:attrNameLst>
                                          <p:attrName>style.visibility</p:attrName>
                                        </p:attrNameLst>
                                      </p:cBhvr>
                                      <p:to>
                                        <p:strVal val="hidden"/>
                                      </p:to>
                                    </p:set>
                                  </p:childTnLst>
                                </p:cTn>
                              </p:par>
                              <p:par>
                                <p:cTn id="127" presetID="53" presetClass="entr" presetSubtype="16" fill="hold" grpId="0" nodeType="withEffect">
                                  <p:stCondLst>
                                    <p:cond delay="0"/>
                                  </p:stCondLst>
                                  <p:childTnLst>
                                    <p:set>
                                      <p:cBhvr>
                                        <p:cTn id="128" dur="1" fill="hold">
                                          <p:stCondLst>
                                            <p:cond delay="0"/>
                                          </p:stCondLst>
                                        </p:cTn>
                                        <p:tgtEl>
                                          <p:spTgt spid="15"/>
                                        </p:tgtEl>
                                        <p:attrNameLst>
                                          <p:attrName>style.visibility</p:attrName>
                                        </p:attrNameLst>
                                      </p:cBhvr>
                                      <p:to>
                                        <p:strVal val="visible"/>
                                      </p:to>
                                    </p:set>
                                    <p:anim calcmode="lin" valueType="num">
                                      <p:cBhvr>
                                        <p:cTn id="129" dur="500" fill="hold"/>
                                        <p:tgtEl>
                                          <p:spTgt spid="15"/>
                                        </p:tgtEl>
                                        <p:attrNameLst>
                                          <p:attrName>ppt_w</p:attrName>
                                        </p:attrNameLst>
                                      </p:cBhvr>
                                      <p:tavLst>
                                        <p:tav tm="0">
                                          <p:val>
                                            <p:fltVal val="0"/>
                                          </p:val>
                                        </p:tav>
                                        <p:tav tm="100000">
                                          <p:val>
                                            <p:strVal val="#ppt_w"/>
                                          </p:val>
                                        </p:tav>
                                      </p:tavLst>
                                    </p:anim>
                                    <p:anim calcmode="lin" valueType="num">
                                      <p:cBhvr>
                                        <p:cTn id="130" dur="500" fill="hold"/>
                                        <p:tgtEl>
                                          <p:spTgt spid="15"/>
                                        </p:tgtEl>
                                        <p:attrNameLst>
                                          <p:attrName>ppt_h</p:attrName>
                                        </p:attrNameLst>
                                      </p:cBhvr>
                                      <p:tavLst>
                                        <p:tav tm="0">
                                          <p:val>
                                            <p:fltVal val="0"/>
                                          </p:val>
                                        </p:tav>
                                        <p:tav tm="100000">
                                          <p:val>
                                            <p:strVal val="#ppt_h"/>
                                          </p:val>
                                        </p:tav>
                                      </p:tavLst>
                                    </p:anim>
                                    <p:animEffect transition="in" filter="fade">
                                      <p:cBhvr>
                                        <p:cTn id="131" dur="500"/>
                                        <p:tgtEl>
                                          <p:spTgt spid="15"/>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grpId="1" nodeType="clickEffect">
                                  <p:stCondLst>
                                    <p:cond delay="0"/>
                                  </p:stCondLst>
                                  <p:childTnLst>
                                    <p:anim calcmode="lin" valueType="num">
                                      <p:cBhvr>
                                        <p:cTn id="135" dur="500"/>
                                        <p:tgtEl>
                                          <p:spTgt spid="15"/>
                                        </p:tgtEl>
                                        <p:attrNameLst>
                                          <p:attrName>ppt_w</p:attrName>
                                        </p:attrNameLst>
                                      </p:cBhvr>
                                      <p:tavLst>
                                        <p:tav tm="0">
                                          <p:val>
                                            <p:strVal val="ppt_w"/>
                                          </p:val>
                                        </p:tav>
                                        <p:tav tm="100000">
                                          <p:val>
                                            <p:fltVal val="0"/>
                                          </p:val>
                                        </p:tav>
                                      </p:tavLst>
                                    </p:anim>
                                    <p:anim calcmode="lin" valueType="num">
                                      <p:cBhvr>
                                        <p:cTn id="136" dur="500"/>
                                        <p:tgtEl>
                                          <p:spTgt spid="15"/>
                                        </p:tgtEl>
                                        <p:attrNameLst>
                                          <p:attrName>ppt_h</p:attrName>
                                        </p:attrNameLst>
                                      </p:cBhvr>
                                      <p:tavLst>
                                        <p:tav tm="0">
                                          <p:val>
                                            <p:strVal val="ppt_h"/>
                                          </p:val>
                                        </p:tav>
                                        <p:tav tm="100000">
                                          <p:val>
                                            <p:fltVal val="0"/>
                                          </p:val>
                                        </p:tav>
                                      </p:tavLst>
                                    </p:anim>
                                    <p:animEffect transition="out" filter="fade">
                                      <p:cBhvr>
                                        <p:cTn id="137" dur="500"/>
                                        <p:tgtEl>
                                          <p:spTgt spid="15"/>
                                        </p:tgtEl>
                                      </p:cBhvr>
                                    </p:animEffect>
                                    <p:set>
                                      <p:cBhvr>
                                        <p:cTn id="138" dur="1" fill="hold">
                                          <p:stCondLst>
                                            <p:cond delay="499"/>
                                          </p:stCondLst>
                                        </p:cTn>
                                        <p:tgtEl>
                                          <p:spTgt spid="15"/>
                                        </p:tgtEl>
                                        <p:attrNameLst>
                                          <p:attrName>style.visibility</p:attrName>
                                        </p:attrNameLst>
                                      </p:cBhvr>
                                      <p:to>
                                        <p:strVal val="hidden"/>
                                      </p:to>
                                    </p:set>
                                  </p:childTnLst>
                                </p:cTn>
                              </p:par>
                              <p:par>
                                <p:cTn id="139" presetID="53" presetClass="entr" presetSubtype="16" fill="hold" grpId="0" nodeType="withEffect">
                                  <p:stCondLst>
                                    <p:cond delay="0"/>
                                  </p:stCondLst>
                                  <p:childTnLst>
                                    <p:set>
                                      <p:cBhvr>
                                        <p:cTn id="140" dur="1" fill="hold">
                                          <p:stCondLst>
                                            <p:cond delay="0"/>
                                          </p:stCondLst>
                                        </p:cTn>
                                        <p:tgtEl>
                                          <p:spTgt spid="16"/>
                                        </p:tgtEl>
                                        <p:attrNameLst>
                                          <p:attrName>style.visibility</p:attrName>
                                        </p:attrNameLst>
                                      </p:cBhvr>
                                      <p:to>
                                        <p:strVal val="visible"/>
                                      </p:to>
                                    </p:set>
                                    <p:anim calcmode="lin" valueType="num">
                                      <p:cBhvr>
                                        <p:cTn id="141" dur="500" fill="hold"/>
                                        <p:tgtEl>
                                          <p:spTgt spid="16"/>
                                        </p:tgtEl>
                                        <p:attrNameLst>
                                          <p:attrName>ppt_w</p:attrName>
                                        </p:attrNameLst>
                                      </p:cBhvr>
                                      <p:tavLst>
                                        <p:tav tm="0">
                                          <p:val>
                                            <p:fltVal val="0"/>
                                          </p:val>
                                        </p:tav>
                                        <p:tav tm="100000">
                                          <p:val>
                                            <p:strVal val="#ppt_w"/>
                                          </p:val>
                                        </p:tav>
                                      </p:tavLst>
                                    </p:anim>
                                    <p:anim calcmode="lin" valueType="num">
                                      <p:cBhvr>
                                        <p:cTn id="142" dur="500" fill="hold"/>
                                        <p:tgtEl>
                                          <p:spTgt spid="16"/>
                                        </p:tgtEl>
                                        <p:attrNameLst>
                                          <p:attrName>ppt_h</p:attrName>
                                        </p:attrNameLst>
                                      </p:cBhvr>
                                      <p:tavLst>
                                        <p:tav tm="0">
                                          <p:val>
                                            <p:fltVal val="0"/>
                                          </p:val>
                                        </p:tav>
                                        <p:tav tm="100000">
                                          <p:val>
                                            <p:strVal val="#ppt_h"/>
                                          </p:val>
                                        </p:tav>
                                      </p:tavLst>
                                    </p:anim>
                                    <p:animEffect transition="in" filter="fade">
                                      <p:cBhvr>
                                        <p:cTn id="143" dur="500"/>
                                        <p:tgtEl>
                                          <p:spTgt spid="16"/>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xit" presetSubtype="32" fill="hold" grpId="1" nodeType="clickEffect">
                                  <p:stCondLst>
                                    <p:cond delay="0"/>
                                  </p:stCondLst>
                                  <p:childTnLst>
                                    <p:anim calcmode="lin" valueType="num">
                                      <p:cBhvr>
                                        <p:cTn id="147" dur="500"/>
                                        <p:tgtEl>
                                          <p:spTgt spid="16"/>
                                        </p:tgtEl>
                                        <p:attrNameLst>
                                          <p:attrName>ppt_w</p:attrName>
                                        </p:attrNameLst>
                                      </p:cBhvr>
                                      <p:tavLst>
                                        <p:tav tm="0">
                                          <p:val>
                                            <p:strVal val="ppt_w"/>
                                          </p:val>
                                        </p:tav>
                                        <p:tav tm="100000">
                                          <p:val>
                                            <p:fltVal val="0"/>
                                          </p:val>
                                        </p:tav>
                                      </p:tavLst>
                                    </p:anim>
                                    <p:anim calcmode="lin" valueType="num">
                                      <p:cBhvr>
                                        <p:cTn id="148" dur="500"/>
                                        <p:tgtEl>
                                          <p:spTgt spid="16"/>
                                        </p:tgtEl>
                                        <p:attrNameLst>
                                          <p:attrName>ppt_h</p:attrName>
                                        </p:attrNameLst>
                                      </p:cBhvr>
                                      <p:tavLst>
                                        <p:tav tm="0">
                                          <p:val>
                                            <p:strVal val="ppt_h"/>
                                          </p:val>
                                        </p:tav>
                                        <p:tav tm="100000">
                                          <p:val>
                                            <p:fltVal val="0"/>
                                          </p:val>
                                        </p:tav>
                                      </p:tavLst>
                                    </p:anim>
                                    <p:animEffect transition="out" filter="fade">
                                      <p:cBhvr>
                                        <p:cTn id="149" dur="500"/>
                                        <p:tgtEl>
                                          <p:spTgt spid="16"/>
                                        </p:tgtEl>
                                      </p:cBhvr>
                                    </p:animEffect>
                                    <p:set>
                                      <p:cBhvr>
                                        <p:cTn id="150" dur="1" fill="hold">
                                          <p:stCondLst>
                                            <p:cond delay="499"/>
                                          </p:stCondLst>
                                        </p:cTn>
                                        <p:tgtEl>
                                          <p:spTgt spid="16"/>
                                        </p:tgtEl>
                                        <p:attrNameLst>
                                          <p:attrName>style.visibility</p:attrName>
                                        </p:attrNameLst>
                                      </p:cBhvr>
                                      <p:to>
                                        <p:strVal val="hidden"/>
                                      </p:to>
                                    </p:set>
                                  </p:childTnLst>
                                </p:cTn>
                              </p:par>
                              <p:par>
                                <p:cTn id="151" presetID="53" presetClass="entr" presetSubtype="16" fill="hold" grpId="0" nodeType="withEffect">
                                  <p:stCondLst>
                                    <p:cond delay="0"/>
                                  </p:stCondLst>
                                  <p:childTnLst>
                                    <p:set>
                                      <p:cBhvr>
                                        <p:cTn id="152" dur="1" fill="hold">
                                          <p:stCondLst>
                                            <p:cond delay="0"/>
                                          </p:stCondLst>
                                        </p:cTn>
                                        <p:tgtEl>
                                          <p:spTgt spid="17"/>
                                        </p:tgtEl>
                                        <p:attrNameLst>
                                          <p:attrName>style.visibility</p:attrName>
                                        </p:attrNameLst>
                                      </p:cBhvr>
                                      <p:to>
                                        <p:strVal val="visible"/>
                                      </p:to>
                                    </p:set>
                                    <p:anim calcmode="lin" valueType="num">
                                      <p:cBhvr>
                                        <p:cTn id="153" dur="500" fill="hold"/>
                                        <p:tgtEl>
                                          <p:spTgt spid="17"/>
                                        </p:tgtEl>
                                        <p:attrNameLst>
                                          <p:attrName>ppt_w</p:attrName>
                                        </p:attrNameLst>
                                      </p:cBhvr>
                                      <p:tavLst>
                                        <p:tav tm="0">
                                          <p:val>
                                            <p:fltVal val="0"/>
                                          </p:val>
                                        </p:tav>
                                        <p:tav tm="100000">
                                          <p:val>
                                            <p:strVal val="#ppt_w"/>
                                          </p:val>
                                        </p:tav>
                                      </p:tavLst>
                                    </p:anim>
                                    <p:anim calcmode="lin" valueType="num">
                                      <p:cBhvr>
                                        <p:cTn id="154" dur="500" fill="hold"/>
                                        <p:tgtEl>
                                          <p:spTgt spid="17"/>
                                        </p:tgtEl>
                                        <p:attrNameLst>
                                          <p:attrName>ppt_h</p:attrName>
                                        </p:attrNameLst>
                                      </p:cBhvr>
                                      <p:tavLst>
                                        <p:tav tm="0">
                                          <p:val>
                                            <p:fltVal val="0"/>
                                          </p:val>
                                        </p:tav>
                                        <p:tav tm="100000">
                                          <p:val>
                                            <p:strVal val="#ppt_h"/>
                                          </p:val>
                                        </p:tav>
                                      </p:tavLst>
                                    </p:anim>
                                    <p:animEffect transition="in" filter="fade">
                                      <p:cBhvr>
                                        <p:cTn id="155" dur="500"/>
                                        <p:tgtEl>
                                          <p:spTgt spid="17"/>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xit" presetSubtype="32" fill="hold" grpId="1" nodeType="clickEffect">
                                  <p:stCondLst>
                                    <p:cond delay="0"/>
                                  </p:stCondLst>
                                  <p:childTnLst>
                                    <p:anim calcmode="lin" valueType="num">
                                      <p:cBhvr>
                                        <p:cTn id="159" dur="500"/>
                                        <p:tgtEl>
                                          <p:spTgt spid="17"/>
                                        </p:tgtEl>
                                        <p:attrNameLst>
                                          <p:attrName>ppt_w</p:attrName>
                                        </p:attrNameLst>
                                      </p:cBhvr>
                                      <p:tavLst>
                                        <p:tav tm="0">
                                          <p:val>
                                            <p:strVal val="ppt_w"/>
                                          </p:val>
                                        </p:tav>
                                        <p:tav tm="100000">
                                          <p:val>
                                            <p:fltVal val="0"/>
                                          </p:val>
                                        </p:tav>
                                      </p:tavLst>
                                    </p:anim>
                                    <p:anim calcmode="lin" valueType="num">
                                      <p:cBhvr>
                                        <p:cTn id="160" dur="500"/>
                                        <p:tgtEl>
                                          <p:spTgt spid="17"/>
                                        </p:tgtEl>
                                        <p:attrNameLst>
                                          <p:attrName>ppt_h</p:attrName>
                                        </p:attrNameLst>
                                      </p:cBhvr>
                                      <p:tavLst>
                                        <p:tav tm="0">
                                          <p:val>
                                            <p:strVal val="ppt_h"/>
                                          </p:val>
                                        </p:tav>
                                        <p:tav tm="100000">
                                          <p:val>
                                            <p:fltVal val="0"/>
                                          </p:val>
                                        </p:tav>
                                      </p:tavLst>
                                    </p:anim>
                                    <p:animEffect transition="out" filter="fade">
                                      <p:cBhvr>
                                        <p:cTn id="161" dur="500"/>
                                        <p:tgtEl>
                                          <p:spTgt spid="17"/>
                                        </p:tgtEl>
                                      </p:cBhvr>
                                    </p:animEffect>
                                    <p:set>
                                      <p:cBhvr>
                                        <p:cTn id="162" dur="1" fill="hold">
                                          <p:stCondLst>
                                            <p:cond delay="499"/>
                                          </p:stCondLst>
                                        </p:cTn>
                                        <p:tgtEl>
                                          <p:spTgt spid="1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18"/>
                                        </p:tgtEl>
                                        <p:attrNameLst>
                                          <p:attrName>style.visibility</p:attrName>
                                        </p:attrNameLst>
                                      </p:cBhvr>
                                      <p:to>
                                        <p:strVal val="visible"/>
                                      </p:to>
                                    </p:set>
                                    <p:anim calcmode="lin" valueType="num">
                                      <p:cBhvr>
                                        <p:cTn id="171" dur="500" fill="hold"/>
                                        <p:tgtEl>
                                          <p:spTgt spid="18"/>
                                        </p:tgtEl>
                                        <p:attrNameLst>
                                          <p:attrName>ppt_w</p:attrName>
                                        </p:attrNameLst>
                                      </p:cBhvr>
                                      <p:tavLst>
                                        <p:tav tm="0">
                                          <p:val>
                                            <p:fltVal val="0"/>
                                          </p:val>
                                        </p:tav>
                                        <p:tav tm="100000">
                                          <p:val>
                                            <p:strVal val="#ppt_w"/>
                                          </p:val>
                                        </p:tav>
                                      </p:tavLst>
                                    </p:anim>
                                    <p:anim calcmode="lin" valueType="num">
                                      <p:cBhvr>
                                        <p:cTn id="172" dur="500" fill="hold"/>
                                        <p:tgtEl>
                                          <p:spTgt spid="18"/>
                                        </p:tgtEl>
                                        <p:attrNameLst>
                                          <p:attrName>ppt_h</p:attrName>
                                        </p:attrNameLst>
                                      </p:cBhvr>
                                      <p:tavLst>
                                        <p:tav tm="0">
                                          <p:val>
                                            <p:fltVal val="0"/>
                                          </p:val>
                                        </p:tav>
                                        <p:tav tm="100000">
                                          <p:val>
                                            <p:strVal val="#ppt_h"/>
                                          </p:val>
                                        </p:tav>
                                      </p:tavLst>
                                    </p:anim>
                                    <p:animEffect transition="in" filter="fade">
                                      <p:cBhvr>
                                        <p:cTn id="1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16" grpId="0" animBg="1"/>
      <p:bldP spid="16" grpId="1" animBg="1"/>
      <p:bldP spid="3" grpId="0" animBg="1"/>
      <p:bldP spid="3" grpId="1" animBg="1"/>
      <p:bldP spid="9" grpId="0" animBg="1"/>
      <p:bldP spid="9" grpId="1" animBg="1"/>
      <p:bldP spid="10" grpId="0" animBg="1"/>
      <p:bldP spid="10" grpId="1" animBg="1"/>
      <p:bldP spid="11" grpId="0" animBg="1"/>
      <p:bldP spid="11" grpId="1" animBg="1"/>
      <p:bldP spid="5" grpId="0" animBg="1"/>
      <p:bldP spid="5" grpId="1" animBg="1"/>
      <p:bldP spid="7" grpId="0" animBg="1"/>
      <p:bldP spid="7" grpId="1" animBg="1"/>
      <p:bldP spid="20" grpId="0" animBg="1"/>
      <p:bldP spid="20" grpId="1" animBg="1"/>
      <p:bldP spid="19" grpId="0" animBg="1"/>
      <p:bldP spid="19" grpId="1"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Map of Paul's first journey">
            <a:extLst>
              <a:ext uri="{FF2B5EF4-FFF2-40B4-BE49-F238E27FC236}">
                <a16:creationId xmlns:a16="http://schemas.microsoft.com/office/drawing/2014/main" id="{92D035B0-4D9F-43E5-926D-81C55A11A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77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C6CD1D-0ED6-4BE4-802A-AFEC6DB57B35}"/>
              </a:ext>
            </a:extLst>
          </p:cNvPr>
          <p:cNvSpPr txBox="1"/>
          <p:nvPr/>
        </p:nvSpPr>
        <p:spPr>
          <a:xfrm>
            <a:off x="9497085" y="2036311"/>
            <a:ext cx="2694915" cy="2785378"/>
          </a:xfrm>
          <a:prstGeom prst="rect">
            <a:avLst/>
          </a:prstGeom>
          <a:noFill/>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 and Paul’s First Missionary Journey</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 47-49</a:t>
            </a:r>
          </a:p>
        </p:txBody>
      </p:sp>
    </p:spTree>
    <p:extLst>
      <p:ext uri="{BB962C8B-B14F-4D97-AF65-F5344CB8AC3E}">
        <p14:creationId xmlns:p14="http://schemas.microsoft.com/office/powerpoint/2010/main" val="2258410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7017306"/>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7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13:4-7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So, being sent out by the Holy Spirit, they went down to Seleucia and from there they sailed to 	Cyprus.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When they reached Salamis, they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proclaim the word of God in the synagogues of the 	Jews; and they also had John as their helper.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When they had gone through the whole island as far as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Paphos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found a magician, a Jewish 	false prophet whose name was Bar-Jesus,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who was with the proconsul,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Sergius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Paulus, a man of intelligence. This man summoned 	Barnabas and Saul and sought to hear the word of God. </a:t>
            </a:r>
          </a:p>
          <a:p>
            <a:pPr marL="0" marR="0" lvl="0" indent="0" algn="l" defTabSz="274320" rtl="0" eaLnBrk="1" fontAlgn="auto" latinLnBrk="0" hangingPunct="1">
              <a:lnSpc>
                <a:spcPct val="100000"/>
              </a:lnSpc>
              <a:spcBef>
                <a:spcPts val="17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Seleucia, Cyprus, Salamis: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slides)</a:t>
            </a:r>
          </a:p>
          <a:p>
            <a:pPr marL="0" marR="0" lvl="0" indent="0" algn="l" defTabSz="274320" rtl="0" eaLnBrk="1" fontAlgn="auto" latinLnBrk="0" hangingPunct="1">
              <a:lnSpc>
                <a:spcPct val="100000"/>
              </a:lnSpc>
              <a:spcBef>
                <a:spcPts val="17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Synagogues of Jews at Salamis: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Ro 1:16</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7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7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Jewish Magician – False Prophet: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8:9-11; Mt 7:13-15; 24:11, 24; 2Pet 2:1-2; </a:t>
            </a:r>
          </a:p>
          <a:p>
            <a:pPr marL="0" marR="0" lvl="0" indent="0" algn="l" defTabSz="274320" rtl="0" eaLnBrk="1" fontAlgn="auto" latinLnBrk="0" hangingPunct="1">
              <a:lnSpc>
                <a:spcPct val="100000"/>
              </a:lnSpc>
              <a:spcBef>
                <a:spcPts val="17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Proconsul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Sergius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Paulus: </a:t>
            </a:r>
          </a:p>
          <a:p>
            <a:pPr marL="0" marR="0" lvl="0" indent="0" algn="l" defTabSz="274320" rtl="0" eaLnBrk="1" fontAlgn="auto" latinLnBrk="0" hangingPunct="1">
              <a:lnSpc>
                <a:spcPct val="100000"/>
              </a:lnSpc>
              <a:spcBef>
                <a:spcPts val="17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Summoned Barnabas and Saul to hear the word of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13:42-44; 17:10-12</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8F21CB09-B0B9-42B9-9A40-5A1F1CEC703C}"/>
                  </a:ext>
                </a:extLst>
              </p:cNvPr>
              <p:cNvGraphicFramePr>
                <a:graphicFrameLocks noChangeAspect="1"/>
              </p:cNvGraphicFramePr>
              <p:nvPr/>
            </p:nvGraphicFramePr>
            <p:xfrm>
              <a:off x="5218351" y="3493549"/>
              <a:ext cx="833991" cy="469120"/>
            </p:xfrm>
            <a:graphic>
              <a:graphicData uri="http://schemas.microsoft.com/office/powerpoint/2016/slidezoom">
                <pslz:sldZm>
                  <pslz:sldZmObj sldId="277" cId="1065607715">
                    <pslz:zmPr id="{59E69F8D-721F-427E-9BF3-10183AD2ED7A}" returnToParent="0" transitionDur="1000">
                      <p166:blipFill xmlns:p166="http://schemas.microsoft.com/office/powerpoint/2016/6/main">
                        <a:blip r:embed="rId4"/>
                        <a:stretch>
                          <a:fillRect/>
                        </a:stretch>
                      </p166:blipFill>
                      <p166:spPr xmlns:p166="http://schemas.microsoft.com/office/powerpoint/2016/6/main">
                        <a:xfrm>
                          <a:off x="0" y="0"/>
                          <a:ext cx="833991" cy="469120"/>
                        </a:xfrm>
                        <a:prstGeom prst="rect">
                          <a:avLst/>
                        </a:prstGeom>
                        <a:ln w="3175">
                          <a:solidFill>
                            <a:prstClr val="ltGray"/>
                          </a:solidFill>
                        </a:ln>
                      </p166:spPr>
                    </pslz:zmPr>
                  </pslz:sldZmObj>
                </pslz:sldZm>
              </a:graphicData>
            </a:graphic>
          </p:graphicFrame>
        </mc:Choice>
        <mc:Fallback xmlns="">
          <p:pic>
            <p:nvPicPr>
              <p:cNvPr id="16" name="Slide Zoom 15">
                <a:extLst>
                  <a:ext uri="{FF2B5EF4-FFF2-40B4-BE49-F238E27FC236}">
                    <a16:creationId xmlns:a16="http://schemas.microsoft.com/office/drawing/2014/main" id="{8F21CB09-B0B9-42B9-9A40-5A1F1CEC703C}"/>
                  </a:ext>
                </a:extLst>
              </p:cNvPr>
              <p:cNvPicPr>
                <a:picLocks noGrp="1" noRot="1" noChangeAspect="1" noMove="1" noResize="1" noEditPoints="1" noAdjustHandles="1" noChangeArrowheads="1" noChangeShapeType="1"/>
              </p:cNvPicPr>
              <p:nvPr/>
            </p:nvPicPr>
            <p:blipFill>
              <a:blip r:embed="rId5"/>
              <a:stretch>
                <a:fillRect/>
              </a:stretch>
            </p:blipFill>
            <p:spPr>
              <a:xfrm>
                <a:off x="5218351" y="3493549"/>
                <a:ext cx="833991" cy="46912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1A9C8A8-79D6-4AA6-8930-19B0DE3D7CA0}"/>
                  </a:ext>
                </a:extLst>
              </p:cNvPr>
              <p:cNvGraphicFramePr>
                <a:graphicFrameLocks noChangeAspect="1"/>
              </p:cNvGraphicFramePr>
              <p:nvPr/>
            </p:nvGraphicFramePr>
            <p:xfrm>
              <a:off x="1620531" y="4743539"/>
              <a:ext cx="752904" cy="423508"/>
            </p:xfrm>
            <a:graphic>
              <a:graphicData uri="http://schemas.microsoft.com/office/powerpoint/2016/slidezoom">
                <pslz:sldZm>
                  <pslz:sldZmObj sldId="280" cId="633560214">
                    <pslz:zmPr id="{383E6D88-607B-46DC-92BD-489C0FA2494F}" returnToParent="0" transitionDur="1000">
                      <p166:blipFill xmlns:p166="http://schemas.microsoft.com/office/powerpoint/2016/6/main">
                        <a:blip r:embed="rId6"/>
                        <a:stretch>
                          <a:fillRect/>
                        </a:stretch>
                      </p166:blipFill>
                      <p166:spPr xmlns:p166="http://schemas.microsoft.com/office/powerpoint/2016/6/main">
                        <a:xfrm>
                          <a:off x="0" y="0"/>
                          <a:ext cx="752904" cy="423508"/>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51A9C8A8-79D6-4AA6-8930-19B0DE3D7CA0}"/>
                  </a:ext>
                </a:extLst>
              </p:cNvPr>
              <p:cNvPicPr>
                <a:picLocks noGrp="1" noRot="1" noChangeAspect="1" noMove="1" noResize="1" noEditPoints="1" noAdjustHandles="1" noChangeArrowheads="1" noChangeShapeType="1"/>
              </p:cNvPicPr>
              <p:nvPr/>
            </p:nvPicPr>
            <p:blipFill>
              <a:blip r:embed="rId7"/>
              <a:stretch>
                <a:fillRect/>
              </a:stretch>
            </p:blipFill>
            <p:spPr>
              <a:xfrm>
                <a:off x="1620531" y="4743539"/>
                <a:ext cx="752904" cy="423508"/>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90002330-2BE4-4894-A2EF-D2A8F317BDF6}"/>
              </a:ext>
            </a:extLst>
          </p:cNvPr>
          <p:cNvSpPr txBox="1"/>
          <p:nvPr/>
        </p:nvSpPr>
        <p:spPr>
          <a:xfrm>
            <a:off x="0" y="4528969"/>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For I am not ashamed of the gospel, for it is the power of God for salvation to 	everyone who believes,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 the Jew first and also to the Greek.</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14FC4DF3-9C4E-47C2-BAED-03A03500DEFD}"/>
              </a:ext>
            </a:extLst>
          </p:cNvPr>
          <p:cNvSpPr txBox="1"/>
          <p:nvPr/>
        </p:nvSpPr>
        <p:spPr>
          <a:xfrm>
            <a:off x="0" y="0"/>
            <a:ext cx="12192000" cy="529375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8:9-11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Now there was a man named Simon, who formerly was practicing magic in the 	city and astonishing the people of Samaria, claiming to be someone great;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and they all, from smallest to greatest, were giving attention to him, saying, 	"This man is what is called the Great Power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And they were giving him attention because he had for a long time astonished 	them with his magic arts.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AFACA33-3429-414D-AD51-75EA785E0839}"/>
              </a:ext>
            </a:extLst>
          </p:cNvPr>
          <p:cNvSpPr txBox="1"/>
          <p:nvPr/>
        </p:nvSpPr>
        <p:spPr>
          <a:xfrm>
            <a:off x="0" y="0"/>
            <a:ext cx="12192000" cy="529375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7:13-15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"Enter through the narrow gate; for the gate is wide and the way is broad that 	leads to destruction, and there are many who enter through 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"For the gate is small and the way is narrow that leads to life, and there are few 	who find 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Beware of the false prophets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 come to you in sheep's clothing, but 	inwardly are ravenous wolves.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818AF78-D236-4D2F-827E-ABC5136C93AA}"/>
              </a:ext>
            </a:extLst>
          </p:cNvPr>
          <p:cNvSpPr txBox="1"/>
          <p:nvPr/>
        </p:nvSpPr>
        <p:spPr>
          <a:xfrm>
            <a:off x="0" y="41777"/>
            <a:ext cx="12192000" cy="509370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24:11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Many false prophets will arise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will mislead many.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24:24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"For false Christs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false prophets will arise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will show great signs and 	wonders, so as to mislead, if possible, even the elect.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BD9D072-17C5-4875-85E7-7D2C2D6125C6}"/>
              </a:ext>
            </a:extLst>
          </p:cNvPr>
          <p:cNvSpPr txBox="1"/>
          <p:nvPr/>
        </p:nvSpPr>
        <p:spPr>
          <a:xfrm>
            <a:off x="0" y="0"/>
            <a:ext cx="12192000" cy="509370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Peter 2:1-2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But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false prophets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also arose among the people, just as there will also be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false 	teachers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among you, who will secretly introduce destructive heresies, even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denying the Master who bought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bringing swift destruction upon themselves.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Many will follow their sensuality, and because of them the way of the truth will 	be maligned;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9FED425-1DA4-4823-9E0C-737A9A43B94D}"/>
              </a:ext>
            </a:extLst>
          </p:cNvPr>
          <p:cNvSpPr txBox="1"/>
          <p:nvPr/>
        </p:nvSpPr>
        <p:spPr>
          <a:xfrm>
            <a:off x="0" y="0"/>
            <a:ext cx="12192000" cy="5693866"/>
          </a:xfrm>
          <a:prstGeom prst="rect">
            <a:avLst/>
          </a:prstGeom>
          <a:solidFill>
            <a:schemeClr val="bg1"/>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Proconsul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Number: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Strong's Number: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hlinkClick r:id="rId8"/>
              </a:rPr>
              <a:t>&lt;G446&gt;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Original Word: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ἀνθύ</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πατος</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anthypatos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Usage Notes: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anti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"instead of," and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hupatos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"supreme," denotes "a consul, one acting in place of a consul,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proconsul, the governor of a senatorial province" (i.e., one which had no standing army). ….. …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9"/>
              </a:rPr>
              <a:t>Acts 19:38</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0"/>
              </a:rPr>
              <a:t>Acts 13:7, 8</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1"/>
              </a:rPr>
              <a:t>12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12"/>
              </a:rPr>
              <a:t>Acts 18:12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Vine's Expository Dictionary of Old Testament and New Testament Words</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2825A35E-3566-4B32-BC57-9FC18000F00E}"/>
              </a:ext>
            </a:extLst>
          </p:cNvPr>
          <p:cNvSpPr txBox="1"/>
          <p:nvPr/>
        </p:nvSpPr>
        <p:spPr>
          <a:xfrm>
            <a:off x="0" y="3364452"/>
            <a:ext cx="12192000" cy="3108543"/>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13:42-44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As Paul and Barnabas were going out,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people kept begging that these things 	might be spoken to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next Sabbath.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Now when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meeting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synagogue had broken up, many of the Jews and 	of the God-fearing proselytes followed Paul and Barnabas, who, speaking to 	them, were urging them to continue in the grace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The next Sabbath nearly the whole city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assembled to hear the word of the Lord. </a:t>
            </a:r>
          </a:p>
        </p:txBody>
      </p:sp>
      <p:sp>
        <p:nvSpPr>
          <p:cNvPr id="11" name="TextBox 10">
            <a:extLst>
              <a:ext uri="{FF2B5EF4-FFF2-40B4-BE49-F238E27FC236}">
                <a16:creationId xmlns:a16="http://schemas.microsoft.com/office/drawing/2014/main" id="{7CA60EC4-BEAE-48EB-A0B8-8D76BBD1023B}"/>
              </a:ext>
            </a:extLst>
          </p:cNvPr>
          <p:cNvSpPr txBox="1"/>
          <p:nvPr/>
        </p:nvSpPr>
        <p:spPr>
          <a:xfrm>
            <a:off x="0" y="107580"/>
            <a:ext cx="12192000" cy="618630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17:10-12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The brethren immediately sent Paul and Silas away by night to Berea, and when 	they arrived, they went into the synagogue of the Jews.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Now these were more noble-minded than those in Thessalonica, for they 	received the word with great eagerness, examining the Scriptures daily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see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whether these things were so.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Therefore many of them believed, along with a number of prominent Greek 	women and men.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03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5"/>
                                        </p:tgtEl>
                                        <p:attrNameLst>
                                          <p:attrName>ppt_w</p:attrName>
                                        </p:attrNameLst>
                                      </p:cBhvr>
                                      <p:tavLst>
                                        <p:tav tm="0">
                                          <p:val>
                                            <p:strVal val="ppt_w"/>
                                          </p:val>
                                        </p:tav>
                                        <p:tav tm="100000">
                                          <p:val>
                                            <p:fltVal val="0"/>
                                          </p:val>
                                        </p:tav>
                                      </p:tavLst>
                                    </p:anim>
                                    <p:anim calcmode="lin" valueType="num">
                                      <p:cBhvr>
                                        <p:cTn id="48" dur="500"/>
                                        <p:tgtEl>
                                          <p:spTgt spid="5"/>
                                        </p:tgtEl>
                                        <p:attrNameLst>
                                          <p:attrName>ppt_h</p:attrName>
                                        </p:attrNameLst>
                                      </p:cBhvr>
                                      <p:tavLst>
                                        <p:tav tm="0">
                                          <p:val>
                                            <p:strVal val="ppt_h"/>
                                          </p:val>
                                        </p:tav>
                                        <p:tav tm="100000">
                                          <p:val>
                                            <p:fltVal val="0"/>
                                          </p:val>
                                        </p:tav>
                                      </p:tavLst>
                                    </p:anim>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6"/>
                                        </p:tgtEl>
                                        <p:attrNameLst>
                                          <p:attrName>ppt_w</p:attrName>
                                        </p:attrNameLst>
                                      </p:cBhvr>
                                      <p:tavLst>
                                        <p:tav tm="0">
                                          <p:val>
                                            <p:strVal val="ppt_w"/>
                                          </p:val>
                                        </p:tav>
                                        <p:tav tm="100000">
                                          <p:val>
                                            <p:fltVal val="0"/>
                                          </p:val>
                                        </p:tav>
                                      </p:tavLst>
                                    </p:anim>
                                    <p:anim calcmode="lin" valueType="num">
                                      <p:cBhvr>
                                        <p:cTn id="62" dur="500"/>
                                        <p:tgtEl>
                                          <p:spTgt spid="6"/>
                                        </p:tgtEl>
                                        <p:attrNameLst>
                                          <p:attrName>ppt_h</p:attrName>
                                        </p:attrNameLst>
                                      </p:cBhvr>
                                      <p:tavLst>
                                        <p:tav tm="0">
                                          <p:val>
                                            <p:strVal val="ppt_h"/>
                                          </p:val>
                                        </p:tav>
                                        <p:tav tm="100000">
                                          <p:val>
                                            <p:fltVal val="0"/>
                                          </p:val>
                                        </p:tav>
                                      </p:tavLst>
                                    </p:anim>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7"/>
                                        </p:tgtEl>
                                        <p:attrNameLst>
                                          <p:attrName>ppt_w</p:attrName>
                                        </p:attrNameLst>
                                      </p:cBhvr>
                                      <p:tavLst>
                                        <p:tav tm="0">
                                          <p:val>
                                            <p:strVal val="ppt_w"/>
                                          </p:val>
                                        </p:tav>
                                        <p:tav tm="100000">
                                          <p:val>
                                            <p:fltVal val="0"/>
                                          </p:val>
                                        </p:tav>
                                      </p:tavLst>
                                    </p:anim>
                                    <p:anim calcmode="lin" valueType="num">
                                      <p:cBhvr>
                                        <p:cTn id="76" dur="500"/>
                                        <p:tgtEl>
                                          <p:spTgt spid="7"/>
                                        </p:tgtEl>
                                        <p:attrNameLst>
                                          <p:attrName>ppt_h</p:attrName>
                                        </p:attrNameLst>
                                      </p:cBhvr>
                                      <p:tavLst>
                                        <p:tav tm="0">
                                          <p:val>
                                            <p:strVal val="ppt_h"/>
                                          </p:val>
                                        </p:tav>
                                        <p:tav tm="100000">
                                          <p:val>
                                            <p:fltVal val="0"/>
                                          </p:val>
                                        </p:tav>
                                      </p:tavLst>
                                    </p:anim>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500" fill="hold"/>
                                        <p:tgtEl>
                                          <p:spTgt spid="8"/>
                                        </p:tgtEl>
                                        <p:attrNameLst>
                                          <p:attrName>ppt_w</p:attrName>
                                        </p:attrNameLst>
                                      </p:cBhvr>
                                      <p:tavLst>
                                        <p:tav tm="0">
                                          <p:val>
                                            <p:fltVal val="0"/>
                                          </p:val>
                                        </p:tav>
                                        <p:tav tm="100000">
                                          <p:val>
                                            <p:strVal val="#ppt_w"/>
                                          </p:val>
                                        </p:tav>
                                      </p:tavLst>
                                    </p:anim>
                                    <p:anim calcmode="lin" valueType="num">
                                      <p:cBhvr>
                                        <p:cTn id="84" dur="500" fill="hold"/>
                                        <p:tgtEl>
                                          <p:spTgt spid="8"/>
                                        </p:tgtEl>
                                        <p:attrNameLst>
                                          <p:attrName>ppt_h</p:attrName>
                                        </p:attrNameLst>
                                      </p:cBhvr>
                                      <p:tavLst>
                                        <p:tav tm="0">
                                          <p:val>
                                            <p:fltVal val="0"/>
                                          </p:val>
                                        </p:tav>
                                        <p:tav tm="100000">
                                          <p:val>
                                            <p:strVal val="#ppt_h"/>
                                          </p:val>
                                        </p:tav>
                                      </p:tavLst>
                                    </p:anim>
                                    <p:animEffect transition="in" filter="fade">
                                      <p:cBhvr>
                                        <p:cTn id="85" dur="500"/>
                                        <p:tgtEl>
                                          <p:spTgt spid="8"/>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8"/>
                                        </p:tgtEl>
                                        <p:attrNameLst>
                                          <p:attrName>ppt_w</p:attrName>
                                        </p:attrNameLst>
                                      </p:cBhvr>
                                      <p:tavLst>
                                        <p:tav tm="0">
                                          <p:val>
                                            <p:strVal val="ppt_w"/>
                                          </p:val>
                                        </p:tav>
                                        <p:tav tm="100000">
                                          <p:val>
                                            <p:fltVal val="0"/>
                                          </p:val>
                                        </p:tav>
                                      </p:tavLst>
                                    </p:anim>
                                    <p:anim calcmode="lin" valueType="num">
                                      <p:cBhvr>
                                        <p:cTn id="90" dur="500"/>
                                        <p:tgtEl>
                                          <p:spTgt spid="8"/>
                                        </p:tgtEl>
                                        <p:attrNameLst>
                                          <p:attrName>ppt_h</p:attrName>
                                        </p:attrNameLst>
                                      </p:cBhvr>
                                      <p:tavLst>
                                        <p:tav tm="0">
                                          <p:val>
                                            <p:strVal val="ppt_h"/>
                                          </p:val>
                                        </p:tav>
                                        <p:tav tm="100000">
                                          <p:val>
                                            <p:fltVal val="0"/>
                                          </p:val>
                                        </p:tav>
                                      </p:tavLst>
                                    </p:anim>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 calcmode="lin" valueType="num">
                                      <p:cBhvr>
                                        <p:cTn id="101" dur="500" fill="hold"/>
                                        <p:tgtEl>
                                          <p:spTgt spid="9"/>
                                        </p:tgtEl>
                                        <p:attrNameLst>
                                          <p:attrName>ppt_w</p:attrName>
                                        </p:attrNameLst>
                                      </p:cBhvr>
                                      <p:tavLst>
                                        <p:tav tm="0">
                                          <p:val>
                                            <p:fltVal val="0"/>
                                          </p:val>
                                        </p:tav>
                                        <p:tav tm="100000">
                                          <p:val>
                                            <p:strVal val="#ppt_w"/>
                                          </p:val>
                                        </p:tav>
                                      </p:tavLst>
                                    </p:anim>
                                    <p:anim calcmode="lin" valueType="num">
                                      <p:cBhvr>
                                        <p:cTn id="102" dur="500" fill="hold"/>
                                        <p:tgtEl>
                                          <p:spTgt spid="9"/>
                                        </p:tgtEl>
                                        <p:attrNameLst>
                                          <p:attrName>ppt_h</p:attrName>
                                        </p:attrNameLst>
                                      </p:cBhvr>
                                      <p:tavLst>
                                        <p:tav tm="0">
                                          <p:val>
                                            <p:fltVal val="0"/>
                                          </p:val>
                                        </p:tav>
                                        <p:tav tm="100000">
                                          <p:val>
                                            <p:strVal val="#ppt_h"/>
                                          </p:val>
                                        </p:tav>
                                      </p:tavLst>
                                    </p:anim>
                                    <p:animEffect transition="in" filter="fade">
                                      <p:cBhvr>
                                        <p:cTn id="103" dur="500"/>
                                        <p:tgtEl>
                                          <p:spTgt spid="9"/>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9"/>
                                        </p:tgtEl>
                                        <p:attrNameLst>
                                          <p:attrName>ppt_w</p:attrName>
                                        </p:attrNameLst>
                                      </p:cBhvr>
                                      <p:tavLst>
                                        <p:tav tm="0">
                                          <p:val>
                                            <p:strVal val="ppt_w"/>
                                          </p:val>
                                        </p:tav>
                                        <p:tav tm="100000">
                                          <p:val>
                                            <p:fltVal val="0"/>
                                          </p:val>
                                        </p:tav>
                                      </p:tavLst>
                                    </p:anim>
                                    <p:anim calcmode="lin" valueType="num">
                                      <p:cBhvr>
                                        <p:cTn id="108" dur="500"/>
                                        <p:tgtEl>
                                          <p:spTgt spid="9"/>
                                        </p:tgtEl>
                                        <p:attrNameLst>
                                          <p:attrName>ppt_h</p:attrName>
                                        </p:attrNameLst>
                                      </p:cBhvr>
                                      <p:tavLst>
                                        <p:tav tm="0">
                                          <p:val>
                                            <p:strVal val="ppt_h"/>
                                          </p:val>
                                        </p:tav>
                                        <p:tav tm="100000">
                                          <p:val>
                                            <p:fltVal val="0"/>
                                          </p:val>
                                        </p:tav>
                                      </p:tavLst>
                                    </p:anim>
                                    <p:animEffect transition="out" filter="fade">
                                      <p:cBhvr>
                                        <p:cTn id="109" dur="500"/>
                                        <p:tgtEl>
                                          <p:spTgt spid="9"/>
                                        </p:tgtEl>
                                      </p:cBhvr>
                                    </p:animEffect>
                                    <p:set>
                                      <p:cBhvr>
                                        <p:cTn id="110" dur="1" fill="hold">
                                          <p:stCondLst>
                                            <p:cond delay="499"/>
                                          </p:stCondLst>
                                        </p:cTn>
                                        <p:tgtEl>
                                          <p:spTgt spid="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10"/>
                                        </p:tgtEl>
                                        <p:attrNameLst>
                                          <p:attrName>style.visibility</p:attrName>
                                        </p:attrNameLst>
                                      </p:cBhvr>
                                      <p:to>
                                        <p:strVal val="visible"/>
                                      </p:to>
                                    </p:set>
                                    <p:anim calcmode="lin" valueType="num">
                                      <p:cBhvr>
                                        <p:cTn id="119" dur="500" fill="hold"/>
                                        <p:tgtEl>
                                          <p:spTgt spid="10"/>
                                        </p:tgtEl>
                                        <p:attrNameLst>
                                          <p:attrName>ppt_w</p:attrName>
                                        </p:attrNameLst>
                                      </p:cBhvr>
                                      <p:tavLst>
                                        <p:tav tm="0">
                                          <p:val>
                                            <p:fltVal val="0"/>
                                          </p:val>
                                        </p:tav>
                                        <p:tav tm="100000">
                                          <p:val>
                                            <p:strVal val="#ppt_w"/>
                                          </p:val>
                                        </p:tav>
                                      </p:tavLst>
                                    </p:anim>
                                    <p:anim calcmode="lin" valueType="num">
                                      <p:cBhvr>
                                        <p:cTn id="120" dur="500" fill="hold"/>
                                        <p:tgtEl>
                                          <p:spTgt spid="10"/>
                                        </p:tgtEl>
                                        <p:attrNameLst>
                                          <p:attrName>ppt_h</p:attrName>
                                        </p:attrNameLst>
                                      </p:cBhvr>
                                      <p:tavLst>
                                        <p:tav tm="0">
                                          <p:val>
                                            <p:fltVal val="0"/>
                                          </p:val>
                                        </p:tav>
                                        <p:tav tm="100000">
                                          <p:val>
                                            <p:strVal val="#ppt_h"/>
                                          </p:val>
                                        </p:tav>
                                      </p:tavLst>
                                    </p:anim>
                                    <p:animEffect transition="in" filter="fade">
                                      <p:cBhvr>
                                        <p:cTn id="121" dur="500"/>
                                        <p:tgtEl>
                                          <p:spTgt spid="10"/>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10"/>
                                        </p:tgtEl>
                                        <p:attrNameLst>
                                          <p:attrName>ppt_w</p:attrName>
                                        </p:attrNameLst>
                                      </p:cBhvr>
                                      <p:tavLst>
                                        <p:tav tm="0">
                                          <p:val>
                                            <p:strVal val="ppt_w"/>
                                          </p:val>
                                        </p:tav>
                                        <p:tav tm="100000">
                                          <p:val>
                                            <p:fltVal val="0"/>
                                          </p:val>
                                        </p:tav>
                                      </p:tavLst>
                                    </p:anim>
                                    <p:anim calcmode="lin" valueType="num">
                                      <p:cBhvr>
                                        <p:cTn id="126" dur="500"/>
                                        <p:tgtEl>
                                          <p:spTgt spid="10"/>
                                        </p:tgtEl>
                                        <p:attrNameLst>
                                          <p:attrName>ppt_h</p:attrName>
                                        </p:attrNameLst>
                                      </p:cBhvr>
                                      <p:tavLst>
                                        <p:tav tm="0">
                                          <p:val>
                                            <p:strVal val="ppt_h"/>
                                          </p:val>
                                        </p:tav>
                                        <p:tav tm="100000">
                                          <p:val>
                                            <p:fltVal val="0"/>
                                          </p:val>
                                        </p:tav>
                                      </p:tavLst>
                                    </p:anim>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p:cTn id="133" dur="500" fill="hold"/>
                                        <p:tgtEl>
                                          <p:spTgt spid="11"/>
                                        </p:tgtEl>
                                        <p:attrNameLst>
                                          <p:attrName>ppt_w</p:attrName>
                                        </p:attrNameLst>
                                      </p:cBhvr>
                                      <p:tavLst>
                                        <p:tav tm="0">
                                          <p:val>
                                            <p:fltVal val="0"/>
                                          </p:val>
                                        </p:tav>
                                        <p:tav tm="100000">
                                          <p:val>
                                            <p:strVal val="#ppt_w"/>
                                          </p:val>
                                        </p:tav>
                                      </p:tavLst>
                                    </p:anim>
                                    <p:anim calcmode="lin" valueType="num">
                                      <p:cBhvr>
                                        <p:cTn id="134" dur="500" fill="hold"/>
                                        <p:tgtEl>
                                          <p:spTgt spid="11"/>
                                        </p:tgtEl>
                                        <p:attrNameLst>
                                          <p:attrName>ppt_h</p:attrName>
                                        </p:attrNameLst>
                                      </p:cBhvr>
                                      <p:tavLst>
                                        <p:tav tm="0">
                                          <p:val>
                                            <p:fltVal val="0"/>
                                          </p:val>
                                        </p:tav>
                                        <p:tav tm="100000">
                                          <p:val>
                                            <p:strVal val="#ppt_h"/>
                                          </p:val>
                                        </p:tav>
                                      </p:tavLst>
                                    </p:anim>
                                    <p:animEffect transition="in" filter="fade">
                                      <p:cBhvr>
                                        <p:cTn id="135" dur="500"/>
                                        <p:tgtEl>
                                          <p:spTgt spid="11"/>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xit" presetSubtype="32" fill="hold" grpId="1" nodeType="clickEffect">
                                  <p:stCondLst>
                                    <p:cond delay="0"/>
                                  </p:stCondLst>
                                  <p:childTnLst>
                                    <p:anim calcmode="lin" valueType="num">
                                      <p:cBhvr>
                                        <p:cTn id="139" dur="500"/>
                                        <p:tgtEl>
                                          <p:spTgt spid="11"/>
                                        </p:tgtEl>
                                        <p:attrNameLst>
                                          <p:attrName>ppt_w</p:attrName>
                                        </p:attrNameLst>
                                      </p:cBhvr>
                                      <p:tavLst>
                                        <p:tav tm="0">
                                          <p:val>
                                            <p:strVal val="ppt_w"/>
                                          </p:val>
                                        </p:tav>
                                        <p:tav tm="100000">
                                          <p:val>
                                            <p:fltVal val="0"/>
                                          </p:val>
                                        </p:tav>
                                      </p:tavLst>
                                    </p:anim>
                                    <p:anim calcmode="lin" valueType="num">
                                      <p:cBhvr>
                                        <p:cTn id="140" dur="500"/>
                                        <p:tgtEl>
                                          <p:spTgt spid="11"/>
                                        </p:tgtEl>
                                        <p:attrNameLst>
                                          <p:attrName>ppt_h</p:attrName>
                                        </p:attrNameLst>
                                      </p:cBhvr>
                                      <p:tavLst>
                                        <p:tav tm="0">
                                          <p:val>
                                            <p:strVal val="ppt_h"/>
                                          </p:val>
                                        </p:tav>
                                        <p:tav tm="100000">
                                          <p:val>
                                            <p:fltVal val="0"/>
                                          </p:val>
                                        </p:tav>
                                      </p:tavLst>
                                    </p:anim>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694140"/>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13:8-12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But Elymas the magician (for so his name is translated) was opposing them, seeking to turn the 	proconsul away from the faith.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But Saul, who was also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known as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Paul, filled with the Holy Spirit, fixed his gaze on him,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and said, "You who are full of all deceit and fraud, you son of the devil, you enemy of all 	righteousness, will you not cease to make crooked the straight ways of the Lord?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"Now, behold,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hand of the Lord is upon you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you will be blind and not see the sun for 	a time." And immediately a mist and a darkness fell upon him, and he went about seeking those 	who would lead him by the hand.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Then the proconsul believed when he saw what had happened, being amazed at the teaching of 	the Lord.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Elymas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(Bar-Jesus) the magician opposes the apostles teaching: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1Cor 4:18-21; 2Cor 12:12;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2Cor 10:8-11; 2Cor 13:1-3; Acts 13:11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Elymas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opposed Saul’s use of the O. T. to prove Jesus is the Christ: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5:37-39;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8:42-</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47</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Proconsul believed: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miracle certainly made an impression but it was the teaching 			of the Lord that amazed him.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Ro 1:16</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141E7347-49FE-4C9B-B698-C7190AE9D255}"/>
                  </a:ext>
                </a:extLst>
              </p:cNvPr>
              <p:cNvGraphicFramePr>
                <a:graphicFrameLocks noChangeAspect="1"/>
              </p:cNvGraphicFramePr>
              <p:nvPr/>
            </p:nvGraphicFramePr>
            <p:xfrm>
              <a:off x="4288555" y="6242565"/>
              <a:ext cx="624091" cy="351051"/>
            </p:xfrm>
            <a:graphic>
              <a:graphicData uri="http://schemas.microsoft.com/office/powerpoint/2016/slidezoom">
                <pslz:sldZm>
                  <pslz:sldZmObj sldId="5134" cId="3094719604">
                    <pslz:zmPr id="{18F86231-D869-43C6-9DB0-06F58441EDB4}" returnToParent="0" transitionDur="1000">
                      <p166:blipFill xmlns:p166="http://schemas.microsoft.com/office/powerpoint/2016/6/main">
                        <a:blip r:embed="rId4"/>
                        <a:stretch>
                          <a:fillRect/>
                        </a:stretch>
                      </p166:blipFill>
                      <p166:spPr xmlns:p166="http://schemas.microsoft.com/office/powerpoint/2016/6/main">
                        <a:xfrm>
                          <a:off x="0" y="0"/>
                          <a:ext cx="624091" cy="351051"/>
                        </a:xfrm>
                        <a:prstGeom prst="rect">
                          <a:avLst/>
                        </a:prstGeom>
                        <a:ln w="3175">
                          <a:solidFill>
                            <a:prstClr val="ltGray"/>
                          </a:solidFill>
                        </a:ln>
                      </p166:spPr>
                    </pslz:zmPr>
                  </pslz:sldZmObj>
                </pslz:sldZm>
              </a:graphicData>
            </a:graphic>
          </p:graphicFrame>
        </mc:Choice>
        <mc:Fallback xmlns="">
          <p:pic>
            <p:nvPicPr>
              <p:cNvPr id="16" name="Slide Zoom 15">
                <a:extLst>
                  <a:ext uri="{FF2B5EF4-FFF2-40B4-BE49-F238E27FC236}">
                    <a16:creationId xmlns:a16="http://schemas.microsoft.com/office/drawing/2014/main" id="{141E7347-49FE-4C9B-B698-C7190AE9D255}"/>
                  </a:ext>
                </a:extLst>
              </p:cNvPr>
              <p:cNvPicPr>
                <a:picLocks noGrp="1" noRot="1" noChangeAspect="1" noMove="1" noResize="1" noEditPoints="1" noAdjustHandles="1" noChangeArrowheads="1" noChangeShapeType="1"/>
              </p:cNvPicPr>
              <p:nvPr/>
            </p:nvPicPr>
            <p:blipFill>
              <a:blip r:embed="rId5"/>
              <a:stretch>
                <a:fillRect/>
              </a:stretch>
            </p:blipFill>
            <p:spPr>
              <a:xfrm>
                <a:off x="4288555" y="6242565"/>
                <a:ext cx="624091" cy="351051"/>
              </a:xfrm>
              <a:prstGeom prst="rect">
                <a:avLst/>
              </a:prstGeom>
              <a:ln w="3175">
                <a:solidFill>
                  <a:prstClr val="ltGray"/>
                </a:solidFill>
              </a:ln>
            </p:spPr>
          </p:pic>
        </mc:Fallback>
      </mc:AlternateContent>
      <p:sp>
        <p:nvSpPr>
          <p:cNvPr id="11" name="TextBox 10">
            <a:extLst>
              <a:ext uri="{FF2B5EF4-FFF2-40B4-BE49-F238E27FC236}">
                <a16:creationId xmlns:a16="http://schemas.microsoft.com/office/drawing/2014/main" id="{AD162168-DCFB-4CA3-844E-2E2C37DB350C}"/>
              </a:ext>
            </a:extLst>
          </p:cNvPr>
          <p:cNvSpPr txBox="1"/>
          <p:nvPr/>
        </p:nvSpPr>
        <p:spPr>
          <a:xfrm>
            <a:off x="0" y="38618"/>
            <a:ext cx="12192000" cy="506292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5:37-39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"And the Father who sent Me, He has testified of Me. You have neither heard 	His voice at any time nor seen His form.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"You do not have His word abiding in you, for you do not believe Him whom 	He sent.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search the Scriptures because you think that in them you have eternal life; 	it is these that testify about Me;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45FAF82-3F54-43A6-A8C0-70CB3584DB6C}"/>
              </a:ext>
            </a:extLst>
          </p:cNvPr>
          <p:cNvSpPr txBox="1"/>
          <p:nvPr/>
        </p:nvSpPr>
        <p:spPr>
          <a:xfrm>
            <a:off x="0" y="38618"/>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4:18-21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Now some have become arrogant, as though I were not coming to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But I will come to you soon, if the Lord wills, and I shall find out,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the words 	of those who are arrogant but their power.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the kingdom of God does not consist in words but in power.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What do you desire?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Shall I come to you with a rod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or with love and a spirit of 	gentleness?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F8B6DF6-F6C1-4069-8970-00586581A6C7}"/>
              </a:ext>
            </a:extLst>
          </p:cNvPr>
          <p:cNvSpPr txBox="1"/>
          <p:nvPr/>
        </p:nvSpPr>
        <p:spPr>
          <a:xfrm>
            <a:off x="0" y="5078600"/>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12:12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The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signs of a true apostle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were performed among you with all perseverance, by 	signs and wonders and miracles.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AF14E39D-9421-47F2-A924-49AABFAF1C4F}"/>
              </a:ext>
            </a:extLst>
          </p:cNvPr>
          <p:cNvSpPr txBox="1"/>
          <p:nvPr/>
        </p:nvSpPr>
        <p:spPr>
          <a:xfrm>
            <a:off x="0" y="38618"/>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13:1-3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This is the third time I am coming to you.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FACT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TO BE 	CONFIRMED BY 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TESTIMONY OF TWO OR THREE WITNESSES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I have previously said when present the second time, and though now absent I say 	in advance to those who have sinned in the past and to all the rest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well,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if I 	come again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not spare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anyone,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since you are seeking for proof of the Christ who speaks in me, and who is not 	weak toward you, but mighty in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8161DBF-A9C9-4CCF-AB64-22A0645A5FB2}"/>
              </a:ext>
            </a:extLst>
          </p:cNvPr>
          <p:cNvSpPr txBox="1"/>
          <p:nvPr/>
        </p:nvSpPr>
        <p:spPr>
          <a:xfrm>
            <a:off x="0" y="38618"/>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Corinthians 10:8-11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even if I boast somewhat further about our authority, which the Lord gave for 	building you up and not for destroying you, I will not be put to shame,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for I do not wish to seem as if I would terrify you by my letters.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For they say, "His letters are weighty and strong, but his personal presence is 	unimpressive and his speech contemptible."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Let such a person consider this, that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what we are in word by letters when absent, 	such persons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 are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also in deed when present.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E51B868-F7F7-4A2E-BFA7-CBAD185BE51C}"/>
              </a:ext>
            </a:extLst>
          </p:cNvPr>
          <p:cNvSpPr txBox="1"/>
          <p:nvPr/>
        </p:nvSpPr>
        <p:spPr>
          <a:xfrm>
            <a:off x="0" y="5014052"/>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"Now, behold, the hand of the Lord is upon you, and you will be blind and not 	see the sun for a time." And immediately a mist and a darkness fell upon him, and 	he went about seeking those who would lead him by the hand.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C5712A87-7C92-439C-AB8F-A42279E81794}"/>
              </a:ext>
            </a:extLst>
          </p:cNvPr>
          <p:cNvSpPr txBox="1"/>
          <p:nvPr/>
        </p:nvSpPr>
        <p:spPr>
          <a:xfrm>
            <a:off x="0" y="4051968"/>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For I am not ashamed of the gospel, for it is the power of God for salvation to 	everyone who believes, to the Jew first and also to the Greek.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75848D1-127E-4E1F-AF46-AD89AB032071}"/>
              </a:ext>
            </a:extLst>
          </p:cNvPr>
          <p:cNvSpPr txBox="1"/>
          <p:nvPr/>
        </p:nvSpPr>
        <p:spPr>
          <a:xfrm>
            <a:off x="0" y="0"/>
            <a:ext cx="12192000" cy="526297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8:42-44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Jesus said to them, "If God were your Father, you would love Me, for I 	proceeded forth and have come from God, for I have not even come on My own 	initiative, but He sent 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"Why do you not understand what I am saying?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you cannot hear 	My word.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"You are of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father the devil, and you want to do the desires of your father. 	He was a murderer from the beginning, and does not stand in the truth because 	there is no truth in him. Whenever he speaks a lie, he speaks from his own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nature,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he is a liar and the father of lies.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C62A453E-7C64-4BF2-9EF8-E614FF4AAFB6}"/>
              </a:ext>
            </a:extLst>
          </p:cNvPr>
          <p:cNvSpPr txBox="1"/>
          <p:nvPr/>
        </p:nvSpPr>
        <p:spPr>
          <a:xfrm>
            <a:off x="0" y="989706"/>
            <a:ext cx="12192000" cy="423192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"But because I speak the truth, you do not believe 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"Which one of you convicts Me of sin? If I speak truth, why do you not believe 	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who is of God hears the words of God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this reason you do not hear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because you are not of God.“</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055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4"/>
                                        </p:tgtEl>
                                        <p:attrNameLst>
                                          <p:attrName>ppt_w</p:attrName>
                                        </p:attrNameLst>
                                      </p:cBhvr>
                                      <p:tavLst>
                                        <p:tav tm="0">
                                          <p:val>
                                            <p:strVal val="ppt_w"/>
                                          </p:val>
                                        </p:tav>
                                        <p:tav tm="100000">
                                          <p:val>
                                            <p:fltVal val="0"/>
                                          </p:val>
                                        </p:tav>
                                      </p:tavLst>
                                    </p:anim>
                                    <p:anim calcmode="lin" valueType="num">
                                      <p:cBhvr>
                                        <p:cTn id="37" dur="500"/>
                                        <p:tgtEl>
                                          <p:spTgt spid="4"/>
                                        </p:tgtEl>
                                        <p:attrNameLst>
                                          <p:attrName>ppt_h</p:attrName>
                                        </p:attrNameLst>
                                      </p:cBhvr>
                                      <p:tavLst>
                                        <p:tav tm="0">
                                          <p:val>
                                            <p:strVal val="ppt_h"/>
                                          </p:val>
                                        </p:tav>
                                        <p:tav tm="100000">
                                          <p:val>
                                            <p:fltVal val="0"/>
                                          </p:val>
                                        </p:tav>
                                      </p:tavLst>
                                    </p:anim>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12"/>
                                        </p:tgtEl>
                                        <p:attrNameLst>
                                          <p:attrName>ppt_w</p:attrName>
                                        </p:attrNameLst>
                                      </p:cBhvr>
                                      <p:tavLst>
                                        <p:tav tm="0">
                                          <p:val>
                                            <p:strVal val="ppt_w"/>
                                          </p:val>
                                        </p:tav>
                                        <p:tav tm="100000">
                                          <p:val>
                                            <p:fltVal val="0"/>
                                          </p:val>
                                        </p:tav>
                                      </p:tavLst>
                                    </p:anim>
                                    <p:anim calcmode="lin" valueType="num">
                                      <p:cBhvr>
                                        <p:cTn id="61" dur="500"/>
                                        <p:tgtEl>
                                          <p:spTgt spid="12"/>
                                        </p:tgtEl>
                                        <p:attrNameLst>
                                          <p:attrName>ppt_h</p:attrName>
                                        </p:attrNameLst>
                                      </p:cBhvr>
                                      <p:tavLst>
                                        <p:tav tm="0">
                                          <p:val>
                                            <p:strVal val="ppt_h"/>
                                          </p:val>
                                        </p:tav>
                                        <p:tav tm="100000">
                                          <p:val>
                                            <p:fltVal val="0"/>
                                          </p:val>
                                        </p:tav>
                                      </p:tavLst>
                                    </p:anim>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5"/>
                                        </p:tgtEl>
                                        <p:attrNameLst>
                                          <p:attrName>ppt_w</p:attrName>
                                        </p:attrNameLst>
                                      </p:cBhvr>
                                      <p:tavLst>
                                        <p:tav tm="0">
                                          <p:val>
                                            <p:strVal val="ppt_w"/>
                                          </p:val>
                                        </p:tav>
                                        <p:tav tm="100000">
                                          <p:val>
                                            <p:fltVal val="0"/>
                                          </p:val>
                                        </p:tav>
                                      </p:tavLst>
                                    </p:anim>
                                    <p:anim calcmode="lin" valueType="num">
                                      <p:cBhvr>
                                        <p:cTn id="66" dur="500"/>
                                        <p:tgtEl>
                                          <p:spTgt spid="5"/>
                                        </p:tgtEl>
                                        <p:attrNameLst>
                                          <p:attrName>ppt_h</p:attrName>
                                        </p:attrNameLst>
                                      </p:cBhvr>
                                      <p:tavLst>
                                        <p:tav tm="0">
                                          <p:val>
                                            <p:strVal val="ppt_h"/>
                                          </p:val>
                                        </p:tav>
                                        <p:tav tm="100000">
                                          <p:val>
                                            <p:fltVal val="0"/>
                                          </p:val>
                                        </p:tav>
                                      </p:tavLst>
                                    </p:anim>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Effect transition="in" filter="fade">
                                      <p:cBhvr>
                                        <p:cTn id="79" dur="5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11"/>
                                        </p:tgtEl>
                                        <p:attrNameLst>
                                          <p:attrName>ppt_w</p:attrName>
                                        </p:attrNameLst>
                                      </p:cBhvr>
                                      <p:tavLst>
                                        <p:tav tm="0">
                                          <p:val>
                                            <p:strVal val="ppt_w"/>
                                          </p:val>
                                        </p:tav>
                                        <p:tav tm="100000">
                                          <p:val>
                                            <p:fltVal val="0"/>
                                          </p:val>
                                        </p:tav>
                                      </p:tavLst>
                                    </p:anim>
                                    <p:anim calcmode="lin" valueType="num">
                                      <p:cBhvr>
                                        <p:cTn id="84" dur="500"/>
                                        <p:tgtEl>
                                          <p:spTgt spid="11"/>
                                        </p:tgtEl>
                                        <p:attrNameLst>
                                          <p:attrName>ppt_h</p:attrName>
                                        </p:attrNameLst>
                                      </p:cBhvr>
                                      <p:tavLst>
                                        <p:tav tm="0">
                                          <p:val>
                                            <p:strVal val="ppt_h"/>
                                          </p:val>
                                        </p:tav>
                                        <p:tav tm="100000">
                                          <p:val>
                                            <p:fltVal val="0"/>
                                          </p:val>
                                        </p:tav>
                                      </p:tavLst>
                                    </p:anim>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p:cTn id="89" dur="500" fill="hold"/>
                                        <p:tgtEl>
                                          <p:spTgt spid="7"/>
                                        </p:tgtEl>
                                        <p:attrNameLst>
                                          <p:attrName>ppt_w</p:attrName>
                                        </p:attrNameLst>
                                      </p:cBhvr>
                                      <p:tavLst>
                                        <p:tav tm="0">
                                          <p:val>
                                            <p:fltVal val="0"/>
                                          </p:val>
                                        </p:tav>
                                        <p:tav tm="100000">
                                          <p:val>
                                            <p:strVal val="#ppt_w"/>
                                          </p:val>
                                        </p:tav>
                                      </p:tavLst>
                                    </p:anim>
                                    <p:anim calcmode="lin" valueType="num">
                                      <p:cBhvr>
                                        <p:cTn id="90" dur="500" fill="hold"/>
                                        <p:tgtEl>
                                          <p:spTgt spid="7"/>
                                        </p:tgtEl>
                                        <p:attrNameLst>
                                          <p:attrName>ppt_h</p:attrName>
                                        </p:attrNameLst>
                                      </p:cBhvr>
                                      <p:tavLst>
                                        <p:tav tm="0">
                                          <p:val>
                                            <p:fltVal val="0"/>
                                          </p:val>
                                        </p:tav>
                                        <p:tav tm="100000">
                                          <p:val>
                                            <p:strVal val="#ppt_h"/>
                                          </p:val>
                                        </p:tav>
                                      </p:tavLst>
                                    </p:anim>
                                    <p:animEffect transition="in" filter="fade">
                                      <p:cBhvr>
                                        <p:cTn id="91" dur="500"/>
                                        <p:tgtEl>
                                          <p:spTgt spid="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 calcmode="lin" valueType="num">
                                      <p:cBhvr>
                                        <p:cTn id="96" dur="500" fill="hold"/>
                                        <p:tgtEl>
                                          <p:spTgt spid="14"/>
                                        </p:tgtEl>
                                        <p:attrNameLst>
                                          <p:attrName>ppt_w</p:attrName>
                                        </p:attrNameLst>
                                      </p:cBhvr>
                                      <p:tavLst>
                                        <p:tav tm="0">
                                          <p:val>
                                            <p:fltVal val="0"/>
                                          </p:val>
                                        </p:tav>
                                        <p:tav tm="100000">
                                          <p:val>
                                            <p:strVal val="#ppt_w"/>
                                          </p:val>
                                        </p:tav>
                                      </p:tavLst>
                                    </p:anim>
                                    <p:anim calcmode="lin" valueType="num">
                                      <p:cBhvr>
                                        <p:cTn id="97" dur="500" fill="hold"/>
                                        <p:tgtEl>
                                          <p:spTgt spid="14"/>
                                        </p:tgtEl>
                                        <p:attrNameLst>
                                          <p:attrName>ppt_h</p:attrName>
                                        </p:attrNameLst>
                                      </p:cBhvr>
                                      <p:tavLst>
                                        <p:tav tm="0">
                                          <p:val>
                                            <p:fltVal val="0"/>
                                          </p:val>
                                        </p:tav>
                                        <p:tav tm="100000">
                                          <p:val>
                                            <p:strVal val="#ppt_h"/>
                                          </p:val>
                                        </p:tav>
                                      </p:tavLst>
                                    </p:anim>
                                    <p:animEffect transition="in" filter="fade">
                                      <p:cBhvr>
                                        <p:cTn id="98" dur="500"/>
                                        <p:tgtEl>
                                          <p:spTgt spid="14"/>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1" nodeType="clickEffect">
                                  <p:stCondLst>
                                    <p:cond delay="0"/>
                                  </p:stCondLst>
                                  <p:childTnLst>
                                    <p:anim calcmode="lin" valueType="num">
                                      <p:cBhvr>
                                        <p:cTn id="102" dur="500"/>
                                        <p:tgtEl>
                                          <p:spTgt spid="14"/>
                                        </p:tgtEl>
                                        <p:attrNameLst>
                                          <p:attrName>ppt_w</p:attrName>
                                        </p:attrNameLst>
                                      </p:cBhvr>
                                      <p:tavLst>
                                        <p:tav tm="0">
                                          <p:val>
                                            <p:strVal val="ppt_w"/>
                                          </p:val>
                                        </p:tav>
                                        <p:tav tm="100000">
                                          <p:val>
                                            <p:fltVal val="0"/>
                                          </p:val>
                                        </p:tav>
                                      </p:tavLst>
                                    </p:anim>
                                    <p:anim calcmode="lin" valueType="num">
                                      <p:cBhvr>
                                        <p:cTn id="103" dur="500"/>
                                        <p:tgtEl>
                                          <p:spTgt spid="14"/>
                                        </p:tgtEl>
                                        <p:attrNameLst>
                                          <p:attrName>ppt_h</p:attrName>
                                        </p:attrNameLst>
                                      </p:cBhvr>
                                      <p:tavLst>
                                        <p:tav tm="0">
                                          <p:val>
                                            <p:strVal val="ppt_h"/>
                                          </p:val>
                                        </p:tav>
                                        <p:tav tm="100000">
                                          <p:val>
                                            <p:fltVal val="0"/>
                                          </p:val>
                                        </p:tav>
                                      </p:tavLst>
                                    </p:anim>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7"/>
                                        </p:tgtEl>
                                        <p:attrNameLst>
                                          <p:attrName>ppt_w</p:attrName>
                                        </p:attrNameLst>
                                      </p:cBhvr>
                                      <p:tavLst>
                                        <p:tav tm="0">
                                          <p:val>
                                            <p:strVal val="ppt_w"/>
                                          </p:val>
                                        </p:tav>
                                        <p:tav tm="100000">
                                          <p:val>
                                            <p:fltVal val="0"/>
                                          </p:val>
                                        </p:tav>
                                      </p:tavLst>
                                    </p:anim>
                                    <p:anim calcmode="lin" valueType="num">
                                      <p:cBhvr>
                                        <p:cTn id="108" dur="500"/>
                                        <p:tgtEl>
                                          <p:spTgt spid="7"/>
                                        </p:tgtEl>
                                        <p:attrNameLst>
                                          <p:attrName>ppt_h</p:attrName>
                                        </p:attrNameLst>
                                      </p:cBhvr>
                                      <p:tavLst>
                                        <p:tav tm="0">
                                          <p:val>
                                            <p:strVal val="ppt_h"/>
                                          </p:val>
                                        </p:tav>
                                        <p:tav tm="100000">
                                          <p:val>
                                            <p:fltVal val="0"/>
                                          </p:val>
                                        </p:tav>
                                      </p:tavLst>
                                    </p:anim>
                                    <p:animEffect transition="out" filter="fade">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
                                            <p:txEl>
                                              <p:pRg st="3" end="3"/>
                                            </p:txEl>
                                          </p:spTgt>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p:cTn id="121" dur="500" fill="hold"/>
                                        <p:tgtEl>
                                          <p:spTgt spid="13"/>
                                        </p:tgtEl>
                                        <p:attrNameLst>
                                          <p:attrName>ppt_w</p:attrName>
                                        </p:attrNameLst>
                                      </p:cBhvr>
                                      <p:tavLst>
                                        <p:tav tm="0">
                                          <p:val>
                                            <p:fltVal val="0"/>
                                          </p:val>
                                        </p:tav>
                                        <p:tav tm="100000">
                                          <p:val>
                                            <p:strVal val="#ppt_w"/>
                                          </p:val>
                                        </p:tav>
                                      </p:tavLst>
                                    </p:anim>
                                    <p:anim calcmode="lin" valueType="num">
                                      <p:cBhvr>
                                        <p:cTn id="122" dur="500" fill="hold"/>
                                        <p:tgtEl>
                                          <p:spTgt spid="13"/>
                                        </p:tgtEl>
                                        <p:attrNameLst>
                                          <p:attrName>ppt_h</p:attrName>
                                        </p:attrNameLst>
                                      </p:cBhvr>
                                      <p:tavLst>
                                        <p:tav tm="0">
                                          <p:val>
                                            <p:fltVal val="0"/>
                                          </p:val>
                                        </p:tav>
                                        <p:tav tm="100000">
                                          <p:val>
                                            <p:strVal val="#ppt_h"/>
                                          </p:val>
                                        </p:tav>
                                      </p:tavLst>
                                    </p:anim>
                                    <p:animEffect transition="in" filter="fade">
                                      <p:cBhvr>
                                        <p:cTn id="123" dur="500"/>
                                        <p:tgtEl>
                                          <p:spTgt spid="13"/>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xit" presetSubtype="32" fill="hold" grpId="1" nodeType="clickEffect">
                                  <p:stCondLst>
                                    <p:cond delay="0"/>
                                  </p:stCondLst>
                                  <p:childTnLst>
                                    <p:anim calcmode="lin" valueType="num">
                                      <p:cBhvr>
                                        <p:cTn id="127" dur="500"/>
                                        <p:tgtEl>
                                          <p:spTgt spid="13"/>
                                        </p:tgtEl>
                                        <p:attrNameLst>
                                          <p:attrName>ppt_w</p:attrName>
                                        </p:attrNameLst>
                                      </p:cBhvr>
                                      <p:tavLst>
                                        <p:tav tm="0">
                                          <p:val>
                                            <p:strVal val="ppt_w"/>
                                          </p:val>
                                        </p:tav>
                                        <p:tav tm="100000">
                                          <p:val>
                                            <p:fltVal val="0"/>
                                          </p:val>
                                        </p:tav>
                                      </p:tavLst>
                                    </p:anim>
                                    <p:anim calcmode="lin" valueType="num">
                                      <p:cBhvr>
                                        <p:cTn id="128" dur="500"/>
                                        <p:tgtEl>
                                          <p:spTgt spid="13"/>
                                        </p:tgtEl>
                                        <p:attrNameLst>
                                          <p:attrName>ppt_h</p:attrName>
                                        </p:attrNameLst>
                                      </p:cBhvr>
                                      <p:tavLst>
                                        <p:tav tm="0">
                                          <p:val>
                                            <p:strVal val="ppt_h"/>
                                          </p:val>
                                        </p:tav>
                                        <p:tav tm="100000">
                                          <p:val>
                                            <p:fltVal val="0"/>
                                          </p:val>
                                        </p:tav>
                                      </p:tavLst>
                                    </p:anim>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 grpId="0" animBg="1"/>
      <p:bldP spid="3" grpId="1" animBg="1"/>
      <p:bldP spid="4" grpId="0" animBg="1"/>
      <p:bldP spid="4" grpId="1" animBg="1"/>
      <p:bldP spid="5" grpId="0" animBg="1"/>
      <p:bldP spid="5" grpId="1" animBg="1"/>
      <p:bldP spid="6" grpId="0" animBg="1"/>
      <p:bldP spid="6" grpId="1" animBg="1"/>
      <p:bldP spid="12" grpId="0" animBg="1"/>
      <p:bldP spid="12" grpId="1" animBg="1"/>
      <p:bldP spid="13" grpId="0" animBg="1"/>
      <p:bldP spid="13" grpId="1" animBg="1"/>
      <p:bldP spid="7" grpId="0" animBg="1"/>
      <p:bldP spid="7" grpId="1" animBg="1"/>
      <p:bldP spid="14" grpId="0" animBg="1"/>
      <p:bldP spid="14"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6" name="Picture 2" descr="Map of Paul's first journey">
            <a:extLst>
              <a:ext uri="{FF2B5EF4-FFF2-40B4-BE49-F238E27FC236}">
                <a16:creationId xmlns:a16="http://schemas.microsoft.com/office/drawing/2014/main" id="{92D035B0-4D9F-43E5-926D-81C55A11A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77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C6CD1D-0ED6-4BE4-802A-AFEC6DB57B35}"/>
              </a:ext>
            </a:extLst>
          </p:cNvPr>
          <p:cNvSpPr txBox="1"/>
          <p:nvPr/>
        </p:nvSpPr>
        <p:spPr>
          <a:xfrm>
            <a:off x="9497085" y="2036311"/>
            <a:ext cx="2694915" cy="2785378"/>
          </a:xfrm>
          <a:prstGeom prst="rect">
            <a:avLst/>
          </a:prstGeom>
          <a:noFill/>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 and Paul’s First Missionary Journey</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 47-49</a:t>
            </a:r>
          </a:p>
        </p:txBody>
      </p:sp>
    </p:spTree>
    <p:extLst>
      <p:ext uri="{BB962C8B-B14F-4D97-AF65-F5344CB8AC3E}">
        <p14:creationId xmlns:p14="http://schemas.microsoft.com/office/powerpoint/2010/main" val="2662864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047809"/>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13:13-15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Now Paul and his companions put out to sea from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Paphos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came to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Perga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Pamphylia; 	but John left them and returned to Jerusalem.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But going on from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Perga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arrived at Pisidian Antioch, and on the Sabbath day they went 	into the synagogue and sat down.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After the reading of the Law and the Prophets the synagogue officials sent to them, saying, 	"Brethren, if you have any word of exhortation for the people, say it."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John Mark left them and returned to the Jerusalem church: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12:25; 13:2, 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the capital city of Pamphylia, located in Asia Minor (Turkey):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Antioch of Pisidia located in Asia Minor (Turkey):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 the Sabbath they attend a gathering in the synagogue: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you have any word of exhortation for the people, speak:</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Paul may have asked before 			the assembly if he might speak or out of courtesy they may have invited Paul to speak.</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CAAAE5C2-C7BB-4FDD-9AFD-66CDB03D9164}"/>
                  </a:ext>
                </a:extLst>
              </p:cNvPr>
              <p:cNvGraphicFramePr>
                <a:graphicFrameLocks noChangeAspect="1"/>
              </p:cNvGraphicFramePr>
              <p:nvPr/>
            </p:nvGraphicFramePr>
            <p:xfrm>
              <a:off x="10353953" y="3361767"/>
              <a:ext cx="926354" cy="521074"/>
            </p:xfrm>
            <a:graphic>
              <a:graphicData uri="http://schemas.microsoft.com/office/powerpoint/2016/slidezoom">
                <pslz:sldZm>
                  <pslz:sldZmObj sldId="5135" cId="1528102201">
                    <pslz:zmPr id="{089EF5E7-4FB3-4B79-A242-D8DCA5357A3D}" returnToParent="0" transitionDur="1000">
                      <p166:blipFill xmlns:p166="http://schemas.microsoft.com/office/powerpoint/2016/6/main">
                        <a:blip r:embed="rId3"/>
                        <a:stretch>
                          <a:fillRect/>
                        </a:stretch>
                      </p166:blipFill>
                      <p166:spPr xmlns:p166="http://schemas.microsoft.com/office/powerpoint/2016/6/main">
                        <a:xfrm>
                          <a:off x="0" y="0"/>
                          <a:ext cx="926354" cy="521074"/>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CAAAE5C2-C7BB-4FDD-9AFD-66CDB03D9164}"/>
                  </a:ext>
                </a:extLst>
              </p:cNvPr>
              <p:cNvPicPr>
                <a:picLocks noGrp="1" noRot="1" noChangeAspect="1" noMove="1" noResize="1" noEditPoints="1" noAdjustHandles="1" noChangeArrowheads="1" noChangeShapeType="1"/>
              </p:cNvPicPr>
              <p:nvPr/>
            </p:nvPicPr>
            <p:blipFill>
              <a:blip r:embed="rId4"/>
              <a:stretch>
                <a:fillRect/>
              </a:stretch>
            </p:blipFill>
            <p:spPr>
              <a:xfrm>
                <a:off x="10353953" y="3361767"/>
                <a:ext cx="926354" cy="52107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67548010-AAC8-4D62-A7CC-62493CB45BAB}"/>
                  </a:ext>
                </a:extLst>
              </p:cNvPr>
              <p:cNvGraphicFramePr>
                <a:graphicFrameLocks noChangeAspect="1"/>
              </p:cNvGraphicFramePr>
              <p:nvPr/>
            </p:nvGraphicFramePr>
            <p:xfrm>
              <a:off x="7092580" y="3983689"/>
              <a:ext cx="926354" cy="521074"/>
            </p:xfrm>
            <a:graphic>
              <a:graphicData uri="http://schemas.microsoft.com/office/powerpoint/2016/slidezoom">
                <pslz:sldZm>
                  <pslz:sldZmObj sldId="286" cId="888008476">
                    <pslz:zmPr id="{E0570787-276D-4037-BBA6-66D195554408}" returnToParent="0" transitionDur="1000">
                      <p166:blipFill xmlns:p166="http://schemas.microsoft.com/office/powerpoint/2016/6/main">
                        <a:blip r:embed="rId5"/>
                        <a:stretch>
                          <a:fillRect/>
                        </a:stretch>
                      </p166:blipFill>
                      <p166:spPr xmlns:p166="http://schemas.microsoft.com/office/powerpoint/2016/6/main">
                        <a:xfrm>
                          <a:off x="0" y="0"/>
                          <a:ext cx="926354" cy="521074"/>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67548010-AAC8-4D62-A7CC-62493CB45BAB}"/>
                  </a:ext>
                </a:extLst>
              </p:cNvPr>
              <p:cNvPicPr>
                <a:picLocks noGrp="1" noRot="1" noChangeAspect="1" noMove="1" noResize="1" noEditPoints="1" noAdjustHandles="1" noChangeArrowheads="1" noChangeShapeType="1"/>
              </p:cNvPicPr>
              <p:nvPr/>
            </p:nvPicPr>
            <p:blipFill>
              <a:blip r:embed="rId6"/>
              <a:stretch>
                <a:fillRect/>
              </a:stretch>
            </p:blipFill>
            <p:spPr>
              <a:xfrm>
                <a:off x="7092580" y="3983689"/>
                <a:ext cx="926354" cy="52107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61D1B240-2CEF-4E7E-BCF3-3010A26AA533}"/>
                  </a:ext>
                </a:extLst>
              </p:cNvPr>
              <p:cNvGraphicFramePr>
                <a:graphicFrameLocks noChangeAspect="1"/>
              </p:cNvGraphicFramePr>
              <p:nvPr/>
            </p:nvGraphicFramePr>
            <p:xfrm>
              <a:off x="8318719" y="4596444"/>
              <a:ext cx="856656" cy="481869"/>
            </p:xfrm>
            <a:graphic>
              <a:graphicData uri="http://schemas.microsoft.com/office/powerpoint/2016/slidezoom">
                <pslz:sldZm>
                  <pslz:sldZmObj sldId="5136" cId="3435003639">
                    <pslz:zmPr id="{5157FA40-3FB6-4374-9428-223BC7A779D9}" returnToParent="0" transitionDur="1000">
                      <p166:blipFill xmlns:p166="http://schemas.microsoft.com/office/powerpoint/2016/6/main">
                        <a:blip r:embed="rId7"/>
                        <a:stretch>
                          <a:fillRect/>
                        </a:stretch>
                      </p166:blipFill>
                      <p166:spPr xmlns:p166="http://schemas.microsoft.com/office/powerpoint/2016/6/main">
                        <a:xfrm>
                          <a:off x="0" y="0"/>
                          <a:ext cx="856656" cy="481869"/>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61D1B240-2CEF-4E7E-BCF3-3010A26AA533}"/>
                  </a:ext>
                </a:extLst>
              </p:cNvPr>
              <p:cNvPicPr>
                <a:picLocks noGrp="1" noRot="1" noChangeAspect="1" noMove="1" noResize="1" noEditPoints="1" noAdjustHandles="1" noChangeArrowheads="1" noChangeShapeType="1"/>
              </p:cNvPicPr>
              <p:nvPr/>
            </p:nvPicPr>
            <p:blipFill>
              <a:blip r:embed="rId8"/>
              <a:stretch>
                <a:fillRect/>
              </a:stretch>
            </p:blipFill>
            <p:spPr>
              <a:xfrm>
                <a:off x="8318719" y="4596444"/>
                <a:ext cx="856656" cy="481869"/>
              </a:xfrm>
              <a:prstGeom prst="rect">
                <a:avLst/>
              </a:prstGeom>
              <a:ln w="3175">
                <a:solidFill>
                  <a:prstClr val="ltGray"/>
                </a:solidFill>
              </a:ln>
            </p:spPr>
          </p:pic>
        </mc:Fallback>
      </mc:AlternateContent>
      <p:sp>
        <p:nvSpPr>
          <p:cNvPr id="11" name="TextBox 10">
            <a:extLst>
              <a:ext uri="{FF2B5EF4-FFF2-40B4-BE49-F238E27FC236}">
                <a16:creationId xmlns:a16="http://schemas.microsoft.com/office/drawing/2014/main" id="{73B25D79-0345-484B-9CEE-B65E77C5A3D4}"/>
              </a:ext>
            </a:extLst>
          </p:cNvPr>
          <p:cNvSpPr txBox="1"/>
          <p:nvPr/>
        </p:nvSpPr>
        <p:spPr>
          <a:xfrm>
            <a:off x="0" y="3254187"/>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12:25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And Barnabas and Saul returned from Jerusalem when they had fulfilled their 	mission, taking along with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John, who was also called Mark.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29264DD-FCB3-4EE5-A594-59CDAFBC2D40}"/>
              </a:ext>
            </a:extLst>
          </p:cNvPr>
          <p:cNvSpPr txBox="1"/>
          <p:nvPr/>
        </p:nvSpPr>
        <p:spPr>
          <a:xfrm>
            <a:off x="0" y="3262191"/>
            <a:ext cx="12192000" cy="290848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While they were ministering to the Lord and fasting, the Holy Spirit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"Set 	apart for Me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Barnabas and Saul</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the work to which I have called them."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When they reached Salamis, they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proclaim the word of God in the 	synagogues of the Jews;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also had John as their helper.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58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11"/>
                                        </p:tgtEl>
                                        <p:attrNameLst>
                                          <p:attrName>ppt_w</p:attrName>
                                        </p:attrNameLst>
                                      </p:cBhvr>
                                      <p:tavLst>
                                        <p:tav tm="0">
                                          <p:val>
                                            <p:strVal val="ppt_w"/>
                                          </p:val>
                                        </p:tav>
                                        <p:tav tm="100000">
                                          <p:val>
                                            <p:fltVal val="0"/>
                                          </p:val>
                                        </p:tav>
                                      </p:tavLst>
                                    </p:anim>
                                    <p:anim calcmode="lin" valueType="num">
                                      <p:cBhvr>
                                        <p:cTn id="18" dur="500"/>
                                        <p:tgtEl>
                                          <p:spTgt spid="11"/>
                                        </p:tgtEl>
                                        <p:attrNameLst>
                                          <p:attrName>ppt_h</p:attrName>
                                        </p:attrNameLst>
                                      </p:cBhvr>
                                      <p:tavLst>
                                        <p:tav tm="0">
                                          <p:val>
                                            <p:strVal val="ppt_h"/>
                                          </p:val>
                                        </p:tav>
                                        <p:tav tm="100000">
                                          <p:val>
                                            <p:fltVal val="0"/>
                                          </p:val>
                                        </p:tav>
                                      </p:tavLst>
                                    </p:anim>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6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5816977"/>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13:16-19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Paul stood up, and motioning with his hand said, "Men of Israel, and you who fear God, 	listen: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"The God of this people Israel chose our fathers and made the people great during their stay in 	the land of Egypt, and with an uplifted arm He led them out from it.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"For a period of about forty years He put up with them in the wilderness.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"When He had destroyed seven nations in the land of Canaan, He distributed their land as an 	inheritance—</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 of which took</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about four hundred and fifty years.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Preaching the Gospel: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Beliefs they had in common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audience is Jewish by faith both natural Jews and proselytes.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Paul begins with their history as the chosen people of God: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Dt 7:6-8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As God’s chosen they were delivered out of Egyptian bondage and given land of Canaan 				when God destroyed their enemies.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Josh 21:43-45</a:t>
            </a:r>
          </a:p>
        </p:txBody>
      </p:sp>
      <p:sp>
        <p:nvSpPr>
          <p:cNvPr id="3" name="TextBox 2">
            <a:extLst>
              <a:ext uri="{FF2B5EF4-FFF2-40B4-BE49-F238E27FC236}">
                <a16:creationId xmlns:a16="http://schemas.microsoft.com/office/drawing/2014/main" id="{16097CF2-9E75-461A-9636-062622D21A32}"/>
              </a:ext>
            </a:extLst>
          </p:cNvPr>
          <p:cNvSpPr txBox="1"/>
          <p:nvPr/>
        </p:nvSpPr>
        <p:spPr>
          <a:xfrm>
            <a:off x="0" y="0"/>
            <a:ext cx="12192000" cy="440120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7:6-8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"For you are a holy people to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your God has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chosen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be a people for His own possession out of all the peoples who are 	on the face of the earth.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did not set His love on you nor choose you because you were more 	in number than any of the peoples, for you were the fewest of all peoples,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because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loved you and kept the oath which He swore to your 	forefathers,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brought you out by a mighty hand and redeemed you from 	the house of slavery, from the hand of Pharaoh king of Egypt.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68970B66-E5E0-4840-9E4E-7807586766A4}"/>
              </a:ext>
            </a:extLst>
          </p:cNvPr>
          <p:cNvSpPr txBox="1"/>
          <p:nvPr/>
        </p:nvSpPr>
        <p:spPr>
          <a:xfrm>
            <a:off x="0" y="0"/>
            <a:ext cx="12192000" cy="483209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Joshua 21:43-45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gave Israel all the land which He had sworn to give to their 	fathers, and they possessed it and lived in 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44  And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gave them rest on every side, according to all that He had sworn 	to their fathers, and no one of all their enemies stood before them;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gave 	all their enemies into their hand.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one of the good promises which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had made to the house of Israel 	failed; all came to pass.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4736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4"/>
                                        </p:tgtEl>
                                        <p:attrNameLst>
                                          <p:attrName>ppt_w</p:attrName>
                                        </p:attrNameLst>
                                      </p:cBhvr>
                                      <p:tavLst>
                                        <p:tav tm="0">
                                          <p:val>
                                            <p:strVal val="ppt_w"/>
                                          </p:val>
                                        </p:tav>
                                        <p:tav tm="100000">
                                          <p:val>
                                            <p:fltVal val="0"/>
                                          </p:val>
                                        </p:tav>
                                      </p:tavLst>
                                    </p:anim>
                                    <p:anim calcmode="lin" valueType="num">
                                      <p:cBhvr>
                                        <p:cTn id="44" dur="500"/>
                                        <p:tgtEl>
                                          <p:spTgt spid="4"/>
                                        </p:tgtEl>
                                        <p:attrNameLst>
                                          <p:attrName>ppt_h</p:attrName>
                                        </p:attrNameLst>
                                      </p:cBhvr>
                                      <p:tavLst>
                                        <p:tav tm="0">
                                          <p:val>
                                            <p:strVal val="ppt_h"/>
                                          </p:val>
                                        </p:tav>
                                        <p:tav tm="100000">
                                          <p:val>
                                            <p:fltVal val="0"/>
                                          </p:val>
                                        </p:tav>
                                      </p:tavLst>
                                    </p:anim>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771084"/>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13:20-23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"After these things He gave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judges until Samuel the prophet.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"Then they asked for a king, and God gave them Saul the son of Kish, a man of the tribe of 	Benjamin, for forty years.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"After He had removed him, He raised up David to be their king, concerning whom He also 	testified and said,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HAVE FOUND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DAVID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son of Jesse,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 AFTER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 HEART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who will do all My will.'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"From the descendants of this man, according to promise,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has brought to Israel a 	Savior, Jesus,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After these things came the period of Judges and the Prophet Samuel: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Jdg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2:16-18;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1Sa 7:15</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gave them Saul son of Kish as the first King of Israel: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1Sam 9:15-17; 10:1; 1Sa 13:1</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gave them David as the second King of Israel: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1Sa 13:14; 16:6-13</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According to God’s promise to David – He has brought Israel a savior - Jesus: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2:30;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89:35-37;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Jer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33:15-17; Isa 9:6-7; Mt 1:1, 20-21; Lk 1:31-33</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is the foundation point and the first point of controversy: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28:21-22</a:t>
            </a:r>
          </a:p>
        </p:txBody>
      </p:sp>
      <p:sp>
        <p:nvSpPr>
          <p:cNvPr id="3" name="TextBox 2">
            <a:extLst>
              <a:ext uri="{FF2B5EF4-FFF2-40B4-BE49-F238E27FC236}">
                <a16:creationId xmlns:a16="http://schemas.microsoft.com/office/drawing/2014/main" id="{A8D20B2C-9A7E-4EC9-88A7-893CCCF6E33D}"/>
              </a:ext>
            </a:extLst>
          </p:cNvPr>
          <p:cNvSpPr txBox="1"/>
          <p:nvPr/>
        </p:nvSpPr>
        <p:spPr>
          <a:xfrm>
            <a:off x="0" y="0"/>
            <a:ext cx="12192000"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Judges 2:16-17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Then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raised up judges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who delivered them from the hands of those 	who plundered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Yet they did not listen to their judges, for they played the harlot after other gods 	and bowed themselves down to them. They turned aside quickly from the way in 	which their fathers had walked in obeying the commandments of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did not do as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their fathers.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94F7A62-E412-4ACB-AFF3-9931A8D1B460}"/>
              </a:ext>
            </a:extLst>
          </p:cNvPr>
          <p:cNvSpPr txBox="1"/>
          <p:nvPr/>
        </p:nvSpPr>
        <p:spPr>
          <a:xfrm>
            <a:off x="0" y="4335332"/>
            <a:ext cx="12192000" cy="95410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Samuel 7:15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Now Samuel judged Israel all the days of his life. </a:t>
            </a:r>
          </a:p>
        </p:txBody>
      </p:sp>
      <p:sp>
        <p:nvSpPr>
          <p:cNvPr id="17" name="TextBox 16">
            <a:extLst>
              <a:ext uri="{FF2B5EF4-FFF2-40B4-BE49-F238E27FC236}">
                <a16:creationId xmlns:a16="http://schemas.microsoft.com/office/drawing/2014/main" id="{6F426036-1141-4873-BED6-A9067DE17355}"/>
              </a:ext>
            </a:extLst>
          </p:cNvPr>
          <p:cNvSpPr txBox="1"/>
          <p:nvPr/>
        </p:nvSpPr>
        <p:spPr>
          <a:xfrm>
            <a:off x="0" y="3568854"/>
            <a:ext cx="1219200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28:21-22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They said to him, "We have neither received letters from Judea concerning you, 	nor have any of the brethren come here and reported or spoken anything bad 	about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"But we desire to hear from you what your views are; for concerning this sect,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is known to us that it is spoken against everywhere."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5CFA7645-2E22-4139-949D-AB7F2039F686}"/>
              </a:ext>
            </a:extLst>
          </p:cNvPr>
          <p:cNvSpPr txBox="1"/>
          <p:nvPr/>
        </p:nvSpPr>
        <p:spPr>
          <a:xfrm>
            <a:off x="0" y="21516"/>
            <a:ext cx="12192000" cy="440120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Samuel 9:15-17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Now a day before Saul's coming,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had revealed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Samuel saying,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"About this time tomorrow I will send you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man from the land of Benjamin,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anoint him to be prince over My people Israel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will deliver 	My people from the hand of the Philistines. For I have regarded My people, 	because their cry has come to 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When Samuel saw Saul,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to him,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 the man of whom I 	spoke to you! This one shall rule over My people."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1633F179-D54A-4B61-A467-8CF8BC6FFAE8}"/>
              </a:ext>
            </a:extLst>
          </p:cNvPr>
          <p:cNvSpPr txBox="1"/>
          <p:nvPr/>
        </p:nvSpPr>
        <p:spPr>
          <a:xfrm>
            <a:off x="0" y="4787146"/>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Samuel 10:1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Then Samuel took the flask of oil, poured it on his head, kissed him and said, 	"Has not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anointed you a ruler over His inheritance? </a:t>
            </a:r>
          </a:p>
        </p:txBody>
      </p:sp>
      <p:sp>
        <p:nvSpPr>
          <p:cNvPr id="18" name="TextBox 17">
            <a:extLst>
              <a:ext uri="{FF2B5EF4-FFF2-40B4-BE49-F238E27FC236}">
                <a16:creationId xmlns:a16="http://schemas.microsoft.com/office/drawing/2014/main" id="{69FE491D-400F-46DB-991D-D50DC6F8BA83}"/>
              </a:ext>
            </a:extLst>
          </p:cNvPr>
          <p:cNvSpPr txBox="1"/>
          <p:nvPr/>
        </p:nvSpPr>
        <p:spPr>
          <a:xfrm>
            <a:off x="0" y="4787146"/>
            <a:ext cx="12192000" cy="83099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Samuel 13:1 (NASB)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Saul was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thirty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years old when he began to reign, and he reigned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forty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two years over Israel. </a:t>
            </a:r>
          </a:p>
        </p:txBody>
      </p:sp>
      <p:sp>
        <p:nvSpPr>
          <p:cNvPr id="10" name="TextBox 9">
            <a:extLst>
              <a:ext uri="{FF2B5EF4-FFF2-40B4-BE49-F238E27FC236}">
                <a16:creationId xmlns:a16="http://schemas.microsoft.com/office/drawing/2014/main" id="{470F7779-2332-4C03-B66C-F6CC4F87AC52}"/>
              </a:ext>
            </a:extLst>
          </p:cNvPr>
          <p:cNvSpPr txBox="1"/>
          <p:nvPr/>
        </p:nvSpPr>
        <p:spPr>
          <a:xfrm>
            <a:off x="0" y="3482790"/>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"And so, because he was a prophet and knew that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HAD SWORN TO HIM 	WITH AN OATH TO SEAT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HIS DESCENDANTS ON HIS THRONE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61656C68-A486-484E-8A52-302567EA59F6}"/>
              </a:ext>
            </a:extLst>
          </p:cNvPr>
          <p:cNvSpPr txBox="1"/>
          <p:nvPr/>
        </p:nvSpPr>
        <p:spPr>
          <a:xfrm>
            <a:off x="0" y="3356388"/>
            <a:ext cx="12192000" cy="2092881"/>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89:35-37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"Once I have sworn by My holiness;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will not lie to David.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descendants shall endure forever And his throne as the sun before Me.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"It shall be established forever like the moon, And the witness in the sky is faithful." 	Selah. </a:t>
            </a:r>
          </a:p>
        </p:txBody>
      </p:sp>
      <p:sp>
        <p:nvSpPr>
          <p:cNvPr id="12" name="TextBox 11">
            <a:extLst>
              <a:ext uri="{FF2B5EF4-FFF2-40B4-BE49-F238E27FC236}">
                <a16:creationId xmlns:a16="http://schemas.microsoft.com/office/drawing/2014/main" id="{C0769ACA-5BF9-4572-9F3D-5BF4AFC7FD3C}"/>
              </a:ext>
            </a:extLst>
          </p:cNvPr>
          <p:cNvSpPr txBox="1"/>
          <p:nvPr/>
        </p:nvSpPr>
        <p:spPr>
          <a:xfrm>
            <a:off x="0" y="10758"/>
            <a:ext cx="12192000" cy="529375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Jeremiah 33:15-17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'In those days and at that time I will cause a righteous Branch of David to spring 	forth; and He shall execute justice and righteousness on the earth.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'In those days Judah will be saved and Jerusalem will dwell in safety; and this 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name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which she will be called: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our righteousness.'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thus says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'David shall never lack a man to sit on the throne of 	the house of Israel;</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8FE1DC67-E5D9-47E2-BFE3-8C2F0BCA2A67}"/>
              </a:ext>
            </a:extLst>
          </p:cNvPr>
          <p:cNvSpPr txBox="1"/>
          <p:nvPr/>
        </p:nvSpPr>
        <p:spPr>
          <a:xfrm>
            <a:off x="0" y="0"/>
            <a:ext cx="12113111" cy="526297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Isaiah 9:6-7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For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child will be born to us, a son will be given to us; And the government will 	rest on His shoulders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His name will be called Wonderful Counselor, Mighty 	God, Eternal Father, Prince of Peace.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There will be no end to the increase of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government or of peace,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 the 	throne of David and over his kingdom,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establish it and to uphold it with 	justice and righteousness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From then on and forevermore.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zeal of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hosts will accomplish this.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2DA5D8E-0999-4024-99A8-DA0843C3F6DF}"/>
              </a:ext>
            </a:extLst>
          </p:cNvPr>
          <p:cNvSpPr txBox="1"/>
          <p:nvPr/>
        </p:nvSpPr>
        <p:spPr>
          <a:xfrm>
            <a:off x="0" y="0"/>
            <a:ext cx="12192000" cy="529375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 record of the genealogy of Jesus the Messiah,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son of David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son of 	Abraham: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1:20-21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But when he had considered this, behold, an angel of the Lord appeared to him 	in a dream, saying, "Joseph, son of David, do not be afraid to take Mary as your 	wife; for the Child who has been conceived in her is of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"She will bear a Son; and you shall call His name Jesus, for He will save His 	people from their sins."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A30910A1-7C7C-4870-A4C2-7AA544E836E2}"/>
              </a:ext>
            </a:extLst>
          </p:cNvPr>
          <p:cNvSpPr txBox="1"/>
          <p:nvPr/>
        </p:nvSpPr>
        <p:spPr>
          <a:xfrm>
            <a:off x="0" y="10749"/>
            <a:ext cx="12192000" cy="529375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1:31-33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"And behold, you will conceive in your womb and bear a son,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name Him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"He will be great and will be called the Son of the Most High;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Lord God 	will give Him the throne of His father David;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will reign over the house of Jacob forever, and His kingdom will have 	no end.“</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C5214B1D-F6CB-41CC-AAD0-4E1998F90AB4}"/>
              </a:ext>
            </a:extLst>
          </p:cNvPr>
          <p:cNvSpPr txBox="1"/>
          <p:nvPr/>
        </p:nvSpPr>
        <p:spPr>
          <a:xfrm>
            <a:off x="0" y="13313"/>
            <a:ext cx="12192000" cy="489364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Samuel 13:14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(Samuel tells Saul he has been replaced)</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"But now your kingdom shall not endure.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has sought out for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Himself a man after His own heart, and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has appointed him as ruler 	over His people,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because you have not kept what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commanded you."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C8D0129-0FC2-448A-8A8A-FF983D4118A0}"/>
              </a:ext>
            </a:extLst>
          </p:cNvPr>
          <p:cNvSpPr txBox="1"/>
          <p:nvPr/>
        </p:nvSpPr>
        <p:spPr>
          <a:xfrm>
            <a:off x="0" y="0"/>
            <a:ext cx="12192000" cy="483209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Samuel 16:6-13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When they entered, he looked at Eliab and thought, "Surely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anointed 	is before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But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to Samuel,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 not look at his appearance or at the height of 	his stature, because I have rejected him; for God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sees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not as man sees, for man 	looks at the outward appearance, but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looks at the heart."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Then Jesse called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Abinadab</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made him pass before Samuel. And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has not chosen this one either."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Next Jesse made Shammah pass by. And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has not chosen this 	one either."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C41D0A7-5430-43F4-8AA0-90DBA98CBBDF}"/>
              </a:ext>
            </a:extLst>
          </p:cNvPr>
          <p:cNvSpPr txBox="1"/>
          <p:nvPr/>
        </p:nvSpPr>
        <p:spPr>
          <a:xfrm>
            <a:off x="0" y="494849"/>
            <a:ext cx="12192000" cy="440120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Thus Jesse made seven of his sons pass before Samuel. But Samuel said to 	Jesse,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has not chosen these."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And Samuel said to Jesse,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"Are these all the children?"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he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 	remains yet the youngest, and behold, he is tending the sheep."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Then Samuel said 	to Jesse, "Send and bring him; for we will not sit down until he comes here."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So he sent and brought him in. Now he was ruddy, with beautiful eyes and a 	handsome appearance. And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"Arise, anoint him; for this is he."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Then Samuel took the horn of oil and anointed him in the midst of his brothers;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Spirit of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came mightily upon David from that day forward.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Samuel arose and went to Ramah.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230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6"/>
                                        </p:tgtEl>
                                        <p:attrNameLst>
                                          <p:attrName>ppt_w</p:attrName>
                                        </p:attrNameLst>
                                      </p:cBhvr>
                                      <p:tavLst>
                                        <p:tav tm="0">
                                          <p:val>
                                            <p:strVal val="ppt_w"/>
                                          </p:val>
                                        </p:tav>
                                        <p:tav tm="100000">
                                          <p:val>
                                            <p:fltVal val="0"/>
                                          </p:val>
                                        </p:tav>
                                      </p:tavLst>
                                    </p:anim>
                                    <p:anim calcmode="lin" valueType="num">
                                      <p:cBhvr>
                                        <p:cTn id="57" dur="500"/>
                                        <p:tgtEl>
                                          <p:spTgt spid="6"/>
                                        </p:tgtEl>
                                        <p:attrNameLst>
                                          <p:attrName>ppt_h</p:attrName>
                                        </p:attrNameLst>
                                      </p:cBhvr>
                                      <p:tavLst>
                                        <p:tav tm="0">
                                          <p:val>
                                            <p:strVal val="ppt_h"/>
                                          </p:val>
                                        </p:tav>
                                        <p:tav tm="100000">
                                          <p:val>
                                            <p:fltVal val="0"/>
                                          </p:val>
                                        </p:tav>
                                      </p:tavLst>
                                    </p:anim>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5"/>
                                        </p:tgtEl>
                                        <p:attrNameLst>
                                          <p:attrName>ppt_w</p:attrName>
                                        </p:attrNameLst>
                                      </p:cBhvr>
                                      <p:tavLst>
                                        <p:tav tm="0">
                                          <p:val>
                                            <p:strVal val="ppt_w"/>
                                          </p:val>
                                        </p:tav>
                                        <p:tav tm="100000">
                                          <p:val>
                                            <p:fltVal val="0"/>
                                          </p:val>
                                        </p:tav>
                                      </p:tavLst>
                                    </p:anim>
                                    <p:anim calcmode="lin" valueType="num">
                                      <p:cBhvr>
                                        <p:cTn id="62" dur="500"/>
                                        <p:tgtEl>
                                          <p:spTgt spid="5"/>
                                        </p:tgtEl>
                                        <p:attrNameLst>
                                          <p:attrName>ppt_h</p:attrName>
                                        </p:attrNameLst>
                                      </p:cBhvr>
                                      <p:tavLst>
                                        <p:tav tm="0">
                                          <p:val>
                                            <p:strVal val="ppt_h"/>
                                          </p:val>
                                        </p:tav>
                                        <p:tav tm="100000">
                                          <p:val>
                                            <p:fltVal val="0"/>
                                          </p:val>
                                        </p:tav>
                                      </p:tavLst>
                                    </p:anim>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18"/>
                                        </p:tgtEl>
                                        <p:attrNameLst>
                                          <p:attrName>ppt_w</p:attrName>
                                        </p:attrNameLst>
                                      </p:cBhvr>
                                      <p:tavLst>
                                        <p:tav tm="0">
                                          <p:val>
                                            <p:strVal val="ppt_w"/>
                                          </p:val>
                                        </p:tav>
                                        <p:tav tm="100000">
                                          <p:val>
                                            <p:fltVal val="0"/>
                                          </p:val>
                                        </p:tav>
                                      </p:tavLst>
                                    </p:anim>
                                    <p:anim calcmode="lin" valueType="num">
                                      <p:cBhvr>
                                        <p:cTn id="76" dur="500"/>
                                        <p:tgtEl>
                                          <p:spTgt spid="18"/>
                                        </p:tgtEl>
                                        <p:attrNameLst>
                                          <p:attrName>ppt_h</p:attrName>
                                        </p:attrNameLst>
                                      </p:cBhvr>
                                      <p:tavLst>
                                        <p:tav tm="0">
                                          <p:val>
                                            <p:strVal val="ppt_h"/>
                                          </p:val>
                                        </p:tav>
                                        <p:tav tm="100000">
                                          <p:val>
                                            <p:fltVal val="0"/>
                                          </p:val>
                                        </p:tav>
                                      </p:tavLst>
                                    </p:anim>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Effect transition="in" filter="fade">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7"/>
                                        </p:tgtEl>
                                        <p:attrNameLst>
                                          <p:attrName>ppt_w</p:attrName>
                                        </p:attrNameLst>
                                      </p:cBhvr>
                                      <p:tavLst>
                                        <p:tav tm="0">
                                          <p:val>
                                            <p:strVal val="ppt_w"/>
                                          </p:val>
                                        </p:tav>
                                        <p:tav tm="100000">
                                          <p:val>
                                            <p:fltVal val="0"/>
                                          </p:val>
                                        </p:tav>
                                      </p:tavLst>
                                    </p:anim>
                                    <p:anim calcmode="lin" valueType="num">
                                      <p:cBhvr>
                                        <p:cTn id="94" dur="500"/>
                                        <p:tgtEl>
                                          <p:spTgt spid="7"/>
                                        </p:tgtEl>
                                        <p:attrNameLst>
                                          <p:attrName>ppt_h</p:attrName>
                                        </p:attrNameLst>
                                      </p:cBhvr>
                                      <p:tavLst>
                                        <p:tav tm="0">
                                          <p:val>
                                            <p:strVal val="ppt_h"/>
                                          </p:val>
                                        </p:tav>
                                        <p:tav tm="100000">
                                          <p:val>
                                            <p:fltVal val="0"/>
                                          </p:val>
                                        </p:tav>
                                      </p:tavLst>
                                    </p:anim>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p:cTn id="101" dur="500" fill="hold"/>
                                        <p:tgtEl>
                                          <p:spTgt spid="8"/>
                                        </p:tgtEl>
                                        <p:attrNameLst>
                                          <p:attrName>ppt_w</p:attrName>
                                        </p:attrNameLst>
                                      </p:cBhvr>
                                      <p:tavLst>
                                        <p:tav tm="0">
                                          <p:val>
                                            <p:fltVal val="0"/>
                                          </p:val>
                                        </p:tav>
                                        <p:tav tm="100000">
                                          <p:val>
                                            <p:strVal val="#ppt_w"/>
                                          </p:val>
                                        </p:tav>
                                      </p:tavLst>
                                    </p:anim>
                                    <p:anim calcmode="lin" valueType="num">
                                      <p:cBhvr>
                                        <p:cTn id="102" dur="500" fill="hold"/>
                                        <p:tgtEl>
                                          <p:spTgt spid="8"/>
                                        </p:tgtEl>
                                        <p:attrNameLst>
                                          <p:attrName>ppt_h</p:attrName>
                                        </p:attrNameLst>
                                      </p:cBhvr>
                                      <p:tavLst>
                                        <p:tav tm="0">
                                          <p:val>
                                            <p:fltVal val="0"/>
                                          </p:val>
                                        </p:tav>
                                        <p:tav tm="100000">
                                          <p:val>
                                            <p:strVal val="#ppt_h"/>
                                          </p:val>
                                        </p:tav>
                                      </p:tavLst>
                                    </p:anim>
                                    <p:animEffect transition="in" filter="fade">
                                      <p:cBhvr>
                                        <p:cTn id="103" dur="500"/>
                                        <p:tgtEl>
                                          <p:spTgt spid="8"/>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tgtEl>
                                        <p:attrNameLst>
                                          <p:attrName>style.visibility</p:attrName>
                                        </p:attrNameLst>
                                      </p:cBhvr>
                                      <p:to>
                                        <p:strVal val="visible"/>
                                      </p:to>
                                    </p:set>
                                    <p:anim calcmode="lin" valueType="num">
                                      <p:cBhvr>
                                        <p:cTn id="108" dur="500" fill="hold"/>
                                        <p:tgtEl>
                                          <p:spTgt spid="9"/>
                                        </p:tgtEl>
                                        <p:attrNameLst>
                                          <p:attrName>ppt_w</p:attrName>
                                        </p:attrNameLst>
                                      </p:cBhvr>
                                      <p:tavLst>
                                        <p:tav tm="0">
                                          <p:val>
                                            <p:fltVal val="0"/>
                                          </p:val>
                                        </p:tav>
                                        <p:tav tm="100000">
                                          <p:val>
                                            <p:strVal val="#ppt_w"/>
                                          </p:val>
                                        </p:tav>
                                      </p:tavLst>
                                    </p:anim>
                                    <p:anim calcmode="lin" valueType="num">
                                      <p:cBhvr>
                                        <p:cTn id="109" dur="500" fill="hold"/>
                                        <p:tgtEl>
                                          <p:spTgt spid="9"/>
                                        </p:tgtEl>
                                        <p:attrNameLst>
                                          <p:attrName>ppt_h</p:attrName>
                                        </p:attrNameLst>
                                      </p:cBhvr>
                                      <p:tavLst>
                                        <p:tav tm="0">
                                          <p:val>
                                            <p:fltVal val="0"/>
                                          </p:val>
                                        </p:tav>
                                        <p:tav tm="100000">
                                          <p:val>
                                            <p:strVal val="#ppt_h"/>
                                          </p:val>
                                        </p:tav>
                                      </p:tavLst>
                                    </p:anim>
                                    <p:animEffect transition="in" filter="fade">
                                      <p:cBhvr>
                                        <p:cTn id="110" dur="500"/>
                                        <p:tgtEl>
                                          <p:spTgt spid="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xit" presetSubtype="32" fill="hold" grpId="1" nodeType="clickEffect">
                                  <p:stCondLst>
                                    <p:cond delay="0"/>
                                  </p:stCondLst>
                                  <p:childTnLst>
                                    <p:anim calcmode="lin" valueType="num">
                                      <p:cBhvr>
                                        <p:cTn id="114" dur="500"/>
                                        <p:tgtEl>
                                          <p:spTgt spid="9"/>
                                        </p:tgtEl>
                                        <p:attrNameLst>
                                          <p:attrName>ppt_w</p:attrName>
                                        </p:attrNameLst>
                                      </p:cBhvr>
                                      <p:tavLst>
                                        <p:tav tm="0">
                                          <p:val>
                                            <p:strVal val="ppt_w"/>
                                          </p:val>
                                        </p:tav>
                                        <p:tav tm="100000">
                                          <p:val>
                                            <p:fltVal val="0"/>
                                          </p:val>
                                        </p:tav>
                                      </p:tavLst>
                                    </p:anim>
                                    <p:anim calcmode="lin" valueType="num">
                                      <p:cBhvr>
                                        <p:cTn id="115" dur="500"/>
                                        <p:tgtEl>
                                          <p:spTgt spid="9"/>
                                        </p:tgtEl>
                                        <p:attrNameLst>
                                          <p:attrName>ppt_h</p:attrName>
                                        </p:attrNameLst>
                                      </p:cBhvr>
                                      <p:tavLst>
                                        <p:tav tm="0">
                                          <p:val>
                                            <p:strVal val="ppt_h"/>
                                          </p:val>
                                        </p:tav>
                                        <p:tav tm="100000">
                                          <p:val>
                                            <p:fltVal val="0"/>
                                          </p:val>
                                        </p:tav>
                                      </p:tavLst>
                                    </p:anim>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8"/>
                                        </p:tgtEl>
                                        <p:attrNameLst>
                                          <p:attrName>ppt_w</p:attrName>
                                        </p:attrNameLst>
                                      </p:cBhvr>
                                      <p:tavLst>
                                        <p:tav tm="0">
                                          <p:val>
                                            <p:strVal val="ppt_w"/>
                                          </p:val>
                                        </p:tav>
                                        <p:tav tm="100000">
                                          <p:val>
                                            <p:fltVal val="0"/>
                                          </p:val>
                                        </p:tav>
                                      </p:tavLst>
                                    </p:anim>
                                    <p:anim calcmode="lin" valueType="num">
                                      <p:cBhvr>
                                        <p:cTn id="120" dur="500"/>
                                        <p:tgtEl>
                                          <p:spTgt spid="8"/>
                                        </p:tgtEl>
                                        <p:attrNameLst>
                                          <p:attrName>ppt_h</p:attrName>
                                        </p:attrNameLst>
                                      </p:cBhvr>
                                      <p:tavLst>
                                        <p:tav tm="0">
                                          <p:val>
                                            <p:strVal val="ppt_h"/>
                                          </p:val>
                                        </p:tav>
                                        <p:tav tm="100000">
                                          <p:val>
                                            <p:fltVal val="0"/>
                                          </p:val>
                                        </p:tav>
                                      </p:tavLst>
                                    </p:anim>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grpId="0" nodeType="clickEffect">
                                  <p:stCondLst>
                                    <p:cond delay="0"/>
                                  </p:stCondLst>
                                  <p:childTnLst>
                                    <p:set>
                                      <p:cBhvr>
                                        <p:cTn id="130" dur="1" fill="hold">
                                          <p:stCondLst>
                                            <p:cond delay="0"/>
                                          </p:stCondLst>
                                        </p:cTn>
                                        <p:tgtEl>
                                          <p:spTgt spid="10"/>
                                        </p:tgtEl>
                                        <p:attrNameLst>
                                          <p:attrName>style.visibility</p:attrName>
                                        </p:attrNameLst>
                                      </p:cBhvr>
                                      <p:to>
                                        <p:strVal val="visible"/>
                                      </p:to>
                                    </p:set>
                                    <p:anim calcmode="lin" valueType="num">
                                      <p:cBhvr>
                                        <p:cTn id="131" dur="500" fill="hold"/>
                                        <p:tgtEl>
                                          <p:spTgt spid="10"/>
                                        </p:tgtEl>
                                        <p:attrNameLst>
                                          <p:attrName>ppt_w</p:attrName>
                                        </p:attrNameLst>
                                      </p:cBhvr>
                                      <p:tavLst>
                                        <p:tav tm="0">
                                          <p:val>
                                            <p:fltVal val="0"/>
                                          </p:val>
                                        </p:tav>
                                        <p:tav tm="100000">
                                          <p:val>
                                            <p:strVal val="#ppt_w"/>
                                          </p:val>
                                        </p:tav>
                                      </p:tavLst>
                                    </p:anim>
                                    <p:anim calcmode="lin" valueType="num">
                                      <p:cBhvr>
                                        <p:cTn id="132" dur="500" fill="hold"/>
                                        <p:tgtEl>
                                          <p:spTgt spid="10"/>
                                        </p:tgtEl>
                                        <p:attrNameLst>
                                          <p:attrName>ppt_h</p:attrName>
                                        </p:attrNameLst>
                                      </p:cBhvr>
                                      <p:tavLst>
                                        <p:tav tm="0">
                                          <p:val>
                                            <p:fltVal val="0"/>
                                          </p:val>
                                        </p:tav>
                                        <p:tav tm="100000">
                                          <p:val>
                                            <p:strVal val="#ppt_h"/>
                                          </p:val>
                                        </p:tav>
                                      </p:tavLst>
                                    </p:anim>
                                    <p:animEffect transition="in" filter="fade">
                                      <p:cBhvr>
                                        <p:cTn id="133" dur="500"/>
                                        <p:tgtEl>
                                          <p:spTgt spid="10"/>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1" nodeType="clickEffect">
                                  <p:stCondLst>
                                    <p:cond delay="0"/>
                                  </p:stCondLst>
                                  <p:childTnLst>
                                    <p:anim calcmode="lin" valueType="num">
                                      <p:cBhvr>
                                        <p:cTn id="137" dur="500"/>
                                        <p:tgtEl>
                                          <p:spTgt spid="10"/>
                                        </p:tgtEl>
                                        <p:attrNameLst>
                                          <p:attrName>ppt_w</p:attrName>
                                        </p:attrNameLst>
                                      </p:cBhvr>
                                      <p:tavLst>
                                        <p:tav tm="0">
                                          <p:val>
                                            <p:strVal val="ppt_w"/>
                                          </p:val>
                                        </p:tav>
                                        <p:tav tm="100000">
                                          <p:val>
                                            <p:fltVal val="0"/>
                                          </p:val>
                                        </p:tav>
                                      </p:tavLst>
                                    </p:anim>
                                    <p:anim calcmode="lin" valueType="num">
                                      <p:cBhvr>
                                        <p:cTn id="138" dur="500"/>
                                        <p:tgtEl>
                                          <p:spTgt spid="10"/>
                                        </p:tgtEl>
                                        <p:attrNameLst>
                                          <p:attrName>ppt_h</p:attrName>
                                        </p:attrNameLst>
                                      </p:cBhvr>
                                      <p:tavLst>
                                        <p:tav tm="0">
                                          <p:val>
                                            <p:strVal val="ppt_h"/>
                                          </p:val>
                                        </p:tav>
                                        <p:tav tm="100000">
                                          <p:val>
                                            <p:fltVal val="0"/>
                                          </p:val>
                                        </p:tav>
                                      </p:tavLst>
                                    </p:anim>
                                    <p:animEffect transition="out" filter="fade">
                                      <p:cBhvr>
                                        <p:cTn id="139" dur="500"/>
                                        <p:tgtEl>
                                          <p:spTgt spid="10"/>
                                        </p:tgtEl>
                                      </p:cBhvr>
                                    </p:animEffect>
                                    <p:set>
                                      <p:cBhvr>
                                        <p:cTn id="140" dur="1" fill="hold">
                                          <p:stCondLst>
                                            <p:cond delay="499"/>
                                          </p:stCondLst>
                                        </p:cTn>
                                        <p:tgtEl>
                                          <p:spTgt spid="1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53" presetClass="entr" presetSubtype="16" fill="hold" grpId="0" nodeType="click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p:cTn id="145" dur="500" fill="hold"/>
                                        <p:tgtEl>
                                          <p:spTgt spid="11"/>
                                        </p:tgtEl>
                                        <p:attrNameLst>
                                          <p:attrName>ppt_w</p:attrName>
                                        </p:attrNameLst>
                                      </p:cBhvr>
                                      <p:tavLst>
                                        <p:tav tm="0">
                                          <p:val>
                                            <p:fltVal val="0"/>
                                          </p:val>
                                        </p:tav>
                                        <p:tav tm="100000">
                                          <p:val>
                                            <p:strVal val="#ppt_w"/>
                                          </p:val>
                                        </p:tav>
                                      </p:tavLst>
                                    </p:anim>
                                    <p:anim calcmode="lin" valueType="num">
                                      <p:cBhvr>
                                        <p:cTn id="146" dur="500" fill="hold"/>
                                        <p:tgtEl>
                                          <p:spTgt spid="11"/>
                                        </p:tgtEl>
                                        <p:attrNameLst>
                                          <p:attrName>ppt_h</p:attrName>
                                        </p:attrNameLst>
                                      </p:cBhvr>
                                      <p:tavLst>
                                        <p:tav tm="0">
                                          <p:val>
                                            <p:fltVal val="0"/>
                                          </p:val>
                                        </p:tav>
                                        <p:tav tm="100000">
                                          <p:val>
                                            <p:strVal val="#ppt_h"/>
                                          </p:val>
                                        </p:tav>
                                      </p:tavLst>
                                    </p:anim>
                                    <p:animEffect transition="in" filter="fade">
                                      <p:cBhvr>
                                        <p:cTn id="147" dur="500"/>
                                        <p:tgtEl>
                                          <p:spTgt spid="11"/>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xit" presetSubtype="32" fill="hold" grpId="1" nodeType="clickEffect">
                                  <p:stCondLst>
                                    <p:cond delay="0"/>
                                  </p:stCondLst>
                                  <p:childTnLst>
                                    <p:anim calcmode="lin" valueType="num">
                                      <p:cBhvr>
                                        <p:cTn id="151" dur="500"/>
                                        <p:tgtEl>
                                          <p:spTgt spid="11"/>
                                        </p:tgtEl>
                                        <p:attrNameLst>
                                          <p:attrName>ppt_w</p:attrName>
                                        </p:attrNameLst>
                                      </p:cBhvr>
                                      <p:tavLst>
                                        <p:tav tm="0">
                                          <p:val>
                                            <p:strVal val="ppt_w"/>
                                          </p:val>
                                        </p:tav>
                                        <p:tav tm="100000">
                                          <p:val>
                                            <p:fltVal val="0"/>
                                          </p:val>
                                        </p:tav>
                                      </p:tavLst>
                                    </p:anim>
                                    <p:anim calcmode="lin" valueType="num">
                                      <p:cBhvr>
                                        <p:cTn id="152" dur="500"/>
                                        <p:tgtEl>
                                          <p:spTgt spid="11"/>
                                        </p:tgtEl>
                                        <p:attrNameLst>
                                          <p:attrName>ppt_h</p:attrName>
                                        </p:attrNameLst>
                                      </p:cBhvr>
                                      <p:tavLst>
                                        <p:tav tm="0">
                                          <p:val>
                                            <p:strVal val="ppt_h"/>
                                          </p:val>
                                        </p:tav>
                                        <p:tav tm="100000">
                                          <p:val>
                                            <p:fltVal val="0"/>
                                          </p:val>
                                        </p:tav>
                                      </p:tavLst>
                                    </p:anim>
                                    <p:animEffect transition="out" filter="fade">
                                      <p:cBhvr>
                                        <p:cTn id="153" dur="500"/>
                                        <p:tgtEl>
                                          <p:spTgt spid="11"/>
                                        </p:tgtEl>
                                      </p:cBhvr>
                                    </p:animEffect>
                                    <p:set>
                                      <p:cBhvr>
                                        <p:cTn id="154" dur="1" fill="hold">
                                          <p:stCondLst>
                                            <p:cond delay="499"/>
                                          </p:stCondLst>
                                        </p:cTn>
                                        <p:tgtEl>
                                          <p:spTgt spid="11"/>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12"/>
                                        </p:tgtEl>
                                        <p:attrNameLst>
                                          <p:attrName>style.visibility</p:attrName>
                                        </p:attrNameLst>
                                      </p:cBhvr>
                                      <p:to>
                                        <p:strVal val="visible"/>
                                      </p:to>
                                    </p:set>
                                    <p:anim calcmode="lin" valueType="num">
                                      <p:cBhvr>
                                        <p:cTn id="159" dur="500" fill="hold"/>
                                        <p:tgtEl>
                                          <p:spTgt spid="12"/>
                                        </p:tgtEl>
                                        <p:attrNameLst>
                                          <p:attrName>ppt_w</p:attrName>
                                        </p:attrNameLst>
                                      </p:cBhvr>
                                      <p:tavLst>
                                        <p:tav tm="0">
                                          <p:val>
                                            <p:fltVal val="0"/>
                                          </p:val>
                                        </p:tav>
                                        <p:tav tm="100000">
                                          <p:val>
                                            <p:strVal val="#ppt_w"/>
                                          </p:val>
                                        </p:tav>
                                      </p:tavLst>
                                    </p:anim>
                                    <p:anim calcmode="lin" valueType="num">
                                      <p:cBhvr>
                                        <p:cTn id="160" dur="500" fill="hold"/>
                                        <p:tgtEl>
                                          <p:spTgt spid="12"/>
                                        </p:tgtEl>
                                        <p:attrNameLst>
                                          <p:attrName>ppt_h</p:attrName>
                                        </p:attrNameLst>
                                      </p:cBhvr>
                                      <p:tavLst>
                                        <p:tav tm="0">
                                          <p:val>
                                            <p:fltVal val="0"/>
                                          </p:val>
                                        </p:tav>
                                        <p:tav tm="100000">
                                          <p:val>
                                            <p:strVal val="#ppt_h"/>
                                          </p:val>
                                        </p:tav>
                                      </p:tavLst>
                                    </p:anim>
                                    <p:animEffect transition="in" filter="fade">
                                      <p:cBhvr>
                                        <p:cTn id="161" dur="500"/>
                                        <p:tgtEl>
                                          <p:spTgt spid="12"/>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xit" presetSubtype="32" fill="hold" grpId="1" nodeType="clickEffect">
                                  <p:stCondLst>
                                    <p:cond delay="0"/>
                                  </p:stCondLst>
                                  <p:childTnLst>
                                    <p:anim calcmode="lin" valueType="num">
                                      <p:cBhvr>
                                        <p:cTn id="165" dur="500"/>
                                        <p:tgtEl>
                                          <p:spTgt spid="12"/>
                                        </p:tgtEl>
                                        <p:attrNameLst>
                                          <p:attrName>ppt_w</p:attrName>
                                        </p:attrNameLst>
                                      </p:cBhvr>
                                      <p:tavLst>
                                        <p:tav tm="0">
                                          <p:val>
                                            <p:strVal val="ppt_w"/>
                                          </p:val>
                                        </p:tav>
                                        <p:tav tm="100000">
                                          <p:val>
                                            <p:fltVal val="0"/>
                                          </p:val>
                                        </p:tav>
                                      </p:tavLst>
                                    </p:anim>
                                    <p:anim calcmode="lin" valueType="num">
                                      <p:cBhvr>
                                        <p:cTn id="166" dur="500"/>
                                        <p:tgtEl>
                                          <p:spTgt spid="12"/>
                                        </p:tgtEl>
                                        <p:attrNameLst>
                                          <p:attrName>ppt_h</p:attrName>
                                        </p:attrNameLst>
                                      </p:cBhvr>
                                      <p:tavLst>
                                        <p:tav tm="0">
                                          <p:val>
                                            <p:strVal val="ppt_h"/>
                                          </p:val>
                                        </p:tav>
                                        <p:tav tm="100000">
                                          <p:val>
                                            <p:fltVal val="0"/>
                                          </p:val>
                                        </p:tav>
                                      </p:tavLst>
                                    </p:anim>
                                    <p:animEffect transition="out" filter="fade">
                                      <p:cBhvr>
                                        <p:cTn id="167" dur="500"/>
                                        <p:tgtEl>
                                          <p:spTgt spid="12"/>
                                        </p:tgtEl>
                                      </p:cBhvr>
                                    </p:animEffect>
                                    <p:set>
                                      <p:cBhvr>
                                        <p:cTn id="168" dur="1" fill="hold">
                                          <p:stCondLst>
                                            <p:cond delay="499"/>
                                          </p:stCondLst>
                                        </p:cTn>
                                        <p:tgtEl>
                                          <p:spTgt spid="12"/>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53" presetClass="entr" presetSubtype="16" fill="hold" grpId="0" nodeType="clickEffect">
                                  <p:stCondLst>
                                    <p:cond delay="0"/>
                                  </p:stCondLst>
                                  <p:childTnLst>
                                    <p:set>
                                      <p:cBhvr>
                                        <p:cTn id="172" dur="1" fill="hold">
                                          <p:stCondLst>
                                            <p:cond delay="0"/>
                                          </p:stCondLst>
                                        </p:cTn>
                                        <p:tgtEl>
                                          <p:spTgt spid="13"/>
                                        </p:tgtEl>
                                        <p:attrNameLst>
                                          <p:attrName>style.visibility</p:attrName>
                                        </p:attrNameLst>
                                      </p:cBhvr>
                                      <p:to>
                                        <p:strVal val="visible"/>
                                      </p:to>
                                    </p:set>
                                    <p:anim calcmode="lin" valueType="num">
                                      <p:cBhvr>
                                        <p:cTn id="173" dur="500" fill="hold"/>
                                        <p:tgtEl>
                                          <p:spTgt spid="13"/>
                                        </p:tgtEl>
                                        <p:attrNameLst>
                                          <p:attrName>ppt_w</p:attrName>
                                        </p:attrNameLst>
                                      </p:cBhvr>
                                      <p:tavLst>
                                        <p:tav tm="0">
                                          <p:val>
                                            <p:fltVal val="0"/>
                                          </p:val>
                                        </p:tav>
                                        <p:tav tm="100000">
                                          <p:val>
                                            <p:strVal val="#ppt_w"/>
                                          </p:val>
                                        </p:tav>
                                      </p:tavLst>
                                    </p:anim>
                                    <p:anim calcmode="lin" valueType="num">
                                      <p:cBhvr>
                                        <p:cTn id="174" dur="500" fill="hold"/>
                                        <p:tgtEl>
                                          <p:spTgt spid="13"/>
                                        </p:tgtEl>
                                        <p:attrNameLst>
                                          <p:attrName>ppt_h</p:attrName>
                                        </p:attrNameLst>
                                      </p:cBhvr>
                                      <p:tavLst>
                                        <p:tav tm="0">
                                          <p:val>
                                            <p:fltVal val="0"/>
                                          </p:val>
                                        </p:tav>
                                        <p:tav tm="100000">
                                          <p:val>
                                            <p:strVal val="#ppt_h"/>
                                          </p:val>
                                        </p:tav>
                                      </p:tavLst>
                                    </p:anim>
                                    <p:animEffect transition="in" filter="fade">
                                      <p:cBhvr>
                                        <p:cTn id="175" dur="500"/>
                                        <p:tgtEl>
                                          <p:spTgt spid="13"/>
                                        </p:tgtEl>
                                      </p:cBhvr>
                                    </p:animEffect>
                                  </p:childTnLst>
                                </p:cTn>
                              </p:par>
                            </p:childTnLst>
                          </p:cTn>
                        </p:par>
                      </p:childTnLst>
                    </p:cTn>
                  </p:par>
                  <p:par>
                    <p:cTn id="176" fill="hold">
                      <p:stCondLst>
                        <p:cond delay="indefinite"/>
                      </p:stCondLst>
                      <p:childTnLst>
                        <p:par>
                          <p:cTn id="177" fill="hold">
                            <p:stCondLst>
                              <p:cond delay="0"/>
                            </p:stCondLst>
                            <p:childTnLst>
                              <p:par>
                                <p:cTn id="178" presetID="53" presetClass="exit" presetSubtype="32" fill="hold" grpId="1" nodeType="clickEffect">
                                  <p:stCondLst>
                                    <p:cond delay="0"/>
                                  </p:stCondLst>
                                  <p:childTnLst>
                                    <p:anim calcmode="lin" valueType="num">
                                      <p:cBhvr>
                                        <p:cTn id="179" dur="500"/>
                                        <p:tgtEl>
                                          <p:spTgt spid="13"/>
                                        </p:tgtEl>
                                        <p:attrNameLst>
                                          <p:attrName>ppt_w</p:attrName>
                                        </p:attrNameLst>
                                      </p:cBhvr>
                                      <p:tavLst>
                                        <p:tav tm="0">
                                          <p:val>
                                            <p:strVal val="ppt_w"/>
                                          </p:val>
                                        </p:tav>
                                        <p:tav tm="100000">
                                          <p:val>
                                            <p:fltVal val="0"/>
                                          </p:val>
                                        </p:tav>
                                      </p:tavLst>
                                    </p:anim>
                                    <p:anim calcmode="lin" valueType="num">
                                      <p:cBhvr>
                                        <p:cTn id="180" dur="500"/>
                                        <p:tgtEl>
                                          <p:spTgt spid="13"/>
                                        </p:tgtEl>
                                        <p:attrNameLst>
                                          <p:attrName>ppt_h</p:attrName>
                                        </p:attrNameLst>
                                      </p:cBhvr>
                                      <p:tavLst>
                                        <p:tav tm="0">
                                          <p:val>
                                            <p:strVal val="ppt_h"/>
                                          </p:val>
                                        </p:tav>
                                        <p:tav tm="100000">
                                          <p:val>
                                            <p:fltVal val="0"/>
                                          </p:val>
                                        </p:tav>
                                      </p:tavLst>
                                    </p:anim>
                                    <p:animEffect transition="out" filter="fade">
                                      <p:cBhvr>
                                        <p:cTn id="181" dur="500"/>
                                        <p:tgtEl>
                                          <p:spTgt spid="13"/>
                                        </p:tgtEl>
                                      </p:cBhvr>
                                    </p:animEffect>
                                    <p:set>
                                      <p:cBhvr>
                                        <p:cTn id="182" dur="1" fill="hold">
                                          <p:stCondLst>
                                            <p:cond delay="499"/>
                                          </p:stCondLst>
                                        </p:cTn>
                                        <p:tgtEl>
                                          <p:spTgt spid="13"/>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53" presetClass="entr" presetSubtype="16" fill="hold" grpId="0" nodeType="clickEffect">
                                  <p:stCondLst>
                                    <p:cond delay="0"/>
                                  </p:stCondLst>
                                  <p:childTnLst>
                                    <p:set>
                                      <p:cBhvr>
                                        <p:cTn id="186" dur="1" fill="hold">
                                          <p:stCondLst>
                                            <p:cond delay="0"/>
                                          </p:stCondLst>
                                        </p:cTn>
                                        <p:tgtEl>
                                          <p:spTgt spid="14"/>
                                        </p:tgtEl>
                                        <p:attrNameLst>
                                          <p:attrName>style.visibility</p:attrName>
                                        </p:attrNameLst>
                                      </p:cBhvr>
                                      <p:to>
                                        <p:strVal val="visible"/>
                                      </p:to>
                                    </p:set>
                                    <p:anim calcmode="lin" valueType="num">
                                      <p:cBhvr>
                                        <p:cTn id="187" dur="500" fill="hold"/>
                                        <p:tgtEl>
                                          <p:spTgt spid="14"/>
                                        </p:tgtEl>
                                        <p:attrNameLst>
                                          <p:attrName>ppt_w</p:attrName>
                                        </p:attrNameLst>
                                      </p:cBhvr>
                                      <p:tavLst>
                                        <p:tav tm="0">
                                          <p:val>
                                            <p:fltVal val="0"/>
                                          </p:val>
                                        </p:tav>
                                        <p:tav tm="100000">
                                          <p:val>
                                            <p:strVal val="#ppt_w"/>
                                          </p:val>
                                        </p:tav>
                                      </p:tavLst>
                                    </p:anim>
                                    <p:anim calcmode="lin" valueType="num">
                                      <p:cBhvr>
                                        <p:cTn id="188" dur="500" fill="hold"/>
                                        <p:tgtEl>
                                          <p:spTgt spid="14"/>
                                        </p:tgtEl>
                                        <p:attrNameLst>
                                          <p:attrName>ppt_h</p:attrName>
                                        </p:attrNameLst>
                                      </p:cBhvr>
                                      <p:tavLst>
                                        <p:tav tm="0">
                                          <p:val>
                                            <p:fltVal val="0"/>
                                          </p:val>
                                        </p:tav>
                                        <p:tav tm="100000">
                                          <p:val>
                                            <p:strVal val="#ppt_h"/>
                                          </p:val>
                                        </p:tav>
                                      </p:tavLst>
                                    </p:anim>
                                    <p:animEffect transition="in" filter="fade">
                                      <p:cBhvr>
                                        <p:cTn id="189" dur="500"/>
                                        <p:tgtEl>
                                          <p:spTgt spid="14"/>
                                        </p:tgtEl>
                                      </p:cBhvr>
                                    </p:animEffect>
                                  </p:childTnLst>
                                </p:cTn>
                              </p:par>
                            </p:childTnLst>
                          </p:cTn>
                        </p:par>
                      </p:childTnLst>
                    </p:cTn>
                  </p:par>
                  <p:par>
                    <p:cTn id="190" fill="hold">
                      <p:stCondLst>
                        <p:cond delay="indefinite"/>
                      </p:stCondLst>
                      <p:childTnLst>
                        <p:par>
                          <p:cTn id="191" fill="hold">
                            <p:stCondLst>
                              <p:cond delay="0"/>
                            </p:stCondLst>
                            <p:childTnLst>
                              <p:par>
                                <p:cTn id="192" presetID="53" presetClass="exit" presetSubtype="32" fill="hold" grpId="1" nodeType="clickEffect">
                                  <p:stCondLst>
                                    <p:cond delay="0"/>
                                  </p:stCondLst>
                                  <p:childTnLst>
                                    <p:anim calcmode="lin" valueType="num">
                                      <p:cBhvr>
                                        <p:cTn id="193" dur="500"/>
                                        <p:tgtEl>
                                          <p:spTgt spid="14"/>
                                        </p:tgtEl>
                                        <p:attrNameLst>
                                          <p:attrName>ppt_w</p:attrName>
                                        </p:attrNameLst>
                                      </p:cBhvr>
                                      <p:tavLst>
                                        <p:tav tm="0">
                                          <p:val>
                                            <p:strVal val="ppt_w"/>
                                          </p:val>
                                        </p:tav>
                                        <p:tav tm="100000">
                                          <p:val>
                                            <p:fltVal val="0"/>
                                          </p:val>
                                        </p:tav>
                                      </p:tavLst>
                                    </p:anim>
                                    <p:anim calcmode="lin" valueType="num">
                                      <p:cBhvr>
                                        <p:cTn id="194" dur="500"/>
                                        <p:tgtEl>
                                          <p:spTgt spid="14"/>
                                        </p:tgtEl>
                                        <p:attrNameLst>
                                          <p:attrName>ppt_h</p:attrName>
                                        </p:attrNameLst>
                                      </p:cBhvr>
                                      <p:tavLst>
                                        <p:tav tm="0">
                                          <p:val>
                                            <p:strVal val="ppt_h"/>
                                          </p:val>
                                        </p:tav>
                                        <p:tav tm="100000">
                                          <p:val>
                                            <p:fltVal val="0"/>
                                          </p:val>
                                        </p:tav>
                                      </p:tavLst>
                                    </p:anim>
                                    <p:animEffect transition="out" filter="fade">
                                      <p:cBhvr>
                                        <p:cTn id="195" dur="500"/>
                                        <p:tgtEl>
                                          <p:spTgt spid="14"/>
                                        </p:tgtEl>
                                      </p:cBhvr>
                                    </p:animEffect>
                                    <p:set>
                                      <p:cBhvr>
                                        <p:cTn id="196" dur="1" fill="hold">
                                          <p:stCondLst>
                                            <p:cond delay="499"/>
                                          </p:stCondLst>
                                        </p:cTn>
                                        <p:tgtEl>
                                          <p:spTgt spid="14"/>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3" presetClass="entr" presetSubtype="16" fill="hold" grpId="0" nodeType="clickEffect">
                                  <p:stCondLst>
                                    <p:cond delay="0"/>
                                  </p:stCondLst>
                                  <p:childTnLst>
                                    <p:set>
                                      <p:cBhvr>
                                        <p:cTn id="200" dur="1" fill="hold">
                                          <p:stCondLst>
                                            <p:cond delay="0"/>
                                          </p:stCondLst>
                                        </p:cTn>
                                        <p:tgtEl>
                                          <p:spTgt spid="16"/>
                                        </p:tgtEl>
                                        <p:attrNameLst>
                                          <p:attrName>style.visibility</p:attrName>
                                        </p:attrNameLst>
                                      </p:cBhvr>
                                      <p:to>
                                        <p:strVal val="visible"/>
                                      </p:to>
                                    </p:set>
                                    <p:anim calcmode="lin" valueType="num">
                                      <p:cBhvr>
                                        <p:cTn id="201" dur="500" fill="hold"/>
                                        <p:tgtEl>
                                          <p:spTgt spid="16"/>
                                        </p:tgtEl>
                                        <p:attrNameLst>
                                          <p:attrName>ppt_w</p:attrName>
                                        </p:attrNameLst>
                                      </p:cBhvr>
                                      <p:tavLst>
                                        <p:tav tm="0">
                                          <p:val>
                                            <p:fltVal val="0"/>
                                          </p:val>
                                        </p:tav>
                                        <p:tav tm="100000">
                                          <p:val>
                                            <p:strVal val="#ppt_w"/>
                                          </p:val>
                                        </p:tav>
                                      </p:tavLst>
                                    </p:anim>
                                    <p:anim calcmode="lin" valueType="num">
                                      <p:cBhvr>
                                        <p:cTn id="202" dur="500" fill="hold"/>
                                        <p:tgtEl>
                                          <p:spTgt spid="16"/>
                                        </p:tgtEl>
                                        <p:attrNameLst>
                                          <p:attrName>ppt_h</p:attrName>
                                        </p:attrNameLst>
                                      </p:cBhvr>
                                      <p:tavLst>
                                        <p:tav tm="0">
                                          <p:val>
                                            <p:fltVal val="0"/>
                                          </p:val>
                                        </p:tav>
                                        <p:tav tm="100000">
                                          <p:val>
                                            <p:strVal val="#ppt_h"/>
                                          </p:val>
                                        </p:tav>
                                      </p:tavLst>
                                    </p:anim>
                                    <p:animEffect transition="in" filter="fade">
                                      <p:cBhvr>
                                        <p:cTn id="203" dur="500"/>
                                        <p:tgtEl>
                                          <p:spTgt spid="16"/>
                                        </p:tgtEl>
                                      </p:cBhvr>
                                    </p:animEffect>
                                  </p:childTnLst>
                                </p:cTn>
                              </p:par>
                            </p:childTnLst>
                          </p:cTn>
                        </p:par>
                      </p:childTnLst>
                    </p:cTn>
                  </p:par>
                  <p:par>
                    <p:cTn id="204" fill="hold">
                      <p:stCondLst>
                        <p:cond delay="indefinite"/>
                      </p:stCondLst>
                      <p:childTnLst>
                        <p:par>
                          <p:cTn id="205" fill="hold">
                            <p:stCondLst>
                              <p:cond delay="0"/>
                            </p:stCondLst>
                            <p:childTnLst>
                              <p:par>
                                <p:cTn id="206" presetID="53" presetClass="exit" presetSubtype="32" fill="hold" grpId="1" nodeType="clickEffect">
                                  <p:stCondLst>
                                    <p:cond delay="0"/>
                                  </p:stCondLst>
                                  <p:childTnLst>
                                    <p:anim calcmode="lin" valueType="num">
                                      <p:cBhvr>
                                        <p:cTn id="207" dur="500"/>
                                        <p:tgtEl>
                                          <p:spTgt spid="16"/>
                                        </p:tgtEl>
                                        <p:attrNameLst>
                                          <p:attrName>ppt_w</p:attrName>
                                        </p:attrNameLst>
                                      </p:cBhvr>
                                      <p:tavLst>
                                        <p:tav tm="0">
                                          <p:val>
                                            <p:strVal val="ppt_w"/>
                                          </p:val>
                                        </p:tav>
                                        <p:tav tm="100000">
                                          <p:val>
                                            <p:fltVal val="0"/>
                                          </p:val>
                                        </p:tav>
                                      </p:tavLst>
                                    </p:anim>
                                    <p:anim calcmode="lin" valueType="num">
                                      <p:cBhvr>
                                        <p:cTn id="208" dur="500"/>
                                        <p:tgtEl>
                                          <p:spTgt spid="16"/>
                                        </p:tgtEl>
                                        <p:attrNameLst>
                                          <p:attrName>ppt_h</p:attrName>
                                        </p:attrNameLst>
                                      </p:cBhvr>
                                      <p:tavLst>
                                        <p:tav tm="0">
                                          <p:val>
                                            <p:strVal val="ppt_h"/>
                                          </p:val>
                                        </p:tav>
                                        <p:tav tm="100000">
                                          <p:val>
                                            <p:fltVal val="0"/>
                                          </p:val>
                                        </p:tav>
                                      </p:tavLst>
                                    </p:anim>
                                    <p:animEffect transition="out" filter="fade">
                                      <p:cBhvr>
                                        <p:cTn id="209" dur="500"/>
                                        <p:tgtEl>
                                          <p:spTgt spid="16"/>
                                        </p:tgtEl>
                                      </p:cBhvr>
                                    </p:animEffect>
                                    <p:set>
                                      <p:cBhvr>
                                        <p:cTn id="210" dur="1" fill="hold">
                                          <p:stCondLst>
                                            <p:cond delay="499"/>
                                          </p:stCondLst>
                                        </p:cTn>
                                        <p:tgtEl>
                                          <p:spTgt spid="16"/>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53" presetClass="entr" presetSubtype="16" fill="hold" grpId="0" nodeType="clickEffect">
                                  <p:stCondLst>
                                    <p:cond delay="0"/>
                                  </p:stCondLst>
                                  <p:childTnLst>
                                    <p:set>
                                      <p:cBhvr>
                                        <p:cTn id="218" dur="1" fill="hold">
                                          <p:stCondLst>
                                            <p:cond delay="0"/>
                                          </p:stCondLst>
                                        </p:cTn>
                                        <p:tgtEl>
                                          <p:spTgt spid="17"/>
                                        </p:tgtEl>
                                        <p:attrNameLst>
                                          <p:attrName>style.visibility</p:attrName>
                                        </p:attrNameLst>
                                      </p:cBhvr>
                                      <p:to>
                                        <p:strVal val="visible"/>
                                      </p:to>
                                    </p:set>
                                    <p:anim calcmode="lin" valueType="num">
                                      <p:cBhvr>
                                        <p:cTn id="219" dur="500" fill="hold"/>
                                        <p:tgtEl>
                                          <p:spTgt spid="17"/>
                                        </p:tgtEl>
                                        <p:attrNameLst>
                                          <p:attrName>ppt_w</p:attrName>
                                        </p:attrNameLst>
                                      </p:cBhvr>
                                      <p:tavLst>
                                        <p:tav tm="0">
                                          <p:val>
                                            <p:fltVal val="0"/>
                                          </p:val>
                                        </p:tav>
                                        <p:tav tm="100000">
                                          <p:val>
                                            <p:strVal val="#ppt_w"/>
                                          </p:val>
                                        </p:tav>
                                      </p:tavLst>
                                    </p:anim>
                                    <p:anim calcmode="lin" valueType="num">
                                      <p:cBhvr>
                                        <p:cTn id="220" dur="500" fill="hold"/>
                                        <p:tgtEl>
                                          <p:spTgt spid="17"/>
                                        </p:tgtEl>
                                        <p:attrNameLst>
                                          <p:attrName>ppt_h</p:attrName>
                                        </p:attrNameLst>
                                      </p:cBhvr>
                                      <p:tavLst>
                                        <p:tav tm="0">
                                          <p:val>
                                            <p:fltVal val="0"/>
                                          </p:val>
                                        </p:tav>
                                        <p:tav tm="100000">
                                          <p:val>
                                            <p:strVal val="#ppt_h"/>
                                          </p:val>
                                        </p:tav>
                                      </p:tavLst>
                                    </p:anim>
                                    <p:animEffect transition="in" filter="fade">
                                      <p:cBhvr>
                                        <p:cTn id="221" dur="500"/>
                                        <p:tgtEl>
                                          <p:spTgt spid="17"/>
                                        </p:tgtEl>
                                      </p:cBhvr>
                                    </p:animEffect>
                                  </p:childTnLst>
                                </p:cTn>
                              </p:par>
                            </p:childTnLst>
                          </p:cTn>
                        </p:par>
                      </p:childTnLst>
                    </p:cTn>
                  </p:par>
                  <p:par>
                    <p:cTn id="222" fill="hold">
                      <p:stCondLst>
                        <p:cond delay="indefinite"/>
                      </p:stCondLst>
                      <p:childTnLst>
                        <p:par>
                          <p:cTn id="223" fill="hold">
                            <p:stCondLst>
                              <p:cond delay="0"/>
                            </p:stCondLst>
                            <p:childTnLst>
                              <p:par>
                                <p:cTn id="224" presetID="53" presetClass="exit" presetSubtype="32" fill="hold" grpId="1" nodeType="clickEffect">
                                  <p:stCondLst>
                                    <p:cond delay="0"/>
                                  </p:stCondLst>
                                  <p:childTnLst>
                                    <p:anim calcmode="lin" valueType="num">
                                      <p:cBhvr>
                                        <p:cTn id="225" dur="500"/>
                                        <p:tgtEl>
                                          <p:spTgt spid="17"/>
                                        </p:tgtEl>
                                        <p:attrNameLst>
                                          <p:attrName>ppt_w</p:attrName>
                                        </p:attrNameLst>
                                      </p:cBhvr>
                                      <p:tavLst>
                                        <p:tav tm="0">
                                          <p:val>
                                            <p:strVal val="ppt_w"/>
                                          </p:val>
                                        </p:tav>
                                        <p:tav tm="100000">
                                          <p:val>
                                            <p:fltVal val="0"/>
                                          </p:val>
                                        </p:tav>
                                      </p:tavLst>
                                    </p:anim>
                                    <p:anim calcmode="lin" valueType="num">
                                      <p:cBhvr>
                                        <p:cTn id="226" dur="500"/>
                                        <p:tgtEl>
                                          <p:spTgt spid="17"/>
                                        </p:tgtEl>
                                        <p:attrNameLst>
                                          <p:attrName>ppt_h</p:attrName>
                                        </p:attrNameLst>
                                      </p:cBhvr>
                                      <p:tavLst>
                                        <p:tav tm="0">
                                          <p:val>
                                            <p:strVal val="ppt_h"/>
                                          </p:val>
                                        </p:tav>
                                        <p:tav tm="100000">
                                          <p:val>
                                            <p:fltVal val="0"/>
                                          </p:val>
                                        </p:tav>
                                      </p:tavLst>
                                    </p:anim>
                                    <p:animEffect transition="out" filter="fade">
                                      <p:cBhvr>
                                        <p:cTn id="227" dur="500"/>
                                        <p:tgtEl>
                                          <p:spTgt spid="17"/>
                                        </p:tgtEl>
                                      </p:cBhvr>
                                    </p:animEffect>
                                    <p:set>
                                      <p:cBhvr>
                                        <p:cTn id="22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17" grpId="0" animBg="1"/>
      <p:bldP spid="17" grpId="1" animBg="1"/>
      <p:bldP spid="5" grpId="0" animBg="1"/>
      <p:bldP spid="5" grpId="1" animBg="1"/>
      <p:bldP spid="6" grpId="0" animBg="1"/>
      <p:bldP spid="6" grpId="1" animBg="1"/>
      <p:bldP spid="18" grpId="0" animBg="1"/>
      <p:bldP spid="18"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7" grpId="0" animBg="1"/>
      <p:bldP spid="7" grpId="1" animBg="1"/>
      <p:bldP spid="8" grpId="0" animBg="1"/>
      <p:bldP spid="8" grpId="1" animBg="1"/>
      <p:bldP spid="9" grpId="0" animBg="1"/>
      <p:bldP spid="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4985980"/>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13:24-26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after John had proclaimed before His coming a baptism of repentance to all the people of 	Israel.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"And while John was completing his course, he kept saying, 'What do you suppose that I am? 	I am not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behold, one is coming after me the sandals of whose feet I am not worthy to 	untie.'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"Brethren, sons of Abraham's family, and those among you who fear God, to us the message 	of this salvation has been sent.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proclaiming his baptism and admitting that he is not Christ: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1:22-33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Paul and his audience the message of this salvation has been sent – but in a very 	special way to Saul of Tarsus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you or to us?)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3:26; Acts 10:37-42; Gal 1:11-12;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1Pet 1:10-12</a:t>
            </a:r>
          </a:p>
        </p:txBody>
      </p:sp>
      <p:sp>
        <p:nvSpPr>
          <p:cNvPr id="10" name="TextBox 9">
            <a:extLst>
              <a:ext uri="{FF2B5EF4-FFF2-40B4-BE49-F238E27FC236}">
                <a16:creationId xmlns:a16="http://schemas.microsoft.com/office/drawing/2014/main" id="{87E5450B-D6D7-4A79-BD97-F7DB6727CD86}"/>
              </a:ext>
            </a:extLst>
          </p:cNvPr>
          <p:cNvSpPr txBox="1"/>
          <p:nvPr/>
        </p:nvSpPr>
        <p:spPr>
          <a:xfrm>
            <a:off x="32274" y="4520392"/>
            <a:ext cx="12127452"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Galatians 1:11-12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For I would have you know, brethren, that the gospel which was preached by 	me is not according to man.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For I neither received it from man, nor was I taught it, but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received 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through 	a revelation of Jesus Christ. </a:t>
            </a:r>
          </a:p>
        </p:txBody>
      </p:sp>
      <p:sp>
        <p:nvSpPr>
          <p:cNvPr id="3" name="TextBox 2">
            <a:extLst>
              <a:ext uri="{FF2B5EF4-FFF2-40B4-BE49-F238E27FC236}">
                <a16:creationId xmlns:a16="http://schemas.microsoft.com/office/drawing/2014/main" id="{85F53445-5704-4B43-91DC-D382E4998E63}"/>
              </a:ext>
            </a:extLst>
          </p:cNvPr>
          <p:cNvSpPr txBox="1"/>
          <p:nvPr/>
        </p:nvSpPr>
        <p:spPr>
          <a:xfrm>
            <a:off x="10758" y="0"/>
            <a:ext cx="12170484"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10:37-42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you yourselves know the thing which took place throughout all Judea, starting 	from Galilee, after the baptism which John proclaimed.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 know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Jesus of Nazareth, how God anointed Him with the Holy Spirit 	and with power,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how</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went about doing good and healing all who were 	oppressed by the devil, for God was with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"We are witnesses of all the things He did both in the land of the Jews and in 	Jerusalem. They also put Him to death by hanging Him on a cross.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41133D2-54A0-4366-99D2-B9377A00E7B1}"/>
              </a:ext>
            </a:extLst>
          </p:cNvPr>
          <p:cNvSpPr txBox="1"/>
          <p:nvPr/>
        </p:nvSpPr>
        <p:spPr>
          <a:xfrm>
            <a:off x="32274" y="517358"/>
            <a:ext cx="12148968" cy="3108543"/>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"God raised Him up on the third day and granted that He become visible,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to all the people, but to witnesses who were chosen beforehand by God,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is,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us who ate and drank with Him after He arose from the dead.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He ordered us to preach to the people, and solemnly to testify that this is 	the One who has been appointed by God as Judge of the living and the dead.</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A251FDF-0B77-4CC7-BDF5-FA3593E46456}"/>
              </a:ext>
            </a:extLst>
          </p:cNvPr>
          <p:cNvSpPr txBox="1"/>
          <p:nvPr/>
        </p:nvSpPr>
        <p:spPr>
          <a:xfrm>
            <a:off x="21516" y="0"/>
            <a:ext cx="12148968" cy="3108543"/>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1:22-33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Then they said to him, "Who are you, so that we may give an answer to those 	who sent us? What do you say about yourself?"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He said, "I am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VOICE OF ONE CRYING IN THE WILDERNESS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MAKE 	STRAIGHT THE WAY OF 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Isaiah the prophet said."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Now they had been sent from the Pharisees.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4853AEF1-6590-44B1-8908-D3B19656EFFA}"/>
              </a:ext>
            </a:extLst>
          </p:cNvPr>
          <p:cNvSpPr txBox="1"/>
          <p:nvPr/>
        </p:nvSpPr>
        <p:spPr>
          <a:xfrm>
            <a:off x="32274" y="493294"/>
            <a:ext cx="12127452"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They asked him, and said to him, "Why then are you baptizing, if you are not 	the Christ, nor Elijah, nor the Prophet?"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John answered them saying, "I baptize in water,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among you stands One 	whom you do not know.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who comes after me, the thong of whose sandal I am not worthy to 	untie."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22E85989-F0F4-4E5C-9248-CB6B8F536D83}"/>
              </a:ext>
            </a:extLst>
          </p:cNvPr>
          <p:cNvSpPr txBox="1"/>
          <p:nvPr/>
        </p:nvSpPr>
        <p:spPr>
          <a:xfrm>
            <a:off x="26895" y="501969"/>
            <a:ext cx="1213821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These things took place in Bethany beyond the Jordan, where John was 	baptizing.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The next day he *saw Jesus coming to him and *said, "Behold, the Lamb of 	God who takes away the sin of the world!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"This is He on behalf of whom I said, 'After me comes a Man who has a higher 	rank than I, for He existed before me.'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A95539C-D1C3-4FF4-869A-F1A95923B0BC}"/>
              </a:ext>
            </a:extLst>
          </p:cNvPr>
          <p:cNvSpPr txBox="1"/>
          <p:nvPr/>
        </p:nvSpPr>
        <p:spPr>
          <a:xfrm>
            <a:off x="32274" y="493294"/>
            <a:ext cx="12127452"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"I did not recognize Him, but so that He might be manifested to Israel, I came 	baptizing in water."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John testified saying, "I have seen the Spirit descending as a dove out of 	heaven, and He remained upon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E247C2B1-B251-44BD-82EF-5EAE4B011593}"/>
              </a:ext>
            </a:extLst>
          </p:cNvPr>
          <p:cNvSpPr txBox="1"/>
          <p:nvPr/>
        </p:nvSpPr>
        <p:spPr>
          <a:xfrm>
            <a:off x="32274" y="501969"/>
            <a:ext cx="12127452" cy="270843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"I did not recognize Him, but He who sent me to baptize in water said to me, 	'He upon whom you see the Spirit descending and remaining upon Him, this is 	the One who baptizes in the Holy Spirit.’</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B07C4AAB-3264-4128-83BF-4BEEEBB9E76B}"/>
              </a:ext>
            </a:extLst>
          </p:cNvPr>
          <p:cNvSpPr txBox="1"/>
          <p:nvPr/>
        </p:nvSpPr>
        <p:spPr>
          <a:xfrm>
            <a:off x="32274" y="4571987"/>
            <a:ext cx="12127452"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3:26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"For you first, God raised up His Servant and sent Him to bless you by turning 	every one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your wicked ways."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8D4F4C01-8691-4F82-AEC9-F9CC9A458262}"/>
              </a:ext>
            </a:extLst>
          </p:cNvPr>
          <p:cNvSpPr txBox="1"/>
          <p:nvPr/>
        </p:nvSpPr>
        <p:spPr>
          <a:xfrm>
            <a:off x="10758" y="0"/>
            <a:ext cx="12148968" cy="38318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1:10-12 (NASB) </a:t>
            </a:r>
            <a:b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As to this salvation, the prophets who prophesied of the grace that </a:t>
            </a:r>
            <a:r>
              <a:rPr kumimoji="0" lang="en-US" sz="27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would come</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you made careful searches and inquiries, </a:t>
            </a:r>
            <a:b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seeking to know what person or time the Spirit of Christ within them was 	indicating as He predicted the sufferings of Christ and the glories to follow. </a:t>
            </a:r>
            <a:b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It was revealed to them that they were not serving themselves, but you, in these 	things which now have been announced to you through those who preached the	 	gospel to you </a:t>
            </a:r>
            <a:r>
              <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by the Holy Spirit sent from heaven</a:t>
            </a:r>
            <a:r>
              <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—things into which angels long to 	look.</a:t>
            </a:r>
          </a:p>
        </p:txBody>
      </p:sp>
    </p:spTree>
    <p:extLst>
      <p:ext uri="{BB962C8B-B14F-4D97-AF65-F5344CB8AC3E}">
        <p14:creationId xmlns:p14="http://schemas.microsoft.com/office/powerpoint/2010/main" val="393908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15"/>
                                        </p:tgtEl>
                                        <p:attrNameLst>
                                          <p:attrName>ppt_w</p:attrName>
                                        </p:attrNameLst>
                                      </p:cBhvr>
                                      <p:tavLst>
                                        <p:tav tm="0">
                                          <p:val>
                                            <p:strVal val="ppt_w"/>
                                          </p:val>
                                        </p:tav>
                                        <p:tav tm="100000">
                                          <p:val>
                                            <p:fltVal val="0"/>
                                          </p:val>
                                        </p:tav>
                                      </p:tavLst>
                                    </p:anim>
                                    <p:anim calcmode="lin" valueType="num">
                                      <p:cBhvr>
                                        <p:cTn id="46" dur="500"/>
                                        <p:tgtEl>
                                          <p:spTgt spid="15"/>
                                        </p:tgtEl>
                                        <p:attrNameLst>
                                          <p:attrName>ppt_h</p:attrName>
                                        </p:attrNameLst>
                                      </p:cBhvr>
                                      <p:tavLst>
                                        <p:tav tm="0">
                                          <p:val>
                                            <p:strVal val="ppt_h"/>
                                          </p:val>
                                        </p:tav>
                                        <p:tav tm="100000">
                                          <p:val>
                                            <p:fltVal val="0"/>
                                          </p:val>
                                        </p:tav>
                                      </p:tavLst>
                                    </p:anim>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14"/>
                                        </p:tgtEl>
                                        <p:attrNameLst>
                                          <p:attrName>ppt_w</p:attrName>
                                        </p:attrNameLst>
                                      </p:cBhvr>
                                      <p:tavLst>
                                        <p:tav tm="0">
                                          <p:val>
                                            <p:strVal val="ppt_w"/>
                                          </p:val>
                                        </p:tav>
                                        <p:tav tm="100000">
                                          <p:val>
                                            <p:fltVal val="0"/>
                                          </p:val>
                                        </p:tav>
                                      </p:tavLst>
                                    </p:anim>
                                    <p:anim calcmode="lin" valueType="num">
                                      <p:cBhvr>
                                        <p:cTn id="51" dur="500"/>
                                        <p:tgtEl>
                                          <p:spTgt spid="14"/>
                                        </p:tgtEl>
                                        <p:attrNameLst>
                                          <p:attrName>ppt_h</p:attrName>
                                        </p:attrNameLst>
                                      </p:cBhvr>
                                      <p:tavLst>
                                        <p:tav tm="0">
                                          <p:val>
                                            <p:strVal val="ppt_h"/>
                                          </p:val>
                                        </p:tav>
                                        <p:tav tm="100000">
                                          <p:val>
                                            <p:fltVal val="0"/>
                                          </p:val>
                                        </p:tav>
                                      </p:tavLst>
                                    </p:anim>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13"/>
                                        </p:tgtEl>
                                        <p:attrNameLst>
                                          <p:attrName>ppt_w</p:attrName>
                                        </p:attrNameLst>
                                      </p:cBhvr>
                                      <p:tavLst>
                                        <p:tav tm="0">
                                          <p:val>
                                            <p:strVal val="ppt_w"/>
                                          </p:val>
                                        </p:tav>
                                        <p:tav tm="100000">
                                          <p:val>
                                            <p:fltVal val="0"/>
                                          </p:val>
                                        </p:tav>
                                      </p:tavLst>
                                    </p:anim>
                                    <p:anim calcmode="lin" valueType="num">
                                      <p:cBhvr>
                                        <p:cTn id="56" dur="500"/>
                                        <p:tgtEl>
                                          <p:spTgt spid="13"/>
                                        </p:tgtEl>
                                        <p:attrNameLst>
                                          <p:attrName>ppt_h</p:attrName>
                                        </p:attrNameLst>
                                      </p:cBhvr>
                                      <p:tavLst>
                                        <p:tav tm="0">
                                          <p:val>
                                            <p:strVal val="ppt_h"/>
                                          </p:val>
                                        </p:tav>
                                        <p:tav tm="100000">
                                          <p:val>
                                            <p:fltVal val="0"/>
                                          </p:val>
                                        </p:tav>
                                      </p:tavLst>
                                    </p:anim>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53" presetClass="exit" presetSubtype="32" fill="hold" grpId="1" nodeType="withEffect">
                                  <p:stCondLst>
                                    <p:cond delay="0"/>
                                  </p:stCondLst>
                                  <p:childTnLst>
                                    <p:anim calcmode="lin" valueType="num">
                                      <p:cBhvr>
                                        <p:cTn id="60" dur="500"/>
                                        <p:tgtEl>
                                          <p:spTgt spid="12"/>
                                        </p:tgtEl>
                                        <p:attrNameLst>
                                          <p:attrName>ppt_w</p:attrName>
                                        </p:attrNameLst>
                                      </p:cBhvr>
                                      <p:tavLst>
                                        <p:tav tm="0">
                                          <p:val>
                                            <p:strVal val="ppt_w"/>
                                          </p:val>
                                        </p:tav>
                                        <p:tav tm="100000">
                                          <p:val>
                                            <p:fltVal val="0"/>
                                          </p:val>
                                        </p:tav>
                                      </p:tavLst>
                                    </p:anim>
                                    <p:anim calcmode="lin" valueType="num">
                                      <p:cBhvr>
                                        <p:cTn id="61" dur="500"/>
                                        <p:tgtEl>
                                          <p:spTgt spid="12"/>
                                        </p:tgtEl>
                                        <p:attrNameLst>
                                          <p:attrName>ppt_h</p:attrName>
                                        </p:attrNameLst>
                                      </p:cBhvr>
                                      <p:tavLst>
                                        <p:tav tm="0">
                                          <p:val>
                                            <p:strVal val="ppt_h"/>
                                          </p:val>
                                        </p:tav>
                                        <p:tav tm="100000">
                                          <p:val>
                                            <p:fltVal val="0"/>
                                          </p:val>
                                        </p:tav>
                                      </p:tavLst>
                                    </p:anim>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16"/>
                                        </p:tgtEl>
                                        <p:attrNameLst>
                                          <p:attrName>ppt_w</p:attrName>
                                        </p:attrNameLst>
                                      </p:cBhvr>
                                      <p:tavLst>
                                        <p:tav tm="0">
                                          <p:val>
                                            <p:strVal val="ppt_w"/>
                                          </p:val>
                                        </p:tav>
                                        <p:tav tm="100000">
                                          <p:val>
                                            <p:fltVal val="0"/>
                                          </p:val>
                                        </p:tav>
                                      </p:tavLst>
                                    </p:anim>
                                    <p:anim calcmode="lin" valueType="num">
                                      <p:cBhvr>
                                        <p:cTn id="66" dur="500"/>
                                        <p:tgtEl>
                                          <p:spTgt spid="16"/>
                                        </p:tgtEl>
                                        <p:attrNameLst>
                                          <p:attrName>ppt_h</p:attrName>
                                        </p:attrNameLst>
                                      </p:cBhvr>
                                      <p:tavLst>
                                        <p:tav tm="0">
                                          <p:val>
                                            <p:strVal val="ppt_h"/>
                                          </p:val>
                                        </p:tav>
                                        <p:tav tm="100000">
                                          <p:val>
                                            <p:fltVal val="0"/>
                                          </p:val>
                                        </p:tav>
                                      </p:tavLst>
                                    </p:anim>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fill="hold"/>
                                        <p:tgtEl>
                                          <p:spTgt spid="5"/>
                                        </p:tgtEl>
                                        <p:attrNameLst>
                                          <p:attrName>ppt_w</p:attrName>
                                        </p:attrNameLst>
                                      </p:cBhvr>
                                      <p:tavLst>
                                        <p:tav tm="0">
                                          <p:val>
                                            <p:fltVal val="0"/>
                                          </p:val>
                                        </p:tav>
                                        <p:tav tm="100000">
                                          <p:val>
                                            <p:strVal val="#ppt_w"/>
                                          </p:val>
                                        </p:tav>
                                      </p:tavLst>
                                    </p:anim>
                                    <p:anim calcmode="lin" valueType="num">
                                      <p:cBhvr>
                                        <p:cTn id="78" dur="500" fill="hold"/>
                                        <p:tgtEl>
                                          <p:spTgt spid="5"/>
                                        </p:tgtEl>
                                        <p:attrNameLst>
                                          <p:attrName>ppt_h</p:attrName>
                                        </p:attrNameLst>
                                      </p:cBhvr>
                                      <p:tavLst>
                                        <p:tav tm="0">
                                          <p:val>
                                            <p:fltVal val="0"/>
                                          </p:val>
                                        </p:tav>
                                        <p:tav tm="100000">
                                          <p:val>
                                            <p:strVal val="#ppt_h"/>
                                          </p:val>
                                        </p:tav>
                                      </p:tavLst>
                                    </p:anim>
                                    <p:animEffect transition="in" filter="fade">
                                      <p:cBhvr>
                                        <p:cTn id="79" dur="500"/>
                                        <p:tgtEl>
                                          <p:spTgt spid="5"/>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5"/>
                                        </p:tgtEl>
                                        <p:attrNameLst>
                                          <p:attrName>ppt_w</p:attrName>
                                        </p:attrNameLst>
                                      </p:cBhvr>
                                      <p:tavLst>
                                        <p:tav tm="0">
                                          <p:val>
                                            <p:strVal val="ppt_w"/>
                                          </p:val>
                                        </p:tav>
                                        <p:tav tm="100000">
                                          <p:val>
                                            <p:fltVal val="0"/>
                                          </p:val>
                                        </p:tav>
                                      </p:tavLst>
                                    </p:anim>
                                    <p:anim calcmode="lin" valueType="num">
                                      <p:cBhvr>
                                        <p:cTn id="84" dur="500"/>
                                        <p:tgtEl>
                                          <p:spTgt spid="5"/>
                                        </p:tgtEl>
                                        <p:attrNameLst>
                                          <p:attrName>ppt_h</p:attrName>
                                        </p:attrNameLst>
                                      </p:cBhvr>
                                      <p:tavLst>
                                        <p:tav tm="0">
                                          <p:val>
                                            <p:strVal val="ppt_h"/>
                                          </p:val>
                                        </p:tav>
                                        <p:tav tm="100000">
                                          <p:val>
                                            <p:fltVal val="0"/>
                                          </p:val>
                                        </p:tav>
                                      </p:tavLst>
                                    </p:anim>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p:cTn id="91" dur="500" fill="hold"/>
                                        <p:tgtEl>
                                          <p:spTgt spid="3"/>
                                        </p:tgtEl>
                                        <p:attrNameLst>
                                          <p:attrName>ppt_w</p:attrName>
                                        </p:attrNameLst>
                                      </p:cBhvr>
                                      <p:tavLst>
                                        <p:tav tm="0">
                                          <p:val>
                                            <p:fltVal val="0"/>
                                          </p:val>
                                        </p:tav>
                                        <p:tav tm="100000">
                                          <p:val>
                                            <p:strVal val="#ppt_w"/>
                                          </p:val>
                                        </p:tav>
                                      </p:tavLst>
                                    </p:anim>
                                    <p:anim calcmode="lin" valueType="num">
                                      <p:cBhvr>
                                        <p:cTn id="92" dur="500" fill="hold"/>
                                        <p:tgtEl>
                                          <p:spTgt spid="3"/>
                                        </p:tgtEl>
                                        <p:attrNameLst>
                                          <p:attrName>ppt_h</p:attrName>
                                        </p:attrNameLst>
                                      </p:cBhvr>
                                      <p:tavLst>
                                        <p:tav tm="0">
                                          <p:val>
                                            <p:fltVal val="0"/>
                                          </p:val>
                                        </p:tav>
                                        <p:tav tm="100000">
                                          <p:val>
                                            <p:strVal val="#ppt_h"/>
                                          </p:val>
                                        </p:tav>
                                      </p:tavLst>
                                    </p:anim>
                                    <p:animEffect transition="in" filter="fade">
                                      <p:cBhvr>
                                        <p:cTn id="93" dur="500"/>
                                        <p:tgtEl>
                                          <p:spTgt spid="3"/>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anim calcmode="lin" valueType="num">
                                      <p:cBhvr>
                                        <p:cTn id="98" dur="500" fill="hold"/>
                                        <p:tgtEl>
                                          <p:spTgt spid="4"/>
                                        </p:tgtEl>
                                        <p:attrNameLst>
                                          <p:attrName>ppt_w</p:attrName>
                                        </p:attrNameLst>
                                      </p:cBhvr>
                                      <p:tavLst>
                                        <p:tav tm="0">
                                          <p:val>
                                            <p:fltVal val="0"/>
                                          </p:val>
                                        </p:tav>
                                        <p:tav tm="100000">
                                          <p:val>
                                            <p:strVal val="#ppt_w"/>
                                          </p:val>
                                        </p:tav>
                                      </p:tavLst>
                                    </p:anim>
                                    <p:anim calcmode="lin" valueType="num">
                                      <p:cBhvr>
                                        <p:cTn id="99" dur="500" fill="hold"/>
                                        <p:tgtEl>
                                          <p:spTgt spid="4"/>
                                        </p:tgtEl>
                                        <p:attrNameLst>
                                          <p:attrName>ppt_h</p:attrName>
                                        </p:attrNameLst>
                                      </p:cBhvr>
                                      <p:tavLst>
                                        <p:tav tm="0">
                                          <p:val>
                                            <p:fltVal val="0"/>
                                          </p:val>
                                        </p:tav>
                                        <p:tav tm="100000">
                                          <p:val>
                                            <p:strVal val="#ppt_h"/>
                                          </p:val>
                                        </p:tav>
                                      </p:tavLst>
                                    </p:anim>
                                    <p:animEffect transition="in" filter="fade">
                                      <p:cBhvr>
                                        <p:cTn id="100" dur="500"/>
                                        <p:tgtEl>
                                          <p:spTgt spid="4"/>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0"/>
                                        </p:tgtEl>
                                        <p:attrNameLst>
                                          <p:attrName>style.visibility</p:attrName>
                                        </p:attrNameLst>
                                      </p:cBhvr>
                                      <p:to>
                                        <p:strVal val="visible"/>
                                      </p:to>
                                    </p:set>
                                    <p:anim calcmode="lin" valueType="num">
                                      <p:cBhvr>
                                        <p:cTn id="105" dur="500" fill="hold"/>
                                        <p:tgtEl>
                                          <p:spTgt spid="10"/>
                                        </p:tgtEl>
                                        <p:attrNameLst>
                                          <p:attrName>ppt_w</p:attrName>
                                        </p:attrNameLst>
                                      </p:cBhvr>
                                      <p:tavLst>
                                        <p:tav tm="0">
                                          <p:val>
                                            <p:fltVal val="0"/>
                                          </p:val>
                                        </p:tav>
                                        <p:tav tm="100000">
                                          <p:val>
                                            <p:strVal val="#ppt_w"/>
                                          </p:val>
                                        </p:tav>
                                      </p:tavLst>
                                    </p:anim>
                                    <p:anim calcmode="lin" valueType="num">
                                      <p:cBhvr>
                                        <p:cTn id="106" dur="500" fill="hold"/>
                                        <p:tgtEl>
                                          <p:spTgt spid="10"/>
                                        </p:tgtEl>
                                        <p:attrNameLst>
                                          <p:attrName>ppt_h</p:attrName>
                                        </p:attrNameLst>
                                      </p:cBhvr>
                                      <p:tavLst>
                                        <p:tav tm="0">
                                          <p:val>
                                            <p:fltVal val="0"/>
                                          </p:val>
                                        </p:tav>
                                        <p:tav tm="100000">
                                          <p:val>
                                            <p:strVal val="#ppt_h"/>
                                          </p:val>
                                        </p:tav>
                                      </p:tavLst>
                                    </p:anim>
                                    <p:animEffect transition="in" filter="fade">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1" nodeType="clickEffect">
                                  <p:stCondLst>
                                    <p:cond delay="0"/>
                                  </p:stCondLst>
                                  <p:childTnLst>
                                    <p:anim calcmode="lin" valueType="num">
                                      <p:cBhvr>
                                        <p:cTn id="111" dur="500"/>
                                        <p:tgtEl>
                                          <p:spTgt spid="10"/>
                                        </p:tgtEl>
                                        <p:attrNameLst>
                                          <p:attrName>ppt_w</p:attrName>
                                        </p:attrNameLst>
                                      </p:cBhvr>
                                      <p:tavLst>
                                        <p:tav tm="0">
                                          <p:val>
                                            <p:strVal val="ppt_w"/>
                                          </p:val>
                                        </p:tav>
                                        <p:tav tm="100000">
                                          <p:val>
                                            <p:fltVal val="0"/>
                                          </p:val>
                                        </p:tav>
                                      </p:tavLst>
                                    </p:anim>
                                    <p:anim calcmode="lin" valueType="num">
                                      <p:cBhvr>
                                        <p:cTn id="112" dur="500"/>
                                        <p:tgtEl>
                                          <p:spTgt spid="10"/>
                                        </p:tgtEl>
                                        <p:attrNameLst>
                                          <p:attrName>ppt_h</p:attrName>
                                        </p:attrNameLst>
                                      </p:cBhvr>
                                      <p:tavLst>
                                        <p:tav tm="0">
                                          <p:val>
                                            <p:strVal val="ppt_h"/>
                                          </p:val>
                                        </p:tav>
                                        <p:tav tm="100000">
                                          <p:val>
                                            <p:fltVal val="0"/>
                                          </p:val>
                                        </p:tav>
                                      </p:tavLst>
                                    </p:anim>
                                    <p:animEffect transition="out" filter="fade">
                                      <p:cBhvr>
                                        <p:cTn id="113" dur="500"/>
                                        <p:tgtEl>
                                          <p:spTgt spid="10"/>
                                        </p:tgtEl>
                                      </p:cBhvr>
                                    </p:animEffect>
                                    <p:set>
                                      <p:cBhvr>
                                        <p:cTn id="114" dur="1" fill="hold">
                                          <p:stCondLst>
                                            <p:cond delay="499"/>
                                          </p:stCondLst>
                                        </p:cTn>
                                        <p:tgtEl>
                                          <p:spTgt spid="10"/>
                                        </p:tgtEl>
                                        <p:attrNameLst>
                                          <p:attrName>style.visibility</p:attrName>
                                        </p:attrNameLst>
                                      </p:cBhvr>
                                      <p:to>
                                        <p:strVal val="hidden"/>
                                      </p:to>
                                    </p:set>
                                  </p:childTnLst>
                                </p:cTn>
                              </p:par>
                              <p:par>
                                <p:cTn id="115" presetID="53" presetClass="exit" presetSubtype="32" fill="hold" grpId="1" nodeType="withEffect">
                                  <p:stCondLst>
                                    <p:cond delay="0"/>
                                  </p:stCondLst>
                                  <p:childTnLst>
                                    <p:anim calcmode="lin" valueType="num">
                                      <p:cBhvr>
                                        <p:cTn id="116" dur="500"/>
                                        <p:tgtEl>
                                          <p:spTgt spid="3"/>
                                        </p:tgtEl>
                                        <p:attrNameLst>
                                          <p:attrName>ppt_w</p:attrName>
                                        </p:attrNameLst>
                                      </p:cBhvr>
                                      <p:tavLst>
                                        <p:tav tm="0">
                                          <p:val>
                                            <p:strVal val="ppt_w"/>
                                          </p:val>
                                        </p:tav>
                                        <p:tav tm="100000">
                                          <p:val>
                                            <p:fltVal val="0"/>
                                          </p:val>
                                        </p:tav>
                                      </p:tavLst>
                                    </p:anim>
                                    <p:anim calcmode="lin" valueType="num">
                                      <p:cBhvr>
                                        <p:cTn id="117" dur="500"/>
                                        <p:tgtEl>
                                          <p:spTgt spid="3"/>
                                        </p:tgtEl>
                                        <p:attrNameLst>
                                          <p:attrName>ppt_h</p:attrName>
                                        </p:attrNameLst>
                                      </p:cBhvr>
                                      <p:tavLst>
                                        <p:tav tm="0">
                                          <p:val>
                                            <p:strVal val="ppt_h"/>
                                          </p:val>
                                        </p:tav>
                                        <p:tav tm="100000">
                                          <p:val>
                                            <p:fltVal val="0"/>
                                          </p:val>
                                        </p:tav>
                                      </p:tavLst>
                                    </p:anim>
                                    <p:animEffect transition="out" filter="fade">
                                      <p:cBhvr>
                                        <p:cTn id="118" dur="500"/>
                                        <p:tgtEl>
                                          <p:spTgt spid="3"/>
                                        </p:tgtEl>
                                      </p:cBhvr>
                                    </p:animEffect>
                                    <p:set>
                                      <p:cBhvr>
                                        <p:cTn id="119" dur="1" fill="hold">
                                          <p:stCondLst>
                                            <p:cond delay="499"/>
                                          </p:stCondLst>
                                        </p:cTn>
                                        <p:tgtEl>
                                          <p:spTgt spid="3"/>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4"/>
                                        </p:tgtEl>
                                        <p:attrNameLst>
                                          <p:attrName>ppt_w</p:attrName>
                                        </p:attrNameLst>
                                      </p:cBhvr>
                                      <p:tavLst>
                                        <p:tav tm="0">
                                          <p:val>
                                            <p:strVal val="ppt_w"/>
                                          </p:val>
                                        </p:tav>
                                        <p:tav tm="100000">
                                          <p:val>
                                            <p:fltVal val="0"/>
                                          </p:val>
                                        </p:tav>
                                      </p:tavLst>
                                    </p:anim>
                                    <p:anim calcmode="lin" valueType="num">
                                      <p:cBhvr>
                                        <p:cTn id="122" dur="500"/>
                                        <p:tgtEl>
                                          <p:spTgt spid="4"/>
                                        </p:tgtEl>
                                        <p:attrNameLst>
                                          <p:attrName>ppt_h</p:attrName>
                                        </p:attrNameLst>
                                      </p:cBhvr>
                                      <p:tavLst>
                                        <p:tav tm="0">
                                          <p:val>
                                            <p:strVal val="ppt_h"/>
                                          </p:val>
                                        </p:tav>
                                        <p:tav tm="100000">
                                          <p:val>
                                            <p:fltVal val="0"/>
                                          </p:val>
                                        </p:tav>
                                      </p:tavLst>
                                    </p:anim>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53" presetClass="entr" presetSubtype="16" fill="hold" grpId="0" nodeType="with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ppt_w</p:attrName>
                                        </p:attrNameLst>
                                      </p:cBhvr>
                                      <p:tavLst>
                                        <p:tav tm="0">
                                          <p:val>
                                            <p:fltVal val="0"/>
                                          </p:val>
                                        </p:tav>
                                        <p:tav tm="100000">
                                          <p:val>
                                            <p:strVal val="#ppt_w"/>
                                          </p:val>
                                        </p:tav>
                                      </p:tavLst>
                                    </p:anim>
                                    <p:anim calcmode="lin" valueType="num">
                                      <p:cBhvr>
                                        <p:cTn id="128" dur="500" fill="hold"/>
                                        <p:tgtEl>
                                          <p:spTgt spid="11"/>
                                        </p:tgtEl>
                                        <p:attrNameLst>
                                          <p:attrName>ppt_h</p:attrName>
                                        </p:attrNameLst>
                                      </p:cBhvr>
                                      <p:tavLst>
                                        <p:tav tm="0">
                                          <p:val>
                                            <p:fltVal val="0"/>
                                          </p:val>
                                        </p:tav>
                                        <p:tav tm="100000">
                                          <p:val>
                                            <p:strVal val="#ppt_h"/>
                                          </p:val>
                                        </p:tav>
                                      </p:tavLst>
                                    </p:anim>
                                    <p:animEffect transition="in" filter="fade">
                                      <p:cBhvr>
                                        <p:cTn id="129" dur="500"/>
                                        <p:tgtEl>
                                          <p:spTgt spid="11"/>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grpId="1" nodeType="clickEffect">
                                  <p:stCondLst>
                                    <p:cond delay="0"/>
                                  </p:stCondLst>
                                  <p:childTnLst>
                                    <p:anim calcmode="lin" valueType="num">
                                      <p:cBhvr>
                                        <p:cTn id="133" dur="500"/>
                                        <p:tgtEl>
                                          <p:spTgt spid="11"/>
                                        </p:tgtEl>
                                        <p:attrNameLst>
                                          <p:attrName>ppt_w</p:attrName>
                                        </p:attrNameLst>
                                      </p:cBhvr>
                                      <p:tavLst>
                                        <p:tav tm="0">
                                          <p:val>
                                            <p:strVal val="ppt_w"/>
                                          </p:val>
                                        </p:tav>
                                        <p:tav tm="100000">
                                          <p:val>
                                            <p:fltVal val="0"/>
                                          </p:val>
                                        </p:tav>
                                      </p:tavLst>
                                    </p:anim>
                                    <p:anim calcmode="lin" valueType="num">
                                      <p:cBhvr>
                                        <p:cTn id="134" dur="500"/>
                                        <p:tgtEl>
                                          <p:spTgt spid="11"/>
                                        </p:tgtEl>
                                        <p:attrNameLst>
                                          <p:attrName>ppt_h</p:attrName>
                                        </p:attrNameLst>
                                      </p:cBhvr>
                                      <p:tavLst>
                                        <p:tav tm="0">
                                          <p:val>
                                            <p:strVal val="ppt_h"/>
                                          </p:val>
                                        </p:tav>
                                        <p:tav tm="100000">
                                          <p:val>
                                            <p:fltVal val="0"/>
                                          </p:val>
                                        </p:tav>
                                      </p:tavLst>
                                    </p:anim>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3" grpId="0" animBg="1"/>
      <p:bldP spid="3" grpId="1" animBg="1"/>
      <p:bldP spid="4" grpId="0" animBg="1"/>
      <p:bldP spid="4"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5" grpId="0" animBg="1"/>
      <p:bldP spid="5" grpId="1" animBg="1"/>
      <p:bldP spid="11" grpId="0" animBg="1"/>
      <p:bldP spid="11"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924973"/>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13:27-31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"For those who live in Jerusalem, and their rulers, recognizing neither Him nor the utterances 	of the prophets which are read every Sabbath, fulfilled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these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by condemning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"And though they found no ground for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putting Him to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death, they asked Pilate that He be 	executed.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"When they had carried out all that was written concerning Him, they took Him down from 	the cross and laid Him in a tomb.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"But God raised Him from the dead;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and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many days He appeared to those who came up with Him from Galilee to Jerusalem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very ones who are now His witnesses to the people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people and rulers of Jerusalem did not understand the prophets read every sabbath. 	Therefore unknowingly fulfilled the things the prophets foretold: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3:17; 1Cor 2:8</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laid the body of Jesus in a tomb:</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27:62-66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God raised him from the dead: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 2:23-34; Ro 1:1-4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appeared to those who came up with from Galilee: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1:1-3, 10-13; 2:7; 10:39-42</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(8 slides)</a:t>
            </a:r>
            <a:endParaRPr kumimoji="0" lang="en-US" sz="2400" b="1"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E89E6C3-9524-48B1-A625-D80D8C9C4111}"/>
              </a:ext>
            </a:extLst>
          </p:cNvPr>
          <p:cNvSpPr txBox="1"/>
          <p:nvPr/>
        </p:nvSpPr>
        <p:spPr>
          <a:xfrm>
            <a:off x="0" y="0"/>
            <a:ext cx="12192000" cy="549381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2:23-24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this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delivered over by the predetermined plan and foreknowledge of God, 	you nailed to a cross by the hands of godless men and put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death.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"But God raised Him up again, putting an end to the agony of death, since it was 	impossible for Him to be held in its power.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A9E8D749-8AB0-4A92-94D5-DF8FC894457F}"/>
              </a:ext>
            </a:extLst>
          </p:cNvPr>
          <p:cNvSpPr txBox="1"/>
          <p:nvPr/>
        </p:nvSpPr>
        <p:spPr>
          <a:xfrm>
            <a:off x="0" y="0"/>
            <a:ext cx="12192000" cy="595547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 first account I composed,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Theophilus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about all that Jesus began to do and 	teach,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until the day when He was taken up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heaven,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after He had by the Holy Spirit 	given orders to the apostles whom He had chosen.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To these He also presented Himself alive after His suffering, by many convincing 	proofs, appearing to them over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period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forty days and speaking of the things 	concerning the kingdom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B7D9358-B2F6-4648-B40D-D70DD5F6EA8D}"/>
              </a:ext>
            </a:extLst>
          </p:cNvPr>
          <p:cNvSpPr txBox="1"/>
          <p:nvPr/>
        </p:nvSpPr>
        <p:spPr>
          <a:xfrm>
            <a:off x="0" y="4733365"/>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Corinthians 2:8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wisdom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none of the rulers of this age has understood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if they had 	understood it they would not have crucified the Lord of glory;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289D3A31-89B1-4E43-9F7A-FC10F805D46D}"/>
              </a:ext>
            </a:extLst>
          </p:cNvPr>
          <p:cNvSpPr txBox="1"/>
          <p:nvPr/>
        </p:nvSpPr>
        <p:spPr>
          <a:xfrm>
            <a:off x="0" y="4733365"/>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"And now, brethren, I know that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acted in ignorance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 as your rulers did 	also.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0378922-2DBC-4828-A06E-C52E14A9C3BB}"/>
              </a:ext>
            </a:extLst>
          </p:cNvPr>
          <p:cNvSpPr txBox="1"/>
          <p:nvPr/>
        </p:nvSpPr>
        <p:spPr>
          <a:xfrm>
            <a:off x="0" y="0"/>
            <a:ext cx="12192000" cy="483209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27:62-66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62  Now on the next day, the day after the preparation, the chief priests and the 	Pharisees gathered together with Pilate,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63  and said, "Sir, we remember that when He was still alive that deceiver said, 	'After three days I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 to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rise again.'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64  "Therefore, give orders for the grave to be made secure until the third day, 	otherwise His disciples may come and steal Him away and say to the people, ‘He 	has risen from the dead,' and the last deception will be worse than the first."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65  Pilate said to them, "You have a guard; go, make it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secure as you know how."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66  And they went and made the grave secure, and along with the guard they set a 	seal on the stone.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9FF74EA-FADD-44CE-80CD-73ECFF09BA81}"/>
              </a:ext>
            </a:extLst>
          </p:cNvPr>
          <p:cNvSpPr txBox="1"/>
          <p:nvPr/>
        </p:nvSpPr>
        <p:spPr>
          <a:xfrm>
            <a:off x="0" y="0"/>
            <a:ext cx="12192000" cy="595547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10:39-42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"We are witnesses of all the things He did both in the land of the Jews and in 	Jerusalem. They also put Him to death by hanging Him on a cross.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raised Him up on the third day and granted that He become visible,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not to all the people, but to witnesses who were chosen beforehand by God,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us who ate and drank with Him after He arose from the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"And He ordered us to preach to the people, and solemnly to testify that this is 	the One who has been appointed by God as Judge of the living and the dead.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BF7073F-EAFB-432F-A58B-17F74A2C7936}"/>
              </a:ext>
            </a:extLst>
          </p:cNvPr>
          <p:cNvSpPr txBox="1"/>
          <p:nvPr/>
        </p:nvSpPr>
        <p:spPr>
          <a:xfrm>
            <a:off x="0" y="-12032"/>
            <a:ext cx="12192000" cy="612475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1:10-14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And as they were gazing intently into the sky while He was going, behold, two 	men in white clothing stood beside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They also said,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of Galilee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why do you stand looking into the sky?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Jesus, who has been taken up from you into heaven, will come in just the same 	way as you have watched Him go into heaven."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Then they returned to Jerusalem from the mount called Olivet, which is near 	Jerusalem, a Sabbath day's journey away.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When they had entered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city,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went up to the upper room where they 	were staying;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is, Peter and John and James and Andrew, Philip and Thomas, 	Bartholomew and Matthew, James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Alphaeus, and Simon the Zealot, 	and Judas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James.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2559920A-49E8-4118-B19A-87A664442C41}"/>
              </a:ext>
            </a:extLst>
          </p:cNvPr>
          <p:cNvSpPr txBox="1"/>
          <p:nvPr/>
        </p:nvSpPr>
        <p:spPr>
          <a:xfrm>
            <a:off x="0" y="3814005"/>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2:7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  They were amazed and astonished, saying,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"Why, are not all these who are 	speaking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Galileans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92F0DA7-449A-475D-A798-4DA8AC93A5BA}"/>
              </a:ext>
            </a:extLst>
          </p:cNvPr>
          <p:cNvSpPr txBox="1"/>
          <p:nvPr/>
        </p:nvSpPr>
        <p:spPr>
          <a:xfrm>
            <a:off x="0" y="118338"/>
            <a:ext cx="12192000" cy="529375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Paul, a bond-servant of Christ Jesus, called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apostle, set apart for the gospel 	of God,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which He promised beforehand through His prophets in the holy Scriptures,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concerning His Son, who was born of a descendant of David according to the 	flesh,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was declared the Son of God with power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by the resurrection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from the dead,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according to the Spirit of holiness, Jesus Christ our Lord,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34FB6123-C8CC-49CA-80BB-76984BB55A53}"/>
                  </a:ext>
                </a:extLst>
              </p:cNvPr>
              <p:cNvGraphicFramePr>
                <a:graphicFrameLocks noChangeAspect="1"/>
              </p:cNvGraphicFramePr>
              <p:nvPr/>
            </p:nvGraphicFramePr>
            <p:xfrm>
              <a:off x="1878527" y="6497653"/>
              <a:ext cx="504975" cy="284049"/>
            </p:xfrm>
            <a:graphic>
              <a:graphicData uri="http://schemas.microsoft.com/office/powerpoint/2016/slidezoom">
                <pslz:sldZm>
                  <pslz:sldZmObj sldId="290" cId="3872302310">
                    <pslz:zmPr id="{899C883D-EC95-4F30-B1AA-654134BBC88C}" returnToParent="0" transitionDur="1000">
                      <p166:blipFill xmlns:p166="http://schemas.microsoft.com/office/powerpoint/2016/6/main">
                        <a:blip r:embed="rId4"/>
                        <a:stretch>
                          <a:fillRect/>
                        </a:stretch>
                      </p166:blipFill>
                      <p166:spPr xmlns:p166="http://schemas.microsoft.com/office/powerpoint/2016/6/main">
                        <a:xfrm>
                          <a:off x="0" y="0"/>
                          <a:ext cx="504975" cy="284049"/>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34FB6123-C8CC-49CA-80BB-76984BB55A53}"/>
                  </a:ext>
                </a:extLst>
              </p:cNvPr>
              <p:cNvPicPr>
                <a:picLocks noGrp="1" noRot="1" noChangeAspect="1" noMove="1" noResize="1" noEditPoints="1" noAdjustHandles="1" noChangeArrowheads="1" noChangeShapeType="1"/>
              </p:cNvPicPr>
              <p:nvPr/>
            </p:nvPicPr>
            <p:blipFill>
              <a:blip r:embed="rId5"/>
              <a:stretch>
                <a:fillRect/>
              </a:stretch>
            </p:blipFill>
            <p:spPr>
              <a:xfrm>
                <a:off x="1878527" y="6497653"/>
                <a:ext cx="504975" cy="284049"/>
              </a:xfrm>
              <a:prstGeom prst="rect">
                <a:avLst/>
              </a:prstGeom>
              <a:ln w="3175">
                <a:solidFill>
                  <a:prstClr val="ltGray"/>
                </a:solidFill>
              </a:ln>
            </p:spPr>
          </p:pic>
        </mc:Fallback>
      </mc:AlternateContent>
    </p:spTree>
    <p:extLst>
      <p:ext uri="{BB962C8B-B14F-4D97-AF65-F5344CB8AC3E}">
        <p14:creationId xmlns:p14="http://schemas.microsoft.com/office/powerpoint/2010/main" val="30724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5"/>
                                        </p:tgtEl>
                                        <p:attrNameLst>
                                          <p:attrName>ppt_w</p:attrName>
                                        </p:attrNameLst>
                                      </p:cBhvr>
                                      <p:tavLst>
                                        <p:tav tm="0">
                                          <p:val>
                                            <p:strVal val="ppt_w"/>
                                          </p:val>
                                        </p:tav>
                                        <p:tav tm="100000">
                                          <p:val>
                                            <p:fltVal val="0"/>
                                          </p:val>
                                        </p:tav>
                                      </p:tavLst>
                                    </p:anim>
                                    <p:anim calcmode="lin" valueType="num">
                                      <p:cBhvr>
                                        <p:cTn id="27" dur="500"/>
                                        <p:tgtEl>
                                          <p:spTgt spid="5"/>
                                        </p:tgtEl>
                                        <p:attrNameLst>
                                          <p:attrName>ppt_h</p:attrName>
                                        </p:attrNameLst>
                                      </p:cBhvr>
                                      <p:tavLst>
                                        <p:tav tm="0">
                                          <p:val>
                                            <p:strVal val="ppt_h"/>
                                          </p:val>
                                        </p:tav>
                                        <p:tav tm="100000">
                                          <p:val>
                                            <p:fltVal val="0"/>
                                          </p:val>
                                        </p:tav>
                                      </p:tavLst>
                                    </p:anim>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grpId="1" nodeType="clickEffect">
                                  <p:stCondLst>
                                    <p:cond delay="0"/>
                                  </p:stCondLst>
                                  <p:childTnLst>
                                    <p:anim calcmode="lin" valueType="num">
                                      <p:cBhvr>
                                        <p:cTn id="44" dur="500"/>
                                        <p:tgtEl>
                                          <p:spTgt spid="3"/>
                                        </p:tgtEl>
                                        <p:attrNameLst>
                                          <p:attrName>ppt_w</p:attrName>
                                        </p:attrNameLst>
                                      </p:cBhvr>
                                      <p:tavLst>
                                        <p:tav tm="0">
                                          <p:val>
                                            <p:strVal val="ppt_w"/>
                                          </p:val>
                                        </p:tav>
                                        <p:tav tm="100000">
                                          <p:val>
                                            <p:fltVal val="0"/>
                                          </p:val>
                                        </p:tav>
                                      </p:tavLst>
                                    </p:anim>
                                    <p:anim calcmode="lin" valueType="num">
                                      <p:cBhvr>
                                        <p:cTn id="45" dur="500"/>
                                        <p:tgtEl>
                                          <p:spTgt spid="3"/>
                                        </p:tgtEl>
                                        <p:attrNameLst>
                                          <p:attrName>ppt_h</p:attrName>
                                        </p:attrNameLst>
                                      </p:cBhvr>
                                      <p:tavLst>
                                        <p:tav tm="0">
                                          <p:val>
                                            <p:strVal val="ppt_h"/>
                                          </p:val>
                                        </p:tav>
                                        <p:tav tm="100000">
                                          <p:val>
                                            <p:fltVal val="0"/>
                                          </p:val>
                                        </p:tav>
                                      </p:tavLst>
                                    </p:anim>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6"/>
                                        </p:tgtEl>
                                        <p:attrNameLst>
                                          <p:attrName>ppt_w</p:attrName>
                                        </p:attrNameLst>
                                      </p:cBhvr>
                                      <p:tavLst>
                                        <p:tav tm="0">
                                          <p:val>
                                            <p:strVal val="ppt_w"/>
                                          </p:val>
                                        </p:tav>
                                        <p:tav tm="100000">
                                          <p:val>
                                            <p:fltVal val="0"/>
                                          </p:val>
                                        </p:tav>
                                      </p:tavLst>
                                    </p:anim>
                                    <p:anim calcmode="lin" valueType="num">
                                      <p:cBhvr>
                                        <p:cTn id="63" dur="500"/>
                                        <p:tgtEl>
                                          <p:spTgt spid="6"/>
                                        </p:tgtEl>
                                        <p:attrNameLst>
                                          <p:attrName>ppt_h</p:attrName>
                                        </p:attrNameLst>
                                      </p:cBhvr>
                                      <p:tavLst>
                                        <p:tav tm="0">
                                          <p:val>
                                            <p:strVal val="ppt_h"/>
                                          </p:val>
                                        </p:tav>
                                        <p:tav tm="100000">
                                          <p:val>
                                            <p:fltVal val="0"/>
                                          </p:val>
                                        </p:tav>
                                      </p:tavLst>
                                    </p:anim>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53" presetClass="entr" presetSubtype="16"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fill="hold"/>
                                        <p:tgtEl>
                                          <p:spTgt spid="7"/>
                                        </p:tgtEl>
                                        <p:attrNameLst>
                                          <p:attrName>ppt_w</p:attrName>
                                        </p:attrNameLst>
                                      </p:cBhvr>
                                      <p:tavLst>
                                        <p:tav tm="0">
                                          <p:val>
                                            <p:fltVal val="0"/>
                                          </p:val>
                                        </p:tav>
                                        <p:tav tm="100000">
                                          <p:val>
                                            <p:strVal val="#ppt_w"/>
                                          </p:val>
                                        </p:tav>
                                      </p:tavLst>
                                    </p:anim>
                                    <p:anim calcmode="lin" valueType="num">
                                      <p:cBhvr>
                                        <p:cTn id="69" dur="500" fill="hold"/>
                                        <p:tgtEl>
                                          <p:spTgt spid="7"/>
                                        </p:tgtEl>
                                        <p:attrNameLst>
                                          <p:attrName>ppt_h</p:attrName>
                                        </p:attrNameLst>
                                      </p:cBhvr>
                                      <p:tavLst>
                                        <p:tav tm="0">
                                          <p:val>
                                            <p:fltVal val="0"/>
                                          </p:val>
                                        </p:tav>
                                        <p:tav tm="100000">
                                          <p:val>
                                            <p:strVal val="#ppt_h"/>
                                          </p:val>
                                        </p:tav>
                                      </p:tavLst>
                                    </p:anim>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7"/>
                                        </p:tgtEl>
                                        <p:attrNameLst>
                                          <p:attrName>ppt_w</p:attrName>
                                        </p:attrNameLst>
                                      </p:cBhvr>
                                      <p:tavLst>
                                        <p:tav tm="0">
                                          <p:val>
                                            <p:strVal val="ppt_w"/>
                                          </p:val>
                                        </p:tav>
                                        <p:tav tm="100000">
                                          <p:val>
                                            <p:fltVal val="0"/>
                                          </p:val>
                                        </p:tav>
                                      </p:tavLst>
                                    </p:anim>
                                    <p:anim calcmode="lin" valueType="num">
                                      <p:cBhvr>
                                        <p:cTn id="75" dur="500"/>
                                        <p:tgtEl>
                                          <p:spTgt spid="7"/>
                                        </p:tgtEl>
                                        <p:attrNameLst>
                                          <p:attrName>ppt_h</p:attrName>
                                        </p:attrNameLst>
                                      </p:cBhvr>
                                      <p:tavLst>
                                        <p:tav tm="0">
                                          <p:val>
                                            <p:strVal val="ppt_h"/>
                                          </p:val>
                                        </p:tav>
                                        <p:tav tm="100000">
                                          <p:val>
                                            <p:fltVal val="0"/>
                                          </p:val>
                                        </p:tav>
                                      </p:tavLst>
                                    </p:anim>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 calcmode="lin" valueType="num">
                                      <p:cBhvr>
                                        <p:cTn id="88" dur="500" fill="hold"/>
                                        <p:tgtEl>
                                          <p:spTgt spid="8"/>
                                        </p:tgtEl>
                                        <p:attrNameLst>
                                          <p:attrName>ppt_w</p:attrName>
                                        </p:attrNameLst>
                                      </p:cBhvr>
                                      <p:tavLst>
                                        <p:tav tm="0">
                                          <p:val>
                                            <p:fltVal val="0"/>
                                          </p:val>
                                        </p:tav>
                                        <p:tav tm="100000">
                                          <p:val>
                                            <p:strVal val="#ppt_w"/>
                                          </p:val>
                                        </p:tav>
                                      </p:tavLst>
                                    </p:anim>
                                    <p:anim calcmode="lin" valueType="num">
                                      <p:cBhvr>
                                        <p:cTn id="89" dur="500" fill="hold"/>
                                        <p:tgtEl>
                                          <p:spTgt spid="8"/>
                                        </p:tgtEl>
                                        <p:attrNameLst>
                                          <p:attrName>ppt_h</p:attrName>
                                        </p:attrNameLst>
                                      </p:cBhvr>
                                      <p:tavLst>
                                        <p:tav tm="0">
                                          <p:val>
                                            <p:fltVal val="0"/>
                                          </p:val>
                                        </p:tav>
                                        <p:tav tm="100000">
                                          <p:val>
                                            <p:strVal val="#ppt_h"/>
                                          </p:val>
                                        </p:tav>
                                      </p:tavLst>
                                    </p:anim>
                                    <p:animEffect transition="in" filter="fade">
                                      <p:cBhvr>
                                        <p:cTn id="90" dur="5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8"/>
                                        </p:tgtEl>
                                        <p:attrNameLst>
                                          <p:attrName>ppt_w</p:attrName>
                                        </p:attrNameLst>
                                      </p:cBhvr>
                                      <p:tavLst>
                                        <p:tav tm="0">
                                          <p:val>
                                            <p:strVal val="ppt_w"/>
                                          </p:val>
                                        </p:tav>
                                        <p:tav tm="100000">
                                          <p:val>
                                            <p:fltVal val="0"/>
                                          </p:val>
                                        </p:tav>
                                      </p:tavLst>
                                    </p:anim>
                                    <p:anim calcmode="lin" valueType="num">
                                      <p:cBhvr>
                                        <p:cTn id="95" dur="500"/>
                                        <p:tgtEl>
                                          <p:spTgt spid="8"/>
                                        </p:tgtEl>
                                        <p:attrNameLst>
                                          <p:attrName>ppt_h</p:attrName>
                                        </p:attrNameLst>
                                      </p:cBhvr>
                                      <p:tavLst>
                                        <p:tav tm="0">
                                          <p:val>
                                            <p:strVal val="ppt_h"/>
                                          </p:val>
                                        </p:tav>
                                        <p:tav tm="100000">
                                          <p:val>
                                            <p:fltVal val="0"/>
                                          </p:val>
                                        </p:tav>
                                      </p:tavLst>
                                    </p:anim>
                                    <p:animEffect transition="out" filter="fade">
                                      <p:cBhvr>
                                        <p:cTn id="96" dur="500"/>
                                        <p:tgtEl>
                                          <p:spTgt spid="8"/>
                                        </p:tgtEl>
                                      </p:cBhvr>
                                    </p:animEffect>
                                    <p:set>
                                      <p:cBhvr>
                                        <p:cTn id="97" dur="1" fill="hold">
                                          <p:stCondLst>
                                            <p:cond delay="499"/>
                                          </p:stCondLst>
                                        </p:cTn>
                                        <p:tgtEl>
                                          <p:spTgt spid="8"/>
                                        </p:tgtEl>
                                        <p:attrNameLst>
                                          <p:attrName>style.visibility</p:attrName>
                                        </p:attrNameLst>
                                      </p:cBhvr>
                                      <p:to>
                                        <p:strVal val="hidden"/>
                                      </p:to>
                                    </p:set>
                                  </p:childTnLst>
                                </p:cTn>
                              </p:par>
                              <p:par>
                                <p:cTn id="98" presetID="53" presetClass="entr" presetSubtype="16" fill="hold" grpId="0" nodeType="withEffect">
                                  <p:stCondLst>
                                    <p:cond delay="0"/>
                                  </p:stCondLst>
                                  <p:childTnLst>
                                    <p:set>
                                      <p:cBhvr>
                                        <p:cTn id="99" dur="1" fill="hold">
                                          <p:stCondLst>
                                            <p:cond delay="0"/>
                                          </p:stCondLst>
                                        </p:cTn>
                                        <p:tgtEl>
                                          <p:spTgt spid="10"/>
                                        </p:tgtEl>
                                        <p:attrNameLst>
                                          <p:attrName>style.visibility</p:attrName>
                                        </p:attrNameLst>
                                      </p:cBhvr>
                                      <p:to>
                                        <p:strVal val="visible"/>
                                      </p:to>
                                    </p:set>
                                    <p:anim calcmode="lin" valueType="num">
                                      <p:cBhvr>
                                        <p:cTn id="100" dur="500" fill="hold"/>
                                        <p:tgtEl>
                                          <p:spTgt spid="10"/>
                                        </p:tgtEl>
                                        <p:attrNameLst>
                                          <p:attrName>ppt_w</p:attrName>
                                        </p:attrNameLst>
                                      </p:cBhvr>
                                      <p:tavLst>
                                        <p:tav tm="0">
                                          <p:val>
                                            <p:fltVal val="0"/>
                                          </p:val>
                                        </p:tav>
                                        <p:tav tm="100000">
                                          <p:val>
                                            <p:strVal val="#ppt_w"/>
                                          </p:val>
                                        </p:tav>
                                      </p:tavLst>
                                    </p:anim>
                                    <p:anim calcmode="lin" valueType="num">
                                      <p:cBhvr>
                                        <p:cTn id="101" dur="500" fill="hold"/>
                                        <p:tgtEl>
                                          <p:spTgt spid="10"/>
                                        </p:tgtEl>
                                        <p:attrNameLst>
                                          <p:attrName>ppt_h</p:attrName>
                                        </p:attrNameLst>
                                      </p:cBhvr>
                                      <p:tavLst>
                                        <p:tav tm="0">
                                          <p:val>
                                            <p:fltVal val="0"/>
                                          </p:val>
                                        </p:tav>
                                        <p:tav tm="100000">
                                          <p:val>
                                            <p:strVal val="#ppt_h"/>
                                          </p:val>
                                        </p:tav>
                                      </p:tavLst>
                                    </p:anim>
                                    <p:animEffect transition="in" filter="fade">
                                      <p:cBhvr>
                                        <p:cTn id="102" dur="500"/>
                                        <p:tgtEl>
                                          <p:spTgt spid="10"/>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xit" presetSubtype="32" fill="hold" grpId="1" nodeType="clickEffect">
                                  <p:stCondLst>
                                    <p:cond delay="0"/>
                                  </p:stCondLst>
                                  <p:childTnLst>
                                    <p:anim calcmode="lin" valueType="num">
                                      <p:cBhvr>
                                        <p:cTn id="106" dur="500"/>
                                        <p:tgtEl>
                                          <p:spTgt spid="10"/>
                                        </p:tgtEl>
                                        <p:attrNameLst>
                                          <p:attrName>ppt_w</p:attrName>
                                        </p:attrNameLst>
                                      </p:cBhvr>
                                      <p:tavLst>
                                        <p:tav tm="0">
                                          <p:val>
                                            <p:strVal val="ppt_w"/>
                                          </p:val>
                                        </p:tav>
                                        <p:tav tm="100000">
                                          <p:val>
                                            <p:fltVal val="0"/>
                                          </p:val>
                                        </p:tav>
                                      </p:tavLst>
                                    </p:anim>
                                    <p:anim calcmode="lin" valueType="num">
                                      <p:cBhvr>
                                        <p:cTn id="107" dur="500"/>
                                        <p:tgtEl>
                                          <p:spTgt spid="10"/>
                                        </p:tgtEl>
                                        <p:attrNameLst>
                                          <p:attrName>ppt_h</p:attrName>
                                        </p:attrNameLst>
                                      </p:cBhvr>
                                      <p:tavLst>
                                        <p:tav tm="0">
                                          <p:val>
                                            <p:strVal val="ppt_h"/>
                                          </p:val>
                                        </p:tav>
                                        <p:tav tm="100000">
                                          <p:val>
                                            <p:fltVal val="0"/>
                                          </p:val>
                                        </p:tav>
                                      </p:tavLst>
                                    </p:anim>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par>
                                <p:cTn id="110" presetID="53" presetClass="entr" presetSubtype="16"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500" fill="hold"/>
                                        <p:tgtEl>
                                          <p:spTgt spid="11"/>
                                        </p:tgtEl>
                                        <p:attrNameLst>
                                          <p:attrName>ppt_w</p:attrName>
                                        </p:attrNameLst>
                                      </p:cBhvr>
                                      <p:tavLst>
                                        <p:tav tm="0">
                                          <p:val>
                                            <p:fltVal val="0"/>
                                          </p:val>
                                        </p:tav>
                                        <p:tav tm="100000">
                                          <p:val>
                                            <p:strVal val="#ppt_w"/>
                                          </p:val>
                                        </p:tav>
                                      </p:tavLst>
                                    </p:anim>
                                    <p:anim calcmode="lin" valueType="num">
                                      <p:cBhvr>
                                        <p:cTn id="113" dur="500" fill="hold"/>
                                        <p:tgtEl>
                                          <p:spTgt spid="11"/>
                                        </p:tgtEl>
                                        <p:attrNameLst>
                                          <p:attrName>ppt_h</p:attrName>
                                        </p:attrNameLst>
                                      </p:cBhvr>
                                      <p:tavLst>
                                        <p:tav tm="0">
                                          <p:val>
                                            <p:fltVal val="0"/>
                                          </p:val>
                                        </p:tav>
                                        <p:tav tm="100000">
                                          <p:val>
                                            <p:strVal val="#ppt_h"/>
                                          </p:val>
                                        </p:tav>
                                      </p:tavLst>
                                    </p:anim>
                                    <p:animEffect transition="in" filter="fade">
                                      <p:cBhvr>
                                        <p:cTn id="114" dur="500"/>
                                        <p:tgtEl>
                                          <p:spTgt spid="11"/>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grpId="1" nodeType="click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53" presetClass="entr" presetSubtype="16" fill="hold" grpId="0" nodeType="withEffect">
                                  <p:stCondLst>
                                    <p:cond delay="0"/>
                                  </p:stCondLst>
                                  <p:childTnLst>
                                    <p:set>
                                      <p:cBhvr>
                                        <p:cTn id="123" dur="1" fill="hold">
                                          <p:stCondLst>
                                            <p:cond delay="0"/>
                                          </p:stCondLst>
                                        </p:cTn>
                                        <p:tgtEl>
                                          <p:spTgt spid="9"/>
                                        </p:tgtEl>
                                        <p:attrNameLst>
                                          <p:attrName>style.visibility</p:attrName>
                                        </p:attrNameLst>
                                      </p:cBhvr>
                                      <p:to>
                                        <p:strVal val="visible"/>
                                      </p:to>
                                    </p:set>
                                    <p:anim calcmode="lin" valueType="num">
                                      <p:cBhvr>
                                        <p:cTn id="124" dur="500" fill="hold"/>
                                        <p:tgtEl>
                                          <p:spTgt spid="9"/>
                                        </p:tgtEl>
                                        <p:attrNameLst>
                                          <p:attrName>ppt_w</p:attrName>
                                        </p:attrNameLst>
                                      </p:cBhvr>
                                      <p:tavLst>
                                        <p:tav tm="0">
                                          <p:val>
                                            <p:fltVal val="0"/>
                                          </p:val>
                                        </p:tav>
                                        <p:tav tm="100000">
                                          <p:val>
                                            <p:strVal val="#ppt_w"/>
                                          </p:val>
                                        </p:tav>
                                      </p:tavLst>
                                    </p:anim>
                                    <p:anim calcmode="lin" valueType="num">
                                      <p:cBhvr>
                                        <p:cTn id="125" dur="500" fill="hold"/>
                                        <p:tgtEl>
                                          <p:spTgt spid="9"/>
                                        </p:tgtEl>
                                        <p:attrNameLst>
                                          <p:attrName>ppt_h</p:attrName>
                                        </p:attrNameLst>
                                      </p:cBhvr>
                                      <p:tavLst>
                                        <p:tav tm="0">
                                          <p:val>
                                            <p:fltVal val="0"/>
                                          </p:val>
                                        </p:tav>
                                        <p:tav tm="100000">
                                          <p:val>
                                            <p:strVal val="#ppt_h"/>
                                          </p:val>
                                        </p:tav>
                                      </p:tavLst>
                                    </p:anim>
                                    <p:animEffect transition="in" filter="fade">
                                      <p:cBhvr>
                                        <p:cTn id="126" dur="500"/>
                                        <p:tgtEl>
                                          <p:spTgt spid="9"/>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xit" presetSubtype="32" fill="hold" grpId="1" nodeType="clickEffect">
                                  <p:stCondLst>
                                    <p:cond delay="0"/>
                                  </p:stCondLst>
                                  <p:childTnLst>
                                    <p:anim calcmode="lin" valueType="num">
                                      <p:cBhvr>
                                        <p:cTn id="130" dur="500"/>
                                        <p:tgtEl>
                                          <p:spTgt spid="9"/>
                                        </p:tgtEl>
                                        <p:attrNameLst>
                                          <p:attrName>ppt_w</p:attrName>
                                        </p:attrNameLst>
                                      </p:cBhvr>
                                      <p:tavLst>
                                        <p:tav tm="0">
                                          <p:val>
                                            <p:strVal val="ppt_w"/>
                                          </p:val>
                                        </p:tav>
                                        <p:tav tm="100000">
                                          <p:val>
                                            <p:fltVal val="0"/>
                                          </p:val>
                                        </p:tav>
                                      </p:tavLst>
                                    </p:anim>
                                    <p:anim calcmode="lin" valueType="num">
                                      <p:cBhvr>
                                        <p:cTn id="131" dur="500"/>
                                        <p:tgtEl>
                                          <p:spTgt spid="9"/>
                                        </p:tgtEl>
                                        <p:attrNameLst>
                                          <p:attrName>ppt_h</p:attrName>
                                        </p:attrNameLst>
                                      </p:cBhvr>
                                      <p:tavLst>
                                        <p:tav tm="0">
                                          <p:val>
                                            <p:strVal val="ppt_h"/>
                                          </p:val>
                                        </p:tav>
                                        <p:tav tm="100000">
                                          <p:val>
                                            <p:fltVal val="0"/>
                                          </p:val>
                                        </p:tav>
                                      </p:tavLst>
                                    </p:anim>
                                    <p:animEffect transition="out" filter="fade">
                                      <p:cBhvr>
                                        <p:cTn id="132" dur="500"/>
                                        <p:tgtEl>
                                          <p:spTgt spid="9"/>
                                        </p:tgtEl>
                                      </p:cBhvr>
                                    </p:animEffect>
                                    <p:set>
                                      <p:cBhvr>
                                        <p:cTn id="1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5" grpId="0" animBg="1"/>
      <p:bldP spid="5" grpId="1" animBg="1"/>
      <p:bldP spid="4" grpId="0" animBg="1"/>
      <p:bldP spid="4" grpId="1" animBg="1"/>
      <p:bldP spid="3" grpId="0" animBg="1"/>
      <p:bldP spid="3" grpId="1" animBg="1"/>
      <p:bldP spid="9" grpId="0" animBg="1"/>
      <p:bldP spid="9" grpId="1" animBg="1"/>
      <p:bldP spid="10" grpId="0" animBg="1"/>
      <p:bldP spid="10" grpId="1" animBg="1"/>
      <p:bldP spid="11" grpId="0" animBg="1"/>
      <p:bldP spid="11" grpId="1" animBg="1"/>
      <p:bldP spid="7" grpId="0" animBg="1"/>
      <p:bldP spid="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924973"/>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13:32-37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"And we preach to you the good news of the promise made to the fathers,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that God has fulfilled this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promise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our children in that He raised up Jesus, as it is also 	written in the second Psalm,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ARE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TODAY I HAVE BEGOTTEN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for the fact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that He raised Him up from the dead, no longer to return to decay, He has 	spoken in this way: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GIVE YOU THE HOLY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SURE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blessings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DAVID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"Therefore He also says in another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Psalm,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WILL NOT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ALLOW</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HOLY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ONE 	TO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UNDERGO DECAY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"For David, after he had served the purpose of God in his own generation, fell asleep, and was 	laid among his fathers and underwent decay;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but He whom God raised did not undergo decay.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 preach”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i.e. Paul and Barnabas - Paul is doing the speaking: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13:16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promise made to David was fulfilled when God raised Jesus: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5:42;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2:7;</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12:34; Lk 18:31-34; Acts 13:27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will give you the holy, sure mercies of David: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Isa 55:3;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13:20; 1Pet 1:3-4;</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David foretold one who’s flesh would not decay: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10:16-20;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16:9-10)</a:t>
            </a:r>
          </a:p>
        </p:txBody>
      </p:sp>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C32FD947-6CFB-4B50-B183-25EB81B5FAB4}"/>
                  </a:ext>
                </a:extLst>
              </p:cNvPr>
              <p:cNvGraphicFramePr>
                <a:graphicFrameLocks noChangeAspect="1"/>
              </p:cNvGraphicFramePr>
              <p:nvPr/>
            </p:nvGraphicFramePr>
            <p:xfrm>
              <a:off x="5018573" y="5300437"/>
              <a:ext cx="506372" cy="284834"/>
            </p:xfrm>
            <a:graphic>
              <a:graphicData uri="http://schemas.microsoft.com/office/powerpoint/2016/slidezoom">
                <pslz:sldZm>
                  <pslz:sldZmObj sldId="298" cId="1558545216">
                    <pslz:zmPr id="{634654D0-D18F-459B-A1CE-5124A1B0B804}" returnToParent="0" transitionDur="1000">
                      <p166:blipFill xmlns:p166="http://schemas.microsoft.com/office/powerpoint/2016/6/main">
                        <a:blip r:embed="rId4"/>
                        <a:stretch>
                          <a:fillRect/>
                        </a:stretch>
                      </p166:blipFill>
                      <p166:spPr xmlns:p166="http://schemas.microsoft.com/office/powerpoint/2016/6/main">
                        <a:xfrm>
                          <a:off x="0" y="0"/>
                          <a:ext cx="506372" cy="284834"/>
                        </a:xfrm>
                        <a:prstGeom prst="rect">
                          <a:avLst/>
                        </a:prstGeom>
                        <a:ln w="3175">
                          <a:solidFill>
                            <a:prstClr val="ltGray"/>
                          </a:solidFill>
                        </a:ln>
                      </p166:spPr>
                    </pslz:zmPr>
                  </pslz:sldZmObj>
                </pslz:sldZm>
              </a:graphicData>
            </a:graphic>
          </p:graphicFrame>
        </mc:Choice>
        <mc:Fallback xmlns="">
          <p:pic>
            <p:nvPicPr>
              <p:cNvPr id="16" name="Slide Zoom 15">
                <a:extLst>
                  <a:ext uri="{FF2B5EF4-FFF2-40B4-BE49-F238E27FC236}">
                    <a16:creationId xmlns:a16="http://schemas.microsoft.com/office/drawing/2014/main" id="{C32FD947-6CFB-4B50-B183-25EB81B5FAB4}"/>
                  </a:ext>
                </a:extLst>
              </p:cNvPr>
              <p:cNvPicPr>
                <a:picLocks noGrp="1" noRot="1" noChangeAspect="1" noMove="1" noResize="1" noEditPoints="1" noAdjustHandles="1" noChangeArrowheads="1" noChangeShapeType="1"/>
              </p:cNvPicPr>
              <p:nvPr/>
            </p:nvPicPr>
            <p:blipFill>
              <a:blip r:embed="rId5"/>
              <a:stretch>
                <a:fillRect/>
              </a:stretch>
            </p:blipFill>
            <p:spPr>
              <a:xfrm>
                <a:off x="5018573" y="5300437"/>
                <a:ext cx="506372" cy="284834"/>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7B1B352A-8A12-4D0D-B9F0-521CF0793960}"/>
              </a:ext>
            </a:extLst>
          </p:cNvPr>
          <p:cNvSpPr txBox="1"/>
          <p:nvPr/>
        </p:nvSpPr>
        <p:spPr>
          <a:xfrm>
            <a:off x="0" y="4711847"/>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13:16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Paul stood up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motioning with his hand said, "Men of Israel, and you who 	fear God, listen: </a:t>
            </a:r>
          </a:p>
        </p:txBody>
      </p:sp>
      <p:sp>
        <p:nvSpPr>
          <p:cNvPr id="4" name="TextBox 3">
            <a:extLst>
              <a:ext uri="{FF2B5EF4-FFF2-40B4-BE49-F238E27FC236}">
                <a16:creationId xmlns:a16="http://schemas.microsoft.com/office/drawing/2014/main" id="{08680D81-25E8-4A1B-8321-01323A241067}"/>
              </a:ext>
            </a:extLst>
          </p:cNvPr>
          <p:cNvSpPr txBox="1"/>
          <p:nvPr/>
        </p:nvSpPr>
        <p:spPr>
          <a:xfrm>
            <a:off x="0" y="5583217"/>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5:42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42  And every day, in the temple and from house to house, they kept right on 	teaching and preaching Jesus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Christ.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A31C3B1-A6F5-4F05-ACD7-36860CCEBF69}"/>
              </a:ext>
            </a:extLst>
          </p:cNvPr>
          <p:cNvSpPr txBox="1"/>
          <p:nvPr/>
        </p:nvSpPr>
        <p:spPr>
          <a:xfrm>
            <a:off x="0" y="0"/>
            <a:ext cx="12192000" cy="483209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18:31-34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31  Then He took the twelve aside and said to them, "Behold, we are going up to 	Jerusalem, and all things which are written through the prophets about the Son of 	Man will be accomplished.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"For He will be handed over to the Gentiles, and will be mocked and mistreated 	and spit upon,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and after they have scourged Him, they will kill Him; and the third day He will 	rise again."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the disciples understood none of these things,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meaning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this 	statement was hidden from them, and they did not comprehend the things that 	were said.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C15AE15-F719-4E36-AAD1-B767D17FA2FD}"/>
              </a:ext>
            </a:extLst>
          </p:cNvPr>
          <p:cNvSpPr txBox="1"/>
          <p:nvPr/>
        </p:nvSpPr>
        <p:spPr>
          <a:xfrm>
            <a:off x="0" y="54592"/>
            <a:ext cx="12192000" cy="466281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13:27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"For those who live in Jerusalem, and their rulers, recognizing neither Him nor 	the utterances of the prophets which are read every Sabbath, fulfilled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these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condemning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D1EB84C-EBF2-44D0-A635-D37A3D31616D}"/>
              </a:ext>
            </a:extLst>
          </p:cNvPr>
          <p:cNvSpPr txBox="1"/>
          <p:nvPr/>
        </p:nvSpPr>
        <p:spPr>
          <a:xfrm>
            <a:off x="0" y="4203512"/>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Isaiah 55:3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"Incline your ear and come to Me. Listen,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you may live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I will make an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everlasting covenant with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According to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faithful mercies shown to David. </a:t>
            </a:r>
          </a:p>
        </p:txBody>
      </p:sp>
      <p:sp>
        <p:nvSpPr>
          <p:cNvPr id="10" name="TextBox 9">
            <a:extLst>
              <a:ext uri="{FF2B5EF4-FFF2-40B4-BE49-F238E27FC236}">
                <a16:creationId xmlns:a16="http://schemas.microsoft.com/office/drawing/2014/main" id="{586DF3AF-744F-474B-B9C9-932965E49F6D}"/>
              </a:ext>
            </a:extLst>
          </p:cNvPr>
          <p:cNvSpPr txBox="1"/>
          <p:nvPr/>
        </p:nvSpPr>
        <p:spPr>
          <a:xfrm>
            <a:off x="0" y="4218309"/>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13:20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Now the God of peace, who brought up from the dead the great Shepherd of the 	sheep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through the blood of the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eternal covenant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Jesus our Lord, </a:t>
            </a:r>
          </a:p>
        </p:txBody>
      </p:sp>
      <p:sp>
        <p:nvSpPr>
          <p:cNvPr id="14" name="TextBox 13">
            <a:extLst>
              <a:ext uri="{FF2B5EF4-FFF2-40B4-BE49-F238E27FC236}">
                <a16:creationId xmlns:a16="http://schemas.microsoft.com/office/drawing/2014/main" id="{C5B0D671-3A2F-4D99-9711-C434F1201DF8}"/>
              </a:ext>
            </a:extLst>
          </p:cNvPr>
          <p:cNvSpPr txBox="1"/>
          <p:nvPr/>
        </p:nvSpPr>
        <p:spPr>
          <a:xfrm>
            <a:off x="0" y="13648"/>
            <a:ext cx="12192000" cy="635558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10:16-20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"Behold, I send you out as sheep in the midst of wolves; so be shrewd as 	serpents and innocent as doves.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"But beware of men, for they will hand you over to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courts and scourge you 	in their synagogues;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you will even be brought before governors and kings for My sake, as a 	testimony to them and to the Gentiles.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"But when they hand you over, do not worry about how or what you are to say; 	for it will be given you in that hour what you are to say.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"For it is not you who speak, but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is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Spirit of your Father who speaks in 	you.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While they were ministering to the Lord and fasting,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Holy Spirit said, "Set 	apart for Me Barnabas and Saul for the work to which I have called them." </a:t>
            </a:r>
          </a:p>
        </p:txBody>
      </p:sp>
      <mc:AlternateContent xmlns:mc="http://schemas.openxmlformats.org/markup-compatibility/2006" xmlns:pslz="http://schemas.microsoft.com/office/powerpoint/2016/slidezoom">
        <mc:Choice Requires="pslz">
          <p:graphicFrame>
            <p:nvGraphicFramePr>
              <p:cNvPr id="18" name="Slide Zoom 17">
                <a:extLst>
                  <a:ext uri="{FF2B5EF4-FFF2-40B4-BE49-F238E27FC236}">
                    <a16:creationId xmlns:a16="http://schemas.microsoft.com/office/drawing/2014/main" id="{6D0E86DC-0F75-43E4-9010-018EB650FC50}"/>
                  </a:ext>
                </a:extLst>
              </p:cNvPr>
              <p:cNvGraphicFramePr>
                <a:graphicFrameLocks noChangeAspect="1"/>
              </p:cNvGraphicFramePr>
              <p:nvPr/>
            </p:nvGraphicFramePr>
            <p:xfrm>
              <a:off x="10667679" y="6438447"/>
              <a:ext cx="660132" cy="371324"/>
            </p:xfrm>
            <a:graphic>
              <a:graphicData uri="http://schemas.microsoft.com/office/powerpoint/2016/slidezoom">
                <pslz:sldZm>
                  <pslz:sldZmObj sldId="302" cId="615187011">
                    <pslz:zmPr id="{0F1D0F73-C57D-47AB-B61F-81C2452BF923}" returnToParent="0" transitionDur="1000">
                      <p166:blipFill xmlns:p166="http://schemas.microsoft.com/office/powerpoint/2016/6/main">
                        <a:blip r:embed="rId6"/>
                        <a:stretch>
                          <a:fillRect/>
                        </a:stretch>
                      </p166:blipFill>
                      <p166:spPr xmlns:p166="http://schemas.microsoft.com/office/powerpoint/2016/6/main">
                        <a:xfrm>
                          <a:off x="0" y="0"/>
                          <a:ext cx="660132" cy="371324"/>
                        </a:xfrm>
                        <a:prstGeom prst="rect">
                          <a:avLst/>
                        </a:prstGeom>
                        <a:ln w="3175">
                          <a:solidFill>
                            <a:prstClr val="ltGray"/>
                          </a:solidFill>
                        </a:ln>
                      </p166:spPr>
                    </pslz:zmPr>
                  </pslz:sldZmObj>
                </pslz:sldZm>
              </a:graphicData>
            </a:graphic>
          </p:graphicFrame>
        </mc:Choice>
        <mc:Fallback xmlns="">
          <p:pic>
            <p:nvPicPr>
              <p:cNvPr id="18" name="Slide Zoom 17">
                <a:extLst>
                  <a:ext uri="{FF2B5EF4-FFF2-40B4-BE49-F238E27FC236}">
                    <a16:creationId xmlns:a16="http://schemas.microsoft.com/office/drawing/2014/main" id="{6D0E86DC-0F75-43E4-9010-018EB650FC50}"/>
                  </a:ext>
                </a:extLst>
              </p:cNvPr>
              <p:cNvPicPr>
                <a:picLocks noGrp="1" noRot="1" noChangeAspect="1" noMove="1" noResize="1" noEditPoints="1" noAdjustHandles="1" noChangeArrowheads="1" noChangeShapeType="1"/>
              </p:cNvPicPr>
              <p:nvPr/>
            </p:nvPicPr>
            <p:blipFill>
              <a:blip r:embed="rId7"/>
              <a:stretch>
                <a:fillRect/>
              </a:stretch>
            </p:blipFill>
            <p:spPr>
              <a:xfrm>
                <a:off x="10667679" y="6438447"/>
                <a:ext cx="660132" cy="371324"/>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568BDE88-A31D-4180-8C80-AEC91E0C7D7D}"/>
              </a:ext>
            </a:extLst>
          </p:cNvPr>
          <p:cNvSpPr txBox="1"/>
          <p:nvPr/>
        </p:nvSpPr>
        <p:spPr>
          <a:xfrm>
            <a:off x="0" y="5548311"/>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Psalm 2:7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"I will surely tell of the decree of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said to Me, 'You are My Son, 	Today I have begotten You. </a:t>
            </a:r>
          </a:p>
        </p:txBody>
      </p:sp>
      <p:sp>
        <p:nvSpPr>
          <p:cNvPr id="6" name="TextBox 5">
            <a:extLst>
              <a:ext uri="{FF2B5EF4-FFF2-40B4-BE49-F238E27FC236}">
                <a16:creationId xmlns:a16="http://schemas.microsoft.com/office/drawing/2014/main" id="{E1DE8125-50D9-4CE4-993D-83C1A618D536}"/>
              </a:ext>
            </a:extLst>
          </p:cNvPr>
          <p:cNvSpPr txBox="1"/>
          <p:nvPr/>
        </p:nvSpPr>
        <p:spPr>
          <a:xfrm>
            <a:off x="0" y="156416"/>
            <a:ext cx="12192000" cy="446276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12:34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The crowd then answered Him,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 have heard out of the Law that the Christ is 	to remain forever;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how can You say, 'The Son of Man must be lifted up’? 	Who 	is this Son of Man?"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63E81880-3A28-4BDC-AD38-1BF7F3C20C00}"/>
              </a:ext>
            </a:extLst>
          </p:cNvPr>
          <p:cNvSpPr txBox="1"/>
          <p:nvPr/>
        </p:nvSpPr>
        <p:spPr>
          <a:xfrm>
            <a:off x="0" y="88470"/>
            <a:ext cx="12192000" cy="575542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1:3-4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Blessed be the God and Father of our Lord Jesus Christ, who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according to His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great mercy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has caused us to be born again to a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living hope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through the 	resurrection of Jesus Christ from the dead,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to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obtain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inheritance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imperishable and undefiled and will not fade 	away, reserved in heaven for you,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442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5"/>
                                        </p:tgtEl>
                                        <p:attrNameLst>
                                          <p:attrName>ppt_w</p:attrName>
                                        </p:attrNameLst>
                                      </p:cBhvr>
                                      <p:tavLst>
                                        <p:tav tm="0">
                                          <p:val>
                                            <p:strVal val="ppt_w"/>
                                          </p:val>
                                        </p:tav>
                                        <p:tav tm="100000">
                                          <p:val>
                                            <p:fltVal val="0"/>
                                          </p:val>
                                        </p:tav>
                                      </p:tavLst>
                                    </p:anim>
                                    <p:anim calcmode="lin" valueType="num">
                                      <p:cBhvr>
                                        <p:cTn id="52" dur="500"/>
                                        <p:tgtEl>
                                          <p:spTgt spid="5"/>
                                        </p:tgtEl>
                                        <p:attrNameLst>
                                          <p:attrName>ppt_h</p:attrName>
                                        </p:attrNameLst>
                                      </p:cBhvr>
                                      <p:tavLst>
                                        <p:tav tm="0">
                                          <p:val>
                                            <p:strVal val="ppt_h"/>
                                          </p:val>
                                        </p:tav>
                                        <p:tav tm="100000">
                                          <p:val>
                                            <p:fltVal val="0"/>
                                          </p:val>
                                        </p:tav>
                                      </p:tavLst>
                                    </p:anim>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53" presetClass="entr" presetSubtype="16"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7"/>
                                        </p:tgtEl>
                                        <p:attrNameLst>
                                          <p:attrName>ppt_w</p:attrName>
                                        </p:attrNameLst>
                                      </p:cBhvr>
                                      <p:tavLst>
                                        <p:tav tm="0">
                                          <p:val>
                                            <p:strVal val="ppt_w"/>
                                          </p:val>
                                        </p:tav>
                                        <p:tav tm="100000">
                                          <p:val>
                                            <p:fltVal val="0"/>
                                          </p:val>
                                        </p:tav>
                                      </p:tavLst>
                                    </p:anim>
                                    <p:anim calcmode="lin" valueType="num">
                                      <p:cBhvr>
                                        <p:cTn id="76" dur="500"/>
                                        <p:tgtEl>
                                          <p:spTgt spid="7"/>
                                        </p:tgtEl>
                                        <p:attrNameLst>
                                          <p:attrName>ppt_h</p:attrName>
                                        </p:attrNameLst>
                                      </p:cBhvr>
                                      <p:tavLst>
                                        <p:tav tm="0">
                                          <p:val>
                                            <p:strVal val="ppt_h"/>
                                          </p:val>
                                        </p:tav>
                                        <p:tav tm="100000">
                                          <p:val>
                                            <p:fltVal val="0"/>
                                          </p:val>
                                        </p:tav>
                                      </p:tavLst>
                                    </p:anim>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53" presetClass="entr" presetSubtype="16"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fltVal val="0"/>
                                          </p:val>
                                        </p:tav>
                                        <p:tav tm="100000">
                                          <p:val>
                                            <p:strVal val="#ppt_w"/>
                                          </p:val>
                                        </p:tav>
                                      </p:tavLst>
                                    </p:anim>
                                    <p:anim calcmode="lin" valueType="num">
                                      <p:cBhvr>
                                        <p:cTn id="82" dur="500" fill="hold"/>
                                        <p:tgtEl>
                                          <p:spTgt spid="8"/>
                                        </p:tgtEl>
                                        <p:attrNameLst>
                                          <p:attrName>ppt_h</p:attrName>
                                        </p:attrNameLst>
                                      </p:cBhvr>
                                      <p:tavLst>
                                        <p:tav tm="0">
                                          <p:val>
                                            <p:fltVal val="0"/>
                                          </p:val>
                                        </p:tav>
                                        <p:tav tm="100000">
                                          <p:val>
                                            <p:strVal val="#ppt_h"/>
                                          </p:val>
                                        </p:tav>
                                      </p:tavLst>
                                    </p:anim>
                                    <p:animEffect transition="in" filter="fade">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xit" presetSubtype="32" fill="hold" grpId="1" nodeType="clickEffect">
                                  <p:stCondLst>
                                    <p:cond delay="0"/>
                                  </p:stCondLst>
                                  <p:childTnLst>
                                    <p:anim calcmode="lin" valueType="num">
                                      <p:cBhvr>
                                        <p:cTn id="87" dur="500"/>
                                        <p:tgtEl>
                                          <p:spTgt spid="8"/>
                                        </p:tgtEl>
                                        <p:attrNameLst>
                                          <p:attrName>ppt_w</p:attrName>
                                        </p:attrNameLst>
                                      </p:cBhvr>
                                      <p:tavLst>
                                        <p:tav tm="0">
                                          <p:val>
                                            <p:strVal val="ppt_w"/>
                                          </p:val>
                                        </p:tav>
                                        <p:tav tm="100000">
                                          <p:val>
                                            <p:fltVal val="0"/>
                                          </p:val>
                                        </p:tav>
                                      </p:tavLst>
                                    </p:anim>
                                    <p:anim calcmode="lin" valueType="num">
                                      <p:cBhvr>
                                        <p:cTn id="88" dur="500"/>
                                        <p:tgtEl>
                                          <p:spTgt spid="8"/>
                                        </p:tgtEl>
                                        <p:attrNameLst>
                                          <p:attrName>ppt_h</p:attrName>
                                        </p:attrNameLst>
                                      </p:cBhvr>
                                      <p:tavLst>
                                        <p:tav tm="0">
                                          <p:val>
                                            <p:strVal val="ppt_h"/>
                                          </p:val>
                                        </p:tav>
                                        <p:tav tm="100000">
                                          <p:val>
                                            <p:fltVal val="0"/>
                                          </p:val>
                                        </p:tav>
                                      </p:tavLst>
                                    </p:anim>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9"/>
                                        </p:tgtEl>
                                        <p:attrNameLst>
                                          <p:attrName>ppt_w</p:attrName>
                                        </p:attrNameLst>
                                      </p:cBhvr>
                                      <p:tavLst>
                                        <p:tav tm="0">
                                          <p:val>
                                            <p:strVal val="ppt_w"/>
                                          </p:val>
                                        </p:tav>
                                        <p:tav tm="100000">
                                          <p:val>
                                            <p:fltVal val="0"/>
                                          </p:val>
                                        </p:tav>
                                      </p:tavLst>
                                    </p:anim>
                                    <p:anim calcmode="lin" valueType="num">
                                      <p:cBhvr>
                                        <p:cTn id="106" dur="500"/>
                                        <p:tgtEl>
                                          <p:spTgt spid="9"/>
                                        </p:tgtEl>
                                        <p:attrNameLst>
                                          <p:attrName>ppt_h</p:attrName>
                                        </p:attrNameLst>
                                      </p:cBhvr>
                                      <p:tavLst>
                                        <p:tav tm="0">
                                          <p:val>
                                            <p:strVal val="ppt_h"/>
                                          </p:val>
                                        </p:tav>
                                        <p:tav tm="100000">
                                          <p:val>
                                            <p:fltVal val="0"/>
                                          </p:val>
                                        </p:tav>
                                      </p:tavLst>
                                    </p:anim>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p:cTn id="113" dur="500" fill="hold"/>
                                        <p:tgtEl>
                                          <p:spTgt spid="10"/>
                                        </p:tgtEl>
                                        <p:attrNameLst>
                                          <p:attrName>ppt_w</p:attrName>
                                        </p:attrNameLst>
                                      </p:cBhvr>
                                      <p:tavLst>
                                        <p:tav tm="0">
                                          <p:val>
                                            <p:fltVal val="0"/>
                                          </p:val>
                                        </p:tav>
                                        <p:tav tm="100000">
                                          <p:val>
                                            <p:strVal val="#ppt_w"/>
                                          </p:val>
                                        </p:tav>
                                      </p:tavLst>
                                    </p:anim>
                                    <p:anim calcmode="lin" valueType="num">
                                      <p:cBhvr>
                                        <p:cTn id="114" dur="500" fill="hold"/>
                                        <p:tgtEl>
                                          <p:spTgt spid="10"/>
                                        </p:tgtEl>
                                        <p:attrNameLst>
                                          <p:attrName>ppt_h</p:attrName>
                                        </p:attrNameLst>
                                      </p:cBhvr>
                                      <p:tavLst>
                                        <p:tav tm="0">
                                          <p:val>
                                            <p:fltVal val="0"/>
                                          </p:val>
                                        </p:tav>
                                        <p:tav tm="100000">
                                          <p:val>
                                            <p:strVal val="#ppt_h"/>
                                          </p:val>
                                        </p:tav>
                                      </p:tavLst>
                                    </p:anim>
                                    <p:animEffect transition="in" filter="fade">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0"/>
                                        </p:tgtEl>
                                        <p:attrNameLst>
                                          <p:attrName>ppt_w</p:attrName>
                                        </p:attrNameLst>
                                      </p:cBhvr>
                                      <p:tavLst>
                                        <p:tav tm="0">
                                          <p:val>
                                            <p:strVal val="ppt_w"/>
                                          </p:val>
                                        </p:tav>
                                        <p:tav tm="100000">
                                          <p:val>
                                            <p:fltVal val="0"/>
                                          </p:val>
                                        </p:tav>
                                      </p:tavLst>
                                    </p:anim>
                                    <p:anim calcmode="lin" valueType="num">
                                      <p:cBhvr>
                                        <p:cTn id="120" dur="500"/>
                                        <p:tgtEl>
                                          <p:spTgt spid="10"/>
                                        </p:tgtEl>
                                        <p:attrNameLst>
                                          <p:attrName>ppt_h</p:attrName>
                                        </p:attrNameLst>
                                      </p:cBhvr>
                                      <p:tavLst>
                                        <p:tav tm="0">
                                          <p:val>
                                            <p:strVal val="ppt_h"/>
                                          </p:val>
                                        </p:tav>
                                        <p:tav tm="100000">
                                          <p:val>
                                            <p:fltVal val="0"/>
                                          </p:val>
                                        </p:tav>
                                      </p:tavLst>
                                    </p:anim>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11"/>
                                        </p:tgtEl>
                                        <p:attrNameLst>
                                          <p:attrName>style.visibility</p:attrName>
                                        </p:attrNameLst>
                                      </p:cBhvr>
                                      <p:to>
                                        <p:strVal val="visible"/>
                                      </p:to>
                                    </p:set>
                                    <p:anim calcmode="lin" valueType="num">
                                      <p:cBhvr>
                                        <p:cTn id="127" dur="500" fill="hold"/>
                                        <p:tgtEl>
                                          <p:spTgt spid="11"/>
                                        </p:tgtEl>
                                        <p:attrNameLst>
                                          <p:attrName>ppt_w</p:attrName>
                                        </p:attrNameLst>
                                      </p:cBhvr>
                                      <p:tavLst>
                                        <p:tav tm="0">
                                          <p:val>
                                            <p:fltVal val="0"/>
                                          </p:val>
                                        </p:tav>
                                        <p:tav tm="100000">
                                          <p:val>
                                            <p:strVal val="#ppt_w"/>
                                          </p:val>
                                        </p:tav>
                                      </p:tavLst>
                                    </p:anim>
                                    <p:anim calcmode="lin" valueType="num">
                                      <p:cBhvr>
                                        <p:cTn id="128" dur="500" fill="hold"/>
                                        <p:tgtEl>
                                          <p:spTgt spid="11"/>
                                        </p:tgtEl>
                                        <p:attrNameLst>
                                          <p:attrName>ppt_h</p:attrName>
                                        </p:attrNameLst>
                                      </p:cBhvr>
                                      <p:tavLst>
                                        <p:tav tm="0">
                                          <p:val>
                                            <p:fltVal val="0"/>
                                          </p:val>
                                        </p:tav>
                                        <p:tav tm="100000">
                                          <p:val>
                                            <p:strVal val="#ppt_h"/>
                                          </p:val>
                                        </p:tav>
                                      </p:tavLst>
                                    </p:anim>
                                    <p:animEffect transition="in" filter="fade">
                                      <p:cBhvr>
                                        <p:cTn id="129" dur="500"/>
                                        <p:tgtEl>
                                          <p:spTgt spid="11"/>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grpId="1" nodeType="clickEffect">
                                  <p:stCondLst>
                                    <p:cond delay="0"/>
                                  </p:stCondLst>
                                  <p:childTnLst>
                                    <p:anim calcmode="lin" valueType="num">
                                      <p:cBhvr>
                                        <p:cTn id="133" dur="500"/>
                                        <p:tgtEl>
                                          <p:spTgt spid="11"/>
                                        </p:tgtEl>
                                        <p:attrNameLst>
                                          <p:attrName>ppt_w</p:attrName>
                                        </p:attrNameLst>
                                      </p:cBhvr>
                                      <p:tavLst>
                                        <p:tav tm="0">
                                          <p:val>
                                            <p:strVal val="ppt_w"/>
                                          </p:val>
                                        </p:tav>
                                        <p:tav tm="100000">
                                          <p:val>
                                            <p:fltVal val="0"/>
                                          </p:val>
                                        </p:tav>
                                      </p:tavLst>
                                    </p:anim>
                                    <p:anim calcmode="lin" valueType="num">
                                      <p:cBhvr>
                                        <p:cTn id="134" dur="500"/>
                                        <p:tgtEl>
                                          <p:spTgt spid="11"/>
                                        </p:tgtEl>
                                        <p:attrNameLst>
                                          <p:attrName>ppt_h</p:attrName>
                                        </p:attrNameLst>
                                      </p:cBhvr>
                                      <p:tavLst>
                                        <p:tav tm="0">
                                          <p:val>
                                            <p:strVal val="ppt_h"/>
                                          </p:val>
                                        </p:tav>
                                        <p:tav tm="100000">
                                          <p:val>
                                            <p:fltVal val="0"/>
                                          </p:val>
                                        </p:tav>
                                      </p:tavLst>
                                    </p:anim>
                                    <p:animEffect transition="out" filter="fade">
                                      <p:cBhvr>
                                        <p:cTn id="135" dur="500"/>
                                        <p:tgtEl>
                                          <p:spTgt spid="11"/>
                                        </p:tgtEl>
                                      </p:cBhvr>
                                    </p:animEffect>
                                    <p:set>
                                      <p:cBhvr>
                                        <p:cTn id="136" dur="1" fill="hold">
                                          <p:stCondLst>
                                            <p:cond delay="499"/>
                                          </p:stCondLst>
                                        </p:cTn>
                                        <p:tgtEl>
                                          <p:spTgt spid="11"/>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
                                            <p:txEl>
                                              <p:pRg st="4" end="4"/>
                                            </p:txEl>
                                          </p:spTgt>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14"/>
                                        </p:tgtEl>
                                        <p:attrNameLst>
                                          <p:attrName>style.visibility</p:attrName>
                                        </p:attrNameLst>
                                      </p:cBhvr>
                                      <p:to>
                                        <p:strVal val="visible"/>
                                      </p:to>
                                    </p:set>
                                    <p:anim calcmode="lin" valueType="num">
                                      <p:cBhvr>
                                        <p:cTn id="147" dur="500" fill="hold"/>
                                        <p:tgtEl>
                                          <p:spTgt spid="14"/>
                                        </p:tgtEl>
                                        <p:attrNameLst>
                                          <p:attrName>ppt_w</p:attrName>
                                        </p:attrNameLst>
                                      </p:cBhvr>
                                      <p:tavLst>
                                        <p:tav tm="0">
                                          <p:val>
                                            <p:fltVal val="0"/>
                                          </p:val>
                                        </p:tav>
                                        <p:tav tm="100000">
                                          <p:val>
                                            <p:strVal val="#ppt_w"/>
                                          </p:val>
                                        </p:tav>
                                      </p:tavLst>
                                    </p:anim>
                                    <p:anim calcmode="lin" valueType="num">
                                      <p:cBhvr>
                                        <p:cTn id="148" dur="500" fill="hold"/>
                                        <p:tgtEl>
                                          <p:spTgt spid="14"/>
                                        </p:tgtEl>
                                        <p:attrNameLst>
                                          <p:attrName>ppt_h</p:attrName>
                                        </p:attrNameLst>
                                      </p:cBhvr>
                                      <p:tavLst>
                                        <p:tav tm="0">
                                          <p:val>
                                            <p:fltVal val="0"/>
                                          </p:val>
                                        </p:tav>
                                        <p:tav tm="100000">
                                          <p:val>
                                            <p:strVal val="#ppt_h"/>
                                          </p:val>
                                        </p:tav>
                                      </p:tavLst>
                                    </p:anim>
                                    <p:animEffect transition="in" filter="fade">
                                      <p:cBhvr>
                                        <p:cTn id="149" dur="500"/>
                                        <p:tgtEl>
                                          <p:spTgt spid="14"/>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xit" presetSubtype="32" fill="hold" grpId="1" nodeType="clickEffect">
                                  <p:stCondLst>
                                    <p:cond delay="0"/>
                                  </p:stCondLst>
                                  <p:childTnLst>
                                    <p:anim calcmode="lin" valueType="num">
                                      <p:cBhvr>
                                        <p:cTn id="153" dur="500"/>
                                        <p:tgtEl>
                                          <p:spTgt spid="14"/>
                                        </p:tgtEl>
                                        <p:attrNameLst>
                                          <p:attrName>ppt_w</p:attrName>
                                        </p:attrNameLst>
                                      </p:cBhvr>
                                      <p:tavLst>
                                        <p:tav tm="0">
                                          <p:val>
                                            <p:strVal val="ppt_w"/>
                                          </p:val>
                                        </p:tav>
                                        <p:tav tm="100000">
                                          <p:val>
                                            <p:fltVal val="0"/>
                                          </p:val>
                                        </p:tav>
                                      </p:tavLst>
                                    </p:anim>
                                    <p:anim calcmode="lin" valueType="num">
                                      <p:cBhvr>
                                        <p:cTn id="154" dur="500"/>
                                        <p:tgtEl>
                                          <p:spTgt spid="14"/>
                                        </p:tgtEl>
                                        <p:attrNameLst>
                                          <p:attrName>ppt_h</p:attrName>
                                        </p:attrNameLst>
                                      </p:cBhvr>
                                      <p:tavLst>
                                        <p:tav tm="0">
                                          <p:val>
                                            <p:strVal val="ppt_h"/>
                                          </p:val>
                                        </p:tav>
                                        <p:tav tm="100000">
                                          <p:val>
                                            <p:fltVal val="0"/>
                                          </p:val>
                                        </p:tav>
                                      </p:tavLst>
                                    </p:anim>
                                    <p:animEffect transition="out" filter="fade">
                                      <p:cBhvr>
                                        <p:cTn id="155" dur="500"/>
                                        <p:tgtEl>
                                          <p:spTgt spid="14"/>
                                        </p:tgtEl>
                                      </p:cBhvr>
                                    </p:animEffect>
                                    <p:set>
                                      <p:cBhvr>
                                        <p:cTn id="15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7" grpId="0" animBg="1"/>
      <p:bldP spid="7" grpId="1" animBg="1"/>
      <p:bldP spid="8" grpId="0" animBg="1"/>
      <p:bldP spid="8" grpId="1" animBg="1"/>
      <p:bldP spid="9" grpId="0" animBg="1"/>
      <p:bldP spid="9" grpId="1" animBg="1"/>
      <p:bldP spid="10" grpId="0" animBg="1"/>
      <p:bldP spid="10" grpId="1" animBg="1"/>
      <p:bldP spid="14" grpId="0" animBg="1"/>
      <p:bldP spid="14" grpId="1" animBg="1"/>
      <p:bldP spid="5" grpId="0" animBg="1"/>
      <p:bldP spid="5" grpId="1" animBg="1"/>
      <p:bldP spid="6" grpId="0" animBg="1"/>
      <p:bldP spid="6" grpId="1" animBg="1"/>
      <p:bldP spid="11" grpId="0" animBg="1"/>
      <p:bldP spid="11"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924973"/>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13:38-41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"Therefore let it be known to you, brethren, that through Him forgiveness of sins is 	proclaimed to you,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and through Him everyone who believes is freed from all things, from which you could not be 	freed through the Law of Moses.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"Therefore take heed, so that the thing spoken of in the Prophets may not come upon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41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BEHOLD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SCOFFERS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MARVEL</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PERISH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AM 	ACCOMPLISHING A WORK IN YOUR DAYS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WORK WHICH YOU WILL NEVER 	BELIEVE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THOUGH SOMEONE SHOULD DESCRIBE IT TO YOU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Through Jesus, forgiveness of sins is proclaimed: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And through Jesus believers will be freed from what the Law could not free you: </a:t>
            </a:r>
            <a:r>
              <a:rPr kumimoji="0" lang="en-US" sz="2000" b="0" i="1"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2 slides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Beware, lest you become like Israel when Habakkuk foretold the Babylonian captivity: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1:5-6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Those in the Synagogue at Antioch find themselves in a similar situation. God has sent them 		His prophet who has revealed God’s will to them. As incredible as the Gospel is, honest souls 		know they must accept the message. Will they behave as the Jews did in Habakkuk’s day?</a:t>
            </a:r>
          </a:p>
        </p:txBody>
      </p:sp>
      <p:sp>
        <p:nvSpPr>
          <p:cNvPr id="3" name="TextBox 2">
            <a:extLst>
              <a:ext uri="{FF2B5EF4-FFF2-40B4-BE49-F238E27FC236}">
                <a16:creationId xmlns:a16="http://schemas.microsoft.com/office/drawing/2014/main" id="{5C027882-2E0E-4908-9469-18AFA7C5F2F4}"/>
              </a:ext>
            </a:extLst>
          </p:cNvPr>
          <p:cNvSpPr txBox="1"/>
          <p:nvPr/>
        </p:nvSpPr>
        <p:spPr>
          <a:xfrm>
            <a:off x="-10758" y="21516"/>
            <a:ext cx="12192000" cy="357020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Habakkuk 1:5-6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"Look among the nations! Observe! Be astonished! Wonder! Because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 am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doing 	something in your days— You would not believe if you were told.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"For behold, I am raising up the Chaldeans, That fierce and impetuous people 	Who march throughout the earth To seize dwelling places which are not theirs.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1A842517-7A02-46D0-A703-E85A25699AC5}"/>
                  </a:ext>
                </a:extLst>
              </p:cNvPr>
              <p:cNvGraphicFramePr>
                <a:graphicFrameLocks noChangeAspect="1"/>
              </p:cNvGraphicFramePr>
              <p:nvPr/>
            </p:nvGraphicFramePr>
            <p:xfrm>
              <a:off x="11492152" y="4201467"/>
              <a:ext cx="583985" cy="328491"/>
            </p:xfrm>
            <a:graphic>
              <a:graphicData uri="http://schemas.microsoft.com/office/powerpoint/2016/slidezoom">
                <pslz:sldZm>
                  <pslz:sldZmObj sldId="300" cId="2395392212">
                    <pslz:zmPr id="{FDC320D1-4DCF-4F95-8BE9-628308DE5509}" returnToParent="0" transitionDur="1000">
                      <p166:blipFill xmlns:p166="http://schemas.microsoft.com/office/powerpoint/2016/6/main">
                        <a:blip r:embed="rId4"/>
                        <a:stretch>
                          <a:fillRect/>
                        </a:stretch>
                      </p166:blipFill>
                      <p166:spPr xmlns:p166="http://schemas.microsoft.com/office/powerpoint/2016/6/main">
                        <a:xfrm>
                          <a:off x="0" y="0"/>
                          <a:ext cx="583985" cy="328491"/>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1A842517-7A02-46D0-A703-E85A25699AC5}"/>
                  </a:ext>
                </a:extLst>
              </p:cNvPr>
              <p:cNvPicPr>
                <a:picLocks noGrp="1" noRot="1" noChangeAspect="1" noMove="1" noResize="1" noEditPoints="1" noAdjustHandles="1" noChangeArrowheads="1" noChangeShapeType="1"/>
              </p:cNvPicPr>
              <p:nvPr/>
            </p:nvPicPr>
            <p:blipFill>
              <a:blip r:embed="rId5"/>
              <a:stretch>
                <a:fillRect/>
              </a:stretch>
            </p:blipFill>
            <p:spPr>
              <a:xfrm>
                <a:off x="11492152" y="4201467"/>
                <a:ext cx="583985" cy="328491"/>
              </a:xfrm>
              <a:prstGeom prst="rect">
                <a:avLst/>
              </a:prstGeom>
              <a:ln w="3175">
                <a:solidFill>
                  <a:prstClr val="ltGray"/>
                </a:solidFill>
              </a:ln>
            </p:spPr>
          </p:pic>
        </mc:Fallback>
      </mc:AlternateContent>
    </p:spTree>
    <p:extLst>
      <p:ext uri="{BB962C8B-B14F-4D97-AF65-F5344CB8AC3E}">
        <p14:creationId xmlns:p14="http://schemas.microsoft.com/office/powerpoint/2010/main" val="241799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3"/>
                                        </p:tgtEl>
                                        <p:attrNameLst>
                                          <p:attrName>ppt_w</p:attrName>
                                        </p:attrNameLst>
                                      </p:cBhvr>
                                      <p:tavLst>
                                        <p:tav tm="0">
                                          <p:val>
                                            <p:strVal val="ppt_w"/>
                                          </p:val>
                                        </p:tav>
                                        <p:tav tm="100000">
                                          <p:val>
                                            <p:fltVal val="0"/>
                                          </p:val>
                                        </p:tav>
                                      </p:tavLst>
                                    </p:anim>
                                    <p:anim calcmode="lin" valueType="num">
                                      <p:cBhvr>
                                        <p:cTn id="28" dur="500"/>
                                        <p:tgtEl>
                                          <p:spTgt spid="3"/>
                                        </p:tgtEl>
                                        <p:attrNameLst>
                                          <p:attrName>ppt_h</p:attrName>
                                        </p:attrNameLst>
                                      </p:cBhvr>
                                      <p:tavLst>
                                        <p:tav tm="0">
                                          <p:val>
                                            <p:strVal val="ppt_h"/>
                                          </p:val>
                                        </p:tav>
                                        <p:tav tm="100000">
                                          <p:val>
                                            <p:fltVal val="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555641"/>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13:42-45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42  As Paul and Barnabas were going out, the people kept begging that these things might be 	spoken to them the next Sabbath.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43  Now when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meeting of</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synagogue had broken up, many of the Jews and of the God-	fearing proselytes followed Paul and Barnabas, who, speaking to them, were urging them to 	continue in the grace of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44  The next Sabbath nearly the whole city assembled to hear the word of the Lord.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45  But when the Jews saw the crowds, they were filled with jealousy and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contradicting the 	things spoken by Paul, and were blaspheming.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How did the people respond to the Gospel preached by Paul and Barnabas?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Some of both Jews and Gentile Proselytes were earnestly requesting, exhorting them to teach 		these things the next Sabbath: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17:11; 1Pet 2:2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 in the Grace of God: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indicates they became Christians. Paul had told them 			what to do to enter the grace of God.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13:20-23; Acts 2:37-38, 40-41; Acts 14:21-22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majority of the Jews rejected the Gospel:</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5:17; 17:5; 1Thess 2:14-16; Mt 7:13-14</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40D59FD6-BAD2-4AB3-ADD9-7CCEEBB6B5D9}"/>
              </a:ext>
            </a:extLst>
          </p:cNvPr>
          <p:cNvSpPr txBox="1"/>
          <p:nvPr/>
        </p:nvSpPr>
        <p:spPr>
          <a:xfrm>
            <a:off x="0" y="150597"/>
            <a:ext cx="12192000" cy="3139321"/>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17:11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Now these were more noble-minded than those in Thessalonica,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for they 	received the word with great eagerness,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examining the Scriptures daily,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to see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whether these things were so.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0ABC1CA3-FF31-42B8-93C9-DA13F0552BF8}"/>
              </a:ext>
            </a:extLst>
          </p:cNvPr>
          <p:cNvSpPr txBox="1"/>
          <p:nvPr/>
        </p:nvSpPr>
        <p:spPr>
          <a:xfrm>
            <a:off x="0" y="4970033"/>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Peter 2:2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like newborn babes,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long for the pure milk of the word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that by it you may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grow in respect to salvation,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0014637-D1BF-4F29-A27F-CF0113C4EFCB}"/>
              </a:ext>
            </a:extLst>
          </p:cNvPr>
          <p:cNvSpPr txBox="1"/>
          <p:nvPr/>
        </p:nvSpPr>
        <p:spPr>
          <a:xfrm>
            <a:off x="0" y="0"/>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11:20-23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  But there were some of them, men of Cyprus and Cyrene, who came to 	Antioch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speaking to the Greeks also, preaching the Lord Jesus.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21  And the hand of the Lord was with them, and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 large number who believed 	turned to the Lord.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22  And the news about them reached the ears of the church at Jerusalem, and 	they sent Barnabas off to Antioch.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23  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Then when he had come and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witnessed the grace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 rejoiced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encourage them all with resolute heart to remain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true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 Lord;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DBD39C7-581A-4ACE-B7AF-30109FB60BB1}"/>
              </a:ext>
            </a:extLst>
          </p:cNvPr>
          <p:cNvSpPr txBox="1"/>
          <p:nvPr/>
        </p:nvSpPr>
        <p:spPr>
          <a:xfrm>
            <a:off x="0" y="0"/>
            <a:ext cx="12192000" cy="506292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2:37-38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37  Now when they heard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they were pierced to the heart, and said to Peter 	and the rest of the apostles,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Brethren, what shall we do?"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38  And Peter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said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them,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Repent, and let each of you be baptized in the name 	of Jesus Christ for the forgiveness of your sins; and you shall receive the gift of 	the Holy Spirit.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2:40-41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40  And </a:t>
            </a:r>
            <a:r>
              <a:rPr kumimoji="0" lang="en-US" sz="2800" b="0" i="0" u="sng" strike="noStrike" kern="1200" cap="none" spc="0" normalizeH="0" baseline="0" noProof="0" dirty="0">
                <a:ln>
                  <a:noFill/>
                </a:ln>
                <a:solidFill>
                  <a:srgbClr val="FF0000"/>
                </a:solidFill>
                <a:effectLst/>
                <a:uLnTx/>
                <a:uFillTx/>
                <a:latin typeface="Calibri" panose="020F0502020204030204"/>
                <a:ea typeface="+mn-ea"/>
                <a:cs typeface="+mn-cs"/>
              </a:rPr>
              <a:t>with many other words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 solemnly testified and kept on exhorting them, 	saying, "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Be saved from this perverse generation!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41  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So then,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those who had received his word were baptized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srgbClr val="FF0000"/>
                </a:solidFill>
                <a:effectLst/>
                <a:uLnTx/>
                <a:uFillTx/>
                <a:latin typeface="Calibri" panose="020F0502020204030204"/>
                <a:ea typeface="+mn-ea"/>
                <a:cs typeface="+mn-cs"/>
              </a:rPr>
              <a:t>and there were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srgbClr val="FF0000"/>
                </a:solidFill>
                <a:effectLst/>
                <a:uLnTx/>
                <a:uFillTx/>
                <a:latin typeface="Calibri" panose="020F0502020204030204"/>
                <a:ea typeface="+mn-ea"/>
                <a:cs typeface="+mn-cs"/>
              </a:rPr>
              <a:t>added that day about three thousand souls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6E9E0644-F71C-4CF5-A2EC-5D60BE95AE3C}"/>
              </a:ext>
            </a:extLst>
          </p:cNvPr>
          <p:cNvSpPr txBox="1"/>
          <p:nvPr/>
        </p:nvSpPr>
        <p:spPr>
          <a:xfrm>
            <a:off x="0" y="3558096"/>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5:17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17  But the high priest rose up, along with all his associates (that is the sect of the 	Sadducees),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they were filled with jealousy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435A97D-4F41-471F-86AF-166B0BE058BA}"/>
              </a:ext>
            </a:extLst>
          </p:cNvPr>
          <p:cNvSpPr txBox="1"/>
          <p:nvPr/>
        </p:nvSpPr>
        <p:spPr>
          <a:xfrm>
            <a:off x="0" y="3375210"/>
            <a:ext cx="1219200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17:5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But the Jews, becoming jealous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taking along some wicked men from the 	market place, formed a mob and set the city in an uproar; and coming upon the 	house of Jason, they were seeking to bring them out to the people.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4519658F-CFA8-43E0-992B-F16FAE6B4D14}"/>
              </a:ext>
            </a:extLst>
          </p:cNvPr>
          <p:cNvSpPr txBox="1"/>
          <p:nvPr/>
        </p:nvSpPr>
        <p:spPr>
          <a:xfrm>
            <a:off x="0" y="0"/>
            <a:ext cx="12192000" cy="592469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Thessalonians 2:14-16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For you, brethren, became imitators of 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churches of God in Christ Jesus that 	are in Judea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you also endured the same sufferings at the hands of your own 	countrymen,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even as they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did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from the Jews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15   who both killed the Lord Jesus and the prophets, and drove us out. They are 	not pleasing to God, but hostile to all men,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hindering us from speaking to the Gentiles that they might be saved;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with the 	result that they always fill up the measure of their sins. But wrath has come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upon them to the utmost.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F4E0E062-84D1-4D75-99C0-39CA336F5CE3}"/>
              </a:ext>
            </a:extLst>
          </p:cNvPr>
          <p:cNvSpPr txBox="1"/>
          <p:nvPr/>
        </p:nvSpPr>
        <p:spPr>
          <a:xfrm>
            <a:off x="0" y="3590370"/>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Matthew 7:13-14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  " Enter by the narrow gate; for the gate is wide, and the way is broad that leads 	to destruction,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many are those who enter by it.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"For the gate is small, and the way is narrow that leads to life,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few are 	those who find it. </a:t>
            </a:r>
          </a:p>
        </p:txBody>
      </p:sp>
      <p:sp>
        <p:nvSpPr>
          <p:cNvPr id="7" name="TextBox 6">
            <a:extLst>
              <a:ext uri="{FF2B5EF4-FFF2-40B4-BE49-F238E27FC236}">
                <a16:creationId xmlns:a16="http://schemas.microsoft.com/office/drawing/2014/main" id="{B44B3BA4-254B-470A-8E68-0AF705FD00BD}"/>
              </a:ext>
            </a:extLst>
          </p:cNvPr>
          <p:cNvSpPr txBox="1"/>
          <p:nvPr/>
        </p:nvSpPr>
        <p:spPr>
          <a:xfrm>
            <a:off x="0" y="0"/>
            <a:ext cx="12192000" cy="486287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14:21-22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21  And after they had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preached the gospel to that city and had made many 	disciples, they returned to Lystra and to Iconium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and to Antioch</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strengthening the souls of the disciples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encouraging them to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continue in the 	faith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saying,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Through many tribulations we must enter the kingdom of 	God."   </a:t>
            </a:r>
            <a:r>
              <a:rPr kumimoji="0" lang="en-US" sz="2000" b="0" i="1" u="none" strike="noStrike" kern="1200" cap="none" spc="0" normalizeH="0" baseline="0" noProof="0" dirty="0">
                <a:ln>
                  <a:noFill/>
                </a:ln>
                <a:solidFill>
                  <a:srgbClr val="0000CC"/>
                </a:solidFill>
                <a:effectLst/>
                <a:uLnTx/>
                <a:uFillTx/>
                <a:latin typeface="Calibri" panose="020F0502020204030204"/>
                <a:ea typeface="+mn-ea"/>
                <a:cs typeface="+mn-cs"/>
              </a:rPr>
              <a:t>(To continue in the Grace of God = Continue in faith - NAN)</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2162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5"/>
                                        </p:tgtEl>
                                        <p:attrNameLst>
                                          <p:attrName>ppt_w</p:attrName>
                                        </p:attrNameLst>
                                      </p:cBhvr>
                                      <p:tavLst>
                                        <p:tav tm="0">
                                          <p:val>
                                            <p:strVal val="ppt_w"/>
                                          </p:val>
                                        </p:tav>
                                        <p:tav tm="100000">
                                          <p:val>
                                            <p:fltVal val="0"/>
                                          </p:val>
                                        </p:tav>
                                      </p:tavLst>
                                    </p:anim>
                                    <p:anim calcmode="lin" valueType="num">
                                      <p:cBhvr>
                                        <p:cTn id="52" dur="500"/>
                                        <p:tgtEl>
                                          <p:spTgt spid="5"/>
                                        </p:tgtEl>
                                        <p:attrNameLst>
                                          <p:attrName>ppt_h</p:attrName>
                                        </p:attrNameLst>
                                      </p:cBhvr>
                                      <p:tavLst>
                                        <p:tav tm="0">
                                          <p:val>
                                            <p:strVal val="ppt_h"/>
                                          </p:val>
                                        </p:tav>
                                        <p:tav tm="100000">
                                          <p:val>
                                            <p:fltVal val="0"/>
                                          </p:val>
                                        </p:tav>
                                      </p:tavLst>
                                    </p:anim>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6"/>
                                        </p:tgtEl>
                                        <p:attrNameLst>
                                          <p:attrName>ppt_w</p:attrName>
                                        </p:attrNameLst>
                                      </p:cBhvr>
                                      <p:tavLst>
                                        <p:tav tm="0">
                                          <p:val>
                                            <p:strVal val="ppt_w"/>
                                          </p:val>
                                        </p:tav>
                                        <p:tav tm="100000">
                                          <p:val>
                                            <p:fltVal val="0"/>
                                          </p:val>
                                        </p:tav>
                                      </p:tavLst>
                                    </p:anim>
                                    <p:anim calcmode="lin" valueType="num">
                                      <p:cBhvr>
                                        <p:cTn id="66" dur="500"/>
                                        <p:tgtEl>
                                          <p:spTgt spid="6"/>
                                        </p:tgtEl>
                                        <p:attrNameLst>
                                          <p:attrName>ppt_h</p:attrName>
                                        </p:attrNameLst>
                                      </p:cBhvr>
                                      <p:tavLst>
                                        <p:tav tm="0">
                                          <p:val>
                                            <p:strVal val="ppt_h"/>
                                          </p:val>
                                        </p:tav>
                                        <p:tav tm="100000">
                                          <p:val>
                                            <p:fltVal val="0"/>
                                          </p:val>
                                        </p:tav>
                                      </p:tavLst>
                                    </p:anim>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Effect transition="in" filter="fade">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8"/>
                                        </p:tgtEl>
                                        <p:attrNameLst>
                                          <p:attrName>ppt_w</p:attrName>
                                        </p:attrNameLst>
                                      </p:cBhvr>
                                      <p:tavLst>
                                        <p:tav tm="0">
                                          <p:val>
                                            <p:strVal val="ppt_w"/>
                                          </p:val>
                                        </p:tav>
                                        <p:tav tm="100000">
                                          <p:val>
                                            <p:fltVal val="0"/>
                                          </p:val>
                                        </p:tav>
                                      </p:tavLst>
                                    </p:anim>
                                    <p:anim calcmode="lin" valueType="num">
                                      <p:cBhvr>
                                        <p:cTn id="98" dur="500"/>
                                        <p:tgtEl>
                                          <p:spTgt spid="8"/>
                                        </p:tgtEl>
                                        <p:attrNameLst>
                                          <p:attrName>ppt_h</p:attrName>
                                        </p:attrNameLst>
                                      </p:cBhvr>
                                      <p:tavLst>
                                        <p:tav tm="0">
                                          <p:val>
                                            <p:strVal val="ppt_h"/>
                                          </p:val>
                                        </p:tav>
                                        <p:tav tm="100000">
                                          <p:val>
                                            <p:fltVal val="0"/>
                                          </p:val>
                                        </p:tav>
                                      </p:tavLst>
                                    </p:anim>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9"/>
                                        </p:tgtEl>
                                        <p:attrNameLst>
                                          <p:attrName>style.visibility</p:attrName>
                                        </p:attrNameLst>
                                      </p:cBhvr>
                                      <p:to>
                                        <p:strVal val="visible"/>
                                      </p:to>
                                    </p:set>
                                    <p:anim calcmode="lin" valueType="num">
                                      <p:cBhvr>
                                        <p:cTn id="105" dur="500" fill="hold"/>
                                        <p:tgtEl>
                                          <p:spTgt spid="9"/>
                                        </p:tgtEl>
                                        <p:attrNameLst>
                                          <p:attrName>ppt_w</p:attrName>
                                        </p:attrNameLst>
                                      </p:cBhvr>
                                      <p:tavLst>
                                        <p:tav tm="0">
                                          <p:val>
                                            <p:fltVal val="0"/>
                                          </p:val>
                                        </p:tav>
                                        <p:tav tm="100000">
                                          <p:val>
                                            <p:strVal val="#ppt_w"/>
                                          </p:val>
                                        </p:tav>
                                      </p:tavLst>
                                    </p:anim>
                                    <p:anim calcmode="lin" valueType="num">
                                      <p:cBhvr>
                                        <p:cTn id="106" dur="500" fill="hold"/>
                                        <p:tgtEl>
                                          <p:spTgt spid="9"/>
                                        </p:tgtEl>
                                        <p:attrNameLst>
                                          <p:attrName>ppt_h</p:attrName>
                                        </p:attrNameLst>
                                      </p:cBhvr>
                                      <p:tavLst>
                                        <p:tav tm="0">
                                          <p:val>
                                            <p:fltVal val="0"/>
                                          </p:val>
                                        </p:tav>
                                        <p:tav tm="100000">
                                          <p:val>
                                            <p:strVal val="#ppt_h"/>
                                          </p:val>
                                        </p:tav>
                                      </p:tavLst>
                                    </p:anim>
                                    <p:animEffect transition="in" filter="fade">
                                      <p:cBhvr>
                                        <p:cTn id="107" dur="500"/>
                                        <p:tgtEl>
                                          <p:spTgt spid="9"/>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1" nodeType="clickEffect">
                                  <p:stCondLst>
                                    <p:cond delay="0"/>
                                  </p:stCondLst>
                                  <p:childTnLst>
                                    <p:anim calcmode="lin" valueType="num">
                                      <p:cBhvr>
                                        <p:cTn id="111" dur="500"/>
                                        <p:tgtEl>
                                          <p:spTgt spid="9"/>
                                        </p:tgtEl>
                                        <p:attrNameLst>
                                          <p:attrName>ppt_w</p:attrName>
                                        </p:attrNameLst>
                                      </p:cBhvr>
                                      <p:tavLst>
                                        <p:tav tm="0">
                                          <p:val>
                                            <p:strVal val="ppt_w"/>
                                          </p:val>
                                        </p:tav>
                                        <p:tav tm="100000">
                                          <p:val>
                                            <p:fltVal val="0"/>
                                          </p:val>
                                        </p:tav>
                                      </p:tavLst>
                                    </p:anim>
                                    <p:anim calcmode="lin" valueType="num">
                                      <p:cBhvr>
                                        <p:cTn id="112" dur="500"/>
                                        <p:tgtEl>
                                          <p:spTgt spid="9"/>
                                        </p:tgtEl>
                                        <p:attrNameLst>
                                          <p:attrName>ppt_h</p:attrName>
                                        </p:attrNameLst>
                                      </p:cBhvr>
                                      <p:tavLst>
                                        <p:tav tm="0">
                                          <p:val>
                                            <p:strVal val="ppt_h"/>
                                          </p:val>
                                        </p:tav>
                                        <p:tav tm="100000">
                                          <p:val>
                                            <p:fltVal val="0"/>
                                          </p:val>
                                        </p:tav>
                                      </p:tavLst>
                                    </p:anim>
                                    <p:animEffect transition="out" filter="fade">
                                      <p:cBhvr>
                                        <p:cTn id="113" dur="500"/>
                                        <p:tgtEl>
                                          <p:spTgt spid="9"/>
                                        </p:tgtEl>
                                      </p:cBhvr>
                                    </p:animEffect>
                                    <p:set>
                                      <p:cBhvr>
                                        <p:cTn id="114" dur="1" fill="hold">
                                          <p:stCondLst>
                                            <p:cond delay="499"/>
                                          </p:stCondLst>
                                        </p:cTn>
                                        <p:tgtEl>
                                          <p:spTgt spid="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10"/>
                                        </p:tgtEl>
                                        <p:attrNameLst>
                                          <p:attrName>style.visibility</p:attrName>
                                        </p:attrNameLst>
                                      </p:cBhvr>
                                      <p:to>
                                        <p:strVal val="visible"/>
                                      </p:to>
                                    </p:set>
                                    <p:anim calcmode="lin" valueType="num">
                                      <p:cBhvr>
                                        <p:cTn id="119" dur="500" fill="hold"/>
                                        <p:tgtEl>
                                          <p:spTgt spid="10"/>
                                        </p:tgtEl>
                                        <p:attrNameLst>
                                          <p:attrName>ppt_w</p:attrName>
                                        </p:attrNameLst>
                                      </p:cBhvr>
                                      <p:tavLst>
                                        <p:tav tm="0">
                                          <p:val>
                                            <p:fltVal val="0"/>
                                          </p:val>
                                        </p:tav>
                                        <p:tav tm="100000">
                                          <p:val>
                                            <p:strVal val="#ppt_w"/>
                                          </p:val>
                                        </p:tav>
                                      </p:tavLst>
                                    </p:anim>
                                    <p:anim calcmode="lin" valueType="num">
                                      <p:cBhvr>
                                        <p:cTn id="120" dur="500" fill="hold"/>
                                        <p:tgtEl>
                                          <p:spTgt spid="10"/>
                                        </p:tgtEl>
                                        <p:attrNameLst>
                                          <p:attrName>ppt_h</p:attrName>
                                        </p:attrNameLst>
                                      </p:cBhvr>
                                      <p:tavLst>
                                        <p:tav tm="0">
                                          <p:val>
                                            <p:fltVal val="0"/>
                                          </p:val>
                                        </p:tav>
                                        <p:tav tm="100000">
                                          <p:val>
                                            <p:strVal val="#ppt_h"/>
                                          </p:val>
                                        </p:tav>
                                      </p:tavLst>
                                    </p:anim>
                                    <p:animEffect transition="in" filter="fade">
                                      <p:cBhvr>
                                        <p:cTn id="121" dur="500"/>
                                        <p:tgtEl>
                                          <p:spTgt spid="10"/>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10"/>
                                        </p:tgtEl>
                                        <p:attrNameLst>
                                          <p:attrName>ppt_w</p:attrName>
                                        </p:attrNameLst>
                                      </p:cBhvr>
                                      <p:tavLst>
                                        <p:tav tm="0">
                                          <p:val>
                                            <p:strVal val="ppt_w"/>
                                          </p:val>
                                        </p:tav>
                                        <p:tav tm="100000">
                                          <p:val>
                                            <p:fltVal val="0"/>
                                          </p:val>
                                        </p:tav>
                                      </p:tavLst>
                                    </p:anim>
                                    <p:anim calcmode="lin" valueType="num">
                                      <p:cBhvr>
                                        <p:cTn id="126" dur="500"/>
                                        <p:tgtEl>
                                          <p:spTgt spid="10"/>
                                        </p:tgtEl>
                                        <p:attrNameLst>
                                          <p:attrName>ppt_h</p:attrName>
                                        </p:attrNameLst>
                                      </p:cBhvr>
                                      <p:tavLst>
                                        <p:tav tm="0">
                                          <p:val>
                                            <p:strVal val="ppt_h"/>
                                          </p:val>
                                        </p:tav>
                                        <p:tav tm="100000">
                                          <p:val>
                                            <p:fltVal val="0"/>
                                          </p:val>
                                        </p:tav>
                                      </p:tavLst>
                                    </p:anim>
                                    <p:animEffect transition="out" filter="fade">
                                      <p:cBhvr>
                                        <p:cTn id="127" dur="500"/>
                                        <p:tgtEl>
                                          <p:spTgt spid="10"/>
                                        </p:tgtEl>
                                      </p:cBhvr>
                                    </p:animEffect>
                                    <p:set>
                                      <p:cBhvr>
                                        <p:cTn id="128" dur="1" fill="hold">
                                          <p:stCondLst>
                                            <p:cond delay="499"/>
                                          </p:stCondLst>
                                        </p:cTn>
                                        <p:tgtEl>
                                          <p:spTgt spid="1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p:cTn id="133" dur="500" fill="hold"/>
                                        <p:tgtEl>
                                          <p:spTgt spid="11"/>
                                        </p:tgtEl>
                                        <p:attrNameLst>
                                          <p:attrName>ppt_w</p:attrName>
                                        </p:attrNameLst>
                                      </p:cBhvr>
                                      <p:tavLst>
                                        <p:tav tm="0">
                                          <p:val>
                                            <p:fltVal val="0"/>
                                          </p:val>
                                        </p:tav>
                                        <p:tav tm="100000">
                                          <p:val>
                                            <p:strVal val="#ppt_w"/>
                                          </p:val>
                                        </p:tav>
                                      </p:tavLst>
                                    </p:anim>
                                    <p:anim calcmode="lin" valueType="num">
                                      <p:cBhvr>
                                        <p:cTn id="134" dur="500" fill="hold"/>
                                        <p:tgtEl>
                                          <p:spTgt spid="11"/>
                                        </p:tgtEl>
                                        <p:attrNameLst>
                                          <p:attrName>ppt_h</p:attrName>
                                        </p:attrNameLst>
                                      </p:cBhvr>
                                      <p:tavLst>
                                        <p:tav tm="0">
                                          <p:val>
                                            <p:fltVal val="0"/>
                                          </p:val>
                                        </p:tav>
                                        <p:tav tm="100000">
                                          <p:val>
                                            <p:strVal val="#ppt_h"/>
                                          </p:val>
                                        </p:tav>
                                      </p:tavLst>
                                    </p:anim>
                                    <p:animEffect transition="in" filter="fade">
                                      <p:cBhvr>
                                        <p:cTn id="135" dur="500"/>
                                        <p:tgtEl>
                                          <p:spTgt spid="11"/>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xit" presetSubtype="32" fill="hold" grpId="1" nodeType="clickEffect">
                                  <p:stCondLst>
                                    <p:cond delay="0"/>
                                  </p:stCondLst>
                                  <p:childTnLst>
                                    <p:anim calcmode="lin" valueType="num">
                                      <p:cBhvr>
                                        <p:cTn id="139" dur="500"/>
                                        <p:tgtEl>
                                          <p:spTgt spid="11"/>
                                        </p:tgtEl>
                                        <p:attrNameLst>
                                          <p:attrName>ppt_w</p:attrName>
                                        </p:attrNameLst>
                                      </p:cBhvr>
                                      <p:tavLst>
                                        <p:tav tm="0">
                                          <p:val>
                                            <p:strVal val="ppt_w"/>
                                          </p:val>
                                        </p:tav>
                                        <p:tav tm="100000">
                                          <p:val>
                                            <p:fltVal val="0"/>
                                          </p:val>
                                        </p:tav>
                                      </p:tavLst>
                                    </p:anim>
                                    <p:anim calcmode="lin" valueType="num">
                                      <p:cBhvr>
                                        <p:cTn id="140" dur="500"/>
                                        <p:tgtEl>
                                          <p:spTgt spid="11"/>
                                        </p:tgtEl>
                                        <p:attrNameLst>
                                          <p:attrName>ppt_h</p:attrName>
                                        </p:attrNameLst>
                                      </p:cBhvr>
                                      <p:tavLst>
                                        <p:tav tm="0">
                                          <p:val>
                                            <p:strVal val="ppt_h"/>
                                          </p:val>
                                        </p:tav>
                                        <p:tav tm="100000">
                                          <p:val>
                                            <p:fltVal val="0"/>
                                          </p:val>
                                        </p:tav>
                                      </p:tavLst>
                                    </p:anim>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7" grpId="0" animBg="1"/>
      <p:bldP spid="7"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786473"/>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13:46-48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46  Paul and Barnabas spoke out boldly and said, "It was necessary that the word of God be 	spoken to you first; since you repudiate it and judge yourselves unworthy of eternal life, behold, 	we are turning to the Gentiles.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47  "For so the Lord has commanded us, 'I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HAVE PLACED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AS 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LIGHT FOR THE</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GENTILES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MAY</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BRING SALVATION TO THE END OF THE EARTH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48  When the Gentiles heard this, they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rejoicing and glorifying the word of the Lord; and as 	many as had been appointed to eternal life believed.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Necessary that the word of God be spoken to the Jews first: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1:1-2; Mt 15:24; 10:5-6 	Acts 3:26; Ro 1:16; </a:t>
            </a:r>
            <a:r>
              <a:rPr kumimoji="0" lang="en-US" sz="24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14:1; 17:1-2, 10-11; 18:4, 19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Jewish response: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Repudiate = Lit. Push away,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You Judge yourselves unworthy of eternal life: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chose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7:51-53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Behold, we are turning to the Gentiles: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 10:19-21; Isa 49:6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response of the Gentiles: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Glorified the word of Lord by believing/obeying the Gospel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10:47-48; 16:30-34;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Appointed –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6A5F7B0B-9443-40D3-8426-E97A132C73BA}"/>
                  </a:ext>
                </a:extLst>
              </p:cNvPr>
              <p:cNvGraphicFramePr>
                <a:graphicFrameLocks noChangeAspect="1"/>
              </p:cNvGraphicFramePr>
              <p:nvPr/>
            </p:nvGraphicFramePr>
            <p:xfrm>
              <a:off x="5325034" y="6333676"/>
              <a:ext cx="632906" cy="356009"/>
            </p:xfrm>
            <a:graphic>
              <a:graphicData uri="http://schemas.microsoft.com/office/powerpoint/2016/slidezoom">
                <pslz:sldZm>
                  <pslz:sldZmObj sldId="304" cId="1875450197">
                    <pslz:zmPr id="{AC78EE58-40D1-428D-87CE-A39C83FEBA63}" returnToParent="0" transitionDur="1000">
                      <p166:blipFill xmlns:p166="http://schemas.microsoft.com/office/powerpoint/2016/6/main">
                        <a:blip r:embed="rId4"/>
                        <a:stretch>
                          <a:fillRect/>
                        </a:stretch>
                      </p166:blipFill>
                      <p166:spPr xmlns:p166="http://schemas.microsoft.com/office/powerpoint/2016/6/main">
                        <a:xfrm>
                          <a:off x="0" y="0"/>
                          <a:ext cx="632906" cy="356009"/>
                        </a:xfrm>
                        <a:prstGeom prst="rect">
                          <a:avLst/>
                        </a:prstGeom>
                        <a:ln w="3175">
                          <a:solidFill>
                            <a:prstClr val="ltGray"/>
                          </a:solidFill>
                        </a:ln>
                      </p166:spPr>
                    </pslz:zmPr>
                  </pslz:sldZmObj>
                </pslz:sldZm>
              </a:graphicData>
            </a:graphic>
          </p:graphicFrame>
        </mc:Choice>
        <mc:Fallback xmlns="">
          <p:pic>
            <p:nvPicPr>
              <p:cNvPr id="22" name="Slide Zoom 21">
                <a:extLst>
                  <a:ext uri="{FF2B5EF4-FFF2-40B4-BE49-F238E27FC236}">
                    <a16:creationId xmlns:a16="http://schemas.microsoft.com/office/drawing/2014/main" id="{6A5F7B0B-9443-40D3-8426-E97A132C73BA}"/>
                  </a:ext>
                </a:extLst>
              </p:cNvPr>
              <p:cNvPicPr>
                <a:picLocks noGrp="1" noRot="1" noChangeAspect="1" noMove="1" noResize="1" noEditPoints="1" noAdjustHandles="1" noChangeArrowheads="1" noChangeShapeType="1"/>
              </p:cNvPicPr>
              <p:nvPr/>
            </p:nvPicPr>
            <p:blipFill>
              <a:blip r:embed="rId5"/>
              <a:stretch>
                <a:fillRect/>
              </a:stretch>
            </p:blipFill>
            <p:spPr>
              <a:xfrm>
                <a:off x="5325034" y="6333676"/>
                <a:ext cx="632906" cy="356009"/>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AE75634B-0B70-4224-890F-9F573007A573}"/>
              </a:ext>
            </a:extLst>
          </p:cNvPr>
          <p:cNvSpPr txBox="1"/>
          <p:nvPr/>
        </p:nvSpPr>
        <p:spPr>
          <a:xfrm>
            <a:off x="0" y="4001845"/>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1:1-2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God, after He spoke long ago to the fathers in the prophets in many portions and 	in many ways,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in these last days has spoken to us in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His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Son,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whom He appointed heir of all 	things, through whom also He made the world. </a:t>
            </a:r>
          </a:p>
        </p:txBody>
      </p:sp>
      <p:sp>
        <p:nvSpPr>
          <p:cNvPr id="4" name="TextBox 3">
            <a:extLst>
              <a:ext uri="{FF2B5EF4-FFF2-40B4-BE49-F238E27FC236}">
                <a16:creationId xmlns:a16="http://schemas.microsoft.com/office/drawing/2014/main" id="{5D11EFDC-F75B-4D08-B74B-7F2BA91D3F55}"/>
              </a:ext>
            </a:extLst>
          </p:cNvPr>
          <p:cNvSpPr txBox="1"/>
          <p:nvPr/>
        </p:nvSpPr>
        <p:spPr>
          <a:xfrm>
            <a:off x="0" y="4001845"/>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Romans 1:16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For I am not ashamed of the gospel, for it is the power of God for salvation to 	everyone who believes,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to the Jew first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also to the Greek.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0871A209-B203-4193-B0A5-81CA33F1E625}"/>
              </a:ext>
            </a:extLst>
          </p:cNvPr>
          <p:cNvSpPr txBox="1"/>
          <p:nvPr/>
        </p:nvSpPr>
        <p:spPr>
          <a:xfrm>
            <a:off x="0" y="4001845"/>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14:1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And it came about that in Iconium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they entered the synagogue of the Jews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together, and spoke in such a manner that a great multitude believed, both of 	Jews and of Greeks. </a:t>
            </a:r>
          </a:p>
        </p:txBody>
      </p:sp>
      <p:sp>
        <p:nvSpPr>
          <p:cNvPr id="6" name="TextBox 5">
            <a:extLst>
              <a:ext uri="{FF2B5EF4-FFF2-40B4-BE49-F238E27FC236}">
                <a16:creationId xmlns:a16="http://schemas.microsoft.com/office/drawing/2014/main" id="{B4C07E1E-3592-4DC0-A89B-6E8042729051}"/>
              </a:ext>
            </a:extLst>
          </p:cNvPr>
          <p:cNvSpPr txBox="1"/>
          <p:nvPr/>
        </p:nvSpPr>
        <p:spPr>
          <a:xfrm>
            <a:off x="0" y="4001845"/>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Matthew 15:24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24  But He answered and said,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 was sent only to the lost sheep of the house of 	Israel."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FCE6D1D-251E-48AB-9A47-A6DAEF948869}"/>
              </a:ext>
            </a:extLst>
          </p:cNvPr>
          <p:cNvSpPr txBox="1"/>
          <p:nvPr/>
        </p:nvSpPr>
        <p:spPr>
          <a:xfrm>
            <a:off x="0" y="4001845"/>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Matthew 10:5-6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These twelve Jesus sent out after instructing them, saying, "Do not go in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way of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Gentiles, and do not enter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any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city of the Samaritans;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but rather go to the lost sheep of the house of Israel.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C13CF4C-6F6A-473C-9130-D40026D754D0}"/>
              </a:ext>
            </a:extLst>
          </p:cNvPr>
          <p:cNvSpPr txBox="1"/>
          <p:nvPr/>
        </p:nvSpPr>
        <p:spPr>
          <a:xfrm>
            <a:off x="0" y="4001845"/>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3:26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26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For you first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God raised up His Servant, and sent Him to bless you by turning 	every one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of you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from your wicked ways."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94BB2740-15C2-4944-9A5A-21379C6DEECB}"/>
              </a:ext>
            </a:extLst>
          </p:cNvPr>
          <p:cNvSpPr txBox="1"/>
          <p:nvPr/>
        </p:nvSpPr>
        <p:spPr>
          <a:xfrm>
            <a:off x="0" y="4001845"/>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17:1-2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Now when they had traveled through Amphipolis and Apollonia, they came to 	Thessalonica, where there was a synagogue of the Jews.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And according to Paul's custom, he went to them, and for three Sabbaths 	reasoned with them from the Scriptures, </a:t>
            </a:r>
          </a:p>
        </p:txBody>
      </p:sp>
      <p:sp>
        <p:nvSpPr>
          <p:cNvPr id="10" name="TextBox 9">
            <a:extLst>
              <a:ext uri="{FF2B5EF4-FFF2-40B4-BE49-F238E27FC236}">
                <a16:creationId xmlns:a16="http://schemas.microsoft.com/office/drawing/2014/main" id="{63A70734-BDDF-49D9-BB9B-D7038AA0CBD4}"/>
              </a:ext>
            </a:extLst>
          </p:cNvPr>
          <p:cNvSpPr txBox="1"/>
          <p:nvPr/>
        </p:nvSpPr>
        <p:spPr>
          <a:xfrm>
            <a:off x="0" y="4001845"/>
            <a:ext cx="1219200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17:10-11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And the brethren immediately sent Paul and Silas away by night to Berea;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when they arrived, they went into the synagogue of the Jews.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Now these were more noble-minded than those in Thessalonica, for they 	received the word with great eagerness, examining the Scriptures daily,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to see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whether these things were so. </a:t>
            </a:r>
          </a:p>
        </p:txBody>
      </p:sp>
      <p:sp>
        <p:nvSpPr>
          <p:cNvPr id="11" name="TextBox 10">
            <a:extLst>
              <a:ext uri="{FF2B5EF4-FFF2-40B4-BE49-F238E27FC236}">
                <a16:creationId xmlns:a16="http://schemas.microsoft.com/office/drawing/2014/main" id="{C63C4A07-86EC-4327-98E7-BCAA5F85B34F}"/>
              </a:ext>
            </a:extLst>
          </p:cNvPr>
          <p:cNvSpPr txBox="1"/>
          <p:nvPr/>
        </p:nvSpPr>
        <p:spPr>
          <a:xfrm>
            <a:off x="0" y="4001845"/>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18:4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he was reasoning in the synagogue every Sabbath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trying to persuade 	Jews and Greeks. </a:t>
            </a:r>
          </a:p>
        </p:txBody>
      </p:sp>
      <p:sp>
        <p:nvSpPr>
          <p:cNvPr id="12" name="TextBox 11">
            <a:extLst>
              <a:ext uri="{FF2B5EF4-FFF2-40B4-BE49-F238E27FC236}">
                <a16:creationId xmlns:a16="http://schemas.microsoft.com/office/drawing/2014/main" id="{DCF3DA69-103C-4C1C-8C3C-EF3A4962DF03}"/>
              </a:ext>
            </a:extLst>
          </p:cNvPr>
          <p:cNvSpPr txBox="1"/>
          <p:nvPr/>
        </p:nvSpPr>
        <p:spPr>
          <a:xfrm>
            <a:off x="0" y="4001845"/>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18:19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  And they came to Ephesus, and he left them there.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Now he himself entered the 	synagogue and reasoned with the Jews.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C20A4955-4970-4697-B1AC-033FF0F812D9}"/>
              </a:ext>
            </a:extLst>
          </p:cNvPr>
          <p:cNvSpPr txBox="1"/>
          <p:nvPr/>
        </p:nvSpPr>
        <p:spPr>
          <a:xfrm>
            <a:off x="0" y="0"/>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7:51-53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51  "You men who are stiff-necked and uncircumcised in heart and ears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are always 	resisting the Holy Spirit;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you are doing just as your fathers did.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Which one of the prophets did your fathers not persecute? And they killed 	those who had previously announced the coming of the Righteous One, whose 	betrayers and murderers you have now become;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53  you who received the law as ordained by angels,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yet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did not keep it."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06AB2360-F4EA-4BF7-84F4-EC4DA23EC328}"/>
              </a:ext>
            </a:extLst>
          </p:cNvPr>
          <p:cNvSpPr txBox="1"/>
          <p:nvPr/>
        </p:nvSpPr>
        <p:spPr>
          <a:xfrm>
            <a:off x="0" y="0"/>
            <a:ext cx="12192000" cy="526297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Romans 10:19-21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  But I say,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surely Israel did not know, did they?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the first Moses says, "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WILL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MAKE YOU JEALOUS BY THAT WHICH IS NOT A NATION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BY A NATION WITHOUT 	UNDERSTANDING WILL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ANGER YOU.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  And Isaiah is very bold and says, "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WAS FOUND BY THOSE WHO SOUGHT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ME 	NOT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BECAME MANIFEST TO THOSE WHO DID NOT ASK FOR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21  But as for Israel He says, "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ALL THE DAY LONG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HAVE STRETCHED OUT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MY 	HANDS TO A DISOBEDIENT AND OBSTINATE PEOPLE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99C0526-FED9-4AAC-B586-959B4E5B274B}"/>
              </a:ext>
            </a:extLst>
          </p:cNvPr>
          <p:cNvSpPr txBox="1"/>
          <p:nvPr/>
        </p:nvSpPr>
        <p:spPr>
          <a:xfrm>
            <a:off x="0" y="3281084"/>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Isaiah 49:6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He says, "It is too small a thing that You should be My Servant To raise up the 	tribes of Jacob, and to restore the preserved ones of Israel;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 will also make You a 	light of the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nations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So that My salvation may reach to the end of the earth." </a:t>
            </a:r>
          </a:p>
        </p:txBody>
      </p:sp>
      <p:sp>
        <p:nvSpPr>
          <p:cNvPr id="16" name="TextBox 15">
            <a:extLst>
              <a:ext uri="{FF2B5EF4-FFF2-40B4-BE49-F238E27FC236}">
                <a16:creationId xmlns:a16="http://schemas.microsoft.com/office/drawing/2014/main" id="{08B8BE75-EB48-4838-9BF8-85BDFDE5B77B}"/>
              </a:ext>
            </a:extLst>
          </p:cNvPr>
          <p:cNvSpPr txBox="1"/>
          <p:nvPr/>
        </p:nvSpPr>
        <p:spPr>
          <a:xfrm>
            <a:off x="0" y="3022897"/>
            <a:ext cx="1219200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10:47-48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47  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Surely no one can refuse the water for these to be baptized who have 	received the Holy Spirit just as we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did,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can he?"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48  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And he ordered them to be baptized in the name of Jesus Christ.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Then they 	asked him to stay on for a few days.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F7131806-B0E9-4CB9-95DA-6F9071C6F3AA}"/>
              </a:ext>
            </a:extLst>
          </p:cNvPr>
          <p:cNvSpPr txBox="1"/>
          <p:nvPr/>
        </p:nvSpPr>
        <p:spPr>
          <a:xfrm>
            <a:off x="0" y="0"/>
            <a:ext cx="12192000" cy="572464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16:30-34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  and after he brought them out, he said,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"Sirs, what must I do to be saved?"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31  And they said,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Believe in the Lord Jesus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and you shall be saved, you and your 	household."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And they spoke the word of the Lord to him together with all who were in his 	house.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33  And he took them that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very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hour of the night and washed their wounds,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and 	immediately he was baptized, he and all his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household.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34  And he brought them into his house and set food before them, and rejoiced 	greatly,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having believed in God with his whole household.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26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6"/>
                                        </p:tgtEl>
                                        <p:attrNameLst>
                                          <p:attrName>ppt_w</p:attrName>
                                        </p:attrNameLst>
                                      </p:cBhvr>
                                      <p:tavLst>
                                        <p:tav tm="0">
                                          <p:val>
                                            <p:strVal val="ppt_w"/>
                                          </p:val>
                                        </p:tav>
                                        <p:tav tm="100000">
                                          <p:val>
                                            <p:fltVal val="0"/>
                                          </p:val>
                                        </p:tav>
                                      </p:tavLst>
                                    </p:anim>
                                    <p:anim calcmode="lin" valueType="num">
                                      <p:cBhvr>
                                        <p:cTn id="32" dur="500"/>
                                        <p:tgtEl>
                                          <p:spTgt spid="6"/>
                                        </p:tgtEl>
                                        <p:attrNameLst>
                                          <p:attrName>ppt_h</p:attrName>
                                        </p:attrNameLst>
                                      </p:cBhvr>
                                      <p:tavLst>
                                        <p:tav tm="0">
                                          <p:val>
                                            <p:strVal val="ppt_h"/>
                                          </p:val>
                                        </p:tav>
                                        <p:tav tm="100000">
                                          <p:val>
                                            <p:fltVal val="0"/>
                                          </p:val>
                                        </p:tav>
                                      </p:tavLst>
                                    </p:anim>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7"/>
                                        </p:tgtEl>
                                        <p:attrNameLst>
                                          <p:attrName>ppt_w</p:attrName>
                                        </p:attrNameLst>
                                      </p:cBhvr>
                                      <p:tavLst>
                                        <p:tav tm="0">
                                          <p:val>
                                            <p:strVal val="ppt_w"/>
                                          </p:val>
                                        </p:tav>
                                        <p:tav tm="100000">
                                          <p:val>
                                            <p:fltVal val="0"/>
                                          </p:val>
                                        </p:tav>
                                      </p:tavLst>
                                    </p:anim>
                                    <p:anim calcmode="lin" valueType="num">
                                      <p:cBhvr>
                                        <p:cTn id="46" dur="500"/>
                                        <p:tgtEl>
                                          <p:spTgt spid="7"/>
                                        </p:tgtEl>
                                        <p:attrNameLst>
                                          <p:attrName>ppt_h</p:attrName>
                                        </p:attrNameLst>
                                      </p:cBhvr>
                                      <p:tavLst>
                                        <p:tav tm="0">
                                          <p:val>
                                            <p:strVal val="ppt_h"/>
                                          </p:val>
                                        </p:tav>
                                        <p:tav tm="100000">
                                          <p:val>
                                            <p:fltVal val="0"/>
                                          </p:val>
                                        </p:tav>
                                      </p:tavLst>
                                    </p:anim>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8"/>
                                        </p:tgtEl>
                                        <p:attrNameLst>
                                          <p:attrName>ppt_w</p:attrName>
                                        </p:attrNameLst>
                                      </p:cBhvr>
                                      <p:tavLst>
                                        <p:tav tm="0">
                                          <p:val>
                                            <p:strVal val="ppt_w"/>
                                          </p:val>
                                        </p:tav>
                                        <p:tav tm="100000">
                                          <p:val>
                                            <p:fltVal val="0"/>
                                          </p:val>
                                        </p:tav>
                                      </p:tavLst>
                                    </p:anim>
                                    <p:anim calcmode="lin" valueType="num">
                                      <p:cBhvr>
                                        <p:cTn id="60" dur="500"/>
                                        <p:tgtEl>
                                          <p:spTgt spid="8"/>
                                        </p:tgtEl>
                                        <p:attrNameLst>
                                          <p:attrName>ppt_h</p:attrName>
                                        </p:attrNameLst>
                                      </p:cBhvr>
                                      <p:tavLst>
                                        <p:tav tm="0">
                                          <p:val>
                                            <p:strVal val="ppt_h"/>
                                          </p:val>
                                        </p:tav>
                                        <p:tav tm="100000">
                                          <p:val>
                                            <p:fltVal val="0"/>
                                          </p:val>
                                        </p:tav>
                                      </p:tavLst>
                                    </p:anim>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4"/>
                                        </p:tgtEl>
                                        <p:attrNameLst>
                                          <p:attrName>ppt_w</p:attrName>
                                        </p:attrNameLst>
                                      </p:cBhvr>
                                      <p:tavLst>
                                        <p:tav tm="0">
                                          <p:val>
                                            <p:strVal val="ppt_w"/>
                                          </p:val>
                                        </p:tav>
                                        <p:tav tm="100000">
                                          <p:val>
                                            <p:fltVal val="0"/>
                                          </p:val>
                                        </p:tav>
                                      </p:tavLst>
                                    </p:anim>
                                    <p:anim calcmode="lin" valueType="num">
                                      <p:cBhvr>
                                        <p:cTn id="74" dur="500"/>
                                        <p:tgtEl>
                                          <p:spTgt spid="4"/>
                                        </p:tgtEl>
                                        <p:attrNameLst>
                                          <p:attrName>ppt_h</p:attrName>
                                        </p:attrNameLst>
                                      </p:cBhvr>
                                      <p:tavLst>
                                        <p:tav tm="0">
                                          <p:val>
                                            <p:strVal val="ppt_h"/>
                                          </p:val>
                                        </p:tav>
                                        <p:tav tm="100000">
                                          <p:val>
                                            <p:fltVal val="0"/>
                                          </p:val>
                                        </p:tav>
                                      </p:tavLst>
                                    </p:anim>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 calcmode="lin" valueType="num">
                                      <p:cBhvr>
                                        <p:cTn id="81" dur="500" fill="hold"/>
                                        <p:tgtEl>
                                          <p:spTgt spid="5"/>
                                        </p:tgtEl>
                                        <p:attrNameLst>
                                          <p:attrName>ppt_w</p:attrName>
                                        </p:attrNameLst>
                                      </p:cBhvr>
                                      <p:tavLst>
                                        <p:tav tm="0">
                                          <p:val>
                                            <p:fltVal val="0"/>
                                          </p:val>
                                        </p:tav>
                                        <p:tav tm="100000">
                                          <p:val>
                                            <p:strVal val="#ppt_w"/>
                                          </p:val>
                                        </p:tav>
                                      </p:tavLst>
                                    </p:anim>
                                    <p:anim calcmode="lin" valueType="num">
                                      <p:cBhvr>
                                        <p:cTn id="82" dur="500" fill="hold"/>
                                        <p:tgtEl>
                                          <p:spTgt spid="5"/>
                                        </p:tgtEl>
                                        <p:attrNameLst>
                                          <p:attrName>ppt_h</p:attrName>
                                        </p:attrNameLst>
                                      </p:cBhvr>
                                      <p:tavLst>
                                        <p:tav tm="0">
                                          <p:val>
                                            <p:fltVal val="0"/>
                                          </p:val>
                                        </p:tav>
                                        <p:tav tm="100000">
                                          <p:val>
                                            <p:strVal val="#ppt_h"/>
                                          </p:val>
                                        </p:tav>
                                      </p:tavLst>
                                    </p:anim>
                                    <p:animEffect transition="in" filter="fade">
                                      <p:cBhvr>
                                        <p:cTn id="83" dur="500"/>
                                        <p:tgtEl>
                                          <p:spTgt spid="5"/>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xit" presetSubtype="32" fill="hold" grpId="1" nodeType="clickEffect">
                                  <p:stCondLst>
                                    <p:cond delay="0"/>
                                  </p:stCondLst>
                                  <p:childTnLst>
                                    <p:anim calcmode="lin" valueType="num">
                                      <p:cBhvr>
                                        <p:cTn id="87" dur="500"/>
                                        <p:tgtEl>
                                          <p:spTgt spid="5"/>
                                        </p:tgtEl>
                                        <p:attrNameLst>
                                          <p:attrName>ppt_w</p:attrName>
                                        </p:attrNameLst>
                                      </p:cBhvr>
                                      <p:tavLst>
                                        <p:tav tm="0">
                                          <p:val>
                                            <p:strVal val="ppt_w"/>
                                          </p:val>
                                        </p:tav>
                                        <p:tav tm="100000">
                                          <p:val>
                                            <p:fltVal val="0"/>
                                          </p:val>
                                        </p:tav>
                                      </p:tavLst>
                                    </p:anim>
                                    <p:anim calcmode="lin" valueType="num">
                                      <p:cBhvr>
                                        <p:cTn id="88" dur="500"/>
                                        <p:tgtEl>
                                          <p:spTgt spid="5"/>
                                        </p:tgtEl>
                                        <p:attrNameLst>
                                          <p:attrName>ppt_h</p:attrName>
                                        </p:attrNameLst>
                                      </p:cBhvr>
                                      <p:tavLst>
                                        <p:tav tm="0">
                                          <p:val>
                                            <p:strVal val="ppt_h"/>
                                          </p:val>
                                        </p:tav>
                                        <p:tav tm="100000">
                                          <p:val>
                                            <p:fltVal val="0"/>
                                          </p:val>
                                        </p:tav>
                                      </p:tavLst>
                                    </p:anim>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500" fill="hold"/>
                                        <p:tgtEl>
                                          <p:spTgt spid="9"/>
                                        </p:tgtEl>
                                        <p:attrNameLst>
                                          <p:attrName>ppt_w</p:attrName>
                                        </p:attrNameLst>
                                      </p:cBhvr>
                                      <p:tavLst>
                                        <p:tav tm="0">
                                          <p:val>
                                            <p:fltVal val="0"/>
                                          </p:val>
                                        </p:tav>
                                        <p:tav tm="100000">
                                          <p:val>
                                            <p:strVal val="#ppt_w"/>
                                          </p:val>
                                        </p:tav>
                                      </p:tavLst>
                                    </p:anim>
                                    <p:anim calcmode="lin" valueType="num">
                                      <p:cBhvr>
                                        <p:cTn id="96" dur="500" fill="hold"/>
                                        <p:tgtEl>
                                          <p:spTgt spid="9"/>
                                        </p:tgtEl>
                                        <p:attrNameLst>
                                          <p:attrName>ppt_h</p:attrName>
                                        </p:attrNameLst>
                                      </p:cBhvr>
                                      <p:tavLst>
                                        <p:tav tm="0">
                                          <p:val>
                                            <p:fltVal val="0"/>
                                          </p:val>
                                        </p:tav>
                                        <p:tav tm="100000">
                                          <p:val>
                                            <p:strVal val="#ppt_h"/>
                                          </p:val>
                                        </p:tav>
                                      </p:tavLst>
                                    </p:anim>
                                    <p:animEffect transition="in" filter="fade">
                                      <p:cBhvr>
                                        <p:cTn id="97" dur="5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9"/>
                                        </p:tgtEl>
                                        <p:attrNameLst>
                                          <p:attrName>ppt_w</p:attrName>
                                        </p:attrNameLst>
                                      </p:cBhvr>
                                      <p:tavLst>
                                        <p:tav tm="0">
                                          <p:val>
                                            <p:strVal val="ppt_w"/>
                                          </p:val>
                                        </p:tav>
                                        <p:tav tm="100000">
                                          <p:val>
                                            <p:fltVal val="0"/>
                                          </p:val>
                                        </p:tav>
                                      </p:tavLst>
                                    </p:anim>
                                    <p:anim calcmode="lin" valueType="num">
                                      <p:cBhvr>
                                        <p:cTn id="102" dur="500"/>
                                        <p:tgtEl>
                                          <p:spTgt spid="9"/>
                                        </p:tgtEl>
                                        <p:attrNameLst>
                                          <p:attrName>ppt_h</p:attrName>
                                        </p:attrNameLst>
                                      </p:cBhvr>
                                      <p:tavLst>
                                        <p:tav tm="0">
                                          <p:val>
                                            <p:strVal val="ppt_h"/>
                                          </p:val>
                                        </p:tav>
                                        <p:tav tm="100000">
                                          <p:val>
                                            <p:fltVal val="0"/>
                                          </p:val>
                                        </p:tav>
                                      </p:tavLst>
                                    </p:anim>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fltVal val="0"/>
                                          </p:val>
                                        </p:tav>
                                        <p:tav tm="100000">
                                          <p:val>
                                            <p:strVal val="#ppt_h"/>
                                          </p:val>
                                        </p:tav>
                                      </p:tavLst>
                                    </p:anim>
                                    <p:animEffect transition="in" filter="fade">
                                      <p:cBhvr>
                                        <p:cTn id="111" dur="500"/>
                                        <p:tgtEl>
                                          <p:spTgt spid="10"/>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10"/>
                                        </p:tgtEl>
                                        <p:attrNameLst>
                                          <p:attrName>ppt_w</p:attrName>
                                        </p:attrNameLst>
                                      </p:cBhvr>
                                      <p:tavLst>
                                        <p:tav tm="0">
                                          <p:val>
                                            <p:strVal val="ppt_w"/>
                                          </p:val>
                                        </p:tav>
                                        <p:tav tm="100000">
                                          <p:val>
                                            <p:fltVal val="0"/>
                                          </p:val>
                                        </p:tav>
                                      </p:tavLst>
                                    </p:anim>
                                    <p:anim calcmode="lin" valueType="num">
                                      <p:cBhvr>
                                        <p:cTn id="116" dur="500"/>
                                        <p:tgtEl>
                                          <p:spTgt spid="10"/>
                                        </p:tgtEl>
                                        <p:attrNameLst>
                                          <p:attrName>ppt_h</p:attrName>
                                        </p:attrNameLst>
                                      </p:cBhvr>
                                      <p:tavLst>
                                        <p:tav tm="0">
                                          <p:val>
                                            <p:strVal val="ppt_h"/>
                                          </p:val>
                                        </p:tav>
                                        <p:tav tm="100000">
                                          <p:val>
                                            <p:fltVal val="0"/>
                                          </p:val>
                                        </p:tav>
                                      </p:tavLst>
                                    </p:anim>
                                    <p:animEffect transition="out" filter="fade">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11"/>
                                        </p:tgtEl>
                                        <p:attrNameLst>
                                          <p:attrName>style.visibility</p:attrName>
                                        </p:attrNameLst>
                                      </p:cBhvr>
                                      <p:to>
                                        <p:strVal val="visible"/>
                                      </p:to>
                                    </p:set>
                                    <p:anim calcmode="lin" valueType="num">
                                      <p:cBhvr>
                                        <p:cTn id="123" dur="500" fill="hold"/>
                                        <p:tgtEl>
                                          <p:spTgt spid="11"/>
                                        </p:tgtEl>
                                        <p:attrNameLst>
                                          <p:attrName>ppt_w</p:attrName>
                                        </p:attrNameLst>
                                      </p:cBhvr>
                                      <p:tavLst>
                                        <p:tav tm="0">
                                          <p:val>
                                            <p:fltVal val="0"/>
                                          </p:val>
                                        </p:tav>
                                        <p:tav tm="100000">
                                          <p:val>
                                            <p:strVal val="#ppt_w"/>
                                          </p:val>
                                        </p:tav>
                                      </p:tavLst>
                                    </p:anim>
                                    <p:anim calcmode="lin" valueType="num">
                                      <p:cBhvr>
                                        <p:cTn id="124" dur="500" fill="hold"/>
                                        <p:tgtEl>
                                          <p:spTgt spid="11"/>
                                        </p:tgtEl>
                                        <p:attrNameLst>
                                          <p:attrName>ppt_h</p:attrName>
                                        </p:attrNameLst>
                                      </p:cBhvr>
                                      <p:tavLst>
                                        <p:tav tm="0">
                                          <p:val>
                                            <p:fltVal val="0"/>
                                          </p:val>
                                        </p:tav>
                                        <p:tav tm="100000">
                                          <p:val>
                                            <p:strVal val="#ppt_h"/>
                                          </p:val>
                                        </p:tav>
                                      </p:tavLst>
                                    </p:anim>
                                    <p:animEffect transition="in" filter="fade">
                                      <p:cBhvr>
                                        <p:cTn id="125" dur="500"/>
                                        <p:tgtEl>
                                          <p:spTgt spid="11"/>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grpId="1" nodeType="clickEffect">
                                  <p:stCondLst>
                                    <p:cond delay="0"/>
                                  </p:stCondLst>
                                  <p:childTnLst>
                                    <p:anim calcmode="lin" valueType="num">
                                      <p:cBhvr>
                                        <p:cTn id="129" dur="500"/>
                                        <p:tgtEl>
                                          <p:spTgt spid="11"/>
                                        </p:tgtEl>
                                        <p:attrNameLst>
                                          <p:attrName>ppt_w</p:attrName>
                                        </p:attrNameLst>
                                      </p:cBhvr>
                                      <p:tavLst>
                                        <p:tav tm="0">
                                          <p:val>
                                            <p:strVal val="ppt_w"/>
                                          </p:val>
                                        </p:tav>
                                        <p:tav tm="100000">
                                          <p:val>
                                            <p:fltVal val="0"/>
                                          </p:val>
                                        </p:tav>
                                      </p:tavLst>
                                    </p:anim>
                                    <p:anim calcmode="lin" valueType="num">
                                      <p:cBhvr>
                                        <p:cTn id="130" dur="500"/>
                                        <p:tgtEl>
                                          <p:spTgt spid="11"/>
                                        </p:tgtEl>
                                        <p:attrNameLst>
                                          <p:attrName>ppt_h</p:attrName>
                                        </p:attrNameLst>
                                      </p:cBhvr>
                                      <p:tavLst>
                                        <p:tav tm="0">
                                          <p:val>
                                            <p:strVal val="ppt_h"/>
                                          </p:val>
                                        </p:tav>
                                        <p:tav tm="100000">
                                          <p:val>
                                            <p:fltVal val="0"/>
                                          </p:val>
                                        </p:tav>
                                      </p:tavLst>
                                    </p:anim>
                                    <p:animEffect transition="out" filter="fade">
                                      <p:cBhvr>
                                        <p:cTn id="131" dur="500"/>
                                        <p:tgtEl>
                                          <p:spTgt spid="11"/>
                                        </p:tgtEl>
                                      </p:cBhvr>
                                    </p:animEffect>
                                    <p:set>
                                      <p:cBhvr>
                                        <p:cTn id="132" dur="1" fill="hold">
                                          <p:stCondLst>
                                            <p:cond delay="499"/>
                                          </p:stCondLst>
                                        </p:cTn>
                                        <p:tgtEl>
                                          <p:spTgt spid="1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12"/>
                                        </p:tgtEl>
                                        <p:attrNameLst>
                                          <p:attrName>style.visibility</p:attrName>
                                        </p:attrNameLst>
                                      </p:cBhvr>
                                      <p:to>
                                        <p:strVal val="visible"/>
                                      </p:to>
                                    </p:set>
                                    <p:anim calcmode="lin" valueType="num">
                                      <p:cBhvr>
                                        <p:cTn id="137" dur="500" fill="hold"/>
                                        <p:tgtEl>
                                          <p:spTgt spid="12"/>
                                        </p:tgtEl>
                                        <p:attrNameLst>
                                          <p:attrName>ppt_w</p:attrName>
                                        </p:attrNameLst>
                                      </p:cBhvr>
                                      <p:tavLst>
                                        <p:tav tm="0">
                                          <p:val>
                                            <p:fltVal val="0"/>
                                          </p:val>
                                        </p:tav>
                                        <p:tav tm="100000">
                                          <p:val>
                                            <p:strVal val="#ppt_w"/>
                                          </p:val>
                                        </p:tav>
                                      </p:tavLst>
                                    </p:anim>
                                    <p:anim calcmode="lin" valueType="num">
                                      <p:cBhvr>
                                        <p:cTn id="138" dur="500" fill="hold"/>
                                        <p:tgtEl>
                                          <p:spTgt spid="12"/>
                                        </p:tgtEl>
                                        <p:attrNameLst>
                                          <p:attrName>ppt_h</p:attrName>
                                        </p:attrNameLst>
                                      </p:cBhvr>
                                      <p:tavLst>
                                        <p:tav tm="0">
                                          <p:val>
                                            <p:fltVal val="0"/>
                                          </p:val>
                                        </p:tav>
                                        <p:tav tm="100000">
                                          <p:val>
                                            <p:strVal val="#ppt_h"/>
                                          </p:val>
                                        </p:tav>
                                      </p:tavLst>
                                    </p:anim>
                                    <p:animEffect transition="in" filter="fade">
                                      <p:cBhvr>
                                        <p:cTn id="139" dur="500"/>
                                        <p:tgtEl>
                                          <p:spTgt spid="12"/>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xit" presetSubtype="32" fill="hold" grpId="1" nodeType="clickEffect">
                                  <p:stCondLst>
                                    <p:cond delay="0"/>
                                  </p:stCondLst>
                                  <p:childTnLst>
                                    <p:anim calcmode="lin" valueType="num">
                                      <p:cBhvr>
                                        <p:cTn id="143" dur="500"/>
                                        <p:tgtEl>
                                          <p:spTgt spid="12"/>
                                        </p:tgtEl>
                                        <p:attrNameLst>
                                          <p:attrName>ppt_w</p:attrName>
                                        </p:attrNameLst>
                                      </p:cBhvr>
                                      <p:tavLst>
                                        <p:tav tm="0">
                                          <p:val>
                                            <p:strVal val="ppt_w"/>
                                          </p:val>
                                        </p:tav>
                                        <p:tav tm="100000">
                                          <p:val>
                                            <p:fltVal val="0"/>
                                          </p:val>
                                        </p:tav>
                                      </p:tavLst>
                                    </p:anim>
                                    <p:anim calcmode="lin" valueType="num">
                                      <p:cBhvr>
                                        <p:cTn id="144" dur="500"/>
                                        <p:tgtEl>
                                          <p:spTgt spid="12"/>
                                        </p:tgtEl>
                                        <p:attrNameLst>
                                          <p:attrName>ppt_h</p:attrName>
                                        </p:attrNameLst>
                                      </p:cBhvr>
                                      <p:tavLst>
                                        <p:tav tm="0">
                                          <p:val>
                                            <p:strVal val="ppt_h"/>
                                          </p:val>
                                        </p:tav>
                                        <p:tav tm="100000">
                                          <p:val>
                                            <p:fltVal val="0"/>
                                          </p:val>
                                        </p:tav>
                                      </p:tavLst>
                                    </p:anim>
                                    <p:animEffect transition="out" filter="fade">
                                      <p:cBhvr>
                                        <p:cTn id="145" dur="500"/>
                                        <p:tgtEl>
                                          <p:spTgt spid="12"/>
                                        </p:tgtEl>
                                      </p:cBhvr>
                                    </p:animEffect>
                                    <p:set>
                                      <p:cBhvr>
                                        <p:cTn id="146" dur="1" fill="hold">
                                          <p:stCondLst>
                                            <p:cond delay="499"/>
                                          </p:stCondLst>
                                        </p:cTn>
                                        <p:tgtEl>
                                          <p:spTgt spid="1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13"/>
                                        </p:tgtEl>
                                        <p:attrNameLst>
                                          <p:attrName>style.visibility</p:attrName>
                                        </p:attrNameLst>
                                      </p:cBhvr>
                                      <p:to>
                                        <p:strVal val="visible"/>
                                      </p:to>
                                    </p:set>
                                    <p:anim calcmode="lin" valueType="num">
                                      <p:cBhvr>
                                        <p:cTn id="159" dur="500" fill="hold"/>
                                        <p:tgtEl>
                                          <p:spTgt spid="13"/>
                                        </p:tgtEl>
                                        <p:attrNameLst>
                                          <p:attrName>ppt_w</p:attrName>
                                        </p:attrNameLst>
                                      </p:cBhvr>
                                      <p:tavLst>
                                        <p:tav tm="0">
                                          <p:val>
                                            <p:fltVal val="0"/>
                                          </p:val>
                                        </p:tav>
                                        <p:tav tm="100000">
                                          <p:val>
                                            <p:strVal val="#ppt_w"/>
                                          </p:val>
                                        </p:tav>
                                      </p:tavLst>
                                    </p:anim>
                                    <p:anim calcmode="lin" valueType="num">
                                      <p:cBhvr>
                                        <p:cTn id="160" dur="500" fill="hold"/>
                                        <p:tgtEl>
                                          <p:spTgt spid="13"/>
                                        </p:tgtEl>
                                        <p:attrNameLst>
                                          <p:attrName>ppt_h</p:attrName>
                                        </p:attrNameLst>
                                      </p:cBhvr>
                                      <p:tavLst>
                                        <p:tav tm="0">
                                          <p:val>
                                            <p:fltVal val="0"/>
                                          </p:val>
                                        </p:tav>
                                        <p:tav tm="100000">
                                          <p:val>
                                            <p:strVal val="#ppt_h"/>
                                          </p:val>
                                        </p:tav>
                                      </p:tavLst>
                                    </p:anim>
                                    <p:animEffect transition="in" filter="fade">
                                      <p:cBhvr>
                                        <p:cTn id="161" dur="500"/>
                                        <p:tgtEl>
                                          <p:spTgt spid="13"/>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xit" presetSubtype="32" fill="hold" grpId="1" nodeType="clickEffect">
                                  <p:stCondLst>
                                    <p:cond delay="0"/>
                                  </p:stCondLst>
                                  <p:childTnLst>
                                    <p:anim calcmode="lin" valueType="num">
                                      <p:cBhvr>
                                        <p:cTn id="165" dur="500"/>
                                        <p:tgtEl>
                                          <p:spTgt spid="13"/>
                                        </p:tgtEl>
                                        <p:attrNameLst>
                                          <p:attrName>ppt_w</p:attrName>
                                        </p:attrNameLst>
                                      </p:cBhvr>
                                      <p:tavLst>
                                        <p:tav tm="0">
                                          <p:val>
                                            <p:strVal val="ppt_w"/>
                                          </p:val>
                                        </p:tav>
                                        <p:tav tm="100000">
                                          <p:val>
                                            <p:fltVal val="0"/>
                                          </p:val>
                                        </p:tav>
                                      </p:tavLst>
                                    </p:anim>
                                    <p:anim calcmode="lin" valueType="num">
                                      <p:cBhvr>
                                        <p:cTn id="166" dur="500"/>
                                        <p:tgtEl>
                                          <p:spTgt spid="13"/>
                                        </p:tgtEl>
                                        <p:attrNameLst>
                                          <p:attrName>ppt_h</p:attrName>
                                        </p:attrNameLst>
                                      </p:cBhvr>
                                      <p:tavLst>
                                        <p:tav tm="0">
                                          <p:val>
                                            <p:strVal val="ppt_h"/>
                                          </p:val>
                                        </p:tav>
                                        <p:tav tm="100000">
                                          <p:val>
                                            <p:fltVal val="0"/>
                                          </p:val>
                                        </p:tav>
                                      </p:tavLst>
                                    </p:anim>
                                    <p:animEffect transition="out" filter="fade">
                                      <p:cBhvr>
                                        <p:cTn id="167" dur="500"/>
                                        <p:tgtEl>
                                          <p:spTgt spid="13"/>
                                        </p:tgtEl>
                                      </p:cBhvr>
                                    </p:animEffect>
                                    <p:set>
                                      <p:cBhvr>
                                        <p:cTn id="168" dur="1" fill="hold">
                                          <p:stCondLst>
                                            <p:cond delay="499"/>
                                          </p:stCondLst>
                                        </p:cTn>
                                        <p:tgtEl>
                                          <p:spTgt spid="13"/>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grpId="0" nodeType="clickEffect">
                                  <p:stCondLst>
                                    <p:cond delay="0"/>
                                  </p:stCondLst>
                                  <p:childTnLst>
                                    <p:set>
                                      <p:cBhvr>
                                        <p:cTn id="176" dur="1" fill="hold">
                                          <p:stCondLst>
                                            <p:cond delay="0"/>
                                          </p:stCondLst>
                                        </p:cTn>
                                        <p:tgtEl>
                                          <p:spTgt spid="14"/>
                                        </p:tgtEl>
                                        <p:attrNameLst>
                                          <p:attrName>style.visibility</p:attrName>
                                        </p:attrNameLst>
                                      </p:cBhvr>
                                      <p:to>
                                        <p:strVal val="visible"/>
                                      </p:to>
                                    </p:set>
                                    <p:anim calcmode="lin" valueType="num">
                                      <p:cBhvr>
                                        <p:cTn id="177" dur="500" fill="hold"/>
                                        <p:tgtEl>
                                          <p:spTgt spid="14"/>
                                        </p:tgtEl>
                                        <p:attrNameLst>
                                          <p:attrName>ppt_w</p:attrName>
                                        </p:attrNameLst>
                                      </p:cBhvr>
                                      <p:tavLst>
                                        <p:tav tm="0">
                                          <p:val>
                                            <p:fltVal val="0"/>
                                          </p:val>
                                        </p:tav>
                                        <p:tav tm="100000">
                                          <p:val>
                                            <p:strVal val="#ppt_w"/>
                                          </p:val>
                                        </p:tav>
                                      </p:tavLst>
                                    </p:anim>
                                    <p:anim calcmode="lin" valueType="num">
                                      <p:cBhvr>
                                        <p:cTn id="178" dur="500" fill="hold"/>
                                        <p:tgtEl>
                                          <p:spTgt spid="14"/>
                                        </p:tgtEl>
                                        <p:attrNameLst>
                                          <p:attrName>ppt_h</p:attrName>
                                        </p:attrNameLst>
                                      </p:cBhvr>
                                      <p:tavLst>
                                        <p:tav tm="0">
                                          <p:val>
                                            <p:fltVal val="0"/>
                                          </p:val>
                                        </p:tav>
                                        <p:tav tm="100000">
                                          <p:val>
                                            <p:strVal val="#ppt_h"/>
                                          </p:val>
                                        </p:tav>
                                      </p:tavLst>
                                    </p:anim>
                                    <p:animEffect transition="in" filter="fade">
                                      <p:cBhvr>
                                        <p:cTn id="179" dur="500"/>
                                        <p:tgtEl>
                                          <p:spTgt spid="14"/>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xit" presetSubtype="32" fill="hold" grpId="1" nodeType="clickEffect">
                                  <p:stCondLst>
                                    <p:cond delay="0"/>
                                  </p:stCondLst>
                                  <p:childTnLst>
                                    <p:anim calcmode="lin" valueType="num">
                                      <p:cBhvr>
                                        <p:cTn id="183" dur="500"/>
                                        <p:tgtEl>
                                          <p:spTgt spid="14"/>
                                        </p:tgtEl>
                                        <p:attrNameLst>
                                          <p:attrName>ppt_w</p:attrName>
                                        </p:attrNameLst>
                                      </p:cBhvr>
                                      <p:tavLst>
                                        <p:tav tm="0">
                                          <p:val>
                                            <p:strVal val="ppt_w"/>
                                          </p:val>
                                        </p:tav>
                                        <p:tav tm="100000">
                                          <p:val>
                                            <p:fltVal val="0"/>
                                          </p:val>
                                        </p:tav>
                                      </p:tavLst>
                                    </p:anim>
                                    <p:anim calcmode="lin" valueType="num">
                                      <p:cBhvr>
                                        <p:cTn id="184" dur="500"/>
                                        <p:tgtEl>
                                          <p:spTgt spid="14"/>
                                        </p:tgtEl>
                                        <p:attrNameLst>
                                          <p:attrName>ppt_h</p:attrName>
                                        </p:attrNameLst>
                                      </p:cBhvr>
                                      <p:tavLst>
                                        <p:tav tm="0">
                                          <p:val>
                                            <p:strVal val="ppt_h"/>
                                          </p:val>
                                        </p:tav>
                                        <p:tav tm="100000">
                                          <p:val>
                                            <p:fltVal val="0"/>
                                          </p:val>
                                        </p:tav>
                                      </p:tavLst>
                                    </p:anim>
                                    <p:animEffect transition="out" filter="fade">
                                      <p:cBhvr>
                                        <p:cTn id="185" dur="500"/>
                                        <p:tgtEl>
                                          <p:spTgt spid="14"/>
                                        </p:tgtEl>
                                      </p:cBhvr>
                                    </p:animEffect>
                                    <p:set>
                                      <p:cBhvr>
                                        <p:cTn id="186" dur="1" fill="hold">
                                          <p:stCondLst>
                                            <p:cond delay="499"/>
                                          </p:stCondLst>
                                        </p:cTn>
                                        <p:tgtEl>
                                          <p:spTgt spid="1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5"/>
                                        </p:tgtEl>
                                        <p:attrNameLst>
                                          <p:attrName>style.visibility</p:attrName>
                                        </p:attrNameLst>
                                      </p:cBhvr>
                                      <p:to>
                                        <p:strVal val="visible"/>
                                      </p:to>
                                    </p:set>
                                    <p:anim calcmode="lin" valueType="num">
                                      <p:cBhvr>
                                        <p:cTn id="191" dur="500" fill="hold"/>
                                        <p:tgtEl>
                                          <p:spTgt spid="15"/>
                                        </p:tgtEl>
                                        <p:attrNameLst>
                                          <p:attrName>ppt_w</p:attrName>
                                        </p:attrNameLst>
                                      </p:cBhvr>
                                      <p:tavLst>
                                        <p:tav tm="0">
                                          <p:val>
                                            <p:fltVal val="0"/>
                                          </p:val>
                                        </p:tav>
                                        <p:tav tm="100000">
                                          <p:val>
                                            <p:strVal val="#ppt_w"/>
                                          </p:val>
                                        </p:tav>
                                      </p:tavLst>
                                    </p:anim>
                                    <p:anim calcmode="lin" valueType="num">
                                      <p:cBhvr>
                                        <p:cTn id="192" dur="500" fill="hold"/>
                                        <p:tgtEl>
                                          <p:spTgt spid="15"/>
                                        </p:tgtEl>
                                        <p:attrNameLst>
                                          <p:attrName>ppt_h</p:attrName>
                                        </p:attrNameLst>
                                      </p:cBhvr>
                                      <p:tavLst>
                                        <p:tav tm="0">
                                          <p:val>
                                            <p:fltVal val="0"/>
                                          </p:val>
                                        </p:tav>
                                        <p:tav tm="100000">
                                          <p:val>
                                            <p:strVal val="#ppt_h"/>
                                          </p:val>
                                        </p:tav>
                                      </p:tavLst>
                                    </p:anim>
                                    <p:animEffect transition="in" filter="fade">
                                      <p:cBhvr>
                                        <p:cTn id="193" dur="500"/>
                                        <p:tgtEl>
                                          <p:spTgt spid="15"/>
                                        </p:tgtEl>
                                      </p:cBhvr>
                                    </p:animEffect>
                                  </p:childTnLst>
                                </p:cTn>
                              </p:par>
                            </p:childTnLst>
                          </p:cTn>
                        </p:par>
                      </p:childTnLst>
                    </p:cTn>
                  </p:par>
                  <p:par>
                    <p:cTn id="194" fill="hold">
                      <p:stCondLst>
                        <p:cond delay="indefinite"/>
                      </p:stCondLst>
                      <p:childTnLst>
                        <p:par>
                          <p:cTn id="195" fill="hold">
                            <p:stCondLst>
                              <p:cond delay="0"/>
                            </p:stCondLst>
                            <p:childTnLst>
                              <p:par>
                                <p:cTn id="196" presetID="53" presetClass="exit" presetSubtype="32" fill="hold" grpId="1" nodeType="clickEffect">
                                  <p:stCondLst>
                                    <p:cond delay="0"/>
                                  </p:stCondLst>
                                  <p:childTnLst>
                                    <p:anim calcmode="lin" valueType="num">
                                      <p:cBhvr>
                                        <p:cTn id="197" dur="500"/>
                                        <p:tgtEl>
                                          <p:spTgt spid="15"/>
                                        </p:tgtEl>
                                        <p:attrNameLst>
                                          <p:attrName>ppt_w</p:attrName>
                                        </p:attrNameLst>
                                      </p:cBhvr>
                                      <p:tavLst>
                                        <p:tav tm="0">
                                          <p:val>
                                            <p:strVal val="ppt_w"/>
                                          </p:val>
                                        </p:tav>
                                        <p:tav tm="100000">
                                          <p:val>
                                            <p:fltVal val="0"/>
                                          </p:val>
                                        </p:tav>
                                      </p:tavLst>
                                    </p:anim>
                                    <p:anim calcmode="lin" valueType="num">
                                      <p:cBhvr>
                                        <p:cTn id="198" dur="500"/>
                                        <p:tgtEl>
                                          <p:spTgt spid="15"/>
                                        </p:tgtEl>
                                        <p:attrNameLst>
                                          <p:attrName>ppt_h</p:attrName>
                                        </p:attrNameLst>
                                      </p:cBhvr>
                                      <p:tavLst>
                                        <p:tav tm="0">
                                          <p:val>
                                            <p:strVal val="ppt_h"/>
                                          </p:val>
                                        </p:tav>
                                        <p:tav tm="100000">
                                          <p:val>
                                            <p:fltVal val="0"/>
                                          </p:val>
                                        </p:tav>
                                      </p:tavLst>
                                    </p:anim>
                                    <p:animEffect transition="out" filter="fade">
                                      <p:cBhvr>
                                        <p:cTn id="199" dur="500"/>
                                        <p:tgtEl>
                                          <p:spTgt spid="15"/>
                                        </p:tgtEl>
                                      </p:cBhvr>
                                    </p:animEffect>
                                    <p:set>
                                      <p:cBhvr>
                                        <p:cTn id="200" dur="1" fill="hold">
                                          <p:stCondLst>
                                            <p:cond delay="499"/>
                                          </p:stCondLst>
                                        </p:cTn>
                                        <p:tgtEl>
                                          <p:spTgt spid="15"/>
                                        </p:tgtEl>
                                        <p:attrNameLst>
                                          <p:attrName>style.visibility</p:attrName>
                                        </p:attrNameLst>
                                      </p:cBhvr>
                                      <p:to>
                                        <p:strVal val="hidden"/>
                                      </p:to>
                                    </p:set>
                                  </p:childTnLst>
                                </p:cTn>
                              </p:par>
                            </p:childTnLst>
                          </p:cTn>
                        </p:par>
                      </p:childTnLst>
                    </p:cTn>
                  </p:par>
                  <p:par>
                    <p:cTn id="201" fill="hold">
                      <p:stCondLst>
                        <p:cond delay="indefinite"/>
                      </p:stCondLst>
                      <p:childTnLst>
                        <p:par>
                          <p:cTn id="202" fill="hold">
                            <p:stCondLst>
                              <p:cond delay="0"/>
                            </p:stCondLst>
                            <p:childTnLst>
                              <p:par>
                                <p:cTn id="203" presetID="1" presetClass="entr" presetSubtype="0" fill="hold" nodeType="clickEffect">
                                  <p:stCondLst>
                                    <p:cond delay="0"/>
                                  </p:stCondLst>
                                  <p:childTnLst>
                                    <p:set>
                                      <p:cBhvr>
                                        <p:cTn id="204" dur="1" fill="hold">
                                          <p:stCondLst>
                                            <p:cond delay="0"/>
                                          </p:stCondLst>
                                        </p:cTn>
                                        <p:tgtEl>
                                          <p:spTgt spid="2">
                                            <p:txEl>
                                              <p:pRg st="5" end="5"/>
                                            </p:txEl>
                                          </p:spTgt>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22"/>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53" presetClass="entr" presetSubtype="16" fill="hold" grpId="0" nodeType="clickEffect">
                                  <p:stCondLst>
                                    <p:cond delay="0"/>
                                  </p:stCondLst>
                                  <p:childTnLst>
                                    <p:set>
                                      <p:cBhvr>
                                        <p:cTn id="210" dur="1" fill="hold">
                                          <p:stCondLst>
                                            <p:cond delay="0"/>
                                          </p:stCondLst>
                                        </p:cTn>
                                        <p:tgtEl>
                                          <p:spTgt spid="16"/>
                                        </p:tgtEl>
                                        <p:attrNameLst>
                                          <p:attrName>style.visibility</p:attrName>
                                        </p:attrNameLst>
                                      </p:cBhvr>
                                      <p:to>
                                        <p:strVal val="visible"/>
                                      </p:to>
                                    </p:set>
                                    <p:anim calcmode="lin" valueType="num">
                                      <p:cBhvr>
                                        <p:cTn id="211" dur="500" fill="hold"/>
                                        <p:tgtEl>
                                          <p:spTgt spid="16"/>
                                        </p:tgtEl>
                                        <p:attrNameLst>
                                          <p:attrName>ppt_w</p:attrName>
                                        </p:attrNameLst>
                                      </p:cBhvr>
                                      <p:tavLst>
                                        <p:tav tm="0">
                                          <p:val>
                                            <p:fltVal val="0"/>
                                          </p:val>
                                        </p:tav>
                                        <p:tav tm="100000">
                                          <p:val>
                                            <p:strVal val="#ppt_w"/>
                                          </p:val>
                                        </p:tav>
                                      </p:tavLst>
                                    </p:anim>
                                    <p:anim calcmode="lin" valueType="num">
                                      <p:cBhvr>
                                        <p:cTn id="212" dur="500" fill="hold"/>
                                        <p:tgtEl>
                                          <p:spTgt spid="16"/>
                                        </p:tgtEl>
                                        <p:attrNameLst>
                                          <p:attrName>ppt_h</p:attrName>
                                        </p:attrNameLst>
                                      </p:cBhvr>
                                      <p:tavLst>
                                        <p:tav tm="0">
                                          <p:val>
                                            <p:fltVal val="0"/>
                                          </p:val>
                                        </p:tav>
                                        <p:tav tm="100000">
                                          <p:val>
                                            <p:strVal val="#ppt_h"/>
                                          </p:val>
                                        </p:tav>
                                      </p:tavLst>
                                    </p:anim>
                                    <p:animEffect transition="in" filter="fade">
                                      <p:cBhvr>
                                        <p:cTn id="213" dur="500"/>
                                        <p:tgtEl>
                                          <p:spTgt spid="16"/>
                                        </p:tgtEl>
                                      </p:cBhvr>
                                    </p:animEffect>
                                  </p:childTnLst>
                                </p:cTn>
                              </p:par>
                            </p:childTnLst>
                          </p:cTn>
                        </p:par>
                      </p:childTnLst>
                    </p:cTn>
                  </p:par>
                  <p:par>
                    <p:cTn id="214" fill="hold">
                      <p:stCondLst>
                        <p:cond delay="indefinite"/>
                      </p:stCondLst>
                      <p:childTnLst>
                        <p:par>
                          <p:cTn id="215" fill="hold">
                            <p:stCondLst>
                              <p:cond delay="0"/>
                            </p:stCondLst>
                            <p:childTnLst>
                              <p:par>
                                <p:cTn id="216" presetID="53" presetClass="exit" presetSubtype="32" fill="hold" grpId="1" nodeType="clickEffect">
                                  <p:stCondLst>
                                    <p:cond delay="0"/>
                                  </p:stCondLst>
                                  <p:childTnLst>
                                    <p:anim calcmode="lin" valueType="num">
                                      <p:cBhvr>
                                        <p:cTn id="217" dur="500"/>
                                        <p:tgtEl>
                                          <p:spTgt spid="16"/>
                                        </p:tgtEl>
                                        <p:attrNameLst>
                                          <p:attrName>ppt_w</p:attrName>
                                        </p:attrNameLst>
                                      </p:cBhvr>
                                      <p:tavLst>
                                        <p:tav tm="0">
                                          <p:val>
                                            <p:strVal val="ppt_w"/>
                                          </p:val>
                                        </p:tav>
                                        <p:tav tm="100000">
                                          <p:val>
                                            <p:fltVal val="0"/>
                                          </p:val>
                                        </p:tav>
                                      </p:tavLst>
                                    </p:anim>
                                    <p:anim calcmode="lin" valueType="num">
                                      <p:cBhvr>
                                        <p:cTn id="218" dur="500"/>
                                        <p:tgtEl>
                                          <p:spTgt spid="16"/>
                                        </p:tgtEl>
                                        <p:attrNameLst>
                                          <p:attrName>ppt_h</p:attrName>
                                        </p:attrNameLst>
                                      </p:cBhvr>
                                      <p:tavLst>
                                        <p:tav tm="0">
                                          <p:val>
                                            <p:strVal val="ppt_h"/>
                                          </p:val>
                                        </p:tav>
                                        <p:tav tm="100000">
                                          <p:val>
                                            <p:fltVal val="0"/>
                                          </p:val>
                                        </p:tav>
                                      </p:tavLst>
                                    </p:anim>
                                    <p:animEffect transition="out" filter="fade">
                                      <p:cBhvr>
                                        <p:cTn id="219" dur="500"/>
                                        <p:tgtEl>
                                          <p:spTgt spid="16"/>
                                        </p:tgtEl>
                                      </p:cBhvr>
                                    </p:animEffect>
                                    <p:set>
                                      <p:cBhvr>
                                        <p:cTn id="220" dur="1" fill="hold">
                                          <p:stCondLst>
                                            <p:cond delay="499"/>
                                          </p:stCondLst>
                                        </p:cTn>
                                        <p:tgtEl>
                                          <p:spTgt spid="16"/>
                                        </p:tgtEl>
                                        <p:attrNameLst>
                                          <p:attrName>style.visibility</p:attrName>
                                        </p:attrNameLst>
                                      </p:cBhvr>
                                      <p:to>
                                        <p:strVal val="hidden"/>
                                      </p:to>
                                    </p:set>
                                  </p:childTnLst>
                                </p:cTn>
                              </p:par>
                            </p:childTnLst>
                          </p:cTn>
                        </p:par>
                      </p:childTnLst>
                    </p:cTn>
                  </p:par>
                  <p:par>
                    <p:cTn id="221" fill="hold">
                      <p:stCondLst>
                        <p:cond delay="indefinite"/>
                      </p:stCondLst>
                      <p:childTnLst>
                        <p:par>
                          <p:cTn id="222" fill="hold">
                            <p:stCondLst>
                              <p:cond delay="0"/>
                            </p:stCondLst>
                            <p:childTnLst>
                              <p:par>
                                <p:cTn id="223" presetID="53" presetClass="entr" presetSubtype="16" fill="hold" grpId="0" nodeType="clickEffect">
                                  <p:stCondLst>
                                    <p:cond delay="0"/>
                                  </p:stCondLst>
                                  <p:childTnLst>
                                    <p:set>
                                      <p:cBhvr>
                                        <p:cTn id="224" dur="1" fill="hold">
                                          <p:stCondLst>
                                            <p:cond delay="0"/>
                                          </p:stCondLst>
                                        </p:cTn>
                                        <p:tgtEl>
                                          <p:spTgt spid="17"/>
                                        </p:tgtEl>
                                        <p:attrNameLst>
                                          <p:attrName>style.visibility</p:attrName>
                                        </p:attrNameLst>
                                      </p:cBhvr>
                                      <p:to>
                                        <p:strVal val="visible"/>
                                      </p:to>
                                    </p:set>
                                    <p:anim calcmode="lin" valueType="num">
                                      <p:cBhvr>
                                        <p:cTn id="225" dur="500" fill="hold"/>
                                        <p:tgtEl>
                                          <p:spTgt spid="17"/>
                                        </p:tgtEl>
                                        <p:attrNameLst>
                                          <p:attrName>ppt_w</p:attrName>
                                        </p:attrNameLst>
                                      </p:cBhvr>
                                      <p:tavLst>
                                        <p:tav tm="0">
                                          <p:val>
                                            <p:fltVal val="0"/>
                                          </p:val>
                                        </p:tav>
                                        <p:tav tm="100000">
                                          <p:val>
                                            <p:strVal val="#ppt_w"/>
                                          </p:val>
                                        </p:tav>
                                      </p:tavLst>
                                    </p:anim>
                                    <p:anim calcmode="lin" valueType="num">
                                      <p:cBhvr>
                                        <p:cTn id="226" dur="500" fill="hold"/>
                                        <p:tgtEl>
                                          <p:spTgt spid="17"/>
                                        </p:tgtEl>
                                        <p:attrNameLst>
                                          <p:attrName>ppt_h</p:attrName>
                                        </p:attrNameLst>
                                      </p:cBhvr>
                                      <p:tavLst>
                                        <p:tav tm="0">
                                          <p:val>
                                            <p:fltVal val="0"/>
                                          </p:val>
                                        </p:tav>
                                        <p:tav tm="100000">
                                          <p:val>
                                            <p:strVal val="#ppt_h"/>
                                          </p:val>
                                        </p:tav>
                                      </p:tavLst>
                                    </p:anim>
                                    <p:animEffect transition="in" filter="fade">
                                      <p:cBhvr>
                                        <p:cTn id="227" dur="500"/>
                                        <p:tgtEl>
                                          <p:spTgt spid="17"/>
                                        </p:tgtEl>
                                      </p:cBhvr>
                                    </p:animEffect>
                                  </p:childTnLst>
                                </p:cTn>
                              </p:par>
                            </p:childTnLst>
                          </p:cTn>
                        </p:par>
                      </p:childTnLst>
                    </p:cTn>
                  </p:par>
                  <p:par>
                    <p:cTn id="228" fill="hold">
                      <p:stCondLst>
                        <p:cond delay="indefinite"/>
                      </p:stCondLst>
                      <p:childTnLst>
                        <p:par>
                          <p:cTn id="229" fill="hold">
                            <p:stCondLst>
                              <p:cond delay="0"/>
                            </p:stCondLst>
                            <p:childTnLst>
                              <p:par>
                                <p:cTn id="230" presetID="53" presetClass="exit" presetSubtype="32" fill="hold" grpId="1" nodeType="clickEffect">
                                  <p:stCondLst>
                                    <p:cond delay="0"/>
                                  </p:stCondLst>
                                  <p:childTnLst>
                                    <p:anim calcmode="lin" valueType="num">
                                      <p:cBhvr>
                                        <p:cTn id="231" dur="500"/>
                                        <p:tgtEl>
                                          <p:spTgt spid="17"/>
                                        </p:tgtEl>
                                        <p:attrNameLst>
                                          <p:attrName>ppt_w</p:attrName>
                                        </p:attrNameLst>
                                      </p:cBhvr>
                                      <p:tavLst>
                                        <p:tav tm="0">
                                          <p:val>
                                            <p:strVal val="ppt_w"/>
                                          </p:val>
                                        </p:tav>
                                        <p:tav tm="100000">
                                          <p:val>
                                            <p:fltVal val="0"/>
                                          </p:val>
                                        </p:tav>
                                      </p:tavLst>
                                    </p:anim>
                                    <p:anim calcmode="lin" valueType="num">
                                      <p:cBhvr>
                                        <p:cTn id="232" dur="500"/>
                                        <p:tgtEl>
                                          <p:spTgt spid="17"/>
                                        </p:tgtEl>
                                        <p:attrNameLst>
                                          <p:attrName>ppt_h</p:attrName>
                                        </p:attrNameLst>
                                      </p:cBhvr>
                                      <p:tavLst>
                                        <p:tav tm="0">
                                          <p:val>
                                            <p:strVal val="ppt_h"/>
                                          </p:val>
                                        </p:tav>
                                        <p:tav tm="100000">
                                          <p:val>
                                            <p:fltVal val="0"/>
                                          </p:val>
                                        </p:tav>
                                      </p:tavLst>
                                    </p:anim>
                                    <p:animEffect transition="out" filter="fade">
                                      <p:cBhvr>
                                        <p:cTn id="233" dur="500"/>
                                        <p:tgtEl>
                                          <p:spTgt spid="17"/>
                                        </p:tgtEl>
                                      </p:cBhvr>
                                    </p:animEffect>
                                    <p:set>
                                      <p:cBhvr>
                                        <p:cTn id="23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EA764-50B1-4D47-BD3E-6E7EF3B034A2}"/>
              </a:ext>
            </a:extLst>
          </p:cNvPr>
          <p:cNvSpPr txBox="1"/>
          <p:nvPr/>
        </p:nvSpPr>
        <p:spPr>
          <a:xfrm>
            <a:off x="0" y="0"/>
            <a:ext cx="12192000" cy="6786473"/>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13:49-52 (NASB)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49  And the word of the Lord was being spread through the whole region.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50  But the Jews incited the devout women of prominence and the leading men of the city, and 	instigated a persecution against Paul and Barnabas, and drove them out of their district.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51  But they shook off the dust of their feet </a:t>
            </a:r>
            <a:r>
              <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protest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against them and went to Iconium.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52  And the disciples were continually filled with joy and with the Holy Spirit.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They remained at Antioch of Pisidia preaching the word until it had spread throughout the 	region. To say that word was spread in the region is not saying the majority believed.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unbelieving Jews seeing the power of the Gospel to convert both Jews and Gentiles 				instigate among the influential a persecution and drove Paul and Barnabas out of the district.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Shook the dust off their feet: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18:5-6; 20:26-27; Matt 10:14; Mk 6:11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They went to Iconium: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Despite opposition the true church had been planted in Antioch and the disciples were filled 	with joy of salvation and the truth revealed by the Holy Spirit.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7:51-52; 1Pet 1:12;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5:17-20; Col 3:16</a:t>
            </a:r>
          </a:p>
        </p:txBody>
      </p:sp>
      <p:sp>
        <p:nvSpPr>
          <p:cNvPr id="3" name="TextBox 2">
            <a:extLst>
              <a:ext uri="{FF2B5EF4-FFF2-40B4-BE49-F238E27FC236}">
                <a16:creationId xmlns:a16="http://schemas.microsoft.com/office/drawing/2014/main" id="{5BAB467D-8A8B-4B3F-8F64-6F7437557215}"/>
              </a:ext>
            </a:extLst>
          </p:cNvPr>
          <p:cNvSpPr txBox="1"/>
          <p:nvPr/>
        </p:nvSpPr>
        <p:spPr>
          <a:xfrm>
            <a:off x="0" y="21516"/>
            <a:ext cx="12192000" cy="420115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18:5-6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But when Silas and Timothy came down from Macedonia, Paul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devoting 	himself completely to the word, solemnly testifying to the Jews that Jesus was 	the Christ.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And when they resisted and blasphemed, he shook out his garments and said to 	them, "Your blood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be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upon your own heads! I am clean.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From now on I shall go 	to the Gentiles."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863F31B-D26F-4D43-8650-5030C491375D}"/>
              </a:ext>
            </a:extLst>
          </p:cNvPr>
          <p:cNvSpPr txBox="1"/>
          <p:nvPr/>
        </p:nvSpPr>
        <p:spPr>
          <a:xfrm>
            <a:off x="0" y="5120633"/>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20:26-27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26  "Therefore I testify to you this day, that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 am innocent of the blood of all men.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27  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"For I did not shrink from declaring to you the whole purpose of God.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573FDCBD-6358-44C0-A9C2-26702FFF833D}"/>
              </a:ext>
            </a:extLst>
          </p:cNvPr>
          <p:cNvSpPr txBox="1"/>
          <p:nvPr/>
        </p:nvSpPr>
        <p:spPr>
          <a:xfrm>
            <a:off x="0" y="71527"/>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Matthew 10:14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"And whoever does not receive you, nor heed your words, as you go out of 	that house or that city,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shake off the dust of your feet.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7088E27-7358-436F-B7F5-48DDB3AC58C6}"/>
              </a:ext>
            </a:extLst>
          </p:cNvPr>
          <p:cNvSpPr txBox="1"/>
          <p:nvPr/>
        </p:nvSpPr>
        <p:spPr>
          <a:xfrm>
            <a:off x="0" y="1510312"/>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Mark 6:11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"And any place that does not receive you or listen to you, as you go out from 	there,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shake off the dust from the soles of your feet for a testimony against 	them.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E3AC560-EF13-4FF9-A2DC-2ED7D99A1FF4}"/>
              </a:ext>
            </a:extLst>
          </p:cNvPr>
          <p:cNvSpPr txBox="1"/>
          <p:nvPr/>
        </p:nvSpPr>
        <p:spPr>
          <a:xfrm>
            <a:off x="0" y="21516"/>
            <a:ext cx="12192000"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Ephesians 5:17-20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17  So then do not be foolish, but understand what the will of the Lord is.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And do not get drunk with wine, for that is dissipation,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but be filled with the 	Spirit,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speaking to one another in Psalms and hymns and spiritual songs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singing and 	making melody with your heart to the Lord;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always giving thanks for all things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the name of our Lord Jesus Christ to God, 	even the Father;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053E8615-B910-4030-87CF-8C75FE641C3D}"/>
                  </a:ext>
                </a:extLst>
              </p:cNvPr>
              <p:cNvGraphicFramePr>
                <a:graphicFrameLocks noChangeAspect="1"/>
              </p:cNvGraphicFramePr>
              <p:nvPr/>
            </p:nvGraphicFramePr>
            <p:xfrm>
              <a:off x="4181311" y="4988842"/>
              <a:ext cx="689753" cy="387986"/>
            </p:xfrm>
            <a:graphic>
              <a:graphicData uri="http://schemas.microsoft.com/office/powerpoint/2016/slidezoom">
                <pslz:sldZm>
                  <pslz:sldZmObj sldId="305" cId="82051048">
                    <pslz:zmPr id="{41320D79-D069-4C7D-82E5-DB6421E80996}" returnToParent="0" transitionDur="1000">
                      <p166:blipFill xmlns:p166="http://schemas.microsoft.com/office/powerpoint/2016/6/main">
                        <a:blip r:embed="rId3"/>
                        <a:stretch>
                          <a:fillRect/>
                        </a:stretch>
                      </p166:blipFill>
                      <p166:spPr xmlns:p166="http://schemas.microsoft.com/office/powerpoint/2016/6/main">
                        <a:xfrm>
                          <a:off x="0" y="0"/>
                          <a:ext cx="689753" cy="387986"/>
                        </a:xfrm>
                        <a:prstGeom prst="rect">
                          <a:avLst/>
                        </a:prstGeom>
                        <a:ln w="3175">
                          <a:solidFill>
                            <a:prstClr val="ltGray"/>
                          </a:solidFill>
                        </a:ln>
                      </p166:spPr>
                    </pslz:zmPr>
                  </pslz:sldZmObj>
                </pslz:sldZm>
              </a:graphicData>
            </a:graphic>
          </p:graphicFrame>
        </mc:Choice>
        <mc:Fallback xmlns="">
          <p:pic>
            <p:nvPicPr>
              <p:cNvPr id="12" name="Slide Zoom 11">
                <a:extLst>
                  <a:ext uri="{FF2B5EF4-FFF2-40B4-BE49-F238E27FC236}">
                    <a16:creationId xmlns:a16="http://schemas.microsoft.com/office/drawing/2014/main" id="{053E8615-B910-4030-87CF-8C75FE641C3D}"/>
                  </a:ext>
                </a:extLst>
              </p:cNvPr>
              <p:cNvPicPr>
                <a:picLocks noGrp="1" noRot="1" noChangeAspect="1" noMove="1" noResize="1" noEditPoints="1" noAdjustHandles="1" noChangeArrowheads="1" noChangeShapeType="1"/>
              </p:cNvPicPr>
              <p:nvPr/>
            </p:nvPicPr>
            <p:blipFill>
              <a:blip r:embed="rId4"/>
              <a:stretch>
                <a:fillRect/>
              </a:stretch>
            </p:blipFill>
            <p:spPr>
              <a:xfrm>
                <a:off x="4181311" y="4988842"/>
                <a:ext cx="689753" cy="387986"/>
              </a:xfrm>
              <a:prstGeom prst="rect">
                <a:avLst/>
              </a:prstGeom>
              <a:ln w="3175">
                <a:solidFill>
                  <a:prstClr val="ltGray"/>
                </a:solidFill>
              </a:ln>
            </p:spPr>
          </p:pic>
        </mc:Fallback>
      </mc:AlternateContent>
      <p:sp>
        <p:nvSpPr>
          <p:cNvPr id="10" name="TextBox 9">
            <a:extLst>
              <a:ext uri="{FF2B5EF4-FFF2-40B4-BE49-F238E27FC236}">
                <a16:creationId xmlns:a16="http://schemas.microsoft.com/office/drawing/2014/main" id="{2CE6E86C-CB1F-40F8-B864-3337394E6D67}"/>
              </a:ext>
            </a:extLst>
          </p:cNvPr>
          <p:cNvSpPr txBox="1"/>
          <p:nvPr/>
        </p:nvSpPr>
        <p:spPr>
          <a:xfrm>
            <a:off x="0" y="3560946"/>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Colossians 3:16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Let the word of Christ richly dwell within you</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with all wisdom teaching and 	admonishing one another with Psalms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and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hymns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and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spiritual songs, singing 	with thankfulness in your hearts to God.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FB12A6E-745B-406C-B10E-69FC544A49A1}"/>
              </a:ext>
            </a:extLst>
          </p:cNvPr>
          <p:cNvSpPr txBox="1"/>
          <p:nvPr/>
        </p:nvSpPr>
        <p:spPr>
          <a:xfrm>
            <a:off x="0" y="53790"/>
            <a:ext cx="1219200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7:51-52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51  "You men who are stiff-necked and uncircumcised in heart and ears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are always 	resisting the Holy Spirit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you are doing just as your fathers did.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Which one of the prophets did your fathers not persecute? And they killed 	those who had previously announced the coming of the Righteous One, whose 	betrayers and murderers you have now become; </a:t>
            </a:r>
          </a:p>
        </p:txBody>
      </p:sp>
      <p:sp>
        <p:nvSpPr>
          <p:cNvPr id="8" name="TextBox 7">
            <a:extLst>
              <a:ext uri="{FF2B5EF4-FFF2-40B4-BE49-F238E27FC236}">
                <a16:creationId xmlns:a16="http://schemas.microsoft.com/office/drawing/2014/main" id="{ACCB4302-087A-4D21-8661-E597AB36C81D}"/>
              </a:ext>
            </a:extLst>
          </p:cNvPr>
          <p:cNvSpPr txBox="1"/>
          <p:nvPr/>
        </p:nvSpPr>
        <p:spPr>
          <a:xfrm>
            <a:off x="0" y="2806752"/>
            <a:ext cx="1219200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Peter 1:12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12  It was revealed to them that they were not serving themselves, but you, in 	these things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which now have been announced to you through those who 	preached the gospel to you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by the Holy Spirit</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sent from heaven-- things into 	which angels long to look.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7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6"/>
                                        </p:tgtEl>
                                        <p:attrNameLst>
                                          <p:attrName>ppt_w</p:attrName>
                                        </p:attrNameLst>
                                      </p:cBhvr>
                                      <p:tavLst>
                                        <p:tav tm="0">
                                          <p:val>
                                            <p:strVal val="ppt_w"/>
                                          </p:val>
                                        </p:tav>
                                        <p:tav tm="100000">
                                          <p:val>
                                            <p:fltVal val="0"/>
                                          </p:val>
                                        </p:tav>
                                      </p:tavLst>
                                    </p:anim>
                                    <p:anim calcmode="lin" valueType="num">
                                      <p:cBhvr>
                                        <p:cTn id="57" dur="500"/>
                                        <p:tgtEl>
                                          <p:spTgt spid="6"/>
                                        </p:tgtEl>
                                        <p:attrNameLst>
                                          <p:attrName>ppt_h</p:attrName>
                                        </p:attrNameLst>
                                      </p:cBhvr>
                                      <p:tavLst>
                                        <p:tav tm="0">
                                          <p:val>
                                            <p:strVal val="ppt_h"/>
                                          </p:val>
                                        </p:tav>
                                        <p:tav tm="100000">
                                          <p:val>
                                            <p:fltVal val="0"/>
                                          </p:val>
                                        </p:tav>
                                      </p:tavLst>
                                    </p:anim>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53" presetClass="exit" presetSubtype="32" fill="hold" grpId="1" nodeType="withEffect">
                                  <p:stCondLst>
                                    <p:cond delay="0"/>
                                  </p:stCondLst>
                                  <p:childTnLst>
                                    <p:anim calcmode="lin" valueType="num">
                                      <p:cBhvr>
                                        <p:cTn id="61" dur="500"/>
                                        <p:tgtEl>
                                          <p:spTgt spid="5"/>
                                        </p:tgtEl>
                                        <p:attrNameLst>
                                          <p:attrName>ppt_w</p:attrName>
                                        </p:attrNameLst>
                                      </p:cBhvr>
                                      <p:tavLst>
                                        <p:tav tm="0">
                                          <p:val>
                                            <p:strVal val="ppt_w"/>
                                          </p:val>
                                        </p:tav>
                                        <p:tav tm="100000">
                                          <p:val>
                                            <p:fltVal val="0"/>
                                          </p:val>
                                        </p:tav>
                                      </p:tavLst>
                                    </p:anim>
                                    <p:anim calcmode="lin" valueType="num">
                                      <p:cBhvr>
                                        <p:cTn id="62" dur="500"/>
                                        <p:tgtEl>
                                          <p:spTgt spid="5"/>
                                        </p:tgtEl>
                                        <p:attrNameLst>
                                          <p:attrName>ppt_h</p:attrName>
                                        </p:attrNameLst>
                                      </p:cBhvr>
                                      <p:tavLst>
                                        <p:tav tm="0">
                                          <p:val>
                                            <p:strVal val="ppt_h"/>
                                          </p:val>
                                        </p:tav>
                                        <p:tav tm="100000">
                                          <p:val>
                                            <p:fltVal val="0"/>
                                          </p:val>
                                        </p:tav>
                                      </p:tavLst>
                                    </p:anim>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4" end="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500" fill="hold"/>
                                        <p:tgtEl>
                                          <p:spTgt spid="7"/>
                                        </p:tgtEl>
                                        <p:attrNameLst>
                                          <p:attrName>ppt_w</p:attrName>
                                        </p:attrNameLst>
                                      </p:cBhvr>
                                      <p:tavLst>
                                        <p:tav tm="0">
                                          <p:val>
                                            <p:fltVal val="0"/>
                                          </p:val>
                                        </p:tav>
                                        <p:tav tm="100000">
                                          <p:val>
                                            <p:strVal val="#ppt_w"/>
                                          </p:val>
                                        </p:tav>
                                      </p:tavLst>
                                    </p:anim>
                                    <p:anim calcmode="lin" valueType="num">
                                      <p:cBhvr>
                                        <p:cTn id="80" dur="500" fill="hold"/>
                                        <p:tgtEl>
                                          <p:spTgt spid="7"/>
                                        </p:tgtEl>
                                        <p:attrNameLst>
                                          <p:attrName>ppt_h</p:attrName>
                                        </p:attrNameLst>
                                      </p:cBhvr>
                                      <p:tavLst>
                                        <p:tav tm="0">
                                          <p:val>
                                            <p:fltVal val="0"/>
                                          </p:val>
                                        </p:tav>
                                        <p:tav tm="100000">
                                          <p:val>
                                            <p:strVal val="#ppt_h"/>
                                          </p:val>
                                        </p:tav>
                                      </p:tavLst>
                                    </p:anim>
                                    <p:animEffect transition="in" filter="fade">
                                      <p:cBhvr>
                                        <p:cTn id="81" dur="500"/>
                                        <p:tgtEl>
                                          <p:spTgt spid="7"/>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p:cTn id="84" dur="500" fill="hold"/>
                                        <p:tgtEl>
                                          <p:spTgt spid="8"/>
                                        </p:tgtEl>
                                        <p:attrNameLst>
                                          <p:attrName>ppt_w</p:attrName>
                                        </p:attrNameLst>
                                      </p:cBhvr>
                                      <p:tavLst>
                                        <p:tav tm="0">
                                          <p:val>
                                            <p:fltVal val="0"/>
                                          </p:val>
                                        </p:tav>
                                        <p:tav tm="100000">
                                          <p:val>
                                            <p:strVal val="#ppt_w"/>
                                          </p:val>
                                        </p:tav>
                                      </p:tavLst>
                                    </p:anim>
                                    <p:anim calcmode="lin" valueType="num">
                                      <p:cBhvr>
                                        <p:cTn id="85" dur="500" fill="hold"/>
                                        <p:tgtEl>
                                          <p:spTgt spid="8"/>
                                        </p:tgtEl>
                                        <p:attrNameLst>
                                          <p:attrName>ppt_h</p:attrName>
                                        </p:attrNameLst>
                                      </p:cBhvr>
                                      <p:tavLst>
                                        <p:tav tm="0">
                                          <p:val>
                                            <p:fltVal val="0"/>
                                          </p:val>
                                        </p:tav>
                                        <p:tav tm="100000">
                                          <p:val>
                                            <p:strVal val="#ppt_h"/>
                                          </p:val>
                                        </p:tav>
                                      </p:tavLst>
                                    </p:anim>
                                    <p:animEffect transition="in" filter="fade">
                                      <p:cBhvr>
                                        <p:cTn id="86" dur="50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1" nodeType="clickEffect">
                                  <p:stCondLst>
                                    <p:cond delay="0"/>
                                  </p:stCondLst>
                                  <p:childTnLst>
                                    <p:anim calcmode="lin" valueType="num">
                                      <p:cBhvr>
                                        <p:cTn id="90" dur="500"/>
                                        <p:tgtEl>
                                          <p:spTgt spid="8"/>
                                        </p:tgtEl>
                                        <p:attrNameLst>
                                          <p:attrName>ppt_w</p:attrName>
                                        </p:attrNameLst>
                                      </p:cBhvr>
                                      <p:tavLst>
                                        <p:tav tm="0">
                                          <p:val>
                                            <p:strVal val="ppt_w"/>
                                          </p:val>
                                        </p:tav>
                                        <p:tav tm="100000">
                                          <p:val>
                                            <p:fltVal val="0"/>
                                          </p:val>
                                        </p:tav>
                                      </p:tavLst>
                                    </p:anim>
                                    <p:anim calcmode="lin" valueType="num">
                                      <p:cBhvr>
                                        <p:cTn id="91" dur="500"/>
                                        <p:tgtEl>
                                          <p:spTgt spid="8"/>
                                        </p:tgtEl>
                                        <p:attrNameLst>
                                          <p:attrName>ppt_h</p:attrName>
                                        </p:attrNameLst>
                                      </p:cBhvr>
                                      <p:tavLst>
                                        <p:tav tm="0">
                                          <p:val>
                                            <p:strVal val="ppt_h"/>
                                          </p:val>
                                        </p:tav>
                                        <p:tav tm="100000">
                                          <p:val>
                                            <p:fltVal val="0"/>
                                          </p:val>
                                        </p:tav>
                                      </p:tavLst>
                                    </p:anim>
                                    <p:animEffect transition="out" filter="fad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7"/>
                                        </p:tgtEl>
                                        <p:attrNameLst>
                                          <p:attrName>ppt_w</p:attrName>
                                        </p:attrNameLst>
                                      </p:cBhvr>
                                      <p:tavLst>
                                        <p:tav tm="0">
                                          <p:val>
                                            <p:strVal val="ppt_w"/>
                                          </p:val>
                                        </p:tav>
                                        <p:tav tm="100000">
                                          <p:val>
                                            <p:fltVal val="0"/>
                                          </p:val>
                                        </p:tav>
                                      </p:tavLst>
                                    </p:anim>
                                    <p:anim calcmode="lin" valueType="num">
                                      <p:cBhvr>
                                        <p:cTn id="96" dur="500"/>
                                        <p:tgtEl>
                                          <p:spTgt spid="7"/>
                                        </p:tgtEl>
                                        <p:attrNameLst>
                                          <p:attrName>ppt_h</p:attrName>
                                        </p:attrNameLst>
                                      </p:cBhvr>
                                      <p:tavLst>
                                        <p:tav tm="0">
                                          <p:val>
                                            <p:strVal val="ppt_h"/>
                                          </p:val>
                                        </p:tav>
                                        <p:tav tm="100000">
                                          <p:val>
                                            <p:fltVal val="0"/>
                                          </p:val>
                                        </p:tav>
                                      </p:tavLst>
                                    </p:anim>
                                    <p:animEffect transition="out" filter="fade">
                                      <p:cBhvr>
                                        <p:cTn id="97" dur="500"/>
                                        <p:tgtEl>
                                          <p:spTgt spid="7"/>
                                        </p:tgtEl>
                                      </p:cBhvr>
                                    </p:animEffect>
                                    <p:set>
                                      <p:cBhvr>
                                        <p:cTn id="98" dur="1" fill="hold">
                                          <p:stCondLst>
                                            <p:cond delay="499"/>
                                          </p:stCondLst>
                                        </p:cTn>
                                        <p:tgtEl>
                                          <p:spTgt spid="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p:cTn id="103" dur="500" fill="hold"/>
                                        <p:tgtEl>
                                          <p:spTgt spid="9"/>
                                        </p:tgtEl>
                                        <p:attrNameLst>
                                          <p:attrName>ppt_w</p:attrName>
                                        </p:attrNameLst>
                                      </p:cBhvr>
                                      <p:tavLst>
                                        <p:tav tm="0">
                                          <p:val>
                                            <p:fltVal val="0"/>
                                          </p:val>
                                        </p:tav>
                                        <p:tav tm="100000">
                                          <p:val>
                                            <p:strVal val="#ppt_w"/>
                                          </p:val>
                                        </p:tav>
                                      </p:tavLst>
                                    </p:anim>
                                    <p:anim calcmode="lin" valueType="num">
                                      <p:cBhvr>
                                        <p:cTn id="104" dur="500" fill="hold"/>
                                        <p:tgtEl>
                                          <p:spTgt spid="9"/>
                                        </p:tgtEl>
                                        <p:attrNameLst>
                                          <p:attrName>ppt_h</p:attrName>
                                        </p:attrNameLst>
                                      </p:cBhvr>
                                      <p:tavLst>
                                        <p:tav tm="0">
                                          <p:val>
                                            <p:fltVal val="0"/>
                                          </p:val>
                                        </p:tav>
                                        <p:tav tm="100000">
                                          <p:val>
                                            <p:strVal val="#ppt_h"/>
                                          </p:val>
                                        </p:tav>
                                      </p:tavLst>
                                    </p:anim>
                                    <p:animEffect transition="in" filter="fade">
                                      <p:cBhvr>
                                        <p:cTn id="105" dur="500"/>
                                        <p:tgtEl>
                                          <p:spTgt spid="9"/>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0"/>
                                        </p:tgtEl>
                                        <p:attrNameLst>
                                          <p:attrName>style.visibility</p:attrName>
                                        </p:attrNameLst>
                                      </p:cBhvr>
                                      <p:to>
                                        <p:strVal val="visible"/>
                                      </p:to>
                                    </p:set>
                                    <p:anim calcmode="lin" valueType="num">
                                      <p:cBhvr>
                                        <p:cTn id="108" dur="500" fill="hold"/>
                                        <p:tgtEl>
                                          <p:spTgt spid="10"/>
                                        </p:tgtEl>
                                        <p:attrNameLst>
                                          <p:attrName>ppt_w</p:attrName>
                                        </p:attrNameLst>
                                      </p:cBhvr>
                                      <p:tavLst>
                                        <p:tav tm="0">
                                          <p:val>
                                            <p:fltVal val="0"/>
                                          </p:val>
                                        </p:tav>
                                        <p:tav tm="100000">
                                          <p:val>
                                            <p:strVal val="#ppt_w"/>
                                          </p:val>
                                        </p:tav>
                                      </p:tavLst>
                                    </p:anim>
                                    <p:anim calcmode="lin" valueType="num">
                                      <p:cBhvr>
                                        <p:cTn id="109" dur="500" fill="hold"/>
                                        <p:tgtEl>
                                          <p:spTgt spid="10"/>
                                        </p:tgtEl>
                                        <p:attrNameLst>
                                          <p:attrName>ppt_h</p:attrName>
                                        </p:attrNameLst>
                                      </p:cBhvr>
                                      <p:tavLst>
                                        <p:tav tm="0">
                                          <p:val>
                                            <p:fltVal val="0"/>
                                          </p:val>
                                        </p:tav>
                                        <p:tav tm="100000">
                                          <p:val>
                                            <p:strVal val="#ppt_h"/>
                                          </p:val>
                                        </p:tav>
                                      </p:tavLst>
                                    </p:anim>
                                    <p:animEffect transition="in" filter="fade">
                                      <p:cBhvr>
                                        <p:cTn id="110" dur="500"/>
                                        <p:tgtEl>
                                          <p:spTgt spid="10"/>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xit" presetSubtype="32" fill="hold" grpId="1" nodeType="clickEffect">
                                  <p:stCondLst>
                                    <p:cond delay="0"/>
                                  </p:stCondLst>
                                  <p:childTnLst>
                                    <p:anim calcmode="lin" valueType="num">
                                      <p:cBhvr>
                                        <p:cTn id="114" dur="500"/>
                                        <p:tgtEl>
                                          <p:spTgt spid="9"/>
                                        </p:tgtEl>
                                        <p:attrNameLst>
                                          <p:attrName>ppt_w</p:attrName>
                                        </p:attrNameLst>
                                      </p:cBhvr>
                                      <p:tavLst>
                                        <p:tav tm="0">
                                          <p:val>
                                            <p:strVal val="ppt_w"/>
                                          </p:val>
                                        </p:tav>
                                        <p:tav tm="100000">
                                          <p:val>
                                            <p:fltVal val="0"/>
                                          </p:val>
                                        </p:tav>
                                      </p:tavLst>
                                    </p:anim>
                                    <p:anim calcmode="lin" valueType="num">
                                      <p:cBhvr>
                                        <p:cTn id="115" dur="500"/>
                                        <p:tgtEl>
                                          <p:spTgt spid="9"/>
                                        </p:tgtEl>
                                        <p:attrNameLst>
                                          <p:attrName>ppt_h</p:attrName>
                                        </p:attrNameLst>
                                      </p:cBhvr>
                                      <p:tavLst>
                                        <p:tav tm="0">
                                          <p:val>
                                            <p:strVal val="ppt_h"/>
                                          </p:val>
                                        </p:tav>
                                        <p:tav tm="100000">
                                          <p:val>
                                            <p:fltVal val="0"/>
                                          </p:val>
                                        </p:tav>
                                      </p:tavLst>
                                    </p:anim>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10"/>
                                        </p:tgtEl>
                                        <p:attrNameLst>
                                          <p:attrName>ppt_w</p:attrName>
                                        </p:attrNameLst>
                                      </p:cBhvr>
                                      <p:tavLst>
                                        <p:tav tm="0">
                                          <p:val>
                                            <p:strVal val="ppt_w"/>
                                          </p:val>
                                        </p:tav>
                                        <p:tav tm="100000">
                                          <p:val>
                                            <p:fltVal val="0"/>
                                          </p:val>
                                        </p:tav>
                                      </p:tavLst>
                                    </p:anim>
                                    <p:anim calcmode="lin" valueType="num">
                                      <p:cBhvr>
                                        <p:cTn id="120" dur="500"/>
                                        <p:tgtEl>
                                          <p:spTgt spid="10"/>
                                        </p:tgtEl>
                                        <p:attrNameLst>
                                          <p:attrName>ppt_h</p:attrName>
                                        </p:attrNameLst>
                                      </p:cBhvr>
                                      <p:tavLst>
                                        <p:tav tm="0">
                                          <p:val>
                                            <p:strVal val="ppt_h"/>
                                          </p:val>
                                        </p:tav>
                                        <p:tav tm="100000">
                                          <p:val>
                                            <p:fltVal val="0"/>
                                          </p:val>
                                        </p:tav>
                                      </p:tavLst>
                                    </p:anim>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9" grpId="0" animBg="1"/>
      <p:bldP spid="9" grpId="1" animBg="1"/>
      <p:bldP spid="10" grpId="0" animBg="1"/>
      <p:bldP spid="10" grpId="1" animBg="1"/>
      <p:bldP spid="7" grpId="0" animBg="1"/>
      <p:bldP spid="7" grpId="1" animBg="1"/>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7206BA-E677-468C-9E7A-C932F2603D1D}"/>
              </a:ext>
            </a:extLst>
          </p:cNvPr>
          <p:cNvPicPr>
            <a:picLocks noChangeAspect="1"/>
          </p:cNvPicPr>
          <p:nvPr/>
        </p:nvPicPr>
        <p:blipFill>
          <a:blip r:embed="rId3"/>
          <a:stretch>
            <a:fillRect/>
          </a:stretch>
        </p:blipFill>
        <p:spPr>
          <a:xfrm>
            <a:off x="27444" y="0"/>
            <a:ext cx="10609476" cy="6857999"/>
          </a:xfrm>
          <a:prstGeom prst="rect">
            <a:avLst/>
          </a:prstGeom>
        </p:spPr>
      </p:pic>
      <p:sp>
        <p:nvSpPr>
          <p:cNvPr id="3" name="Rectangle: Rounded Corners 2">
            <a:extLst>
              <a:ext uri="{FF2B5EF4-FFF2-40B4-BE49-F238E27FC236}">
                <a16:creationId xmlns:a16="http://schemas.microsoft.com/office/drawing/2014/main" id="{5AA89447-4601-44BE-9B4B-F4BD58FEE3FB}"/>
              </a:ext>
            </a:extLst>
          </p:cNvPr>
          <p:cNvSpPr/>
          <p:nvPr/>
        </p:nvSpPr>
        <p:spPr>
          <a:xfrm>
            <a:off x="9782160" y="3856383"/>
            <a:ext cx="728866"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D41F6F46-1B5D-45EE-8C05-2962C9154448}"/>
              </a:ext>
            </a:extLst>
          </p:cNvPr>
          <p:cNvSpPr/>
          <p:nvPr/>
        </p:nvSpPr>
        <p:spPr>
          <a:xfrm>
            <a:off x="7694943" y="3001619"/>
            <a:ext cx="79513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317DBA09-134F-484D-B184-682FE141142E}"/>
              </a:ext>
            </a:extLst>
          </p:cNvPr>
          <p:cNvSpPr/>
          <p:nvPr/>
        </p:nvSpPr>
        <p:spPr>
          <a:xfrm>
            <a:off x="8170321" y="4444409"/>
            <a:ext cx="1069371" cy="5791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325C0483-9BF1-4751-BFCB-C0C17C4CB010}"/>
              </a:ext>
            </a:extLst>
          </p:cNvPr>
          <p:cNvSpPr/>
          <p:nvPr/>
        </p:nvSpPr>
        <p:spPr>
          <a:xfrm>
            <a:off x="3878018" y="5550195"/>
            <a:ext cx="728866" cy="387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91B11704-200C-47E4-B721-EA6C9C38D75E}"/>
              </a:ext>
            </a:extLst>
          </p:cNvPr>
          <p:cNvCxnSpPr>
            <a:stCxn id="10" idx="3"/>
          </p:cNvCxnSpPr>
          <p:nvPr/>
        </p:nvCxnSpPr>
        <p:spPr>
          <a:xfrm flipV="1">
            <a:off x="4606884" y="4161183"/>
            <a:ext cx="5175276" cy="1582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10C2C25-DB94-4D79-8775-95A9F5FA9A31}"/>
              </a:ext>
            </a:extLst>
          </p:cNvPr>
          <p:cNvCxnSpPr>
            <a:stCxn id="9" idx="3"/>
          </p:cNvCxnSpPr>
          <p:nvPr/>
        </p:nvCxnSpPr>
        <p:spPr>
          <a:xfrm flipV="1">
            <a:off x="9239692" y="4161183"/>
            <a:ext cx="637955" cy="5728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688D324-91FF-4840-838B-D97E9D8C435E}"/>
              </a:ext>
            </a:extLst>
          </p:cNvPr>
          <p:cNvSpPr/>
          <p:nvPr/>
        </p:nvSpPr>
        <p:spPr>
          <a:xfrm>
            <a:off x="8490073" y="6085005"/>
            <a:ext cx="1033032"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31F2A11B-5C73-441A-B21F-1DE302E7C9B4}"/>
              </a:ext>
            </a:extLst>
          </p:cNvPr>
          <p:cNvCxnSpPr/>
          <p:nvPr/>
        </p:nvCxnSpPr>
        <p:spPr>
          <a:xfrm flipV="1">
            <a:off x="9509760" y="4161183"/>
            <a:ext cx="367887" cy="19276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7C19FA3-4D32-449E-8FD9-6CB4E3C18632}"/>
              </a:ext>
            </a:extLst>
          </p:cNvPr>
          <p:cNvSpPr txBox="1"/>
          <p:nvPr/>
        </p:nvSpPr>
        <p:spPr>
          <a:xfrm>
            <a:off x="0" y="0"/>
            <a:ext cx="12192000" cy="3046988"/>
          </a:xfrm>
          <a:prstGeom prst="rect">
            <a:avLst/>
          </a:prstGeom>
          <a:solidFill>
            <a:srgbClr val="FFFFCC"/>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11:20-26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But there were some of them, men of Cyprus and Cyrene, who came to Antioch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to the Greeks also, preaching the Lord Jesus.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And the hand of the Lord was with them, and a large number who believed turned to the Lord.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The news about them reached the ears of the church at Jerusalem, and they sent Barnabas off 	to Antioch.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Then when he arrived and witnessed the grace of God, he rejoiced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encourage 	them all with resolute heart to remain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 Lord;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4102C04B-6E67-4EEA-A73E-04A50E97A09A}"/>
              </a:ext>
            </a:extLst>
          </p:cNvPr>
          <p:cNvSpPr txBox="1"/>
          <p:nvPr/>
        </p:nvSpPr>
        <p:spPr>
          <a:xfrm>
            <a:off x="0" y="451825"/>
            <a:ext cx="12192000" cy="2677656"/>
          </a:xfrm>
          <a:prstGeom prst="rect">
            <a:avLst/>
          </a:prstGeom>
          <a:solidFill>
            <a:srgbClr val="FFFFCC"/>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for he was a good man, and full of the Holy Spirit and of faith. And considerable numbers 	were brought to the Lord.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And he left for Tarsus to look for Saul;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26  and when he had found him, he brought him to Antioch. And for an entire year they met with 	the church and taught considerable numbers; and the disciples were first called Christians in 	Antioch.</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6782B20D-51E9-4281-92E5-A96F7582A9DD}"/>
              </a:ext>
            </a:extLst>
          </p:cNvPr>
          <p:cNvSpPr/>
          <p:nvPr/>
        </p:nvSpPr>
        <p:spPr>
          <a:xfrm>
            <a:off x="9022887" y="3856383"/>
            <a:ext cx="640078" cy="3496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066745-62D4-494F-BB8B-DC2DD526E30F}"/>
              </a:ext>
            </a:extLst>
          </p:cNvPr>
          <p:cNvSpPr txBox="1"/>
          <p:nvPr/>
        </p:nvSpPr>
        <p:spPr>
          <a:xfrm>
            <a:off x="3260914" y="2333685"/>
            <a:ext cx="4219708" cy="4524315"/>
          </a:xfrm>
          <a:prstGeom prst="rect">
            <a:avLst/>
          </a:prstGeom>
          <a:solidFill>
            <a:srgbClr val="0000CC"/>
          </a:solidFill>
          <a:ln w="571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—"Antioch" was the capital of the Greek kingdom of Syria, and afterward became the residence of the Roman governor of the province. It was situated on the Orontes River, about sixteen miles from its mouth; its seaport was Seleucia. At Antioch was established the first church among the Gentiles, of which we have a record </a:t>
            </a:r>
          </a:p>
        </p:txBody>
      </p:sp>
      <p:sp>
        <p:nvSpPr>
          <p:cNvPr id="19" name="TextBox 18">
            <a:extLst>
              <a:ext uri="{FF2B5EF4-FFF2-40B4-BE49-F238E27FC236}">
                <a16:creationId xmlns:a16="http://schemas.microsoft.com/office/drawing/2014/main" id="{3855DCA2-425A-4722-9E2D-827E11A8D8F1}"/>
              </a:ext>
            </a:extLst>
          </p:cNvPr>
          <p:cNvSpPr txBox="1"/>
          <p:nvPr/>
        </p:nvSpPr>
        <p:spPr>
          <a:xfrm>
            <a:off x="0" y="0"/>
            <a:ext cx="12164556" cy="3539430"/>
          </a:xfrm>
          <a:prstGeom prst="rect">
            <a:avLst/>
          </a:prstGeom>
          <a:solidFill>
            <a:srgbClr val="FFFFCC"/>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11:27-30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27  Now at this time some prophets came down from Jerusalem to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28  One of them named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Agabus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stood up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indicate by the Spirit that 	there would certainly be a great famine all over the world. And this took place in 	the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reign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Claudius.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And in the proportion that any of the disciples had means, each of them 	determined to send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contribution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the relief of the brethren living in Judea.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And this they did, sending it in charge of Barnabas and Saul to the elders.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977256B5-7BC2-4631-B7A6-E33A005E62A9}"/>
              </a:ext>
            </a:extLst>
          </p:cNvPr>
          <p:cNvCxnSpPr>
            <a:cxnSpLocks/>
          </p:cNvCxnSpPr>
          <p:nvPr/>
        </p:nvCxnSpPr>
        <p:spPr>
          <a:xfrm flipH="1">
            <a:off x="9456497" y="4161182"/>
            <a:ext cx="421150" cy="18877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F653F1B-0E7C-41EA-92F5-00F2D849112D}"/>
              </a:ext>
            </a:extLst>
          </p:cNvPr>
          <p:cNvCxnSpPr>
            <a:cxnSpLocks/>
          </p:cNvCxnSpPr>
          <p:nvPr/>
        </p:nvCxnSpPr>
        <p:spPr>
          <a:xfrm flipV="1">
            <a:off x="7480622" y="4072270"/>
            <a:ext cx="2301538" cy="88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6CC50A7-C7FB-4BB0-BAEF-4F4253098CCE}"/>
              </a:ext>
            </a:extLst>
          </p:cNvPr>
          <p:cNvSpPr txBox="1"/>
          <p:nvPr/>
        </p:nvSpPr>
        <p:spPr>
          <a:xfrm>
            <a:off x="33130" y="0"/>
            <a:ext cx="12125740" cy="1384995"/>
          </a:xfrm>
          <a:prstGeom prst="rect">
            <a:avLst/>
          </a:prstGeom>
          <a:solidFill>
            <a:srgbClr val="FFFFCC"/>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12:25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And Barnabas and Saul returned from Jerusalem when they had fulfilled their 	mission, taking along with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John, who was also called Mark.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C2730A1C-9CA9-4D42-863E-5D81E982B7CB}"/>
              </a:ext>
            </a:extLst>
          </p:cNvPr>
          <p:cNvCxnSpPr>
            <a:cxnSpLocks/>
          </p:cNvCxnSpPr>
          <p:nvPr/>
        </p:nvCxnSpPr>
        <p:spPr>
          <a:xfrm>
            <a:off x="9335490" y="3956298"/>
            <a:ext cx="515263" cy="16494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87A4C54-4AF3-4202-A2AC-CF9E5A9598A8}"/>
              </a:ext>
            </a:extLst>
          </p:cNvPr>
          <p:cNvSpPr txBox="1"/>
          <p:nvPr/>
        </p:nvSpPr>
        <p:spPr>
          <a:xfrm>
            <a:off x="9850753" y="5045330"/>
            <a:ext cx="2308117" cy="83099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 Saul and John Mark</a:t>
            </a:r>
          </a:p>
        </p:txBody>
      </p:sp>
      <p:sp>
        <p:nvSpPr>
          <p:cNvPr id="13" name="TextBox 12">
            <a:extLst>
              <a:ext uri="{FF2B5EF4-FFF2-40B4-BE49-F238E27FC236}">
                <a16:creationId xmlns:a16="http://schemas.microsoft.com/office/drawing/2014/main" id="{5282E719-C9D8-4CCE-8940-F0F730E20AAE}"/>
              </a:ext>
            </a:extLst>
          </p:cNvPr>
          <p:cNvSpPr txBox="1"/>
          <p:nvPr/>
        </p:nvSpPr>
        <p:spPr>
          <a:xfrm>
            <a:off x="9877647" y="5045330"/>
            <a:ext cx="2248093" cy="461665"/>
          </a:xfrm>
          <a:prstGeom prst="rect">
            <a:avLst/>
          </a:prstGeom>
          <a:solidFill>
            <a:schemeClr val="bg1"/>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a:t>
            </a:r>
          </a:p>
        </p:txBody>
      </p:sp>
      <p:sp>
        <p:nvSpPr>
          <p:cNvPr id="16" name="TextBox 15">
            <a:extLst>
              <a:ext uri="{FF2B5EF4-FFF2-40B4-BE49-F238E27FC236}">
                <a16:creationId xmlns:a16="http://schemas.microsoft.com/office/drawing/2014/main" id="{2CE605A8-3AA3-4AA4-9314-31E111308F56}"/>
              </a:ext>
            </a:extLst>
          </p:cNvPr>
          <p:cNvSpPr txBox="1"/>
          <p:nvPr/>
        </p:nvSpPr>
        <p:spPr>
          <a:xfrm>
            <a:off x="8035962" y="2903563"/>
            <a:ext cx="3043164" cy="830997"/>
          </a:xfrm>
          <a:prstGeom prst="rect">
            <a:avLst/>
          </a:prstGeom>
          <a:solidFill>
            <a:schemeClr val="bg1"/>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Barnabas brings Saul to Antioch</a:t>
            </a:r>
          </a:p>
        </p:txBody>
      </p:sp>
      <p:sp>
        <p:nvSpPr>
          <p:cNvPr id="20" name="TextBox 19">
            <a:extLst>
              <a:ext uri="{FF2B5EF4-FFF2-40B4-BE49-F238E27FC236}">
                <a16:creationId xmlns:a16="http://schemas.microsoft.com/office/drawing/2014/main" id="{5BF51AD2-FED2-40A8-BC07-05438CC73D62}"/>
              </a:ext>
            </a:extLst>
          </p:cNvPr>
          <p:cNvSpPr txBox="1"/>
          <p:nvPr/>
        </p:nvSpPr>
        <p:spPr>
          <a:xfrm>
            <a:off x="6256837" y="5056090"/>
            <a:ext cx="2985844" cy="83099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Prophets come from Jerusalem to Antioch</a:t>
            </a:r>
          </a:p>
        </p:txBody>
      </p:sp>
      <p:sp>
        <p:nvSpPr>
          <p:cNvPr id="22" name="TextBox 21">
            <a:extLst>
              <a:ext uri="{FF2B5EF4-FFF2-40B4-BE49-F238E27FC236}">
                <a16:creationId xmlns:a16="http://schemas.microsoft.com/office/drawing/2014/main" id="{90B65239-45CD-40DC-ADB9-108E23D3BD66}"/>
              </a:ext>
            </a:extLst>
          </p:cNvPr>
          <p:cNvSpPr txBox="1"/>
          <p:nvPr/>
        </p:nvSpPr>
        <p:spPr>
          <a:xfrm>
            <a:off x="5814631" y="5023592"/>
            <a:ext cx="3425062" cy="830997"/>
          </a:xfrm>
          <a:prstGeom prst="rect">
            <a:avLst/>
          </a:prstGeom>
          <a:solidFill>
            <a:schemeClr val="bg1"/>
          </a:solidFill>
          <a:ln w="57150">
            <a:solidFill>
              <a:schemeClr val="tx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Antioch sends Barnabas and Saul to Jerusalem</a:t>
            </a:r>
          </a:p>
        </p:txBody>
      </p:sp>
      <p:sp>
        <p:nvSpPr>
          <p:cNvPr id="6" name="Action Button: Go Back or Previous 5">
            <a:hlinkClick r:id="rId4" action="ppaction://hlinksldjump" highlightClick="1">
              <a:snd r:embed="rId5" name="arrow.wav"/>
            </a:hlinkClick>
            <a:extLst>
              <a:ext uri="{FF2B5EF4-FFF2-40B4-BE49-F238E27FC236}">
                <a16:creationId xmlns:a16="http://schemas.microsoft.com/office/drawing/2014/main" id="{0DADA7F3-3911-49CD-9B50-4AA209B06BCE}"/>
              </a:ext>
            </a:extLst>
          </p:cNvPr>
          <p:cNvSpPr/>
          <p:nvPr/>
        </p:nvSpPr>
        <p:spPr>
          <a:xfrm>
            <a:off x="11439068" y="46057"/>
            <a:ext cx="649357" cy="23853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73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1"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9"/>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0"/>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2"/>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9"/>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5"/>
                                        </p:tgtEl>
                                        <p:attrNameLst>
                                          <p:attrName>style.visibility</p:attrName>
                                        </p:attrNameLst>
                                      </p:cBhvr>
                                      <p:to>
                                        <p:strVal val="hidden"/>
                                      </p:to>
                                    </p:set>
                                  </p:childTnLst>
                                </p:cTn>
                              </p:par>
                              <p:par>
                                <p:cTn id="91" presetID="53" presetClass="exit" presetSubtype="32" fill="hold" grpId="1" nodeType="withEffect">
                                  <p:stCondLst>
                                    <p:cond delay="0"/>
                                  </p:stCondLst>
                                  <p:childTnLst>
                                    <p:anim calcmode="lin" valueType="num">
                                      <p:cBhvr>
                                        <p:cTn id="92" dur="500"/>
                                        <p:tgtEl>
                                          <p:spTgt spid="7"/>
                                        </p:tgtEl>
                                        <p:attrNameLst>
                                          <p:attrName>ppt_w</p:attrName>
                                        </p:attrNameLst>
                                      </p:cBhvr>
                                      <p:tavLst>
                                        <p:tav tm="0">
                                          <p:val>
                                            <p:strVal val="ppt_w"/>
                                          </p:val>
                                        </p:tav>
                                        <p:tav tm="100000">
                                          <p:val>
                                            <p:fltVal val="0"/>
                                          </p:val>
                                        </p:tav>
                                      </p:tavLst>
                                    </p:anim>
                                    <p:anim calcmode="lin" valueType="num">
                                      <p:cBhvr>
                                        <p:cTn id="93" dur="500"/>
                                        <p:tgtEl>
                                          <p:spTgt spid="7"/>
                                        </p:tgtEl>
                                        <p:attrNameLst>
                                          <p:attrName>ppt_h</p:attrName>
                                        </p:attrNameLst>
                                      </p:cBhvr>
                                      <p:tavLst>
                                        <p:tav tm="0">
                                          <p:val>
                                            <p:strVal val="ppt_h"/>
                                          </p:val>
                                        </p:tav>
                                        <p:tav tm="100000">
                                          <p:val>
                                            <p:fltVal val="0"/>
                                          </p:val>
                                        </p:tav>
                                      </p:tavLst>
                                    </p:anim>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53" presetClass="exit" presetSubtype="32" fill="hold" grpId="1" nodeType="withEffect">
                                  <p:stCondLst>
                                    <p:cond delay="0"/>
                                  </p:stCondLst>
                                  <p:childTnLst>
                                    <p:anim calcmode="lin" valueType="num">
                                      <p:cBhvr>
                                        <p:cTn id="97" dur="500"/>
                                        <p:tgtEl>
                                          <p:spTgt spid="8"/>
                                        </p:tgtEl>
                                        <p:attrNameLst>
                                          <p:attrName>ppt_w</p:attrName>
                                        </p:attrNameLst>
                                      </p:cBhvr>
                                      <p:tavLst>
                                        <p:tav tm="0">
                                          <p:val>
                                            <p:strVal val="ppt_w"/>
                                          </p:val>
                                        </p:tav>
                                        <p:tav tm="100000">
                                          <p:val>
                                            <p:fltVal val="0"/>
                                          </p:val>
                                        </p:tav>
                                      </p:tavLst>
                                    </p:anim>
                                    <p:anim calcmode="lin" valueType="num">
                                      <p:cBhvr>
                                        <p:cTn id="98" dur="500"/>
                                        <p:tgtEl>
                                          <p:spTgt spid="8"/>
                                        </p:tgtEl>
                                        <p:attrNameLst>
                                          <p:attrName>ppt_h</p:attrName>
                                        </p:attrNameLst>
                                      </p:cBhvr>
                                      <p:tavLst>
                                        <p:tav tm="0">
                                          <p:val>
                                            <p:strVal val="ppt_h"/>
                                          </p:val>
                                        </p:tav>
                                        <p:tav tm="100000">
                                          <p:val>
                                            <p:fltVal val="0"/>
                                          </p:val>
                                        </p:tav>
                                      </p:tavLst>
                                    </p:anim>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 calcmode="lin" valueType="num">
                                      <p:cBhvr>
                                        <p:cTn id="107" dur="500" fill="hold"/>
                                        <p:tgtEl>
                                          <p:spTgt spid="19"/>
                                        </p:tgtEl>
                                        <p:attrNameLst>
                                          <p:attrName>ppt_w</p:attrName>
                                        </p:attrNameLst>
                                      </p:cBhvr>
                                      <p:tavLst>
                                        <p:tav tm="0">
                                          <p:val>
                                            <p:fltVal val="0"/>
                                          </p:val>
                                        </p:tav>
                                        <p:tav tm="100000">
                                          <p:val>
                                            <p:strVal val="#ppt_w"/>
                                          </p:val>
                                        </p:tav>
                                      </p:tavLst>
                                    </p:anim>
                                    <p:anim calcmode="lin" valueType="num">
                                      <p:cBhvr>
                                        <p:cTn id="108" dur="500" fill="hold"/>
                                        <p:tgtEl>
                                          <p:spTgt spid="19"/>
                                        </p:tgtEl>
                                        <p:attrNameLst>
                                          <p:attrName>ppt_h</p:attrName>
                                        </p:attrNameLst>
                                      </p:cBhvr>
                                      <p:tavLst>
                                        <p:tav tm="0">
                                          <p:val>
                                            <p:fltVal val="0"/>
                                          </p:val>
                                        </p:tav>
                                        <p:tav tm="100000">
                                          <p:val>
                                            <p:strVal val="#ppt_h"/>
                                          </p:val>
                                        </p:tav>
                                      </p:tavLst>
                                    </p:anim>
                                    <p:animEffect transition="in" filter="fade">
                                      <p:cBhvr>
                                        <p:cTn id="109" dur="500"/>
                                        <p:tgtEl>
                                          <p:spTgt spid="19"/>
                                        </p:tgtEl>
                                      </p:cBhvr>
                                    </p:animEffect>
                                  </p:childTnLst>
                                </p:cTn>
                              </p:par>
                              <p:par>
                                <p:cTn id="110" presetID="2" presetClass="entr" presetSubtype="2" fill="hold" grpId="2" nodeType="withEffect">
                                  <p:stCondLst>
                                    <p:cond delay="0"/>
                                  </p:stCondLst>
                                  <p:childTnLst>
                                    <p:set>
                                      <p:cBhvr>
                                        <p:cTn id="111" dur="1" fill="hold">
                                          <p:stCondLst>
                                            <p:cond delay="0"/>
                                          </p:stCondLst>
                                        </p:cTn>
                                        <p:tgtEl>
                                          <p:spTgt spid="15"/>
                                        </p:tgtEl>
                                        <p:attrNameLst>
                                          <p:attrName>style.visibility</p:attrName>
                                        </p:attrNameLst>
                                      </p:cBhvr>
                                      <p:to>
                                        <p:strVal val="visible"/>
                                      </p:to>
                                    </p:set>
                                    <p:anim calcmode="lin" valueType="num">
                                      <p:cBhvr additive="base">
                                        <p:cTn id="112" dur="500" fill="hold"/>
                                        <p:tgtEl>
                                          <p:spTgt spid="15"/>
                                        </p:tgtEl>
                                        <p:attrNameLst>
                                          <p:attrName>ppt_x</p:attrName>
                                        </p:attrNameLst>
                                      </p:cBhvr>
                                      <p:tavLst>
                                        <p:tav tm="0">
                                          <p:val>
                                            <p:strVal val="1+#ppt_w/2"/>
                                          </p:val>
                                        </p:tav>
                                        <p:tav tm="100000">
                                          <p:val>
                                            <p:strVal val="#ppt_x"/>
                                          </p:val>
                                        </p:tav>
                                      </p:tavLst>
                                    </p:anim>
                                    <p:anim calcmode="lin" valueType="num">
                                      <p:cBhvr additive="base">
                                        <p:cTn id="113" dur="500" fill="hold"/>
                                        <p:tgtEl>
                                          <p:spTgt spid="15"/>
                                        </p:tgtEl>
                                        <p:attrNameLst>
                                          <p:attrName>ppt_y</p:attrName>
                                        </p:attrNameLst>
                                      </p:cBhvr>
                                      <p:tavLst>
                                        <p:tav tm="0">
                                          <p:val>
                                            <p:strVal val="#ppt_y"/>
                                          </p:val>
                                        </p:tav>
                                        <p:tav tm="100000">
                                          <p:val>
                                            <p:strVal val="#ppt_y"/>
                                          </p:val>
                                        </p:tav>
                                      </p:tavLst>
                                    </p:anim>
                                  </p:childTnLst>
                                </p:cTn>
                              </p:par>
                              <p:par>
                                <p:cTn id="114" presetID="1"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0"/>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 presetClass="entr" presetSubtype="1" fill="hold" nodeType="click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additive="base">
                                        <p:cTn id="122" dur="500" fill="hold"/>
                                        <p:tgtEl>
                                          <p:spTgt spid="21"/>
                                        </p:tgtEl>
                                        <p:attrNameLst>
                                          <p:attrName>ppt_x</p:attrName>
                                        </p:attrNameLst>
                                      </p:cBhvr>
                                      <p:tavLst>
                                        <p:tav tm="0">
                                          <p:val>
                                            <p:strVal val="#ppt_x"/>
                                          </p:val>
                                        </p:tav>
                                        <p:tav tm="100000">
                                          <p:val>
                                            <p:strVal val="#ppt_x"/>
                                          </p:val>
                                        </p:tav>
                                      </p:tavLst>
                                    </p:anim>
                                    <p:anim calcmode="lin" valueType="num">
                                      <p:cBhvr additive="base">
                                        <p:cTn id="123" dur="500" fill="hold"/>
                                        <p:tgtEl>
                                          <p:spTgt spid="21"/>
                                        </p:tgtEl>
                                        <p:attrNameLst>
                                          <p:attrName>ppt_y</p:attrName>
                                        </p:attrNameLst>
                                      </p:cBhvr>
                                      <p:tavLst>
                                        <p:tav tm="0">
                                          <p:val>
                                            <p:strVal val="0-#ppt_h/2"/>
                                          </p:val>
                                        </p:tav>
                                        <p:tav tm="100000">
                                          <p:val>
                                            <p:strVal val="#ppt_y"/>
                                          </p:val>
                                        </p:tav>
                                      </p:tavLst>
                                    </p:anim>
                                  </p:childTnLst>
                                </p:cTn>
                              </p:par>
                              <p:par>
                                <p:cTn id="124" presetID="1"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childTnLst>
                                </p:cTn>
                              </p:par>
                              <p:par>
                                <p:cTn id="126" presetID="1" presetClass="exit" presetSubtype="0" fill="hold" nodeType="withEffect">
                                  <p:stCondLst>
                                    <p:cond delay="0"/>
                                  </p:stCondLst>
                                  <p:childTnLst>
                                    <p:set>
                                      <p:cBhvr>
                                        <p:cTn id="127" dur="1" fill="hold">
                                          <p:stCondLst>
                                            <p:cond delay="0"/>
                                          </p:stCondLst>
                                        </p:cTn>
                                        <p:tgtEl>
                                          <p:spTgt spid="17"/>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20"/>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53" presetClass="exit" presetSubtype="32" fill="hold" grpId="1" nodeType="clickEffect">
                                  <p:stCondLst>
                                    <p:cond delay="0"/>
                                  </p:stCondLst>
                                  <p:childTnLst>
                                    <p:anim calcmode="lin" valueType="num">
                                      <p:cBhvr>
                                        <p:cTn id="133" dur="500"/>
                                        <p:tgtEl>
                                          <p:spTgt spid="19"/>
                                        </p:tgtEl>
                                        <p:attrNameLst>
                                          <p:attrName>ppt_w</p:attrName>
                                        </p:attrNameLst>
                                      </p:cBhvr>
                                      <p:tavLst>
                                        <p:tav tm="0">
                                          <p:val>
                                            <p:strVal val="ppt_w"/>
                                          </p:val>
                                        </p:tav>
                                        <p:tav tm="100000">
                                          <p:val>
                                            <p:fltVal val="0"/>
                                          </p:val>
                                        </p:tav>
                                      </p:tavLst>
                                    </p:anim>
                                    <p:anim calcmode="lin" valueType="num">
                                      <p:cBhvr>
                                        <p:cTn id="134" dur="500"/>
                                        <p:tgtEl>
                                          <p:spTgt spid="19"/>
                                        </p:tgtEl>
                                        <p:attrNameLst>
                                          <p:attrName>ppt_h</p:attrName>
                                        </p:attrNameLst>
                                      </p:cBhvr>
                                      <p:tavLst>
                                        <p:tav tm="0">
                                          <p:val>
                                            <p:strVal val="ppt_h"/>
                                          </p:val>
                                        </p:tav>
                                        <p:tav tm="100000">
                                          <p:val>
                                            <p:fltVal val="0"/>
                                          </p:val>
                                        </p:tav>
                                      </p:tavLst>
                                    </p:anim>
                                    <p:animEffect transition="out" filter="fade">
                                      <p:cBhvr>
                                        <p:cTn id="135" dur="500"/>
                                        <p:tgtEl>
                                          <p:spTgt spid="19"/>
                                        </p:tgtEl>
                                      </p:cBhvr>
                                    </p:animEffect>
                                    <p:set>
                                      <p:cBhvr>
                                        <p:cTn id="136" dur="1" fill="hold">
                                          <p:stCondLst>
                                            <p:cond delay="499"/>
                                          </p:stCondLst>
                                        </p:cTn>
                                        <p:tgtEl>
                                          <p:spTgt spid="19"/>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2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27"/>
                                        </p:tgtEl>
                                        <p:attrNameLst>
                                          <p:attrName>style.visibility</p:attrName>
                                        </p:attrNameLst>
                                      </p:cBhvr>
                                      <p:to>
                                        <p:strVal val="visible"/>
                                      </p:to>
                                    </p:set>
                                    <p:anim calcmode="lin" valueType="num">
                                      <p:cBhvr>
                                        <p:cTn id="143" dur="500" fill="hold"/>
                                        <p:tgtEl>
                                          <p:spTgt spid="27"/>
                                        </p:tgtEl>
                                        <p:attrNameLst>
                                          <p:attrName>ppt_w</p:attrName>
                                        </p:attrNameLst>
                                      </p:cBhvr>
                                      <p:tavLst>
                                        <p:tav tm="0">
                                          <p:val>
                                            <p:fltVal val="0"/>
                                          </p:val>
                                        </p:tav>
                                        <p:tav tm="100000">
                                          <p:val>
                                            <p:strVal val="#ppt_w"/>
                                          </p:val>
                                        </p:tav>
                                      </p:tavLst>
                                    </p:anim>
                                    <p:anim calcmode="lin" valueType="num">
                                      <p:cBhvr>
                                        <p:cTn id="144" dur="500" fill="hold"/>
                                        <p:tgtEl>
                                          <p:spTgt spid="27"/>
                                        </p:tgtEl>
                                        <p:attrNameLst>
                                          <p:attrName>ppt_h</p:attrName>
                                        </p:attrNameLst>
                                      </p:cBhvr>
                                      <p:tavLst>
                                        <p:tav tm="0">
                                          <p:val>
                                            <p:fltVal val="0"/>
                                          </p:val>
                                        </p:tav>
                                        <p:tav tm="100000">
                                          <p:val>
                                            <p:strVal val="#ppt_h"/>
                                          </p:val>
                                        </p:tav>
                                      </p:tavLst>
                                    </p:anim>
                                    <p:animEffect transition="in" filter="fade">
                                      <p:cBhvr>
                                        <p:cTn id="145" dur="500"/>
                                        <p:tgtEl>
                                          <p:spTgt spid="27"/>
                                        </p:tgtEl>
                                      </p:cBhvr>
                                    </p:animEffect>
                                  </p:childTnLst>
                                </p:cTn>
                              </p:par>
                              <p:par>
                                <p:cTn id="146" presetID="1" presetClass="exit" presetSubtype="0" fill="hold" nodeType="withEffect">
                                  <p:stCondLst>
                                    <p:cond delay="0"/>
                                  </p:stCondLst>
                                  <p:childTnLst>
                                    <p:set>
                                      <p:cBhvr>
                                        <p:cTn id="147" dur="1" fill="hold">
                                          <p:stCondLst>
                                            <p:cond delay="0"/>
                                          </p:stCondLst>
                                        </p:cTn>
                                        <p:tgtEl>
                                          <p:spTgt spid="21"/>
                                        </p:tgtEl>
                                        <p:attrNameLst>
                                          <p:attrName>style.visibility</p:attrName>
                                        </p:attrNameLst>
                                      </p:cBhvr>
                                      <p:to>
                                        <p:strVal val="hidden"/>
                                      </p:to>
                                    </p:set>
                                  </p:childTnLst>
                                </p:cTn>
                              </p:par>
                              <p:par>
                                <p:cTn id="148" presetID="2" presetClass="entr" presetSubtype="4" fill="hold" nodeType="withEffect">
                                  <p:stCondLst>
                                    <p:cond delay="0"/>
                                  </p:stCondLst>
                                  <p:childTnLst>
                                    <p:set>
                                      <p:cBhvr>
                                        <p:cTn id="149" dur="1" fill="hold">
                                          <p:stCondLst>
                                            <p:cond delay="0"/>
                                          </p:stCondLst>
                                        </p:cTn>
                                        <p:tgtEl>
                                          <p:spTgt spid="17"/>
                                        </p:tgtEl>
                                        <p:attrNameLst>
                                          <p:attrName>style.visibility</p:attrName>
                                        </p:attrNameLst>
                                      </p:cBhvr>
                                      <p:to>
                                        <p:strVal val="visible"/>
                                      </p:to>
                                    </p:set>
                                    <p:anim calcmode="lin" valueType="num">
                                      <p:cBhvr additive="base">
                                        <p:cTn id="150" dur="500" fill="hold"/>
                                        <p:tgtEl>
                                          <p:spTgt spid="17"/>
                                        </p:tgtEl>
                                        <p:attrNameLst>
                                          <p:attrName>ppt_x</p:attrName>
                                        </p:attrNameLst>
                                      </p:cBhvr>
                                      <p:tavLst>
                                        <p:tav tm="0">
                                          <p:val>
                                            <p:strVal val="#ppt_x"/>
                                          </p:val>
                                        </p:tav>
                                        <p:tav tm="100000">
                                          <p:val>
                                            <p:strVal val="#ppt_x"/>
                                          </p:val>
                                        </p:tav>
                                      </p:tavLst>
                                    </p:anim>
                                    <p:anim calcmode="lin" valueType="num">
                                      <p:cBhvr additive="base">
                                        <p:cTn id="151" dur="500" fill="hold"/>
                                        <p:tgtEl>
                                          <p:spTgt spid="17"/>
                                        </p:tgtEl>
                                        <p:attrNameLst>
                                          <p:attrName>ppt_y</p:attrName>
                                        </p:attrNameLst>
                                      </p:cBhvr>
                                      <p:tavLst>
                                        <p:tav tm="0">
                                          <p:val>
                                            <p:strVal val="1+#ppt_h/2"/>
                                          </p:val>
                                        </p:tav>
                                        <p:tav tm="100000">
                                          <p:val>
                                            <p:strVal val="#ppt_y"/>
                                          </p:val>
                                        </p:tav>
                                      </p:tavLst>
                                    </p:anim>
                                  </p:childTnLst>
                                </p:cTn>
                              </p:par>
                              <p:par>
                                <p:cTn id="152" presetID="1" presetClass="entr" presetSubtype="0" fill="hold" grpId="0" nodeType="withEffect">
                                  <p:stCondLst>
                                    <p:cond delay="0"/>
                                  </p:stCondLst>
                                  <p:childTnLst>
                                    <p:set>
                                      <p:cBhvr>
                                        <p:cTn id="153" dur="1" fill="hold">
                                          <p:stCondLst>
                                            <p:cond delay="0"/>
                                          </p:stCondLst>
                                        </p:cTn>
                                        <p:tgtEl>
                                          <p:spTgt spid="11"/>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9" grpId="1" animBg="1"/>
      <p:bldP spid="10" grpId="0" animBg="1"/>
      <p:bldP spid="10" grpId="1" animBg="1"/>
      <p:bldP spid="15" grpId="0" animBg="1"/>
      <p:bldP spid="15" grpId="1" animBg="1"/>
      <p:bldP spid="15" grpId="2" animBg="1"/>
      <p:bldP spid="7" grpId="0" animBg="1"/>
      <p:bldP spid="7" grpId="1" animBg="1"/>
      <p:bldP spid="8" grpId="0" animBg="1"/>
      <p:bldP spid="8" grpId="1" animBg="1"/>
      <p:bldP spid="18" grpId="0" animBg="1"/>
      <p:bldP spid="18" grpId="1" animBg="1"/>
      <p:bldP spid="5" grpId="0" animBg="1"/>
      <p:bldP spid="5" grpId="1" animBg="1"/>
      <p:bldP spid="19" grpId="0" animBg="1"/>
      <p:bldP spid="19" grpId="1" animBg="1"/>
      <p:bldP spid="27" grpId="0" animBg="1"/>
      <p:bldP spid="11" grpId="0" animBg="1"/>
      <p:bldP spid="13" grpId="0" animBg="1"/>
      <p:bldP spid="13" grpId="1" animBg="1"/>
      <p:bldP spid="16" grpId="0" animBg="1"/>
      <p:bldP spid="16" grpId="1" animBg="1"/>
      <p:bldP spid="20" grpId="0" animBg="1"/>
      <p:bldP spid="20" grpId="1" animBg="1"/>
      <p:bldP spid="22" grpId="0" animBg="1"/>
      <p:bldP spid="22" grpId="1"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pic>
        <p:nvPicPr>
          <p:cNvPr id="27" name="Picture 26" descr="A close up of a map&#10;&#10;Description generated with high confidence">
            <a:extLst>
              <a:ext uri="{FF2B5EF4-FFF2-40B4-BE49-F238E27FC236}">
                <a16:creationId xmlns:a16="http://schemas.microsoft.com/office/drawing/2014/main" id="{BF115FED-7707-454F-93B6-6191C4F7A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647" y="735402"/>
            <a:ext cx="6937004" cy="5774484"/>
          </a:xfrm>
          <a:prstGeom prst="rect">
            <a:avLst/>
          </a:prstGeom>
        </p:spPr>
      </p:pic>
      <p:grpSp>
        <p:nvGrpSpPr>
          <p:cNvPr id="20" name="Group 19">
            <a:extLst>
              <a:ext uri="{FF2B5EF4-FFF2-40B4-BE49-F238E27FC236}">
                <a16:creationId xmlns:a16="http://schemas.microsoft.com/office/drawing/2014/main" id="{E2A4B835-6E41-4DFF-950C-68775A86D2B9}"/>
              </a:ext>
            </a:extLst>
          </p:cNvPr>
          <p:cNvGrpSpPr/>
          <p:nvPr/>
        </p:nvGrpSpPr>
        <p:grpSpPr>
          <a:xfrm>
            <a:off x="1952625" y="571012"/>
            <a:ext cx="8286750" cy="6286988"/>
            <a:chOff x="1952625" y="571012"/>
            <a:chExt cx="8286750" cy="6286988"/>
          </a:xfrm>
        </p:grpSpPr>
        <p:grpSp>
          <p:nvGrpSpPr>
            <p:cNvPr id="10" name="Group 9">
              <a:extLst>
                <a:ext uri="{FF2B5EF4-FFF2-40B4-BE49-F238E27FC236}">
                  <a16:creationId xmlns:a16="http://schemas.microsoft.com/office/drawing/2014/main" id="{9D8B2FC7-0D06-4B6C-BC39-87491BA8E312}"/>
                </a:ext>
              </a:extLst>
            </p:cNvPr>
            <p:cNvGrpSpPr/>
            <p:nvPr/>
          </p:nvGrpSpPr>
          <p:grpSpPr>
            <a:xfrm>
              <a:off x="1952625" y="571012"/>
              <a:ext cx="8286750" cy="5850446"/>
              <a:chOff x="147917" y="490330"/>
              <a:chExt cx="8286750" cy="5850446"/>
            </a:xfrm>
          </p:grpSpPr>
          <p:grpSp>
            <p:nvGrpSpPr>
              <p:cNvPr id="5" name="Group 4">
                <a:extLst>
                  <a:ext uri="{FF2B5EF4-FFF2-40B4-BE49-F238E27FC236}">
                    <a16:creationId xmlns:a16="http://schemas.microsoft.com/office/drawing/2014/main" id="{81E1126A-3B2A-4DA6-B5CD-406D6E23843D}"/>
                  </a:ext>
                </a:extLst>
              </p:cNvPr>
              <p:cNvGrpSpPr/>
              <p:nvPr/>
            </p:nvGrpSpPr>
            <p:grpSpPr>
              <a:xfrm>
                <a:off x="147917" y="490330"/>
                <a:ext cx="8286750" cy="5850446"/>
                <a:chOff x="0" y="436542"/>
                <a:chExt cx="8286750" cy="5850446"/>
              </a:xfrm>
            </p:grpSpPr>
            <p:pic>
              <p:nvPicPr>
                <p:cNvPr id="3" name="Picture 2">
                  <a:extLst>
                    <a:ext uri="{FF2B5EF4-FFF2-40B4-BE49-F238E27FC236}">
                      <a16:creationId xmlns:a16="http://schemas.microsoft.com/office/drawing/2014/main" id="{825AD69F-833A-4246-A788-DAF17CDDD951}"/>
                    </a:ext>
                  </a:extLst>
                </p:cNvPr>
                <p:cNvPicPr>
                  <a:picLocks noChangeAspect="1"/>
                </p:cNvPicPr>
                <p:nvPr/>
              </p:nvPicPr>
              <p:blipFill>
                <a:blip r:embed="rId4"/>
                <a:stretch>
                  <a:fillRect/>
                </a:stretch>
              </p:blipFill>
              <p:spPr>
                <a:xfrm>
                  <a:off x="0" y="436542"/>
                  <a:ext cx="8286750" cy="5850446"/>
                </a:xfrm>
                <a:prstGeom prst="rect">
                  <a:avLst/>
                </a:prstGeom>
              </p:spPr>
            </p:pic>
            <p:sp>
              <p:nvSpPr>
                <p:cNvPr id="4" name="Oval 3">
                  <a:extLst>
                    <a:ext uri="{FF2B5EF4-FFF2-40B4-BE49-F238E27FC236}">
                      <a16:creationId xmlns:a16="http://schemas.microsoft.com/office/drawing/2014/main" id="{2ACBC12F-7DC5-425C-8531-EF83A3F26DA4}"/>
                    </a:ext>
                  </a:extLst>
                </p:cNvPr>
                <p:cNvSpPr/>
                <p:nvPr/>
              </p:nvSpPr>
              <p:spPr>
                <a:xfrm>
                  <a:off x="6067985" y="3966885"/>
                  <a:ext cx="1354791" cy="6729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EA8312EE-D251-47AE-AE50-759D4421BD21}"/>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8" name="TextBox 17">
              <a:extLst>
                <a:ext uri="{FF2B5EF4-FFF2-40B4-BE49-F238E27FC236}">
                  <a16:creationId xmlns:a16="http://schemas.microsoft.com/office/drawing/2014/main" id="{3118BDF5-300D-4F54-BA11-A0C697E1B008}"/>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12" name="TextBox 11">
            <a:extLst>
              <a:ext uri="{FF2B5EF4-FFF2-40B4-BE49-F238E27FC236}">
                <a16:creationId xmlns:a16="http://schemas.microsoft.com/office/drawing/2014/main" id="{B57DD39D-19B9-41A3-A2BE-0B586A8EC2AA}"/>
              </a:ext>
            </a:extLst>
          </p:cNvPr>
          <p:cNvSpPr txBox="1"/>
          <p:nvPr/>
        </p:nvSpPr>
        <p:spPr>
          <a:xfrm>
            <a:off x="0" y="692025"/>
            <a:ext cx="5276850" cy="609397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SELEUCIA.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lōō'shi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-ə,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sə-lōō'shə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[Gk.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Seleukia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designation of perhaps ten cities named (or renamed) after the founder of the Seleucid dynasty……….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Seleucia on the Orontes (Seleucia Pieria). A port city and fortress 8 km. (5 mi.) inland from the Syrian coast on the Orontes River……. It served as the seaport for the city of Antioch, which lay about 26 km. (16 mi.) further upstream. It was from Seleucia that Paul and Barnabas set sail for Cyprus on their first missionary journey (Acts 13:4). ……</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International Standard Bible Encyclopedia, Revised Edition </a:t>
            </a:r>
          </a:p>
        </p:txBody>
      </p:sp>
      <p:sp>
        <p:nvSpPr>
          <p:cNvPr id="2" name="TextBox 1">
            <a:extLst>
              <a:ext uri="{FF2B5EF4-FFF2-40B4-BE49-F238E27FC236}">
                <a16:creationId xmlns:a16="http://schemas.microsoft.com/office/drawing/2014/main" id="{BDC267C7-79B1-4238-909C-331437EAB4A4}"/>
              </a:ext>
            </a:extLst>
          </p:cNvPr>
          <p:cNvSpPr txBox="1"/>
          <p:nvPr/>
        </p:nvSpPr>
        <p:spPr>
          <a:xfrm>
            <a:off x="5006788" y="0"/>
            <a:ext cx="2178424" cy="523220"/>
          </a:xfrm>
          <a:prstGeom prst="rect">
            <a:avLst/>
          </a:prstGeom>
          <a:noFill/>
          <a:ln w="57150">
            <a:solidFill>
              <a:schemeClr val="bg1"/>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SELEUCIA</a:t>
            </a:r>
          </a:p>
        </p:txBody>
      </p:sp>
      <p:sp>
        <p:nvSpPr>
          <p:cNvPr id="15" name="TextBox 14">
            <a:extLst>
              <a:ext uri="{FF2B5EF4-FFF2-40B4-BE49-F238E27FC236}">
                <a16:creationId xmlns:a16="http://schemas.microsoft.com/office/drawing/2014/main" id="{3E87A710-7116-475E-9037-CD4D6BB4CB8C}"/>
              </a:ext>
            </a:extLst>
          </p:cNvPr>
          <p:cNvSpPr txBox="1"/>
          <p:nvPr/>
        </p:nvSpPr>
        <p:spPr>
          <a:xfrm>
            <a:off x="0" y="651694"/>
            <a:ext cx="5276850" cy="5124480"/>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Seleucia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(continued)</a:t>
            </a:r>
            <a:b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ancient city of Seleucia, was built on the rocky slope …Mt.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Pierius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site was so favorable for a frontier fortress that Seleucia has been called a "Syrian Gibraltar." The city extended in a narrow strip up the mountain slope and was surrounded by a wall 6 km. (4 mi.) in perimeter. A natural moat was formed by two mountain torrents flowing outside the walls on the east and on the west.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7" name="Group 6">
            <a:extLst>
              <a:ext uri="{FF2B5EF4-FFF2-40B4-BE49-F238E27FC236}">
                <a16:creationId xmlns:a16="http://schemas.microsoft.com/office/drawing/2014/main" id="{F4B69213-7E85-4BD1-AEF5-BC8E5E6FE9FB}"/>
              </a:ext>
            </a:extLst>
          </p:cNvPr>
          <p:cNvGrpSpPr/>
          <p:nvPr/>
        </p:nvGrpSpPr>
        <p:grpSpPr>
          <a:xfrm>
            <a:off x="2105025" y="0"/>
            <a:ext cx="8286750" cy="6286988"/>
            <a:chOff x="2105025" y="475978"/>
            <a:chExt cx="8286750" cy="6286988"/>
          </a:xfrm>
        </p:grpSpPr>
        <p:grpSp>
          <p:nvGrpSpPr>
            <p:cNvPr id="16" name="Group 15">
              <a:extLst>
                <a:ext uri="{FF2B5EF4-FFF2-40B4-BE49-F238E27FC236}">
                  <a16:creationId xmlns:a16="http://schemas.microsoft.com/office/drawing/2014/main" id="{8607D153-DAA4-492F-AB52-4E676BED7C1C}"/>
                </a:ext>
              </a:extLst>
            </p:cNvPr>
            <p:cNvGrpSpPr/>
            <p:nvPr/>
          </p:nvGrpSpPr>
          <p:grpSpPr>
            <a:xfrm>
              <a:off x="2105025" y="475978"/>
              <a:ext cx="8286750" cy="6286988"/>
              <a:chOff x="1952625" y="571012"/>
              <a:chExt cx="8286750" cy="6286988"/>
            </a:xfrm>
          </p:grpSpPr>
          <p:grpSp>
            <p:nvGrpSpPr>
              <p:cNvPr id="21" name="Group 20">
                <a:extLst>
                  <a:ext uri="{FF2B5EF4-FFF2-40B4-BE49-F238E27FC236}">
                    <a16:creationId xmlns:a16="http://schemas.microsoft.com/office/drawing/2014/main" id="{017D3883-5DCF-4C6E-8666-48D13BC5E48F}"/>
                  </a:ext>
                </a:extLst>
              </p:cNvPr>
              <p:cNvGrpSpPr/>
              <p:nvPr/>
            </p:nvGrpSpPr>
            <p:grpSpPr>
              <a:xfrm>
                <a:off x="1952625" y="571012"/>
                <a:ext cx="8286750" cy="5850446"/>
                <a:chOff x="147917" y="490330"/>
                <a:chExt cx="8286750" cy="5850446"/>
              </a:xfrm>
            </p:grpSpPr>
            <p:pic>
              <p:nvPicPr>
                <p:cNvPr id="25" name="Picture 24">
                  <a:extLst>
                    <a:ext uri="{FF2B5EF4-FFF2-40B4-BE49-F238E27FC236}">
                      <a16:creationId xmlns:a16="http://schemas.microsoft.com/office/drawing/2014/main" id="{935B2420-3275-42EB-A10E-974C46D3FE5C}"/>
                    </a:ext>
                  </a:extLst>
                </p:cNvPr>
                <p:cNvPicPr>
                  <a:picLocks noChangeAspect="1"/>
                </p:cNvPicPr>
                <p:nvPr/>
              </p:nvPicPr>
              <p:blipFill>
                <a:blip r:embed="rId4"/>
                <a:stretch>
                  <a:fillRect/>
                </a:stretch>
              </p:blipFill>
              <p:spPr>
                <a:xfrm>
                  <a:off x="147917" y="490330"/>
                  <a:ext cx="8286750" cy="5850446"/>
                </a:xfrm>
                <a:prstGeom prst="rect">
                  <a:avLst/>
                </a:prstGeom>
              </p:spPr>
            </p:pic>
            <p:sp>
              <p:nvSpPr>
                <p:cNvPr id="24" name="TextBox 23">
                  <a:extLst>
                    <a:ext uri="{FF2B5EF4-FFF2-40B4-BE49-F238E27FC236}">
                      <a16:creationId xmlns:a16="http://schemas.microsoft.com/office/drawing/2014/main" id="{C77B85B5-8C33-42BA-A1E1-4F6567411AA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22" name="TextBox 21">
                <a:extLst>
                  <a:ext uri="{FF2B5EF4-FFF2-40B4-BE49-F238E27FC236}">
                    <a16:creationId xmlns:a16="http://schemas.microsoft.com/office/drawing/2014/main" id="{E628E2C7-0A76-421F-884C-2E33B2781EF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6" name="Rectangle: Rounded Corners 5">
              <a:extLst>
                <a:ext uri="{FF2B5EF4-FFF2-40B4-BE49-F238E27FC236}">
                  <a16:creationId xmlns:a16="http://schemas.microsoft.com/office/drawing/2014/main" id="{107FCF70-44B9-4527-9492-E6092D54C831}"/>
                </a:ext>
              </a:extLst>
            </p:cNvPr>
            <p:cNvSpPr/>
            <p:nvPr/>
          </p:nvSpPr>
          <p:spPr>
            <a:xfrm>
              <a:off x="4442908" y="4383741"/>
              <a:ext cx="3112659" cy="15864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6807801-4C18-4E75-AF3C-E2A039700457}"/>
              </a:ext>
            </a:extLst>
          </p:cNvPr>
          <p:cNvGrpSpPr/>
          <p:nvPr/>
        </p:nvGrpSpPr>
        <p:grpSpPr>
          <a:xfrm>
            <a:off x="2715000" y="0"/>
            <a:ext cx="9477000" cy="6858000"/>
            <a:chOff x="2715000" y="0"/>
            <a:chExt cx="9477000" cy="6858000"/>
          </a:xfrm>
        </p:grpSpPr>
        <p:pic>
          <p:nvPicPr>
            <p:cNvPr id="19" name="Picture 18">
              <a:extLst>
                <a:ext uri="{FF2B5EF4-FFF2-40B4-BE49-F238E27FC236}">
                  <a16:creationId xmlns:a16="http://schemas.microsoft.com/office/drawing/2014/main" id="{862595E9-BF79-477E-9DD4-F6E738B7A64D}"/>
                </a:ext>
              </a:extLst>
            </p:cNvPr>
            <p:cNvPicPr>
              <a:picLocks noChangeAspect="1"/>
            </p:cNvPicPr>
            <p:nvPr/>
          </p:nvPicPr>
          <p:blipFill>
            <a:blip r:embed="rId5"/>
            <a:stretch>
              <a:fillRect/>
            </a:stretch>
          </p:blipFill>
          <p:spPr>
            <a:xfrm>
              <a:off x="2715000" y="0"/>
              <a:ext cx="9477000" cy="6858000"/>
            </a:xfrm>
            <a:prstGeom prst="rect">
              <a:avLst/>
            </a:prstGeom>
          </p:spPr>
        </p:pic>
        <p:sp>
          <p:nvSpPr>
            <p:cNvPr id="8" name="TextBox 7">
              <a:extLst>
                <a:ext uri="{FF2B5EF4-FFF2-40B4-BE49-F238E27FC236}">
                  <a16:creationId xmlns:a16="http://schemas.microsoft.com/office/drawing/2014/main" id="{EA5799B5-3206-42B7-8F02-AE457EDB1267}"/>
                </a:ext>
              </a:extLst>
            </p:cNvPr>
            <p:cNvSpPr txBox="1"/>
            <p:nvPr/>
          </p:nvSpPr>
          <p:spPr>
            <a:xfrm>
              <a:off x="2744880" y="6316587"/>
              <a:ext cx="9447120" cy="523220"/>
            </a:xfrm>
            <a:prstGeom prst="rect">
              <a:avLst/>
            </a:prstGeom>
            <a:solidFill>
              <a:srgbClr val="C4C4C4"/>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Ruins of wall that surrounded the upper City of Seleucia</a:t>
              </a:r>
            </a:p>
          </p:txBody>
        </p:sp>
      </p:grpSp>
      <p:sp>
        <p:nvSpPr>
          <p:cNvPr id="13" name="TextBox 12">
            <a:extLst>
              <a:ext uri="{FF2B5EF4-FFF2-40B4-BE49-F238E27FC236}">
                <a16:creationId xmlns:a16="http://schemas.microsoft.com/office/drawing/2014/main" id="{306B2BFE-093E-4AF3-8CC0-B38B5085DCDB}"/>
              </a:ext>
            </a:extLst>
          </p:cNvPr>
          <p:cNvSpPr txBox="1"/>
          <p:nvPr/>
        </p:nvSpPr>
        <p:spPr>
          <a:xfrm>
            <a:off x="52551" y="42040"/>
            <a:ext cx="1103586" cy="46166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Slide 1</a:t>
            </a:r>
          </a:p>
        </p:txBody>
      </p:sp>
    </p:spTree>
    <p:extLst>
      <p:ext uri="{BB962C8B-B14F-4D97-AF65-F5344CB8AC3E}">
        <p14:creationId xmlns:p14="http://schemas.microsoft.com/office/powerpoint/2010/main" val="10656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 calcmode="lin" valueType="num">
                                      <p:cBhvr>
                                        <p:cTn id="9" dur="500" fill="hold"/>
                                        <p:tgtEl>
                                          <p:spTgt spid="27"/>
                                        </p:tgtEl>
                                        <p:attrNameLst>
                                          <p:attrName>ppt_w</p:attrName>
                                        </p:attrNameLst>
                                      </p:cBhvr>
                                      <p:tavLst>
                                        <p:tav tm="0">
                                          <p:val>
                                            <p:fltVal val="0"/>
                                          </p:val>
                                        </p:tav>
                                        <p:tav tm="100000">
                                          <p:val>
                                            <p:strVal val="#ppt_w"/>
                                          </p:val>
                                        </p:tav>
                                      </p:tavLst>
                                    </p:anim>
                                    <p:anim calcmode="lin" valueType="num">
                                      <p:cBhvr>
                                        <p:cTn id="10" dur="500" fill="hold"/>
                                        <p:tgtEl>
                                          <p:spTgt spid="27"/>
                                        </p:tgtEl>
                                        <p:attrNameLst>
                                          <p:attrName>ppt_h</p:attrName>
                                        </p:attrNameLst>
                                      </p:cBhvr>
                                      <p:tavLst>
                                        <p:tav tm="0">
                                          <p:val>
                                            <p:fltVal val="0"/>
                                          </p:val>
                                        </p:tav>
                                        <p:tav tm="100000">
                                          <p:val>
                                            <p:strVal val="#ppt_h"/>
                                          </p:val>
                                        </p:tav>
                                      </p:tavLst>
                                    </p:anim>
                                    <p:animEffect transition="in" filter="fade">
                                      <p:cBhvr>
                                        <p:cTn id="11" dur="500"/>
                                        <p:tgtEl>
                                          <p:spTgt spid="2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1"/>
                                        </p:tgtEl>
                                        <p:attrNameLst>
                                          <p:attrName>ppt_w</p:attrName>
                                        </p:attrNameLst>
                                      </p:cBhvr>
                                      <p:tavLst>
                                        <p:tav tm="0">
                                          <p:val>
                                            <p:strVal val="ppt_w"/>
                                          </p:val>
                                        </p:tav>
                                        <p:tav tm="100000">
                                          <p:val>
                                            <p:fltVal val="0"/>
                                          </p:val>
                                        </p:tav>
                                      </p:tavLst>
                                    </p:anim>
                                    <p:anim calcmode="lin" valueType="num">
                                      <p:cBhvr>
                                        <p:cTn id="38" dur="500"/>
                                        <p:tgtEl>
                                          <p:spTgt spid="11"/>
                                        </p:tgtEl>
                                        <p:attrNameLst>
                                          <p:attrName>ppt_h</p:attrName>
                                        </p:attrNameLst>
                                      </p:cBhvr>
                                      <p:tavLst>
                                        <p:tav tm="0">
                                          <p:val>
                                            <p:strVal val="ppt_h"/>
                                          </p:val>
                                        </p:tav>
                                        <p:tav tm="100000">
                                          <p:val>
                                            <p:fltVal val="0"/>
                                          </p:val>
                                        </p:tav>
                                      </p:tavLst>
                                    </p:anim>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B4060"/>
        </a:solidFill>
        <a:effectLst/>
      </p:bgPr>
    </p:bg>
    <p:spTree>
      <p:nvGrpSpPr>
        <p:cNvPr id="1" name=""/>
        <p:cNvGrpSpPr/>
        <p:nvPr/>
      </p:nvGrpSpPr>
      <p:grpSpPr>
        <a:xfrm>
          <a:off x="0" y="0"/>
          <a:ext cx="0" cy="0"/>
          <a:chOff x="0" y="0"/>
          <a:chExt cx="0" cy="0"/>
        </a:xfrm>
      </p:grpSpPr>
      <p:pic>
        <p:nvPicPr>
          <p:cNvPr id="3" name="Picture 2" descr="A picture containing animal&#10;&#10;Description generated with high confidence">
            <a:extLst>
              <a:ext uri="{FF2B5EF4-FFF2-40B4-BE49-F238E27FC236}">
                <a16:creationId xmlns:a16="http://schemas.microsoft.com/office/drawing/2014/main" id="{5FDEF226-7717-40E9-AAD2-7367207A4025}"/>
              </a:ext>
            </a:extLst>
          </p:cNvPr>
          <p:cNvPicPr>
            <a:picLocks noChangeAspect="1"/>
          </p:cNvPicPr>
          <p:nvPr/>
        </p:nvPicPr>
        <p:blipFill rotWithShape="1">
          <a:blip r:embed="rId2">
            <a:extLst>
              <a:ext uri="{28A0092B-C50C-407E-A947-70E740481C1C}">
                <a14:useLocalDpi xmlns:a14="http://schemas.microsoft.com/office/drawing/2010/main" val="0"/>
              </a:ext>
            </a:extLst>
          </a:blip>
          <a:srcRect b="15777"/>
          <a:stretch/>
        </p:blipFill>
        <p:spPr>
          <a:xfrm>
            <a:off x="223439" y="712688"/>
            <a:ext cx="10925555" cy="5391739"/>
          </a:xfrm>
          <a:prstGeom prst="rect">
            <a:avLst/>
          </a:prstGeom>
          <a:solidFill>
            <a:srgbClr val="FFFFFF"/>
          </a:solidFill>
        </p:spPr>
      </p:pic>
      <p:sp>
        <p:nvSpPr>
          <p:cNvPr id="6" name="TextBox 5">
            <a:extLst>
              <a:ext uri="{FF2B5EF4-FFF2-40B4-BE49-F238E27FC236}">
                <a16:creationId xmlns:a16="http://schemas.microsoft.com/office/drawing/2014/main" id="{A0BA740F-FAB6-4202-8AAF-5383AD905781}"/>
              </a:ext>
            </a:extLst>
          </p:cNvPr>
          <p:cNvSpPr txBox="1"/>
          <p:nvPr/>
        </p:nvSpPr>
        <p:spPr>
          <a:xfrm>
            <a:off x="263782" y="2231409"/>
            <a:ext cx="2506316" cy="930717"/>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Occupies an Area 3584 sq. mi. </a:t>
            </a:r>
          </a:p>
        </p:txBody>
      </p:sp>
      <p:sp>
        <p:nvSpPr>
          <p:cNvPr id="7" name="TextBox 6">
            <a:extLst>
              <a:ext uri="{FF2B5EF4-FFF2-40B4-BE49-F238E27FC236}">
                <a16:creationId xmlns:a16="http://schemas.microsoft.com/office/drawing/2014/main" id="{E35FA221-EB55-4048-AB9F-7CC0F4B378FA}"/>
              </a:ext>
            </a:extLst>
          </p:cNvPr>
          <p:cNvSpPr txBox="1"/>
          <p:nvPr/>
        </p:nvSpPr>
        <p:spPr>
          <a:xfrm>
            <a:off x="4112559" y="0"/>
            <a:ext cx="3966882"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ISLAND OF CYPRUS</a:t>
            </a:r>
          </a:p>
        </p:txBody>
      </p:sp>
      <p:grpSp>
        <p:nvGrpSpPr>
          <p:cNvPr id="19" name="Group 18">
            <a:extLst>
              <a:ext uri="{FF2B5EF4-FFF2-40B4-BE49-F238E27FC236}">
                <a16:creationId xmlns:a16="http://schemas.microsoft.com/office/drawing/2014/main" id="{B6A7E794-65F8-417D-B071-BA0C8FB0CFBC}"/>
              </a:ext>
            </a:extLst>
          </p:cNvPr>
          <p:cNvGrpSpPr/>
          <p:nvPr/>
        </p:nvGrpSpPr>
        <p:grpSpPr>
          <a:xfrm>
            <a:off x="2519946" y="1178359"/>
            <a:ext cx="7148489" cy="4018414"/>
            <a:chOff x="3111614" y="252032"/>
            <a:chExt cx="7148489" cy="3587869"/>
          </a:xfrm>
        </p:grpSpPr>
        <p:sp>
          <p:nvSpPr>
            <p:cNvPr id="8" name="TextBox 7">
              <a:extLst>
                <a:ext uri="{FF2B5EF4-FFF2-40B4-BE49-F238E27FC236}">
                  <a16:creationId xmlns:a16="http://schemas.microsoft.com/office/drawing/2014/main" id="{485F3EB2-5EF3-407B-9AF0-BB98DC5A8B99}"/>
                </a:ext>
              </a:extLst>
            </p:cNvPr>
            <p:cNvSpPr txBox="1"/>
            <p:nvPr/>
          </p:nvSpPr>
          <p:spPr>
            <a:xfrm>
              <a:off x="4773706" y="2487706"/>
              <a:ext cx="1411941" cy="46166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140 miles</a:t>
              </a:r>
            </a:p>
          </p:txBody>
        </p:sp>
        <p:cxnSp>
          <p:nvCxnSpPr>
            <p:cNvPr id="10" name="Straight Arrow Connector 9">
              <a:extLst>
                <a:ext uri="{FF2B5EF4-FFF2-40B4-BE49-F238E27FC236}">
                  <a16:creationId xmlns:a16="http://schemas.microsoft.com/office/drawing/2014/main" id="{679CF1D0-42F1-4CAF-9C69-3C34E858B64C}"/>
                </a:ext>
              </a:extLst>
            </p:cNvPr>
            <p:cNvCxnSpPr>
              <a:cxnSpLocks/>
            </p:cNvCxnSpPr>
            <p:nvPr/>
          </p:nvCxnSpPr>
          <p:spPr>
            <a:xfrm flipH="1">
              <a:off x="3111614" y="2850776"/>
              <a:ext cx="1944480" cy="98912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0ACBF87-F1E7-48D6-B5B3-5256E09CB73B}"/>
                </a:ext>
              </a:extLst>
            </p:cNvPr>
            <p:cNvCxnSpPr>
              <a:cxnSpLocks/>
            </p:cNvCxnSpPr>
            <p:nvPr/>
          </p:nvCxnSpPr>
          <p:spPr>
            <a:xfrm flipV="1">
              <a:off x="5580529" y="252032"/>
              <a:ext cx="4679574" cy="235669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14E7349-A7CB-4704-9AA8-2BD1FDEC867E}"/>
              </a:ext>
            </a:extLst>
          </p:cNvPr>
          <p:cNvGrpSpPr/>
          <p:nvPr/>
        </p:nvGrpSpPr>
        <p:grpSpPr>
          <a:xfrm>
            <a:off x="4119286" y="2424981"/>
            <a:ext cx="1474693" cy="2658007"/>
            <a:chOff x="4710954" y="1564376"/>
            <a:chExt cx="1474693" cy="2373221"/>
          </a:xfrm>
        </p:grpSpPr>
        <p:sp>
          <p:nvSpPr>
            <p:cNvPr id="20" name="TextBox 19">
              <a:extLst>
                <a:ext uri="{FF2B5EF4-FFF2-40B4-BE49-F238E27FC236}">
                  <a16:creationId xmlns:a16="http://schemas.microsoft.com/office/drawing/2014/main" id="{A05B8C58-2227-4A32-A2A3-1927BFA989EA}"/>
                </a:ext>
              </a:extLst>
            </p:cNvPr>
            <p:cNvSpPr txBox="1"/>
            <p:nvPr/>
          </p:nvSpPr>
          <p:spPr>
            <a:xfrm>
              <a:off x="4773707" y="2487706"/>
              <a:ext cx="1322294" cy="461665"/>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60 miles</a:t>
              </a:r>
            </a:p>
          </p:txBody>
        </p:sp>
        <p:cxnSp>
          <p:nvCxnSpPr>
            <p:cNvPr id="22" name="Straight Arrow Connector 21">
              <a:extLst>
                <a:ext uri="{FF2B5EF4-FFF2-40B4-BE49-F238E27FC236}">
                  <a16:creationId xmlns:a16="http://schemas.microsoft.com/office/drawing/2014/main" id="{C2E08343-C8B2-4AA6-BE25-51E2BF59948B}"/>
                </a:ext>
              </a:extLst>
            </p:cNvPr>
            <p:cNvCxnSpPr>
              <a:cxnSpLocks/>
            </p:cNvCxnSpPr>
            <p:nvPr/>
          </p:nvCxnSpPr>
          <p:spPr>
            <a:xfrm rot="60000" flipH="1" flipV="1">
              <a:off x="4710954" y="1564376"/>
              <a:ext cx="587187" cy="92333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F7C6EB5-77E7-470B-8CB0-0919A2767A24}"/>
                </a:ext>
              </a:extLst>
            </p:cNvPr>
            <p:cNvCxnSpPr>
              <a:cxnSpLocks/>
            </p:cNvCxnSpPr>
            <p:nvPr/>
          </p:nvCxnSpPr>
          <p:spPr>
            <a:xfrm>
              <a:off x="5569324" y="2949371"/>
              <a:ext cx="616323" cy="9882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505385C-4AA8-429A-99A2-9F4B8D6EB957}"/>
              </a:ext>
            </a:extLst>
          </p:cNvPr>
          <p:cNvGrpSpPr/>
          <p:nvPr/>
        </p:nvGrpSpPr>
        <p:grpSpPr>
          <a:xfrm>
            <a:off x="3186953" y="753573"/>
            <a:ext cx="3361765" cy="1552798"/>
            <a:chOff x="3778621" y="51868"/>
            <a:chExt cx="3361765" cy="1386431"/>
          </a:xfrm>
        </p:grpSpPr>
        <p:cxnSp>
          <p:nvCxnSpPr>
            <p:cNvPr id="27" name="Straight Arrow Connector 26">
              <a:extLst>
                <a:ext uri="{FF2B5EF4-FFF2-40B4-BE49-F238E27FC236}">
                  <a16:creationId xmlns:a16="http://schemas.microsoft.com/office/drawing/2014/main" id="{351E4CA6-1478-4D40-8983-7027A27D4FBB}"/>
                </a:ext>
              </a:extLst>
            </p:cNvPr>
            <p:cNvCxnSpPr>
              <a:cxnSpLocks/>
            </p:cNvCxnSpPr>
            <p:nvPr/>
          </p:nvCxnSpPr>
          <p:spPr>
            <a:xfrm>
              <a:off x="3778621" y="51868"/>
              <a:ext cx="870532" cy="1386431"/>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F75533-DC30-4081-81A0-869B1D15D736}"/>
                </a:ext>
              </a:extLst>
            </p:cNvPr>
            <p:cNvSpPr txBox="1"/>
            <p:nvPr/>
          </p:nvSpPr>
          <p:spPr>
            <a:xfrm>
              <a:off x="4316506" y="575822"/>
              <a:ext cx="2823880" cy="46166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46 mi. Cilician coast</a:t>
              </a:r>
            </a:p>
          </p:txBody>
        </p:sp>
      </p:grpSp>
      <p:grpSp>
        <p:nvGrpSpPr>
          <p:cNvPr id="35" name="Group 34">
            <a:extLst>
              <a:ext uri="{FF2B5EF4-FFF2-40B4-BE49-F238E27FC236}">
                <a16:creationId xmlns:a16="http://schemas.microsoft.com/office/drawing/2014/main" id="{4BD62855-B762-4237-8B35-2D6684CF8EEC}"/>
              </a:ext>
            </a:extLst>
          </p:cNvPr>
          <p:cNvGrpSpPr/>
          <p:nvPr/>
        </p:nvGrpSpPr>
        <p:grpSpPr>
          <a:xfrm>
            <a:off x="9804522" y="523220"/>
            <a:ext cx="2258170" cy="1384119"/>
            <a:chOff x="9804522" y="523220"/>
            <a:chExt cx="2258170" cy="1235823"/>
          </a:xfrm>
        </p:grpSpPr>
        <p:cxnSp>
          <p:nvCxnSpPr>
            <p:cNvPr id="31" name="Straight Arrow Connector 30">
              <a:extLst>
                <a:ext uri="{FF2B5EF4-FFF2-40B4-BE49-F238E27FC236}">
                  <a16:creationId xmlns:a16="http://schemas.microsoft.com/office/drawing/2014/main" id="{D145783A-7BE0-4F79-99E6-8A779A3B1837}"/>
                </a:ext>
              </a:extLst>
            </p:cNvPr>
            <p:cNvCxnSpPr>
              <a:cxnSpLocks/>
            </p:cNvCxnSpPr>
            <p:nvPr/>
          </p:nvCxnSpPr>
          <p:spPr>
            <a:xfrm flipV="1">
              <a:off x="9804522" y="523220"/>
              <a:ext cx="2149913" cy="584947"/>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D019D09-40D8-4D6E-B7CA-71F4C9E5F221}"/>
                </a:ext>
              </a:extLst>
            </p:cNvPr>
            <p:cNvSpPr txBox="1"/>
            <p:nvPr/>
          </p:nvSpPr>
          <p:spPr>
            <a:xfrm>
              <a:off x="10033122" y="928046"/>
              <a:ext cx="2029570" cy="83099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60 mi. Syrian coast</a:t>
              </a:r>
            </a:p>
          </p:txBody>
        </p:sp>
      </p:grpSp>
      <p:sp>
        <p:nvSpPr>
          <p:cNvPr id="21" name="TextBox 20">
            <a:extLst>
              <a:ext uri="{FF2B5EF4-FFF2-40B4-BE49-F238E27FC236}">
                <a16:creationId xmlns:a16="http://schemas.microsoft.com/office/drawing/2014/main" id="{979FB6DF-3BAA-4692-93C4-855FB3CB4D8F}"/>
              </a:ext>
            </a:extLst>
          </p:cNvPr>
          <p:cNvSpPr txBox="1"/>
          <p:nvPr/>
        </p:nvSpPr>
        <p:spPr>
          <a:xfrm>
            <a:off x="52551" y="42040"/>
            <a:ext cx="1103586" cy="46166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Slide 2</a:t>
            </a:r>
          </a:p>
        </p:txBody>
      </p:sp>
    </p:spTree>
    <p:extLst>
      <p:ext uri="{BB962C8B-B14F-4D97-AF65-F5344CB8AC3E}">
        <p14:creationId xmlns:p14="http://schemas.microsoft.com/office/powerpoint/2010/main" val="388527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25"/>
                                        </p:tgtEl>
                                        <p:attrNameLst>
                                          <p:attrName>ppt_w</p:attrName>
                                        </p:attrNameLst>
                                      </p:cBhvr>
                                      <p:tavLst>
                                        <p:tav tm="0">
                                          <p:val>
                                            <p:strVal val="ppt_w"/>
                                          </p:val>
                                        </p:tav>
                                        <p:tav tm="100000">
                                          <p:val>
                                            <p:fltVal val="0"/>
                                          </p:val>
                                        </p:tav>
                                      </p:tavLst>
                                    </p:anim>
                                    <p:anim calcmode="lin" valueType="num">
                                      <p:cBhvr>
                                        <p:cTn id="17" dur="500"/>
                                        <p:tgtEl>
                                          <p:spTgt spid="25"/>
                                        </p:tgtEl>
                                        <p:attrNameLst>
                                          <p:attrName>ppt_h</p:attrName>
                                        </p:attrNameLst>
                                      </p:cBhvr>
                                      <p:tavLst>
                                        <p:tav tm="0">
                                          <p:val>
                                            <p:strVal val="ppt_h"/>
                                          </p:val>
                                        </p:tav>
                                        <p:tav tm="100000">
                                          <p:val>
                                            <p:fltVal val="0"/>
                                          </p:val>
                                        </p:tav>
                                      </p:tavLst>
                                    </p:anim>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id="{22DA6BE6-289A-447B-AD40-6017A3CD7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835" y="404391"/>
            <a:ext cx="9526330" cy="6049219"/>
          </a:xfrm>
          <a:prstGeom prst="rect">
            <a:avLst/>
          </a:prstGeom>
        </p:spPr>
      </p:pic>
      <p:sp>
        <p:nvSpPr>
          <p:cNvPr id="4" name="Oval 3">
            <a:extLst>
              <a:ext uri="{FF2B5EF4-FFF2-40B4-BE49-F238E27FC236}">
                <a16:creationId xmlns:a16="http://schemas.microsoft.com/office/drawing/2014/main" id="{AB2889E9-0257-42F9-9D9B-D5FD07456B45}"/>
              </a:ext>
            </a:extLst>
          </p:cNvPr>
          <p:cNvSpPr/>
          <p:nvPr/>
        </p:nvSpPr>
        <p:spPr>
          <a:xfrm>
            <a:off x="6638364" y="2743200"/>
            <a:ext cx="806824" cy="41685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62D1468-B44E-45C1-8031-6A1CCE7D5EEC}"/>
              </a:ext>
            </a:extLst>
          </p:cNvPr>
          <p:cNvSpPr txBox="1"/>
          <p:nvPr/>
        </p:nvSpPr>
        <p:spPr>
          <a:xfrm>
            <a:off x="0" y="0"/>
            <a:ext cx="12192000" cy="138499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13:5 (NASB) </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When they reached Salamis, they </a:t>
            </a: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proclaim the word of God in the 	synagogues of the Jews; and they also had John as their helper.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57001E8-CC4C-4780-9946-09D8AE4544A0}"/>
              </a:ext>
            </a:extLst>
          </p:cNvPr>
          <p:cNvSpPr txBox="1"/>
          <p:nvPr/>
        </p:nvSpPr>
        <p:spPr>
          <a:xfrm>
            <a:off x="11004286" y="6337709"/>
            <a:ext cx="1103586" cy="46166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Slide 3</a:t>
            </a:r>
          </a:p>
        </p:txBody>
      </p:sp>
    </p:spTree>
    <p:extLst>
      <p:ext uri="{BB962C8B-B14F-4D97-AF65-F5344CB8AC3E}">
        <p14:creationId xmlns:p14="http://schemas.microsoft.com/office/powerpoint/2010/main" val="23885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CC79BC8-713A-47EC-B9FE-8539409B979A}"/>
              </a:ext>
            </a:extLst>
          </p:cNvPr>
          <p:cNvGrpSpPr/>
          <p:nvPr/>
        </p:nvGrpSpPr>
        <p:grpSpPr>
          <a:xfrm>
            <a:off x="1057506" y="0"/>
            <a:ext cx="10371267" cy="6858000"/>
            <a:chOff x="910366" y="0"/>
            <a:chExt cx="10371267" cy="6858000"/>
          </a:xfrm>
        </p:grpSpPr>
        <p:pic>
          <p:nvPicPr>
            <p:cNvPr id="2" name="Picture 1">
              <a:extLst>
                <a:ext uri="{FF2B5EF4-FFF2-40B4-BE49-F238E27FC236}">
                  <a16:creationId xmlns:a16="http://schemas.microsoft.com/office/drawing/2014/main" id="{B567161A-6584-4B13-B02F-B63A2C72D68A}"/>
                </a:ext>
              </a:extLst>
            </p:cNvPr>
            <p:cNvPicPr>
              <a:picLocks noChangeAspect="1"/>
            </p:cNvPicPr>
            <p:nvPr/>
          </p:nvPicPr>
          <p:blipFill>
            <a:blip r:embed="rId3"/>
            <a:stretch>
              <a:fillRect/>
            </a:stretch>
          </p:blipFill>
          <p:spPr>
            <a:xfrm>
              <a:off x="910366" y="0"/>
              <a:ext cx="10371267" cy="6858000"/>
            </a:xfrm>
            <a:prstGeom prst="rect">
              <a:avLst/>
            </a:prstGeom>
          </p:spPr>
        </p:pic>
        <p:sp>
          <p:nvSpPr>
            <p:cNvPr id="3" name="TextBox 2">
              <a:extLst>
                <a:ext uri="{FF2B5EF4-FFF2-40B4-BE49-F238E27FC236}">
                  <a16:creationId xmlns:a16="http://schemas.microsoft.com/office/drawing/2014/main" id="{ABBFCA17-855C-40A8-9B38-803F44BE1B5D}"/>
                </a:ext>
              </a:extLst>
            </p:cNvPr>
            <p:cNvSpPr txBox="1"/>
            <p:nvPr/>
          </p:nvSpPr>
          <p:spPr>
            <a:xfrm>
              <a:off x="910366" y="6334780"/>
              <a:ext cx="1037126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Gymnasium with its columned palestra, Salamis</a:t>
              </a:r>
            </a:p>
          </p:txBody>
        </p:sp>
      </p:grpSp>
      <p:grpSp>
        <p:nvGrpSpPr>
          <p:cNvPr id="7" name="Group 6">
            <a:extLst>
              <a:ext uri="{FF2B5EF4-FFF2-40B4-BE49-F238E27FC236}">
                <a16:creationId xmlns:a16="http://schemas.microsoft.com/office/drawing/2014/main" id="{C2DD4253-E553-42F7-97C5-3DC36CDA76DB}"/>
              </a:ext>
            </a:extLst>
          </p:cNvPr>
          <p:cNvGrpSpPr/>
          <p:nvPr/>
        </p:nvGrpSpPr>
        <p:grpSpPr>
          <a:xfrm>
            <a:off x="1081081" y="0"/>
            <a:ext cx="10303099" cy="6858000"/>
            <a:chOff x="944450" y="0"/>
            <a:chExt cx="10303099" cy="6858000"/>
          </a:xfrm>
        </p:grpSpPr>
        <p:pic>
          <p:nvPicPr>
            <p:cNvPr id="5" name="Picture 4">
              <a:extLst>
                <a:ext uri="{FF2B5EF4-FFF2-40B4-BE49-F238E27FC236}">
                  <a16:creationId xmlns:a16="http://schemas.microsoft.com/office/drawing/2014/main" id="{80D02B0D-3E9B-44F0-BBEE-11A7D71DB988}"/>
                </a:ext>
              </a:extLst>
            </p:cNvPr>
            <p:cNvPicPr>
              <a:picLocks noChangeAspect="1"/>
            </p:cNvPicPr>
            <p:nvPr/>
          </p:nvPicPr>
          <p:blipFill>
            <a:blip r:embed="rId4"/>
            <a:stretch>
              <a:fillRect/>
            </a:stretch>
          </p:blipFill>
          <p:spPr>
            <a:xfrm>
              <a:off x="944450" y="0"/>
              <a:ext cx="10303099" cy="6858000"/>
            </a:xfrm>
            <a:prstGeom prst="rect">
              <a:avLst/>
            </a:prstGeom>
          </p:spPr>
        </p:pic>
        <p:sp>
          <p:nvSpPr>
            <p:cNvPr id="6" name="TextBox 5">
              <a:extLst>
                <a:ext uri="{FF2B5EF4-FFF2-40B4-BE49-F238E27FC236}">
                  <a16:creationId xmlns:a16="http://schemas.microsoft.com/office/drawing/2014/main" id="{5E698E2F-45B2-4FF2-8DA7-ABD47EE6BB16}"/>
                </a:ext>
              </a:extLst>
            </p:cNvPr>
            <p:cNvSpPr txBox="1"/>
            <p:nvPr/>
          </p:nvSpPr>
          <p:spPr>
            <a:xfrm>
              <a:off x="2611082" y="6334780"/>
              <a:ext cx="6969834" cy="523220"/>
            </a:xfrm>
            <a:prstGeom prst="rect">
              <a:avLst/>
            </a:prstGeom>
            <a:solidFill>
              <a:srgbClr val="DCCFA9">
                <a:alpha val="61000"/>
              </a:srgbClr>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Ruins of Ancient Theater, Salamis of Cyprus</a:t>
              </a:r>
            </a:p>
          </p:txBody>
        </p:sp>
      </p:grpSp>
      <p:sp>
        <p:nvSpPr>
          <p:cNvPr id="8" name="Action Button: Go Back or Previous 7">
            <a:hlinkClick r:id="rId5" action="ppaction://hlinksldjump" highlightClick="1">
              <a:snd r:embed="rId6" name="arrow.wav"/>
            </a:hlinkClick>
            <a:extLst>
              <a:ext uri="{FF2B5EF4-FFF2-40B4-BE49-F238E27FC236}">
                <a16:creationId xmlns:a16="http://schemas.microsoft.com/office/drawing/2014/main" id="{A20D6729-B53F-488C-844D-87243107CD91}"/>
              </a:ext>
            </a:extLst>
          </p:cNvPr>
          <p:cNvSpPr/>
          <p:nvPr/>
        </p:nvSpPr>
        <p:spPr>
          <a:xfrm>
            <a:off x="11470341" y="94129"/>
            <a:ext cx="654424" cy="20170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DFC1F98-B46F-479B-8C8D-4101E9E6BBFE}"/>
              </a:ext>
            </a:extLst>
          </p:cNvPr>
          <p:cNvSpPr txBox="1"/>
          <p:nvPr/>
        </p:nvSpPr>
        <p:spPr>
          <a:xfrm>
            <a:off x="52551" y="42040"/>
            <a:ext cx="1103586" cy="46166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Slide 4</a:t>
            </a:r>
          </a:p>
        </p:txBody>
      </p:sp>
    </p:spTree>
    <p:extLst>
      <p:ext uri="{BB962C8B-B14F-4D97-AF65-F5344CB8AC3E}">
        <p14:creationId xmlns:p14="http://schemas.microsoft.com/office/powerpoint/2010/main" val="860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86D692-3B22-41B4-B7D7-13908A5CB57B}"/>
              </a:ext>
            </a:extLst>
          </p:cNvPr>
          <p:cNvGrpSpPr/>
          <p:nvPr/>
        </p:nvGrpSpPr>
        <p:grpSpPr>
          <a:xfrm>
            <a:off x="1952625" y="571012"/>
            <a:ext cx="8286750" cy="6286988"/>
            <a:chOff x="1952625" y="571012"/>
            <a:chExt cx="8286750" cy="6286988"/>
          </a:xfrm>
        </p:grpSpPr>
        <p:grpSp>
          <p:nvGrpSpPr>
            <p:cNvPr id="3" name="Group 2">
              <a:extLst>
                <a:ext uri="{FF2B5EF4-FFF2-40B4-BE49-F238E27FC236}">
                  <a16:creationId xmlns:a16="http://schemas.microsoft.com/office/drawing/2014/main" id="{AAB27722-31D3-42DD-9085-479CA14839A9}"/>
                </a:ext>
              </a:extLst>
            </p:cNvPr>
            <p:cNvGrpSpPr/>
            <p:nvPr/>
          </p:nvGrpSpPr>
          <p:grpSpPr>
            <a:xfrm>
              <a:off x="1952625" y="571012"/>
              <a:ext cx="8286750" cy="5850446"/>
              <a:chOff x="147917" y="490330"/>
              <a:chExt cx="8286750" cy="5850446"/>
            </a:xfrm>
          </p:grpSpPr>
          <p:grpSp>
            <p:nvGrpSpPr>
              <p:cNvPr id="5" name="Group 4">
                <a:extLst>
                  <a:ext uri="{FF2B5EF4-FFF2-40B4-BE49-F238E27FC236}">
                    <a16:creationId xmlns:a16="http://schemas.microsoft.com/office/drawing/2014/main" id="{6278B82F-CAD6-485F-8159-08589EB54693}"/>
                  </a:ext>
                </a:extLst>
              </p:cNvPr>
              <p:cNvGrpSpPr/>
              <p:nvPr/>
            </p:nvGrpSpPr>
            <p:grpSpPr>
              <a:xfrm>
                <a:off x="147917" y="490330"/>
                <a:ext cx="8286750" cy="5850446"/>
                <a:chOff x="0" y="436542"/>
                <a:chExt cx="8286750" cy="5850446"/>
              </a:xfrm>
            </p:grpSpPr>
            <p:pic>
              <p:nvPicPr>
                <p:cNvPr id="7" name="Picture 6">
                  <a:extLst>
                    <a:ext uri="{FF2B5EF4-FFF2-40B4-BE49-F238E27FC236}">
                      <a16:creationId xmlns:a16="http://schemas.microsoft.com/office/drawing/2014/main" id="{2EFEA588-D200-41ED-8B37-E1A73A6619A0}"/>
                    </a:ext>
                  </a:extLst>
                </p:cNvPr>
                <p:cNvPicPr>
                  <a:picLocks noChangeAspect="1"/>
                </p:cNvPicPr>
                <p:nvPr/>
              </p:nvPicPr>
              <p:blipFill>
                <a:blip r:embed="rId3"/>
                <a:stretch>
                  <a:fillRect/>
                </a:stretch>
              </p:blipFill>
              <p:spPr>
                <a:xfrm>
                  <a:off x="0" y="436542"/>
                  <a:ext cx="8286750" cy="5850446"/>
                </a:xfrm>
                <a:prstGeom prst="rect">
                  <a:avLst/>
                </a:prstGeom>
              </p:spPr>
            </p:pic>
            <p:sp>
              <p:nvSpPr>
                <p:cNvPr id="8" name="Oval 7">
                  <a:extLst>
                    <a:ext uri="{FF2B5EF4-FFF2-40B4-BE49-F238E27FC236}">
                      <a16:creationId xmlns:a16="http://schemas.microsoft.com/office/drawing/2014/main" id="{F1103BBF-3549-460C-BFAF-43DE6028F6DA}"/>
                    </a:ext>
                  </a:extLst>
                </p:cNvPr>
                <p:cNvSpPr/>
                <p:nvPr/>
              </p:nvSpPr>
              <p:spPr>
                <a:xfrm>
                  <a:off x="2598651" y="4988857"/>
                  <a:ext cx="1029254" cy="6729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314F21A8-BB40-4E0A-AEE5-191EAE796C15}"/>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4" name="TextBox 3">
              <a:extLst>
                <a:ext uri="{FF2B5EF4-FFF2-40B4-BE49-F238E27FC236}">
                  <a16:creationId xmlns:a16="http://schemas.microsoft.com/office/drawing/2014/main" id="{F6902541-8815-4654-9705-23CDD299E864}"/>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9" name="TextBox 8">
            <a:extLst>
              <a:ext uri="{FF2B5EF4-FFF2-40B4-BE49-F238E27FC236}">
                <a16:creationId xmlns:a16="http://schemas.microsoft.com/office/drawing/2014/main" id="{FD3FCFF8-AC4C-47BA-9521-40F0596FFEDA}"/>
              </a:ext>
            </a:extLst>
          </p:cNvPr>
          <p:cNvSpPr txBox="1"/>
          <p:nvPr/>
        </p:nvSpPr>
        <p:spPr>
          <a:xfrm>
            <a:off x="5121088" y="0"/>
            <a:ext cx="1949824"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PAPHOS</a:t>
            </a:r>
          </a:p>
        </p:txBody>
      </p:sp>
      <p:grpSp>
        <p:nvGrpSpPr>
          <p:cNvPr id="25" name="Group 24">
            <a:extLst>
              <a:ext uri="{FF2B5EF4-FFF2-40B4-BE49-F238E27FC236}">
                <a16:creationId xmlns:a16="http://schemas.microsoft.com/office/drawing/2014/main" id="{11088393-AAA9-4D6F-9148-7E724945840D}"/>
              </a:ext>
            </a:extLst>
          </p:cNvPr>
          <p:cNvGrpSpPr/>
          <p:nvPr/>
        </p:nvGrpSpPr>
        <p:grpSpPr>
          <a:xfrm>
            <a:off x="0" y="432185"/>
            <a:ext cx="12192000" cy="6429306"/>
            <a:chOff x="0" y="432185"/>
            <a:chExt cx="12192000" cy="6429306"/>
          </a:xfrm>
        </p:grpSpPr>
        <p:grpSp>
          <p:nvGrpSpPr>
            <p:cNvPr id="24" name="Group 23">
              <a:extLst>
                <a:ext uri="{FF2B5EF4-FFF2-40B4-BE49-F238E27FC236}">
                  <a16:creationId xmlns:a16="http://schemas.microsoft.com/office/drawing/2014/main" id="{BD6265AD-CC15-4006-8D47-A496EC237A0E}"/>
                </a:ext>
              </a:extLst>
            </p:cNvPr>
            <p:cNvGrpSpPr/>
            <p:nvPr/>
          </p:nvGrpSpPr>
          <p:grpSpPr>
            <a:xfrm>
              <a:off x="1952626" y="432185"/>
              <a:ext cx="8286749" cy="5262086"/>
              <a:chOff x="1952626" y="797957"/>
              <a:chExt cx="8286749" cy="5262086"/>
            </a:xfrm>
          </p:grpSpPr>
          <p:pic>
            <p:nvPicPr>
              <p:cNvPr id="11" name="Picture 10">
                <a:extLst>
                  <a:ext uri="{FF2B5EF4-FFF2-40B4-BE49-F238E27FC236}">
                    <a16:creationId xmlns:a16="http://schemas.microsoft.com/office/drawing/2014/main" id="{688E02F6-268F-439C-8011-E679F55EC944}"/>
                  </a:ext>
                </a:extLst>
              </p:cNvPr>
              <p:cNvPicPr>
                <a:picLocks noChangeAspect="1"/>
              </p:cNvPicPr>
              <p:nvPr/>
            </p:nvPicPr>
            <p:blipFill>
              <a:blip r:embed="rId4"/>
              <a:stretch>
                <a:fillRect/>
              </a:stretch>
            </p:blipFill>
            <p:spPr>
              <a:xfrm>
                <a:off x="1952626" y="797957"/>
                <a:ext cx="8286749" cy="5262086"/>
              </a:xfrm>
              <a:prstGeom prst="rect">
                <a:avLst/>
              </a:prstGeom>
            </p:spPr>
          </p:pic>
          <p:sp>
            <p:nvSpPr>
              <p:cNvPr id="12" name="Rectangle: Rounded Corners 11">
                <a:extLst>
                  <a:ext uri="{FF2B5EF4-FFF2-40B4-BE49-F238E27FC236}">
                    <a16:creationId xmlns:a16="http://schemas.microsoft.com/office/drawing/2014/main" id="{355B79AC-17CE-44C1-BFFA-11AB36EBF8B8}"/>
                  </a:ext>
                </a:extLst>
              </p:cNvPr>
              <p:cNvSpPr/>
              <p:nvPr/>
            </p:nvSpPr>
            <p:spPr>
              <a:xfrm>
                <a:off x="6600497" y="2911366"/>
                <a:ext cx="609600" cy="25224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8B416B9-2E6D-4C04-B87E-2C0A82A1DFA1}"/>
                  </a:ext>
                </a:extLst>
              </p:cNvPr>
              <p:cNvSpPr/>
              <p:nvPr/>
            </p:nvSpPr>
            <p:spPr>
              <a:xfrm>
                <a:off x="5018687" y="2475191"/>
                <a:ext cx="688430" cy="26274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273AC245-CDCC-4876-9DED-30230C8EF584}"/>
                  </a:ext>
                </a:extLst>
              </p:cNvPr>
              <p:cNvSpPr/>
              <p:nvPr/>
            </p:nvSpPr>
            <p:spPr>
              <a:xfrm>
                <a:off x="4130570" y="3111065"/>
                <a:ext cx="517302" cy="27852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773D1A87-90B8-41EB-B41F-966CD662DCA6}"/>
                  </a:ext>
                </a:extLst>
              </p:cNvPr>
              <p:cNvSpPr/>
              <p:nvPr/>
            </p:nvSpPr>
            <p:spPr>
              <a:xfrm>
                <a:off x="5475895" y="2895607"/>
                <a:ext cx="604348" cy="26274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131C0FE-6B27-4B18-8257-129D32A94C93}"/>
                  </a:ext>
                </a:extLst>
              </p:cNvPr>
              <p:cNvSpPr/>
              <p:nvPr/>
            </p:nvSpPr>
            <p:spPr>
              <a:xfrm>
                <a:off x="6080244" y="2758966"/>
                <a:ext cx="520258" cy="299541"/>
              </a:xfrm>
              <a:prstGeom prst="roundRect">
                <a:avLst>
                  <a:gd name="adj" fmla="val 50000"/>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40253E29-C706-4D51-99A9-649A90A67B4E}"/>
                  </a:ext>
                </a:extLst>
              </p:cNvPr>
              <p:cNvSpPr/>
              <p:nvPr/>
            </p:nvSpPr>
            <p:spPr>
              <a:xfrm>
                <a:off x="4997671" y="3379086"/>
                <a:ext cx="609600" cy="25224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A7E6D8FE-8333-4204-8E41-A5253DEDACC5}"/>
                  </a:ext>
                </a:extLst>
              </p:cNvPr>
              <p:cNvSpPr/>
              <p:nvPr/>
            </p:nvSpPr>
            <p:spPr>
              <a:xfrm>
                <a:off x="5596769" y="3478932"/>
                <a:ext cx="520258" cy="25224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252199A9-78C5-4AD7-8F1E-C85E282C8936}"/>
                  </a:ext>
                </a:extLst>
              </p:cNvPr>
              <p:cNvSpPr/>
              <p:nvPr/>
            </p:nvSpPr>
            <p:spPr>
              <a:xfrm>
                <a:off x="6195853" y="3536746"/>
                <a:ext cx="609600" cy="25224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E4941143-C5D8-4C82-A732-D7B5DD2514FE}"/>
                  </a:ext>
                </a:extLst>
              </p:cNvPr>
              <p:cNvSpPr/>
              <p:nvPr/>
            </p:nvSpPr>
            <p:spPr>
              <a:xfrm>
                <a:off x="3132098" y="3373831"/>
                <a:ext cx="609600" cy="25224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E834D8D-B2FB-449A-AC45-7754A38094E2}"/>
                  </a:ext>
                </a:extLst>
              </p:cNvPr>
              <p:cNvSpPr/>
              <p:nvPr/>
            </p:nvSpPr>
            <p:spPr>
              <a:xfrm>
                <a:off x="4945133" y="4230414"/>
                <a:ext cx="609600" cy="3048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BDF3E916-F3A0-471E-ABA8-D9AE659D7FA3}"/>
                  </a:ext>
                </a:extLst>
              </p:cNvPr>
              <p:cNvSpPr/>
              <p:nvPr/>
            </p:nvSpPr>
            <p:spPr>
              <a:xfrm>
                <a:off x="4272629" y="4394792"/>
                <a:ext cx="609600" cy="25224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2EBF4630-576B-438C-ABD4-BFCACBC1925C}"/>
                  </a:ext>
                </a:extLst>
              </p:cNvPr>
              <p:cNvSpPr/>
              <p:nvPr/>
            </p:nvSpPr>
            <p:spPr>
              <a:xfrm>
                <a:off x="3610304" y="4256690"/>
                <a:ext cx="609600" cy="27852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0E320983-F293-4155-8206-EDDF12BB0C32}"/>
                </a:ext>
              </a:extLst>
            </p:cNvPr>
            <p:cNvSpPr txBox="1"/>
            <p:nvPr/>
          </p:nvSpPr>
          <p:spPr>
            <a:xfrm>
              <a:off x="0" y="5476496"/>
              <a:ext cx="12192000" cy="1384995"/>
            </a:xfrm>
            <a:prstGeom prst="rect">
              <a:avLst/>
            </a:prstGeom>
            <a:blipFill>
              <a:blip r:embed="rId2"/>
              <a:tile tx="0" ty="0" sx="100000" sy="100000" flip="none" algn="tl"/>
            </a:blip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had gone through the whole island as far as </a:t>
              </a:r>
              <a:r>
                <a:rPr kumimoji="0" lang="en-US" sz="28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found a 	magician, a Jewish false prophet whose name was Bar-Jesus,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63356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5"/>
                                        </p:tgtEl>
                                        <p:attrNameLst>
                                          <p:attrName>ppt_w</p:attrName>
                                        </p:attrNameLst>
                                      </p:cBhvr>
                                      <p:tavLst>
                                        <p:tav tm="0">
                                          <p:val>
                                            <p:strVal val="ppt_w"/>
                                          </p:val>
                                        </p:tav>
                                        <p:tav tm="100000">
                                          <p:val>
                                            <p:fltVal val="0"/>
                                          </p:val>
                                        </p:tav>
                                      </p:tavLst>
                                    </p:anim>
                                    <p:anim calcmode="lin" valueType="num">
                                      <p:cBhvr>
                                        <p:cTn id="14" dur="500"/>
                                        <p:tgtEl>
                                          <p:spTgt spid="25"/>
                                        </p:tgtEl>
                                        <p:attrNameLst>
                                          <p:attrName>ppt_h</p:attrName>
                                        </p:attrNameLst>
                                      </p:cBhvr>
                                      <p:tavLst>
                                        <p:tav tm="0">
                                          <p:val>
                                            <p:strVal val="ppt_h"/>
                                          </p:val>
                                        </p:tav>
                                        <p:tav tm="100000">
                                          <p:val>
                                            <p:fltVal val="0"/>
                                          </p:val>
                                        </p:tav>
                                      </p:tavLst>
                                    </p:anim>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595863-D701-4912-A79A-8A74E519C264}"/>
              </a:ext>
            </a:extLst>
          </p:cNvPr>
          <p:cNvSpPr txBox="1"/>
          <p:nvPr/>
        </p:nvSpPr>
        <p:spPr>
          <a:xfrm>
            <a:off x="4354606" y="0"/>
            <a:ext cx="3482789"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PAPHOS</a:t>
            </a:r>
          </a:p>
        </p:txBody>
      </p:sp>
      <p:pic>
        <p:nvPicPr>
          <p:cNvPr id="5" name="Picture 4">
            <a:extLst>
              <a:ext uri="{FF2B5EF4-FFF2-40B4-BE49-F238E27FC236}">
                <a16:creationId xmlns:a16="http://schemas.microsoft.com/office/drawing/2014/main" id="{947793B2-4F43-431F-82C6-86109863950F}"/>
              </a:ext>
            </a:extLst>
          </p:cNvPr>
          <p:cNvPicPr>
            <a:picLocks noChangeAspect="1"/>
          </p:cNvPicPr>
          <p:nvPr/>
        </p:nvPicPr>
        <p:blipFill>
          <a:blip r:embed="rId2"/>
          <a:stretch>
            <a:fillRect/>
          </a:stretch>
        </p:blipFill>
        <p:spPr>
          <a:xfrm>
            <a:off x="1999488" y="658368"/>
            <a:ext cx="8193024" cy="6144768"/>
          </a:xfrm>
          <a:prstGeom prst="rect">
            <a:avLst/>
          </a:prstGeom>
        </p:spPr>
      </p:pic>
      <p:sp>
        <p:nvSpPr>
          <p:cNvPr id="6" name="Action Button: Go Back or Previous 5">
            <a:hlinkClick r:id="rId3" action="ppaction://hlinksldjump" highlightClick="1">
              <a:snd r:embed="rId4" name="arrow.wav"/>
            </a:hlinkClick>
            <a:extLst>
              <a:ext uri="{FF2B5EF4-FFF2-40B4-BE49-F238E27FC236}">
                <a16:creationId xmlns:a16="http://schemas.microsoft.com/office/drawing/2014/main" id="{851E6B2F-F5D9-477F-B768-7CA41726E608}"/>
              </a:ext>
            </a:extLst>
          </p:cNvPr>
          <p:cNvSpPr/>
          <p:nvPr/>
        </p:nvSpPr>
        <p:spPr>
          <a:xfrm>
            <a:off x="11456892" y="6508376"/>
            <a:ext cx="681318" cy="29657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90CC993E-6203-459D-AB1B-A02F625E5D7D}"/>
              </a:ext>
            </a:extLst>
          </p:cNvPr>
          <p:cNvGrpSpPr/>
          <p:nvPr/>
        </p:nvGrpSpPr>
        <p:grpSpPr>
          <a:xfrm>
            <a:off x="963257" y="635220"/>
            <a:ext cx="10287000" cy="6222780"/>
            <a:chOff x="952500" y="635220"/>
            <a:chExt cx="10287000" cy="6222780"/>
          </a:xfrm>
        </p:grpSpPr>
        <p:pic>
          <p:nvPicPr>
            <p:cNvPr id="4" name="Picture 3">
              <a:extLst>
                <a:ext uri="{FF2B5EF4-FFF2-40B4-BE49-F238E27FC236}">
                  <a16:creationId xmlns:a16="http://schemas.microsoft.com/office/drawing/2014/main" id="{0F228557-0846-46B8-8DE3-73C4CAAB5246}"/>
                </a:ext>
              </a:extLst>
            </p:cNvPr>
            <p:cNvPicPr>
              <a:picLocks noChangeAspect="1"/>
            </p:cNvPicPr>
            <p:nvPr/>
          </p:nvPicPr>
          <p:blipFill>
            <a:blip r:embed="rId5"/>
            <a:stretch>
              <a:fillRect/>
            </a:stretch>
          </p:blipFill>
          <p:spPr>
            <a:xfrm>
              <a:off x="952500" y="635220"/>
              <a:ext cx="10287000" cy="6191250"/>
            </a:xfrm>
            <a:prstGeom prst="rect">
              <a:avLst/>
            </a:prstGeom>
          </p:spPr>
        </p:pic>
        <p:sp>
          <p:nvSpPr>
            <p:cNvPr id="7" name="TextBox 6">
              <a:extLst>
                <a:ext uri="{FF2B5EF4-FFF2-40B4-BE49-F238E27FC236}">
                  <a16:creationId xmlns:a16="http://schemas.microsoft.com/office/drawing/2014/main" id="{129E3761-1FB5-450C-82E6-E927BD2B386B}"/>
                </a:ext>
              </a:extLst>
            </p:cNvPr>
            <p:cNvSpPr txBox="1"/>
            <p:nvPr/>
          </p:nvSpPr>
          <p:spPr>
            <a:xfrm>
              <a:off x="4073563" y="6396335"/>
              <a:ext cx="4044875" cy="461665"/>
            </a:xfrm>
            <a:prstGeom prst="rect">
              <a:avLst/>
            </a:prstGeom>
            <a:solidFill>
              <a:srgbClr val="DEC6AE">
                <a:alpha val="55000"/>
              </a:srgbClr>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PAPHOS - SHORELINE</a:t>
              </a:r>
            </a:p>
          </p:txBody>
        </p:sp>
      </p:grpSp>
      <p:grpSp>
        <p:nvGrpSpPr>
          <p:cNvPr id="10" name="Group 9">
            <a:extLst>
              <a:ext uri="{FF2B5EF4-FFF2-40B4-BE49-F238E27FC236}">
                <a16:creationId xmlns:a16="http://schemas.microsoft.com/office/drawing/2014/main" id="{BAD5B64E-1A99-417A-B685-94DAE118026E}"/>
              </a:ext>
            </a:extLst>
          </p:cNvPr>
          <p:cNvGrpSpPr/>
          <p:nvPr/>
        </p:nvGrpSpPr>
        <p:grpSpPr>
          <a:xfrm>
            <a:off x="0" y="956150"/>
            <a:ext cx="12192000" cy="4945701"/>
            <a:chOff x="0" y="1199605"/>
            <a:chExt cx="12192000" cy="4945701"/>
          </a:xfrm>
        </p:grpSpPr>
        <p:pic>
          <p:nvPicPr>
            <p:cNvPr id="3" name="Picture 2">
              <a:extLst>
                <a:ext uri="{FF2B5EF4-FFF2-40B4-BE49-F238E27FC236}">
                  <a16:creationId xmlns:a16="http://schemas.microsoft.com/office/drawing/2014/main" id="{85672068-2443-44CF-8BD7-9C2D535CEE60}"/>
                </a:ext>
              </a:extLst>
            </p:cNvPr>
            <p:cNvPicPr>
              <a:picLocks noChangeAspect="1"/>
            </p:cNvPicPr>
            <p:nvPr/>
          </p:nvPicPr>
          <p:blipFill>
            <a:blip r:embed="rId6"/>
            <a:stretch>
              <a:fillRect/>
            </a:stretch>
          </p:blipFill>
          <p:spPr>
            <a:xfrm>
              <a:off x="0" y="1199605"/>
              <a:ext cx="12192000" cy="4945701"/>
            </a:xfrm>
            <a:prstGeom prst="rect">
              <a:avLst/>
            </a:prstGeom>
            <a:solidFill>
              <a:srgbClr val="DEC6AE"/>
            </a:solidFill>
          </p:spPr>
        </p:pic>
        <p:sp>
          <p:nvSpPr>
            <p:cNvPr id="9" name="TextBox 8">
              <a:extLst>
                <a:ext uri="{FF2B5EF4-FFF2-40B4-BE49-F238E27FC236}">
                  <a16:creationId xmlns:a16="http://schemas.microsoft.com/office/drawing/2014/main" id="{7B9D6F20-69BD-4D2F-A381-3155DF78C237}"/>
                </a:ext>
              </a:extLst>
            </p:cNvPr>
            <p:cNvSpPr txBox="1"/>
            <p:nvPr/>
          </p:nvSpPr>
          <p:spPr>
            <a:xfrm>
              <a:off x="3848548" y="5607420"/>
              <a:ext cx="4494904" cy="523220"/>
            </a:xfrm>
            <a:prstGeom prst="rect">
              <a:avLst/>
            </a:prstGeom>
            <a:solidFill>
              <a:srgbClr val="9A7F4A">
                <a:alpha val="55000"/>
              </a:srgbClr>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Archaeological Park</a:t>
              </a:r>
            </a:p>
          </p:txBody>
        </p:sp>
      </p:grpSp>
    </p:spTree>
    <p:extLst>
      <p:ext uri="{BB962C8B-B14F-4D97-AF65-F5344CB8AC3E}">
        <p14:creationId xmlns:p14="http://schemas.microsoft.com/office/powerpoint/2010/main" val="36861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5BF212-BD42-4752-BD93-AC1E7EED05DC}"/>
              </a:ext>
            </a:extLst>
          </p:cNvPr>
          <p:cNvSpPr txBox="1"/>
          <p:nvPr/>
        </p:nvSpPr>
        <p:spPr>
          <a:xfrm>
            <a:off x="0" y="0"/>
            <a:ext cx="12192000" cy="6940361"/>
          </a:xfrm>
          <a:prstGeom prst="rect">
            <a:avLst/>
          </a:prstGeom>
          <a:blipFill>
            <a:blip r:embed="rId2"/>
            <a:tile tx="0" ty="0" sx="100000" sy="100000" flip="none" algn="tl"/>
          </a:blipFill>
          <a:ln w="38100">
            <a:no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LET US SPREAD THE GOOD NEWS</a:t>
            </a:r>
          </a:p>
          <a:p>
            <a:pPr marL="0" marR="0" lvl="0" indent="0" algn="l" defTabSz="274320" rtl="0" eaLnBrk="1" fontAlgn="auto" latinLnBrk="0" hangingPunct="1">
              <a:lnSpc>
                <a:spcPct val="100000"/>
              </a:lnSpc>
              <a:spcBef>
                <a:spcPts val="6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3:15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but sanctify Christ as Lord in your hearts, always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ready to make a defense 	to everyone who asks you to give an account for the hope that is in you, yet with 	gentleness and reverence; </a:t>
            </a:r>
          </a:p>
          <a:p>
            <a:pPr marL="0" marR="0" lvl="0" indent="0" algn="l" defTabSz="274320" rtl="0" eaLnBrk="1" fontAlgn="auto" latinLnBrk="0" hangingPunct="1">
              <a:lnSpc>
                <a:spcPct val="100000"/>
              </a:lnSpc>
              <a:spcBef>
                <a:spcPts val="6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HAVE YOU HEARD THE GOSPEL CALL?</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THEN COME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2:37-38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Now </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they heard </a:t>
            </a:r>
            <a:r>
              <a:rPr kumimoji="0" lang="en-US" sz="28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were pierced to the heart, and said to Peter and 	the rest of the apostles,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"Brethren, what shall we do?"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 and you will receive the gift of 	the Holy Spirit. </a:t>
            </a:r>
          </a:p>
        </p:txBody>
      </p:sp>
    </p:spTree>
    <p:extLst>
      <p:ext uri="{BB962C8B-B14F-4D97-AF65-F5344CB8AC3E}">
        <p14:creationId xmlns:p14="http://schemas.microsoft.com/office/powerpoint/2010/main" val="12376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981779-839E-4018-8E18-73B0354314F4}"/>
              </a:ext>
            </a:extLst>
          </p:cNvPr>
          <p:cNvSpPr txBox="1"/>
          <p:nvPr/>
        </p:nvSpPr>
        <p:spPr>
          <a:xfrm>
            <a:off x="0" y="0"/>
            <a:ext cx="12192000" cy="6555641"/>
          </a:xfrm>
          <a:prstGeom prst="rect">
            <a:avLst/>
          </a:prstGeom>
          <a:blipFill>
            <a:blip r:embed="rId3"/>
            <a:tile tx="0" ty="0" sx="100000" sy="100000" flip="none" algn="tl"/>
          </a:blipFill>
          <a:ln w="57150">
            <a:noFill/>
          </a:ln>
        </p:spPr>
        <p:txBody>
          <a:bodyPr wrap="square" rtlCol="0">
            <a:spAutoFit/>
          </a:bodyPr>
          <a:lstStyle/>
          <a:p>
            <a:pPr marL="0" marR="0" lvl="0" indent="0" algn="ctr"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PERSUASIVNESS OF THE GOSPEL MESSAGE</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MIRACLES</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 miracles confirmed God’s word: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2:3-4</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 apostles always credit the Lord for the miracles performed not themselves.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2:32-33; 3:11-13; 9:32-35;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 miraculous powers were never used by God as a coercive force of any kind. The Gospel 	message always allowed freedom to choose. It was the teaching that gave people the hope of 	eternal life. It is the Gospel that promised a Kingdom where there will be no injustice.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This appealed to many living in an oppressive society in which 50% of the population were 			slaves. This message caused a deep commitment for which they would die.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The Gospel was so widely received by the oppressed that Christians were perceived as a 				threat to the Empire and were persecuted.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 only logical explanation for the total commitment of the people is they were convinced that 	the promises were actually from God. The miracles helped to convince them the Gospel 		message was from a divine source. Eternal life is real.</a:t>
            </a:r>
          </a:p>
        </p:txBody>
      </p:sp>
      <p:sp>
        <p:nvSpPr>
          <p:cNvPr id="3" name="TextBox 2">
            <a:extLst>
              <a:ext uri="{FF2B5EF4-FFF2-40B4-BE49-F238E27FC236}">
                <a16:creationId xmlns:a16="http://schemas.microsoft.com/office/drawing/2014/main" id="{F5676BA4-55F2-4F62-A237-FCF573692A6E}"/>
              </a:ext>
            </a:extLst>
          </p:cNvPr>
          <p:cNvSpPr txBox="1"/>
          <p:nvPr/>
        </p:nvSpPr>
        <p:spPr>
          <a:xfrm>
            <a:off x="0" y="1323191"/>
            <a:ext cx="12192000" cy="440120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"Men of Israel, listen to these words: Jesus the Nazarene,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man attested to you 	by God with miracles and wonders and signs which God performed through Him 	in your midst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just as you yourselves know—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2:3-4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how will we escape if we neglect so great a salvation? After it was at the first 	spoken through the Lord,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was confirmed to us by those who heard,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7C4D6AC7-07C7-41DF-A1F4-9C28051DB8C1}"/>
              </a:ext>
            </a:extLst>
          </p:cNvPr>
          <p:cNvSpPr txBox="1"/>
          <p:nvPr/>
        </p:nvSpPr>
        <p:spPr>
          <a:xfrm>
            <a:off x="0" y="2194561"/>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2:32-33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"This Jesus God raised up again, to which we are all witnesses.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"Therefore having been exalted to the right hand of God, and having received 	from the Father the promise of the Holy Spirit,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has poured forth this which 	you both see and hear.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FDB3691-D345-4BFD-B886-65E8F161BA73}"/>
              </a:ext>
            </a:extLst>
          </p:cNvPr>
          <p:cNvSpPr txBox="1"/>
          <p:nvPr/>
        </p:nvSpPr>
        <p:spPr>
          <a:xfrm>
            <a:off x="0" y="2194561"/>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3:11-13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While he was clinging to Peter and John, all the people ran together to them at 	the so-called portico of Solomon, full of amazement.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But when Peter saw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replied to the people,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"Men of Israel, why are you 	amazed at this, or why do you gaze at us, as if by our own power or piety we had 	made him walk?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God of Abraham, Isaac and Jacob, the God of our fathers, has glorified His 	servant Jesus,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one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whom you delivered and disowned in the presence of Pilate, 	when he had decided to release Him. </a:t>
            </a:r>
          </a:p>
        </p:txBody>
      </p:sp>
      <p:sp>
        <p:nvSpPr>
          <p:cNvPr id="6" name="TextBox 5">
            <a:extLst>
              <a:ext uri="{FF2B5EF4-FFF2-40B4-BE49-F238E27FC236}">
                <a16:creationId xmlns:a16="http://schemas.microsoft.com/office/drawing/2014/main" id="{11D7C002-A1D3-42F7-B0CD-DAE15E15A234}"/>
              </a:ext>
            </a:extLst>
          </p:cNvPr>
          <p:cNvSpPr txBox="1"/>
          <p:nvPr/>
        </p:nvSpPr>
        <p:spPr>
          <a:xfrm>
            <a:off x="0" y="2194561"/>
            <a:ext cx="12192000"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9:32-35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Now as Peter was traveling through all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those regions,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came down also to the 	saints who lived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Lydda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There he found a man named Aeneas, who had been bedridden eight years, for 	he was paralyzed.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Peter said to him, "Aeneas,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Jesus Christ heals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get up and make your bed." 	Immediately he got up.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And all who lived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Lydda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Sharon saw him,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turned to the Lord. </a:t>
            </a:r>
          </a:p>
        </p:txBody>
      </p:sp>
      <p:sp>
        <p:nvSpPr>
          <p:cNvPr id="7" name="Action Button: Go Back or Previous 6">
            <a:hlinkClick r:id="rId4" action="ppaction://hlinksldjump" highlightClick="1">
              <a:snd r:embed="rId5" name="arrow.wav"/>
            </a:hlinkClick>
            <a:extLst>
              <a:ext uri="{FF2B5EF4-FFF2-40B4-BE49-F238E27FC236}">
                <a16:creationId xmlns:a16="http://schemas.microsoft.com/office/drawing/2014/main" id="{7492A8F9-F32C-4F43-BBFC-768F4A8E930B}"/>
              </a:ext>
            </a:extLst>
          </p:cNvPr>
          <p:cNvSpPr/>
          <p:nvPr/>
        </p:nvSpPr>
        <p:spPr>
          <a:xfrm>
            <a:off x="11263255" y="43032"/>
            <a:ext cx="885713" cy="49485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71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6" end="6"/>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AF3F9C-9C04-47AB-A005-5389D0F9806A}"/>
              </a:ext>
            </a:extLst>
          </p:cNvPr>
          <p:cNvSpPr txBox="1"/>
          <p:nvPr/>
        </p:nvSpPr>
        <p:spPr>
          <a:xfrm>
            <a:off x="0" y="0"/>
            <a:ext cx="12192000"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PERGA OF PAMPHYLIA</a:t>
            </a:r>
          </a:p>
        </p:txBody>
      </p:sp>
      <p:grpSp>
        <p:nvGrpSpPr>
          <p:cNvPr id="7" name="Group 6">
            <a:extLst>
              <a:ext uri="{FF2B5EF4-FFF2-40B4-BE49-F238E27FC236}">
                <a16:creationId xmlns:a16="http://schemas.microsoft.com/office/drawing/2014/main" id="{1DD84187-0381-422D-AD4E-6D427BC7487A}"/>
              </a:ext>
            </a:extLst>
          </p:cNvPr>
          <p:cNvGrpSpPr/>
          <p:nvPr/>
        </p:nvGrpSpPr>
        <p:grpSpPr>
          <a:xfrm>
            <a:off x="2170293" y="571500"/>
            <a:ext cx="7640681" cy="6215661"/>
            <a:chOff x="2170293" y="571500"/>
            <a:chExt cx="7640681" cy="6215661"/>
          </a:xfrm>
        </p:grpSpPr>
        <p:pic>
          <p:nvPicPr>
            <p:cNvPr id="5" name="Picture 4">
              <a:extLst>
                <a:ext uri="{FF2B5EF4-FFF2-40B4-BE49-F238E27FC236}">
                  <a16:creationId xmlns:a16="http://schemas.microsoft.com/office/drawing/2014/main" id="{D85C230D-270E-45CE-A919-3322BB332375}"/>
                </a:ext>
              </a:extLst>
            </p:cNvPr>
            <p:cNvPicPr>
              <a:picLocks noChangeAspect="1"/>
            </p:cNvPicPr>
            <p:nvPr/>
          </p:nvPicPr>
          <p:blipFill>
            <a:blip r:embed="rId3"/>
            <a:stretch>
              <a:fillRect/>
            </a:stretch>
          </p:blipFill>
          <p:spPr>
            <a:xfrm>
              <a:off x="2170293" y="571500"/>
              <a:ext cx="7620000" cy="5715000"/>
            </a:xfrm>
            <a:prstGeom prst="rect">
              <a:avLst/>
            </a:prstGeom>
          </p:spPr>
        </p:pic>
        <p:sp>
          <p:nvSpPr>
            <p:cNvPr id="6" name="TextBox 5">
              <a:extLst>
                <a:ext uri="{FF2B5EF4-FFF2-40B4-BE49-F238E27FC236}">
                  <a16:creationId xmlns:a16="http://schemas.microsoft.com/office/drawing/2014/main" id="{5E64BF26-ACD8-4B04-9E38-F132611F4AC4}"/>
                </a:ext>
              </a:extLst>
            </p:cNvPr>
            <p:cNvSpPr txBox="1"/>
            <p:nvPr/>
          </p:nvSpPr>
          <p:spPr>
            <a:xfrm>
              <a:off x="2173045" y="6325496"/>
              <a:ext cx="7637929" cy="461665"/>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 Gate into ruins of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1E78086F-0B84-4410-A16E-41D6FE94A865}"/>
              </a:ext>
            </a:extLst>
          </p:cNvPr>
          <p:cNvGrpSpPr/>
          <p:nvPr/>
        </p:nvGrpSpPr>
        <p:grpSpPr>
          <a:xfrm>
            <a:off x="2170293" y="640082"/>
            <a:ext cx="7620000" cy="6108083"/>
            <a:chOff x="2170293" y="640082"/>
            <a:chExt cx="7620000" cy="6108083"/>
          </a:xfrm>
        </p:grpSpPr>
        <p:pic>
          <p:nvPicPr>
            <p:cNvPr id="8" name="Picture 7">
              <a:extLst>
                <a:ext uri="{FF2B5EF4-FFF2-40B4-BE49-F238E27FC236}">
                  <a16:creationId xmlns:a16="http://schemas.microsoft.com/office/drawing/2014/main" id="{E088EEC6-BF82-46AC-BDBB-63192DA9B89F}"/>
                </a:ext>
              </a:extLst>
            </p:cNvPr>
            <p:cNvPicPr>
              <a:picLocks noChangeAspect="1"/>
            </p:cNvPicPr>
            <p:nvPr/>
          </p:nvPicPr>
          <p:blipFill>
            <a:blip r:embed="rId4"/>
            <a:stretch>
              <a:fillRect/>
            </a:stretch>
          </p:blipFill>
          <p:spPr>
            <a:xfrm>
              <a:off x="2237589" y="640082"/>
              <a:ext cx="7498914" cy="5624186"/>
            </a:xfrm>
            <a:prstGeom prst="rect">
              <a:avLst/>
            </a:prstGeom>
          </p:spPr>
        </p:pic>
        <p:sp>
          <p:nvSpPr>
            <p:cNvPr id="9" name="TextBox 8">
              <a:extLst>
                <a:ext uri="{FF2B5EF4-FFF2-40B4-BE49-F238E27FC236}">
                  <a16:creationId xmlns:a16="http://schemas.microsoft.com/office/drawing/2014/main" id="{412DC18E-E25A-452B-BF7C-B3636E5B81F5}"/>
                </a:ext>
              </a:extLst>
            </p:cNvPr>
            <p:cNvSpPr txBox="1"/>
            <p:nvPr/>
          </p:nvSpPr>
          <p:spPr>
            <a:xfrm>
              <a:off x="2170293" y="6286500"/>
              <a:ext cx="7620000" cy="461665"/>
            </a:xfrm>
            <a:prstGeom prst="rect">
              <a:avLst/>
            </a:prstGeom>
            <a:solidFill>
              <a:schemeClr val="bg1"/>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Ruins of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Perga</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1" name="Picture 10">
            <a:extLst>
              <a:ext uri="{FF2B5EF4-FFF2-40B4-BE49-F238E27FC236}">
                <a16:creationId xmlns:a16="http://schemas.microsoft.com/office/drawing/2014/main" id="{857D4474-A88B-4488-B80F-FF51AA88E51F}"/>
              </a:ext>
            </a:extLst>
          </p:cNvPr>
          <p:cNvPicPr>
            <a:picLocks noChangeAspect="1"/>
          </p:cNvPicPr>
          <p:nvPr/>
        </p:nvPicPr>
        <p:blipFill>
          <a:blip r:embed="rId5"/>
          <a:stretch>
            <a:fillRect/>
          </a:stretch>
        </p:blipFill>
        <p:spPr>
          <a:xfrm>
            <a:off x="1402618" y="571500"/>
            <a:ext cx="9386765" cy="6260899"/>
          </a:xfrm>
          <a:prstGeom prst="rect">
            <a:avLst/>
          </a:prstGeom>
        </p:spPr>
      </p:pic>
      <p:sp>
        <p:nvSpPr>
          <p:cNvPr id="12" name="Action Button: Go Back or Previous 11">
            <a:hlinkClick r:id="rId6" action="ppaction://hlinksldjump" highlightClick="1">
              <a:snd r:embed="rId7" name="arrow.wav"/>
            </a:hlinkClick>
            <a:extLst>
              <a:ext uri="{FF2B5EF4-FFF2-40B4-BE49-F238E27FC236}">
                <a16:creationId xmlns:a16="http://schemas.microsoft.com/office/drawing/2014/main" id="{5C8BBA51-1F1B-476F-8646-208BC482932D}"/>
              </a:ext>
            </a:extLst>
          </p:cNvPr>
          <p:cNvSpPr/>
          <p:nvPr/>
        </p:nvSpPr>
        <p:spPr>
          <a:xfrm>
            <a:off x="11456894" y="107576"/>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EB060F19-321F-435F-A18E-3C0FA94876B7}"/>
              </a:ext>
            </a:extLst>
          </p:cNvPr>
          <p:cNvGrpSpPr/>
          <p:nvPr/>
        </p:nvGrpSpPr>
        <p:grpSpPr>
          <a:xfrm>
            <a:off x="1752600" y="457198"/>
            <a:ext cx="8686800" cy="6286988"/>
            <a:chOff x="1752600" y="457198"/>
            <a:chExt cx="8686800" cy="6286988"/>
          </a:xfrm>
        </p:grpSpPr>
        <p:grpSp>
          <p:nvGrpSpPr>
            <p:cNvPr id="13" name="Group 12">
              <a:extLst>
                <a:ext uri="{FF2B5EF4-FFF2-40B4-BE49-F238E27FC236}">
                  <a16:creationId xmlns:a16="http://schemas.microsoft.com/office/drawing/2014/main" id="{76700C71-7BC7-4FC5-A57F-1A7E4D3F676B}"/>
                </a:ext>
              </a:extLst>
            </p:cNvPr>
            <p:cNvGrpSpPr/>
            <p:nvPr/>
          </p:nvGrpSpPr>
          <p:grpSpPr>
            <a:xfrm>
              <a:off x="1752600" y="457198"/>
              <a:ext cx="8686800" cy="6286988"/>
              <a:chOff x="1752600" y="457198"/>
              <a:chExt cx="8686800" cy="6286988"/>
            </a:xfrm>
          </p:grpSpPr>
          <p:grpSp>
            <p:nvGrpSpPr>
              <p:cNvPr id="14" name="Group 13">
                <a:extLst>
                  <a:ext uri="{FF2B5EF4-FFF2-40B4-BE49-F238E27FC236}">
                    <a16:creationId xmlns:a16="http://schemas.microsoft.com/office/drawing/2014/main" id="{AECC5BFF-8A7D-448B-926D-0AB44CE6FFC7}"/>
                  </a:ext>
                </a:extLst>
              </p:cNvPr>
              <p:cNvGrpSpPr/>
              <p:nvPr/>
            </p:nvGrpSpPr>
            <p:grpSpPr>
              <a:xfrm>
                <a:off x="1752600" y="457198"/>
                <a:ext cx="8686800" cy="6286988"/>
                <a:chOff x="2105025" y="475978"/>
                <a:chExt cx="8286750" cy="6286988"/>
              </a:xfrm>
            </p:grpSpPr>
            <p:grpSp>
              <p:nvGrpSpPr>
                <p:cNvPr id="15" name="Group 14">
                  <a:extLst>
                    <a:ext uri="{FF2B5EF4-FFF2-40B4-BE49-F238E27FC236}">
                      <a16:creationId xmlns:a16="http://schemas.microsoft.com/office/drawing/2014/main" id="{FD012104-6026-456F-8346-7560D212B978}"/>
                    </a:ext>
                  </a:extLst>
                </p:cNvPr>
                <p:cNvGrpSpPr/>
                <p:nvPr/>
              </p:nvGrpSpPr>
              <p:grpSpPr>
                <a:xfrm>
                  <a:off x="2105025" y="475978"/>
                  <a:ext cx="8286750" cy="6286988"/>
                  <a:chOff x="1952625" y="571012"/>
                  <a:chExt cx="8286750" cy="6286988"/>
                </a:xfrm>
              </p:grpSpPr>
              <p:grpSp>
                <p:nvGrpSpPr>
                  <p:cNvPr id="17" name="Group 16">
                    <a:extLst>
                      <a:ext uri="{FF2B5EF4-FFF2-40B4-BE49-F238E27FC236}">
                        <a16:creationId xmlns:a16="http://schemas.microsoft.com/office/drawing/2014/main" id="{A708FFB6-7F87-4742-8C6C-D7513B0DEA4F}"/>
                      </a:ext>
                    </a:extLst>
                  </p:cNvPr>
                  <p:cNvGrpSpPr/>
                  <p:nvPr/>
                </p:nvGrpSpPr>
                <p:grpSpPr>
                  <a:xfrm>
                    <a:off x="1952625" y="571012"/>
                    <a:ext cx="8286750" cy="5850446"/>
                    <a:chOff x="147917" y="490330"/>
                    <a:chExt cx="8286750" cy="5850446"/>
                  </a:xfrm>
                </p:grpSpPr>
                <p:pic>
                  <p:nvPicPr>
                    <p:cNvPr id="19" name="Picture 18">
                      <a:extLst>
                        <a:ext uri="{FF2B5EF4-FFF2-40B4-BE49-F238E27FC236}">
                          <a16:creationId xmlns:a16="http://schemas.microsoft.com/office/drawing/2014/main" id="{6E4F6B15-3DC7-462D-96A0-E8DF80374690}"/>
                        </a:ext>
                      </a:extLst>
                    </p:cNvPr>
                    <p:cNvPicPr>
                      <a:picLocks noChangeAspect="1"/>
                    </p:cNvPicPr>
                    <p:nvPr/>
                  </p:nvPicPr>
                  <p:blipFill>
                    <a:blip r:embed="rId8"/>
                    <a:stretch>
                      <a:fillRect/>
                    </a:stretch>
                  </p:blipFill>
                  <p:spPr>
                    <a:xfrm>
                      <a:off x="147917" y="490330"/>
                      <a:ext cx="8286750" cy="5850446"/>
                    </a:xfrm>
                    <a:prstGeom prst="rect">
                      <a:avLst/>
                    </a:prstGeom>
                  </p:spPr>
                </p:pic>
                <p:sp>
                  <p:nvSpPr>
                    <p:cNvPr id="20" name="TextBox 19">
                      <a:extLst>
                        <a:ext uri="{FF2B5EF4-FFF2-40B4-BE49-F238E27FC236}">
                          <a16:creationId xmlns:a16="http://schemas.microsoft.com/office/drawing/2014/main" id="{A9E6B28E-FFB5-43CC-BD2C-DE21203C98BB}"/>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8" name="TextBox 17">
                    <a:extLst>
                      <a:ext uri="{FF2B5EF4-FFF2-40B4-BE49-F238E27FC236}">
                        <a16:creationId xmlns:a16="http://schemas.microsoft.com/office/drawing/2014/main" id="{D191A5BA-AD99-48C1-99EC-CF6E8807DEDB}"/>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16" name="Rectangle: Rounded Corners 15">
                  <a:extLst>
                    <a:ext uri="{FF2B5EF4-FFF2-40B4-BE49-F238E27FC236}">
                      <a16:creationId xmlns:a16="http://schemas.microsoft.com/office/drawing/2014/main" id="{FFED3795-01CA-4CC1-99D1-13D29B58F701}"/>
                    </a:ext>
                  </a:extLst>
                </p:cNvPr>
                <p:cNvSpPr/>
                <p:nvPr/>
              </p:nvSpPr>
              <p:spPr>
                <a:xfrm>
                  <a:off x="3640084" y="2662520"/>
                  <a:ext cx="872290" cy="4087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Rounded Corners 20">
                <a:extLst>
                  <a:ext uri="{FF2B5EF4-FFF2-40B4-BE49-F238E27FC236}">
                    <a16:creationId xmlns:a16="http://schemas.microsoft.com/office/drawing/2014/main" id="{E8E78F10-6659-4EE2-AC7F-DD256FC06B19}"/>
                  </a:ext>
                </a:extLst>
              </p:cNvPr>
              <p:cNvSpPr/>
              <p:nvPr/>
            </p:nvSpPr>
            <p:spPr>
              <a:xfrm>
                <a:off x="4388220" y="4451611"/>
                <a:ext cx="2859745" cy="15054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Rectangle: Rounded Corners 31">
              <a:extLst>
                <a:ext uri="{FF2B5EF4-FFF2-40B4-BE49-F238E27FC236}">
                  <a16:creationId xmlns:a16="http://schemas.microsoft.com/office/drawing/2014/main" id="{EDFF0ECE-629D-43A5-BAAC-2183D491A575}"/>
                </a:ext>
              </a:extLst>
            </p:cNvPr>
            <p:cNvSpPr/>
            <p:nvPr/>
          </p:nvSpPr>
          <p:spPr>
            <a:xfrm>
              <a:off x="8189259" y="3745172"/>
              <a:ext cx="1411941" cy="9254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extBox 32">
            <a:extLst>
              <a:ext uri="{FF2B5EF4-FFF2-40B4-BE49-F238E27FC236}">
                <a16:creationId xmlns:a16="http://schemas.microsoft.com/office/drawing/2014/main" id="{9E0A9308-CC94-4B47-82B0-D1B58CD5B4C4}"/>
              </a:ext>
            </a:extLst>
          </p:cNvPr>
          <p:cNvSpPr txBox="1"/>
          <p:nvPr/>
        </p:nvSpPr>
        <p:spPr>
          <a:xfrm>
            <a:off x="0" y="797511"/>
            <a:ext cx="1752600" cy="5262979"/>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13:13</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Now Paul and his companions put out to sea from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Paphos</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came to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Perga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in Pamphylia; but John left them and returned to Jerusalem.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2810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nodeType="clickEffect">
                                  <p:stCondLst>
                                    <p:cond delay="0"/>
                                  </p:stCondLst>
                                  <p:childTnLst>
                                    <p:anim calcmode="lin" valueType="num">
                                      <p:cBhvr>
                                        <p:cTn id="12" dur="500"/>
                                        <p:tgtEl>
                                          <p:spTgt spid="22"/>
                                        </p:tgtEl>
                                        <p:attrNameLst>
                                          <p:attrName>ppt_w</p:attrName>
                                        </p:attrNameLst>
                                      </p:cBhvr>
                                      <p:tavLst>
                                        <p:tav tm="0">
                                          <p:val>
                                            <p:strVal val="ppt_w"/>
                                          </p:val>
                                        </p:tav>
                                        <p:tav tm="100000">
                                          <p:val>
                                            <p:fltVal val="0"/>
                                          </p:val>
                                        </p:tav>
                                      </p:tavLst>
                                    </p:anim>
                                    <p:anim calcmode="lin" valueType="num">
                                      <p:cBhvr>
                                        <p:cTn id="13" dur="500"/>
                                        <p:tgtEl>
                                          <p:spTgt spid="22"/>
                                        </p:tgtEl>
                                        <p:attrNameLst>
                                          <p:attrName>ppt_h</p:attrName>
                                        </p:attrNameLst>
                                      </p:cBhvr>
                                      <p:tavLst>
                                        <p:tav tm="0">
                                          <p:val>
                                            <p:strVal val="ppt_h"/>
                                          </p:val>
                                        </p:tav>
                                        <p:tav tm="100000">
                                          <p:val>
                                            <p:fltVal val="0"/>
                                          </p:val>
                                        </p:tav>
                                      </p:tavLst>
                                    </p:anim>
                                    <p:animEffect transition="out" filter="fade">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33"/>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7"/>
                                        </p:tgtEl>
                                        <p:attrNameLst>
                                          <p:attrName>ppt_w</p:attrName>
                                        </p:attrNameLst>
                                      </p:cBhvr>
                                      <p:tavLst>
                                        <p:tav tm="0">
                                          <p:val>
                                            <p:strVal val="ppt_w"/>
                                          </p:val>
                                        </p:tav>
                                        <p:tav tm="100000">
                                          <p:val>
                                            <p:fltVal val="0"/>
                                          </p:val>
                                        </p:tav>
                                      </p:tavLst>
                                    </p:anim>
                                    <p:anim calcmode="lin" valueType="num">
                                      <p:cBhvr>
                                        <p:cTn id="27" dur="500"/>
                                        <p:tgtEl>
                                          <p:spTgt spid="7"/>
                                        </p:tgtEl>
                                        <p:attrNameLst>
                                          <p:attrName>ppt_h</p:attrName>
                                        </p:attrNameLst>
                                      </p:cBhvr>
                                      <p:tavLst>
                                        <p:tav tm="0">
                                          <p:val>
                                            <p:strVal val="ppt_h"/>
                                          </p:val>
                                        </p:tav>
                                        <p:tav tm="100000">
                                          <p:val>
                                            <p:fltVal val="0"/>
                                          </p:val>
                                        </p:tav>
                                      </p:tavLst>
                                    </p:anim>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53"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p:bldP spid="33" grpId="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FDAC9-170F-4186-AC1B-E7ADB62F9B03}"/>
              </a:ext>
            </a:extLst>
          </p:cNvPr>
          <p:cNvSpPr txBox="1"/>
          <p:nvPr/>
        </p:nvSpPr>
        <p:spPr>
          <a:xfrm>
            <a:off x="0" y="0"/>
            <a:ext cx="12192000"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ANTIOCH OF PISIDIA</a:t>
            </a:r>
          </a:p>
        </p:txBody>
      </p:sp>
      <p:pic>
        <p:nvPicPr>
          <p:cNvPr id="3" name="Picture 2">
            <a:extLst>
              <a:ext uri="{FF2B5EF4-FFF2-40B4-BE49-F238E27FC236}">
                <a16:creationId xmlns:a16="http://schemas.microsoft.com/office/drawing/2014/main" id="{7F92AF94-157F-45F1-9BD6-F8780C640071}"/>
              </a:ext>
            </a:extLst>
          </p:cNvPr>
          <p:cNvPicPr>
            <a:picLocks noChangeAspect="1"/>
          </p:cNvPicPr>
          <p:nvPr/>
        </p:nvPicPr>
        <p:blipFill>
          <a:blip r:embed="rId3"/>
          <a:stretch>
            <a:fillRect/>
          </a:stretch>
        </p:blipFill>
        <p:spPr>
          <a:xfrm>
            <a:off x="1901952" y="540034"/>
            <a:ext cx="8388096" cy="6291072"/>
          </a:xfrm>
          <a:prstGeom prst="rect">
            <a:avLst/>
          </a:prstGeom>
        </p:spPr>
      </p:pic>
      <p:pic>
        <p:nvPicPr>
          <p:cNvPr id="9" name="Picture 8">
            <a:extLst>
              <a:ext uri="{FF2B5EF4-FFF2-40B4-BE49-F238E27FC236}">
                <a16:creationId xmlns:a16="http://schemas.microsoft.com/office/drawing/2014/main" id="{161615D5-6F21-4397-88D9-AA45DA5C701D}"/>
              </a:ext>
            </a:extLst>
          </p:cNvPr>
          <p:cNvPicPr>
            <a:picLocks noChangeAspect="1"/>
          </p:cNvPicPr>
          <p:nvPr/>
        </p:nvPicPr>
        <p:blipFill>
          <a:blip r:embed="rId4"/>
          <a:stretch>
            <a:fillRect/>
          </a:stretch>
        </p:blipFill>
        <p:spPr>
          <a:xfrm>
            <a:off x="2048256" y="510987"/>
            <a:ext cx="8095488" cy="6300883"/>
          </a:xfrm>
          <a:prstGeom prst="rect">
            <a:avLst/>
          </a:prstGeom>
        </p:spPr>
      </p:pic>
      <p:pic>
        <p:nvPicPr>
          <p:cNvPr id="7" name="Picture 6">
            <a:extLst>
              <a:ext uri="{FF2B5EF4-FFF2-40B4-BE49-F238E27FC236}">
                <a16:creationId xmlns:a16="http://schemas.microsoft.com/office/drawing/2014/main" id="{4DB8CE76-EF5F-44DD-BEFC-3590AE166E42}"/>
              </a:ext>
            </a:extLst>
          </p:cNvPr>
          <p:cNvPicPr>
            <a:picLocks noChangeAspect="1"/>
          </p:cNvPicPr>
          <p:nvPr/>
        </p:nvPicPr>
        <p:blipFill>
          <a:blip r:embed="rId5"/>
          <a:stretch>
            <a:fillRect/>
          </a:stretch>
        </p:blipFill>
        <p:spPr>
          <a:xfrm>
            <a:off x="1219200" y="514350"/>
            <a:ext cx="9753600" cy="6343650"/>
          </a:xfrm>
          <a:prstGeom prst="rect">
            <a:avLst/>
          </a:prstGeom>
        </p:spPr>
      </p:pic>
      <p:pic>
        <p:nvPicPr>
          <p:cNvPr id="11" name="Picture 10">
            <a:extLst>
              <a:ext uri="{FF2B5EF4-FFF2-40B4-BE49-F238E27FC236}">
                <a16:creationId xmlns:a16="http://schemas.microsoft.com/office/drawing/2014/main" id="{BD7B1987-DB53-4C0E-AFA9-EBAD9D2D5D02}"/>
              </a:ext>
            </a:extLst>
          </p:cNvPr>
          <p:cNvPicPr>
            <a:picLocks noChangeAspect="1"/>
          </p:cNvPicPr>
          <p:nvPr/>
        </p:nvPicPr>
        <p:blipFill>
          <a:blip r:embed="rId6"/>
          <a:stretch>
            <a:fillRect/>
          </a:stretch>
        </p:blipFill>
        <p:spPr>
          <a:xfrm>
            <a:off x="1658112" y="478536"/>
            <a:ext cx="8875776" cy="6379464"/>
          </a:xfrm>
          <a:prstGeom prst="rect">
            <a:avLst/>
          </a:prstGeom>
        </p:spPr>
      </p:pic>
      <p:sp>
        <p:nvSpPr>
          <p:cNvPr id="12" name="Action Button: Go Back or Previous 11">
            <a:hlinkClick r:id="rId7" action="ppaction://hlinksldjump" highlightClick="1">
              <a:snd r:embed="rId8" name="arrow.wav"/>
            </a:hlinkClick>
            <a:extLst>
              <a:ext uri="{FF2B5EF4-FFF2-40B4-BE49-F238E27FC236}">
                <a16:creationId xmlns:a16="http://schemas.microsoft.com/office/drawing/2014/main" id="{344CF9C3-A250-42C3-8A84-DFD0FB57EAD1}"/>
              </a:ext>
            </a:extLst>
          </p:cNvPr>
          <p:cNvSpPr/>
          <p:nvPr/>
        </p:nvSpPr>
        <p:spPr>
          <a:xfrm>
            <a:off x="11456894" y="107576"/>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BE6E03B0-C17D-4836-8D6E-2C148D7953E5}"/>
              </a:ext>
            </a:extLst>
          </p:cNvPr>
          <p:cNvGrpSpPr/>
          <p:nvPr/>
        </p:nvGrpSpPr>
        <p:grpSpPr>
          <a:xfrm>
            <a:off x="1752600" y="457198"/>
            <a:ext cx="8686800" cy="6286988"/>
            <a:chOff x="1752600" y="457198"/>
            <a:chExt cx="8686800" cy="6286988"/>
          </a:xfrm>
        </p:grpSpPr>
        <p:grpSp>
          <p:nvGrpSpPr>
            <p:cNvPr id="23" name="Group 22">
              <a:extLst>
                <a:ext uri="{FF2B5EF4-FFF2-40B4-BE49-F238E27FC236}">
                  <a16:creationId xmlns:a16="http://schemas.microsoft.com/office/drawing/2014/main" id="{ECF9FF22-7E5A-4D05-9E29-7B1712BF57FB}"/>
                </a:ext>
              </a:extLst>
            </p:cNvPr>
            <p:cNvGrpSpPr/>
            <p:nvPr/>
          </p:nvGrpSpPr>
          <p:grpSpPr>
            <a:xfrm>
              <a:off x="1752600" y="457198"/>
              <a:ext cx="8686800" cy="6286988"/>
              <a:chOff x="1752600" y="457198"/>
              <a:chExt cx="8686800" cy="6286988"/>
            </a:xfrm>
          </p:grpSpPr>
          <p:grpSp>
            <p:nvGrpSpPr>
              <p:cNvPr id="13" name="Group 12">
                <a:extLst>
                  <a:ext uri="{FF2B5EF4-FFF2-40B4-BE49-F238E27FC236}">
                    <a16:creationId xmlns:a16="http://schemas.microsoft.com/office/drawing/2014/main" id="{33622D99-981E-4B6E-B649-4C44C27106D5}"/>
                  </a:ext>
                </a:extLst>
              </p:cNvPr>
              <p:cNvGrpSpPr/>
              <p:nvPr/>
            </p:nvGrpSpPr>
            <p:grpSpPr>
              <a:xfrm>
                <a:off x="1752600" y="457198"/>
                <a:ext cx="8686800" cy="6286988"/>
                <a:chOff x="1752600" y="457198"/>
                <a:chExt cx="8686800" cy="6286988"/>
              </a:xfrm>
            </p:grpSpPr>
            <p:grpSp>
              <p:nvGrpSpPr>
                <p:cNvPr id="14" name="Group 13">
                  <a:extLst>
                    <a:ext uri="{FF2B5EF4-FFF2-40B4-BE49-F238E27FC236}">
                      <a16:creationId xmlns:a16="http://schemas.microsoft.com/office/drawing/2014/main" id="{143F5455-0C33-4876-8E66-BEE45C6B8891}"/>
                    </a:ext>
                  </a:extLst>
                </p:cNvPr>
                <p:cNvGrpSpPr/>
                <p:nvPr/>
              </p:nvGrpSpPr>
              <p:grpSpPr>
                <a:xfrm>
                  <a:off x="1752600" y="457198"/>
                  <a:ext cx="8686800" cy="6286988"/>
                  <a:chOff x="2105025" y="475978"/>
                  <a:chExt cx="8286750" cy="6286988"/>
                </a:xfrm>
              </p:grpSpPr>
              <p:grpSp>
                <p:nvGrpSpPr>
                  <p:cNvPr id="16" name="Group 15">
                    <a:extLst>
                      <a:ext uri="{FF2B5EF4-FFF2-40B4-BE49-F238E27FC236}">
                        <a16:creationId xmlns:a16="http://schemas.microsoft.com/office/drawing/2014/main" id="{45F157F5-3471-4F27-AFC8-90A437B80090}"/>
                      </a:ext>
                    </a:extLst>
                  </p:cNvPr>
                  <p:cNvGrpSpPr/>
                  <p:nvPr/>
                </p:nvGrpSpPr>
                <p:grpSpPr>
                  <a:xfrm>
                    <a:off x="2105025" y="475978"/>
                    <a:ext cx="8286750" cy="6286988"/>
                    <a:chOff x="1952625" y="571012"/>
                    <a:chExt cx="8286750" cy="6286988"/>
                  </a:xfrm>
                </p:grpSpPr>
                <p:grpSp>
                  <p:nvGrpSpPr>
                    <p:cNvPr id="18" name="Group 17">
                      <a:extLst>
                        <a:ext uri="{FF2B5EF4-FFF2-40B4-BE49-F238E27FC236}">
                          <a16:creationId xmlns:a16="http://schemas.microsoft.com/office/drawing/2014/main" id="{730C6FC3-0885-42C3-A6C9-82281BF90F1D}"/>
                        </a:ext>
                      </a:extLst>
                    </p:cNvPr>
                    <p:cNvGrpSpPr/>
                    <p:nvPr/>
                  </p:nvGrpSpPr>
                  <p:grpSpPr>
                    <a:xfrm>
                      <a:off x="1952625" y="571012"/>
                      <a:ext cx="8286750" cy="5850446"/>
                      <a:chOff x="147917" y="490330"/>
                      <a:chExt cx="8286750" cy="5850446"/>
                    </a:xfrm>
                  </p:grpSpPr>
                  <p:pic>
                    <p:nvPicPr>
                      <p:cNvPr id="20" name="Picture 19">
                        <a:extLst>
                          <a:ext uri="{FF2B5EF4-FFF2-40B4-BE49-F238E27FC236}">
                            <a16:creationId xmlns:a16="http://schemas.microsoft.com/office/drawing/2014/main" id="{F71AE2DC-330D-44AA-B08C-97714845E58C}"/>
                          </a:ext>
                        </a:extLst>
                      </p:cNvPr>
                      <p:cNvPicPr>
                        <a:picLocks noChangeAspect="1"/>
                      </p:cNvPicPr>
                      <p:nvPr/>
                    </p:nvPicPr>
                    <p:blipFill>
                      <a:blip r:embed="rId9"/>
                      <a:stretch>
                        <a:fillRect/>
                      </a:stretch>
                    </p:blipFill>
                    <p:spPr>
                      <a:xfrm>
                        <a:off x="147917" y="490330"/>
                        <a:ext cx="8286750" cy="5850446"/>
                      </a:xfrm>
                      <a:prstGeom prst="rect">
                        <a:avLst/>
                      </a:prstGeom>
                    </p:spPr>
                  </p:pic>
                  <p:sp>
                    <p:nvSpPr>
                      <p:cNvPr id="21" name="TextBox 20">
                        <a:extLst>
                          <a:ext uri="{FF2B5EF4-FFF2-40B4-BE49-F238E27FC236}">
                            <a16:creationId xmlns:a16="http://schemas.microsoft.com/office/drawing/2014/main" id="{9E60A7CA-E951-460C-B819-2E5C4FDDD65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9" name="TextBox 18">
                      <a:extLst>
                        <a:ext uri="{FF2B5EF4-FFF2-40B4-BE49-F238E27FC236}">
                          <a16:creationId xmlns:a16="http://schemas.microsoft.com/office/drawing/2014/main" id="{9A79B59E-DF3A-4552-97F4-E2C3AA39165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17" name="Rectangle: Rounded Corners 16">
                    <a:extLst>
                      <a:ext uri="{FF2B5EF4-FFF2-40B4-BE49-F238E27FC236}">
                        <a16:creationId xmlns:a16="http://schemas.microsoft.com/office/drawing/2014/main" id="{AD4C5D25-27FD-460E-B134-5AFF90240BD3}"/>
                      </a:ext>
                    </a:extLst>
                  </p:cNvPr>
                  <p:cNvSpPr/>
                  <p:nvPr/>
                </p:nvSpPr>
                <p:spPr>
                  <a:xfrm>
                    <a:off x="3640084" y="2662520"/>
                    <a:ext cx="872290" cy="4087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Rounded Corners 14">
                  <a:extLst>
                    <a:ext uri="{FF2B5EF4-FFF2-40B4-BE49-F238E27FC236}">
                      <a16:creationId xmlns:a16="http://schemas.microsoft.com/office/drawing/2014/main" id="{CB97DFDD-EA80-4B97-9404-E58E5AEBB176}"/>
                    </a:ext>
                  </a:extLst>
                </p:cNvPr>
                <p:cNvSpPr/>
                <p:nvPr/>
              </p:nvSpPr>
              <p:spPr>
                <a:xfrm>
                  <a:off x="4388220" y="4451611"/>
                  <a:ext cx="2859745" cy="15054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Rounded Corners 21">
                <a:extLst>
                  <a:ext uri="{FF2B5EF4-FFF2-40B4-BE49-F238E27FC236}">
                    <a16:creationId xmlns:a16="http://schemas.microsoft.com/office/drawing/2014/main" id="{F3D40419-7B0F-4211-9ED8-24D3D0788AF8}"/>
                  </a:ext>
                </a:extLst>
              </p:cNvPr>
              <p:cNvSpPr/>
              <p:nvPr/>
            </p:nvSpPr>
            <p:spPr>
              <a:xfrm>
                <a:off x="3931022" y="577383"/>
                <a:ext cx="1125072" cy="3639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Rounded Corners 23">
              <a:extLst>
                <a:ext uri="{FF2B5EF4-FFF2-40B4-BE49-F238E27FC236}">
                  <a16:creationId xmlns:a16="http://schemas.microsoft.com/office/drawing/2014/main" id="{C9502859-B0BB-4E69-B5E1-0550389CA3FB}"/>
                </a:ext>
              </a:extLst>
            </p:cNvPr>
            <p:cNvSpPr/>
            <p:nvPr/>
          </p:nvSpPr>
          <p:spPr>
            <a:xfrm>
              <a:off x="8296773" y="3741924"/>
              <a:ext cx="1268568" cy="931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8CEB7ABD-8653-46DF-82CC-815150D579BC}"/>
              </a:ext>
            </a:extLst>
          </p:cNvPr>
          <p:cNvSpPr txBox="1"/>
          <p:nvPr/>
        </p:nvSpPr>
        <p:spPr>
          <a:xfrm>
            <a:off x="0" y="797511"/>
            <a:ext cx="1752600" cy="5262979"/>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Acts 13:14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14  But going on from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Perga</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they arrived at Pisidian Antioch, and on the Sabbath day they went into the synagogue and sat down.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880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53" presetClass="exit" presetSubtype="32" fill="hold" nodeType="withEffect">
                                  <p:stCondLst>
                                    <p:cond delay="0"/>
                                  </p:stCondLst>
                                  <p:childTnLst>
                                    <p:anim calcmode="lin" valueType="num">
                                      <p:cBhvr>
                                        <p:cTn id="14" dur="500"/>
                                        <p:tgtEl>
                                          <p:spTgt spid="25"/>
                                        </p:tgtEl>
                                        <p:attrNameLst>
                                          <p:attrName>ppt_w</p:attrName>
                                        </p:attrNameLst>
                                      </p:cBhvr>
                                      <p:tavLst>
                                        <p:tav tm="0">
                                          <p:val>
                                            <p:strVal val="ppt_w"/>
                                          </p:val>
                                        </p:tav>
                                        <p:tav tm="100000">
                                          <p:val>
                                            <p:fltVal val="0"/>
                                          </p:val>
                                        </p:tav>
                                      </p:tavLst>
                                    </p:anim>
                                    <p:anim calcmode="lin" valueType="num">
                                      <p:cBhvr>
                                        <p:cTn id="15" dur="500"/>
                                        <p:tgtEl>
                                          <p:spTgt spid="25"/>
                                        </p:tgtEl>
                                        <p:attrNameLst>
                                          <p:attrName>ppt_h</p:attrName>
                                        </p:attrNameLst>
                                      </p:cBhvr>
                                      <p:tavLst>
                                        <p:tav tm="0">
                                          <p:val>
                                            <p:strVal val="ppt_h"/>
                                          </p:val>
                                        </p:tav>
                                        <p:tav tm="100000">
                                          <p:val>
                                            <p:fltVal val="0"/>
                                          </p:val>
                                        </p:tav>
                                      </p:tavLst>
                                    </p:anim>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11"/>
                                        </p:tgtEl>
                                        <p:attrNameLst>
                                          <p:attrName>ppt_w</p:attrName>
                                        </p:attrNameLst>
                                      </p:cBhvr>
                                      <p:tavLst>
                                        <p:tav tm="0">
                                          <p:val>
                                            <p:strVal val="ppt_w"/>
                                          </p:val>
                                        </p:tav>
                                        <p:tav tm="100000">
                                          <p:val>
                                            <p:fltVal val="0"/>
                                          </p:val>
                                        </p:tav>
                                      </p:tavLst>
                                    </p:anim>
                                    <p:anim calcmode="lin" valueType="num">
                                      <p:cBhvr>
                                        <p:cTn id="27" dur="500"/>
                                        <p:tgtEl>
                                          <p:spTgt spid="11"/>
                                        </p:tgtEl>
                                        <p:attrNameLst>
                                          <p:attrName>ppt_h</p:attrName>
                                        </p:attrNameLst>
                                      </p:cBhvr>
                                      <p:tavLst>
                                        <p:tav tm="0">
                                          <p:val>
                                            <p:strVal val="ppt_h"/>
                                          </p:val>
                                        </p:tav>
                                        <p:tav tm="100000">
                                          <p:val>
                                            <p:fltVal val="0"/>
                                          </p:val>
                                        </p:tav>
                                      </p:tavLst>
                                    </p:anim>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3"/>
                                        </p:tgtEl>
                                        <p:attrNameLst>
                                          <p:attrName>ppt_w</p:attrName>
                                        </p:attrNameLst>
                                      </p:cBhvr>
                                      <p:tavLst>
                                        <p:tav tm="0">
                                          <p:val>
                                            <p:strVal val="ppt_w"/>
                                          </p:val>
                                        </p:tav>
                                        <p:tav tm="100000">
                                          <p:val>
                                            <p:fltVal val="0"/>
                                          </p:val>
                                        </p:tav>
                                      </p:tavLst>
                                    </p:anim>
                                    <p:anim calcmode="lin" valueType="num">
                                      <p:cBhvr>
                                        <p:cTn id="39" dur="500"/>
                                        <p:tgtEl>
                                          <p:spTgt spid="3"/>
                                        </p:tgtEl>
                                        <p:attrNameLst>
                                          <p:attrName>ppt_h</p:attrName>
                                        </p:attrNameLst>
                                      </p:cBhvr>
                                      <p:tavLst>
                                        <p:tav tm="0">
                                          <p:val>
                                            <p:strVal val="ppt_h"/>
                                          </p:val>
                                        </p:tav>
                                        <p:tav tm="100000">
                                          <p:val>
                                            <p:fltVal val="0"/>
                                          </p:val>
                                        </p:tav>
                                      </p:tavLst>
                                    </p:anim>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9"/>
                                        </p:tgtEl>
                                        <p:attrNameLst>
                                          <p:attrName>ppt_w</p:attrName>
                                        </p:attrNameLst>
                                      </p:cBhvr>
                                      <p:tavLst>
                                        <p:tav tm="0">
                                          <p:val>
                                            <p:strVal val="ppt_w"/>
                                          </p:val>
                                        </p:tav>
                                        <p:tav tm="100000">
                                          <p:val>
                                            <p:fltVal val="0"/>
                                          </p:val>
                                        </p:tav>
                                      </p:tavLst>
                                    </p:anim>
                                    <p:anim calcmode="lin" valueType="num">
                                      <p:cBhvr>
                                        <p:cTn id="48" dur="500"/>
                                        <p:tgtEl>
                                          <p:spTgt spid="9"/>
                                        </p:tgtEl>
                                        <p:attrNameLst>
                                          <p:attrName>ppt_h</p:attrName>
                                        </p:attrNameLst>
                                      </p:cBhvr>
                                      <p:tavLst>
                                        <p:tav tm="0">
                                          <p:val>
                                            <p:strVal val="ppt_h"/>
                                          </p:val>
                                        </p:tav>
                                        <p:tav tm="100000">
                                          <p:val>
                                            <p:fltVal val="0"/>
                                          </p:val>
                                        </p:tav>
                                      </p:tavLst>
                                    </p:anim>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7"/>
                                        </p:tgtEl>
                                        <p:attrNameLst>
                                          <p:attrName>ppt_w</p:attrName>
                                        </p:attrNameLst>
                                      </p:cBhvr>
                                      <p:tavLst>
                                        <p:tav tm="0">
                                          <p:val>
                                            <p:strVal val="ppt_w"/>
                                          </p:val>
                                        </p:tav>
                                        <p:tav tm="100000">
                                          <p:val>
                                            <p:fltVal val="0"/>
                                          </p:val>
                                        </p:tav>
                                      </p:tavLst>
                                    </p:anim>
                                    <p:anim calcmode="lin" valueType="num">
                                      <p:cBhvr>
                                        <p:cTn id="62" dur="500"/>
                                        <p:tgtEl>
                                          <p:spTgt spid="7"/>
                                        </p:tgtEl>
                                        <p:attrNameLst>
                                          <p:attrName>ppt_h</p:attrName>
                                        </p:attrNameLst>
                                      </p:cBhvr>
                                      <p:tavLst>
                                        <p:tav tm="0">
                                          <p:val>
                                            <p:strVal val="ppt_h"/>
                                          </p:val>
                                        </p:tav>
                                        <p:tav tm="100000">
                                          <p:val>
                                            <p:fltVal val="0"/>
                                          </p:val>
                                        </p:tav>
                                      </p:tavLst>
                                    </p:anim>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2027801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F29F4-AB2E-4286-B67B-CF07BF1CDC29}"/>
              </a:ext>
            </a:extLst>
          </p:cNvPr>
          <p:cNvSpPr txBox="1"/>
          <p:nvPr/>
        </p:nvSpPr>
        <p:spPr>
          <a:xfrm>
            <a:off x="0" y="0"/>
            <a:ext cx="12192000" cy="6247864"/>
          </a:xfrm>
          <a:prstGeom prst="rect">
            <a:avLst/>
          </a:prstGeom>
          <a:blipFill>
            <a:blip r:embed="rId2"/>
            <a:tile tx="0" ty="0" sx="100000" sy="100000" flip="none" algn="tl"/>
          </a:blipFill>
          <a:ln w="57150">
            <a:no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SYNAGOGUE</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Synagogue, Greek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συν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αγωγή,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sunagōgé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"gathering"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Acts 13:43</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"gathering-place"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Luke 7:5</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the name applied to the Jewish place of worship in later Judaism in and outside of Palestine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Proseuché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place of prayer“</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Services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Recitation of the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Shemaʿ</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least ten persons had to be present for regular worship.  the 	recitation of the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shēmaʿ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i.e. a confession of God's unity, consisting of the passages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Deut. 6:4-9</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6"/>
              </a:rPr>
              <a:t>Deut. 11:13-21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rPr>
              <a:t>Numbers 15:37-41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Prayers.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most important prayers were the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Shemōneh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ʿesrēh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cycle of eighteen 	prayers, ..Like the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shēmaʿ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are very old. The prayers of the delegate were met with a 	response of Amen from the congregation.</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Reading of the Law and the Prophets.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pārāshāh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i.e. the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pericope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from the Law for that 	Sabbath, was read, and the interpreter translated verse by verse into Aramaic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Meghillāh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whole Pentateuch was divided into 154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pericopes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in the course of 3 years it was read 	through in order. </a:t>
            </a:r>
          </a:p>
        </p:txBody>
      </p:sp>
      <p:sp>
        <p:nvSpPr>
          <p:cNvPr id="5" name="TextBox 4">
            <a:extLst>
              <a:ext uri="{FF2B5EF4-FFF2-40B4-BE49-F238E27FC236}">
                <a16:creationId xmlns:a16="http://schemas.microsoft.com/office/drawing/2014/main" id="{ADB2114E-BBF9-41C8-BC46-4A0F08B4415D}"/>
              </a:ext>
            </a:extLst>
          </p:cNvPr>
          <p:cNvSpPr txBox="1"/>
          <p:nvPr/>
        </p:nvSpPr>
        <p:spPr>
          <a:xfrm>
            <a:off x="0" y="1710468"/>
            <a:ext cx="12192000" cy="95410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7:5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for he loves our nation and it was he who built us our synagogue."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5CB9206-B27E-48D9-AAFA-F7FEE0525FC8}"/>
              </a:ext>
            </a:extLst>
          </p:cNvPr>
          <p:cNvSpPr txBox="1"/>
          <p:nvPr/>
        </p:nvSpPr>
        <p:spPr>
          <a:xfrm>
            <a:off x="0" y="1710468"/>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Now when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meeting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synagogue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had broken up, many of the Jews and 	of the God-fearing proselytes followed Paul and Barnabas, who, speaking to 	them, were urging them to continue in the grace of God.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40994A9E-4044-4DED-BEC3-C7A71B80C89E}"/>
              </a:ext>
            </a:extLst>
          </p:cNvPr>
          <p:cNvSpPr txBox="1"/>
          <p:nvPr/>
        </p:nvSpPr>
        <p:spPr>
          <a:xfrm>
            <a:off x="0" y="2162552"/>
            <a:ext cx="12192000" cy="4093428"/>
          </a:xfrm>
          <a:prstGeom prst="rect">
            <a:avLst/>
          </a:prstGeom>
          <a:blipFill>
            <a:blip r:embed="rId2"/>
            <a:tile tx="0" ty="0" sx="100000" sy="100000" flip="none" algn="tl"/>
          </a:blipFill>
          <a:ln w="57150">
            <a:noFill/>
          </a:ln>
        </p:spPr>
        <p:txBody>
          <a:bodyPr wrap="square" rtlCol="0">
            <a:spAutoFit/>
          </a:bodyPr>
          <a:lstStyle/>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The Sermon.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After the reading from the Law and the Prophets followed the sermon... Anyone 	in the congregation might be asked by the ruler to preach, or might ask the ruler for 	permission to preach.</a:t>
            </a:r>
          </a:p>
          <a:p>
            <a:pPr marL="0" marR="0" lvl="0" indent="0" algn="l" defTabSz="274320" rtl="0" eaLnBrk="1" fontAlgn="auto" latinLnBrk="0" hangingPunct="1">
              <a:lnSpc>
                <a:spcPct val="100000"/>
              </a:lnSpc>
              <a:spcBef>
                <a:spcPts val="6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 Benediction.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After the sermon the benediction was pronounced (by a priest), and the 	congregation answered Amen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Berākhōth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5:4;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Ṣōṭāh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7:2-3).</a:t>
            </a:r>
          </a:p>
          <a:p>
            <a:pPr marL="0" marR="0" lvl="0" indent="0" algn="ctr" defTabSz="274320" rtl="0" eaLnBrk="1" fontAlgn="auto" latinLnBrk="0" hangingPunct="1">
              <a:lnSpc>
                <a:spcPct val="100000"/>
              </a:lnSpc>
              <a:spcBef>
                <a:spcPts val="60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6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International Standard Bible Encyclopedia</a:t>
            </a:r>
          </a:p>
        </p:txBody>
      </p:sp>
      <p:sp>
        <p:nvSpPr>
          <p:cNvPr id="6" name="Action Button: Go Back or Previous 5">
            <a:hlinkClick r:id="rId8" action="ppaction://hlinksldjump" highlightClick="1">
              <a:snd r:embed="rId9" name="arrow.wav"/>
            </a:hlinkClick>
            <a:extLst>
              <a:ext uri="{FF2B5EF4-FFF2-40B4-BE49-F238E27FC236}">
                <a16:creationId xmlns:a16="http://schemas.microsoft.com/office/drawing/2014/main" id="{4101D173-6BCB-478C-8D04-9F7F710A9EE2}"/>
              </a:ext>
            </a:extLst>
          </p:cNvPr>
          <p:cNvSpPr/>
          <p:nvPr/>
        </p:nvSpPr>
        <p:spPr>
          <a:xfrm>
            <a:off x="11371575" y="6456262"/>
            <a:ext cx="707378" cy="25418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D8F2DE-5689-4239-8230-DA6348EBFAF2}"/>
              </a:ext>
            </a:extLst>
          </p:cNvPr>
          <p:cNvSpPr txBox="1"/>
          <p:nvPr/>
        </p:nvSpPr>
        <p:spPr>
          <a:xfrm>
            <a:off x="0" y="3216166"/>
            <a:ext cx="12192000"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6:4-9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 O Israel!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our God,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one!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love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with all your heart and with all your soul 	and with all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your</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might.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"These words, which I am commanding you today, shall be on your heart.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teach them diligently to your sons and shall talk of them when you sit 	in your house and when you walk by the way and when you lie down and when 	you rise up.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C0D08EA-36BA-442F-B9C1-FE9F17F82172}"/>
              </a:ext>
            </a:extLst>
          </p:cNvPr>
          <p:cNvSpPr txBox="1"/>
          <p:nvPr/>
        </p:nvSpPr>
        <p:spPr>
          <a:xfrm>
            <a:off x="0" y="3678621"/>
            <a:ext cx="12192000" cy="3139321"/>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bind them as a sign on your hand and they shall be as frontals on your 	forehead.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write them on the doorposts of your house and on your gates.</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C5355827-B8BC-40E8-96E5-B408643A3B06}"/>
              </a:ext>
            </a:extLst>
          </p:cNvPr>
          <p:cNvSpPr txBox="1"/>
          <p:nvPr/>
        </p:nvSpPr>
        <p:spPr>
          <a:xfrm>
            <a:off x="0" y="3216166"/>
            <a:ext cx="12192000"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Deuteronomy 11:13-21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shall come about, if you listen obediently to my commandments which I am 	commanding you today, to love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and to serve Him with all 	your heart and all your soul,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that He will give the rain for your land in its season, the early and late rain, that 	you may gather in your grain and your new wine and your oil.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will give grass in your fields for your cattle, and you will eat and be 	satisfied. </a:t>
            </a:r>
          </a:p>
        </p:txBody>
      </p:sp>
      <p:sp>
        <p:nvSpPr>
          <p:cNvPr id="10" name="TextBox 9">
            <a:extLst>
              <a:ext uri="{FF2B5EF4-FFF2-40B4-BE49-F238E27FC236}">
                <a16:creationId xmlns:a16="http://schemas.microsoft.com/office/drawing/2014/main" id="{FE9226D4-60D1-4638-89A1-88612F0CBCAB}"/>
              </a:ext>
            </a:extLst>
          </p:cNvPr>
          <p:cNvSpPr txBox="1"/>
          <p:nvPr/>
        </p:nvSpPr>
        <p:spPr>
          <a:xfrm>
            <a:off x="0" y="3678621"/>
            <a:ext cx="12192000" cy="3108543"/>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"Beware that your hearts are not deceived, and that you do not turn away and 	serve other gods and worship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"Or the anger of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will be kindled against you, and He will shut up the 	heavens so that there will be no rain and the ground will not yield its fruit; and 	you will perish quickly from the good land which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giving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10195487-7FDA-4671-A2D4-F3E2C93006B5}"/>
              </a:ext>
            </a:extLst>
          </p:cNvPr>
          <p:cNvSpPr txBox="1"/>
          <p:nvPr/>
        </p:nvSpPr>
        <p:spPr>
          <a:xfrm>
            <a:off x="0" y="3678621"/>
            <a:ext cx="12192000" cy="3108543"/>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therefore impress these words of mine on your heart and on your 	soul; and you shall bind them as a sign on your hand, and they shall be as frontals 	on your forehead.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teach them to your sons, talking of them when you sit in your house 	and when you walk along the road and when you lie down and when you rise up.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shall write them on the doorposts of your house and on your gates,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7D9464-7643-483D-85D4-F3271108FC60}"/>
              </a:ext>
            </a:extLst>
          </p:cNvPr>
          <p:cNvSpPr txBox="1"/>
          <p:nvPr/>
        </p:nvSpPr>
        <p:spPr>
          <a:xfrm>
            <a:off x="0" y="3678621"/>
            <a:ext cx="12192000" cy="3139321"/>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your days and the days of your sons may be multiplied on the land which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swore to your fathers to give them, as long as the heavens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remain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above the earth.</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C842D2DB-6729-4C4C-8069-01B93713C2E0}"/>
              </a:ext>
            </a:extLst>
          </p:cNvPr>
          <p:cNvSpPr txBox="1"/>
          <p:nvPr/>
        </p:nvSpPr>
        <p:spPr>
          <a:xfrm>
            <a:off x="0" y="3216166"/>
            <a:ext cx="12192000"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Numbers 15:37-41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NASB</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37  The </a:t>
            </a:r>
            <a:r>
              <a:rPr kumimoji="0" lang="en-US" sz="28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also spoke to Moses, saying,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"Speak to the sons of Israel, and tell them that they shall make for themselves 	tassels on the corners of their garments throughout their generations, and that they 	shall put on the tassel of each corner a cord of blue.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shall be a tassel for you to look at and remember all the commandments of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as to do them and not follow after your own heart and your own 	eyes, after which you played the harlot,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4A75194-825E-4E96-AE59-792F0155775A}"/>
              </a:ext>
            </a:extLst>
          </p:cNvPr>
          <p:cNvSpPr txBox="1"/>
          <p:nvPr/>
        </p:nvSpPr>
        <p:spPr>
          <a:xfrm>
            <a:off x="0" y="3678621"/>
            <a:ext cx="12192000" cy="3139321"/>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 that you may remember to do all My commandments and be holy to your 	God.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am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 who brought you out from the land of Egypt to be 	your God; I am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your God.“</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50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14"/>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3"/>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
                                            <p:txEl>
                                              <p:pRg st="0" end="0"/>
                                            </p:txEl>
                                          </p:spTgt>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
                                            <p:txEl>
                                              <p:pRg st="1" end="1"/>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
                                            <p:txEl>
                                              <p:pRg st="2" end="2"/>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
                                            <p:txEl>
                                              <p:pRg st="3" end="3"/>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4" grpId="0" animBg="1"/>
      <p:bldP spid="4" grpId="1" animBg="1"/>
      <p:bldP spid="3"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782122"/>
            <a:ext cx="12192000" cy="5293757"/>
          </a:xfrm>
          <a:prstGeom prst="rect">
            <a:avLst/>
          </a:prstGeom>
          <a:blipFill>
            <a:blip r:embed="rId3"/>
            <a:tile tx="0" ty="0" sx="100000" sy="100000" flip="none" algn="tl"/>
          </a:blipFill>
        </p:spPr>
        <p:txBody>
          <a:bodyPr wrap="square" rtlCol="0">
            <a:spAutoFit/>
          </a:bodyPr>
          <a:lstStyle/>
          <a:p>
            <a:pPr marL="0" marR="0" lvl="0" indent="0" algn="ctr" defTabSz="274320" rtl="0" eaLnBrk="1" fontAlgn="auto" latinLnBrk="0" hangingPunct="1">
              <a:lnSpc>
                <a:spcPct val="100000"/>
              </a:lnSpc>
              <a:spcBef>
                <a:spcPts val="0"/>
              </a:spcBef>
              <a:spcAft>
                <a:spcPts val="18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Lesson 24</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RESURRECTION – AND THE WITNESSES</a:t>
            </a: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now hath Christ been raised from the dead, the first-fruits of them that are asleep,”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 the triumphant cry of the Apostle Paul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(1Cor 15:20)</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proposition is the keystone of the Christian’s faith. It is the support of his every hope. There is little use to argue about the rest of the miracles of the New Testament: if Christ be raised from the dead, the rest of the miracles are easy to accept; if He be not risen, the rest do not matter. </a:t>
            </a: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the resurrection of Jesus Christ can be proved as a fact in history, then He is the Christ of God and the Bible is a special divine revelation. We believe the testimony is such that it is more reasonable to believe than not to believe.</a:t>
            </a:r>
          </a:p>
        </p:txBody>
      </p:sp>
    </p:spTree>
    <p:extLst>
      <p:ext uri="{BB962C8B-B14F-4D97-AF65-F5344CB8AC3E}">
        <p14:creationId xmlns:p14="http://schemas.microsoft.com/office/powerpoint/2010/main" val="3872302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151180"/>
            <a:ext cx="12192000" cy="6555641"/>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18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THE QUESTION AND THE WITNESSES</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Question: Did Jesus raise from the dead?</a:t>
            </a: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the leading skeptics it is now admitted; first, that Jesus actually died and was 				buried; second, it is admitted that on or before the third morning His body 								disappeared from the tomb; third, that the disciples came to believe firmly that He 				arose from the dead. The exact issue has reference to the last two facts, and may be 			stated by the two questions: Did the body disappear by a resurrection, or in some 				other way? And Did the belief of the disciples originate from the fact of the 							resurrection, or from some other cause?” </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 W.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McGarvey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Evidences of Christianity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Part III, pp. 117-118)</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Witnesses:</a:t>
            </a: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To us the witnesses are a group of women, not less than five in number; the twelve 			older apostles, and the apostle Paul. The testimony of the women and the twelve is 			recorded in the four Gospels, in Acts, and in the Epistles of Peter and John, and in 				Revelation. That of Paul is found in Acts and his epistles.”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(Ibid. p. 118)</a:t>
            </a:r>
          </a:p>
        </p:txBody>
      </p:sp>
    </p:spTree>
    <p:extLst>
      <p:ext uri="{BB962C8B-B14F-4D97-AF65-F5344CB8AC3E}">
        <p14:creationId xmlns:p14="http://schemas.microsoft.com/office/powerpoint/2010/main" val="304969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1"/>
            <a:ext cx="12191999" cy="6278642"/>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THE APOSTLES AS WITNESSES TO THE RESURRECTION</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force of human testimony depends on three things: </a:t>
            </a:r>
            <a:r>
              <a:rPr kumimoji="0" lang="en-US" sz="26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honesty of the witnesses; </a:t>
            </a:r>
            <a:r>
              <a:rPr kumimoji="0" lang="en-US" sz="26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second</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 competency;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26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third</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 number</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 W.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McGarvey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op. cit. p. 146)</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 honesty.</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ascertain whether they are honest by considering their general 		character and their motives in the particular case”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(Ibid.)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Judged by all the testimony available, their character is good.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Their tone. They tell their story in the dispassionate tone that belongs to 								truthful witnesses.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Their candor in relating things to their own discredit. They show their honesty 					in relating things discreditable to themselves; Peter’s denial, the Apostles 								ambition, their failure to understand, etc.</a:t>
            </a:r>
          </a:p>
        </p:txBody>
      </p:sp>
    </p:spTree>
    <p:extLst>
      <p:ext uri="{BB962C8B-B14F-4D97-AF65-F5344CB8AC3E}">
        <p14:creationId xmlns:p14="http://schemas.microsoft.com/office/powerpoint/2010/main" val="24980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14915"/>
            <a:ext cx="12192000" cy="3123932"/>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Their sufferings. The sincerity and honesty of the Apostles is proved by what 				they were willing to endure in consequence of the testimony they gave. They 						had no selfish advantage to gain.</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motives which prompt men to false testimony are fear, avarice, and ambition; 			fear of some evil to themselves or others, which is to be averted by the testimony; 				desire of sordid gain; and ambition for some kind of distinction among men”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(McGarvey, Ibid.)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this they are above suspicion.</a:t>
            </a:r>
          </a:p>
        </p:txBody>
      </p:sp>
    </p:spTree>
    <p:extLst>
      <p:ext uri="{BB962C8B-B14F-4D97-AF65-F5344CB8AC3E}">
        <p14:creationId xmlns:p14="http://schemas.microsoft.com/office/powerpoint/2010/main" val="230724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45576" y="669270"/>
            <a:ext cx="11900848" cy="5519460"/>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0"/>
              </a:spcBef>
              <a:spcAft>
                <a:spcPts val="1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Their competency</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“Competency is determined by considering the opportunities of 		the witness to obtain knowledge of that to which he testifies, and his mental capacity 		to observe and remember the facts”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(McGarvey, Ibid.).</a:t>
            </a:r>
          </a:p>
          <a:p>
            <a:pPr marL="0" marR="0" lvl="0" indent="0" algn="l" defTabSz="274320" rtl="0" eaLnBrk="1" fontAlgn="auto" latinLnBrk="0" hangingPunct="1">
              <a:lnSpc>
                <a:spcPct val="100000"/>
              </a:lnSpc>
              <a:spcBef>
                <a:spcPts val="0"/>
              </a:spcBef>
              <a:spcAft>
                <a:spcPts val="1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Opportunity.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Apostles had been with Him from His baptism, and 								understood that their office was that of witnesses.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1:21-22</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Mentally competent.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Note the character and occupation of at least three;</a:t>
            </a:r>
          </a:p>
          <a:p>
            <a:pPr marL="0" marR="0" lvl="0" indent="0" algn="l" defTabSz="274320" rtl="0" eaLnBrk="1" fontAlgn="auto" latinLnBrk="0" hangingPunct="1">
              <a:lnSpc>
                <a:spcPct val="100000"/>
              </a:lnSpc>
              <a:spcBef>
                <a:spcPts val="0"/>
              </a:spcBef>
              <a:spcAft>
                <a:spcPts val="1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Matthew was a tax gatherer, with a profound knowledge of Hebrew law, 							Roman law, and human nature. He shows no sign of hysteria or weakness.</a:t>
            </a:r>
          </a:p>
          <a:p>
            <a:pPr marL="0" marR="0" lvl="0" indent="0" algn="l" defTabSz="274320" rtl="0" eaLnBrk="1" fontAlgn="auto" latinLnBrk="0" hangingPunct="1">
              <a:lnSpc>
                <a:spcPct val="100000"/>
              </a:lnSpc>
              <a:spcBef>
                <a:spcPts val="0"/>
              </a:spcBef>
              <a:spcAft>
                <a:spcPts val="1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 Peter, although impetuous, was not credulous.</a:t>
            </a:r>
          </a:p>
          <a:p>
            <a:pPr marL="0" marR="0" lvl="0" indent="0" algn="l" defTabSz="274320" rtl="0" eaLnBrk="1" fontAlgn="auto" latinLnBrk="0" hangingPunct="1">
              <a:lnSpc>
                <a:spcPct val="100000"/>
              </a:lnSpc>
              <a:spcBef>
                <a:spcPts val="0"/>
              </a:spcBef>
              <a:spcAft>
                <a:spcPts val="1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 Nor was John credulous. He shows aptness at noting details,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20:7</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These men were not willing to believe just anything,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24:25</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TextBox 2">
            <a:extLst>
              <a:ext uri="{FF2B5EF4-FFF2-40B4-BE49-F238E27FC236}">
                <a16:creationId xmlns:a16="http://schemas.microsoft.com/office/drawing/2014/main" id="{7FDD302F-4CEB-4E37-9345-5A3548801403}"/>
              </a:ext>
            </a:extLst>
          </p:cNvPr>
          <p:cNvSpPr txBox="1"/>
          <p:nvPr/>
        </p:nvSpPr>
        <p:spPr>
          <a:xfrm>
            <a:off x="0" y="2899609"/>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1:21-22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"Therefore it is necessary that of the men who have accompanied us all the time 	that the Lord Jesus went in and out among 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beginning with the baptism of John until the day that He was taken up from 	us—one of these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must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become a witness with us of His resurrection."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44C0F97D-51B1-40BE-8440-9D57E0B550CD}"/>
              </a:ext>
            </a:extLst>
          </p:cNvPr>
          <p:cNvSpPr txBox="1"/>
          <p:nvPr/>
        </p:nvSpPr>
        <p:spPr>
          <a:xfrm>
            <a:off x="0" y="3525256"/>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20:7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and the face-cloth which had been on His head, not lying with the linen 	wrappings, but rolled up in a place by itself.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CAD2197-1320-4FA5-847F-B5C439E12461}"/>
              </a:ext>
            </a:extLst>
          </p:cNvPr>
          <p:cNvSpPr txBox="1"/>
          <p:nvPr/>
        </p:nvSpPr>
        <p:spPr>
          <a:xfrm>
            <a:off x="0" y="3513220"/>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24:25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And He said to them, "O foolish men and slow of heart to believe in all that the 	prophets have spoken!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39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5"/>
                                        </p:tgtEl>
                                        <p:attrNameLst>
                                          <p:attrName>ppt_w</p:attrName>
                                        </p:attrNameLst>
                                      </p:cBhvr>
                                      <p:tavLst>
                                        <p:tav tm="0">
                                          <p:val>
                                            <p:strVal val="ppt_w"/>
                                          </p:val>
                                        </p:tav>
                                        <p:tav tm="100000">
                                          <p:val>
                                            <p:fltVal val="0"/>
                                          </p:val>
                                        </p:tav>
                                      </p:tavLst>
                                    </p:anim>
                                    <p:anim calcmode="lin" valueType="num">
                                      <p:cBhvr>
                                        <p:cTn id="62" dur="500"/>
                                        <p:tgtEl>
                                          <p:spTgt spid="5"/>
                                        </p:tgtEl>
                                        <p:attrNameLst>
                                          <p:attrName>ppt_h</p:attrName>
                                        </p:attrNameLst>
                                      </p:cBhvr>
                                      <p:tavLst>
                                        <p:tav tm="0">
                                          <p:val>
                                            <p:strVal val="ppt_h"/>
                                          </p:val>
                                        </p:tav>
                                        <p:tav tm="100000">
                                          <p:val>
                                            <p:fltVal val="0"/>
                                          </p:val>
                                        </p:tav>
                                      </p:tavLst>
                                    </p:anim>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2235" y="435873"/>
            <a:ext cx="12192000" cy="6217087"/>
          </a:xfrm>
          <a:prstGeom prst="rect">
            <a:avLst/>
          </a:prstGeom>
          <a:blipFill>
            <a:blip r:embed="rId3"/>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number</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requisite number varies with the degree of probability attached 			to the facts. The testimony of two honest and competent witnesses makes us feel 					more sure than of one; and that of three, than that of two; but a limit is soon 							reached beyond which those who are convinced feel the need of no more, and those 			who are not yet convinced realize that more would not convince them. When this 					number has testified in any case, the number is sufficient, and a greater number 					would be useless”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(McGarvey, Ibid.)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EVIDENCE OF THE CHANGED DISCIPLES</a:t>
            </a: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Jesus repeatedly told His disciples He must be killed and raised from the dead on 				the third day,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16:21-22</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Peter betrayed Jesus due to fear: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22:33-34; 60-62</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This they did not understand, nor even believe after the resurrection,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Lk 24:11, </a:t>
            </a:r>
            <a:b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Lk 24:20-21; Mark 16:12-14</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485CD64-7C54-4F2B-80F5-EC9B41D1C23A}"/>
              </a:ext>
            </a:extLst>
          </p:cNvPr>
          <p:cNvSpPr txBox="1"/>
          <p:nvPr/>
        </p:nvSpPr>
        <p:spPr>
          <a:xfrm>
            <a:off x="0" y="0"/>
            <a:ext cx="12192000" cy="40010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16:21-22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From that time Jesus began to show His disciples that He must go to Jerusalem, 	and suffer many things from the elders and chief priests and scribes, and be killed, 	and be raised up on the third day.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Peter took Him aside and began to rebuke Him, saying, "God forbid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Lord! 	This shall never happen to You." </a:t>
            </a:r>
          </a:p>
          <a:p>
            <a:pPr marL="0" marR="0" lvl="0" indent="0" algn="l" defTabSz="274320" rtl="0" eaLnBrk="1" fontAlgn="auto" latinLnBrk="0" hangingPunct="1">
              <a:lnSpc>
                <a:spcPct val="10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639F494B-DC86-45FC-9BB6-F656B05D94C1}"/>
              </a:ext>
            </a:extLst>
          </p:cNvPr>
          <p:cNvSpPr txBox="1"/>
          <p:nvPr/>
        </p:nvSpPr>
        <p:spPr>
          <a:xfrm>
            <a:off x="0" y="0"/>
            <a:ext cx="12169255" cy="4893647"/>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8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22:33-34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But he said to Him, "Lord, with You I am ready to go both to prison and to 	death!"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And He said, "I say to you, Peter, the rooster will not crow today until you have 	denied three times that you know Me." </a:t>
            </a:r>
          </a:p>
          <a:p>
            <a:pPr marL="0" marR="0" lvl="0" indent="0" algn="l" defTabSz="274320" rtl="0" eaLnBrk="1" fontAlgn="auto" latinLnBrk="0" hangingPunct="1">
              <a:lnSpc>
                <a:spcPct val="10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073D41B-9767-451F-83A3-E000AFA5A27F}"/>
              </a:ext>
            </a:extLst>
          </p:cNvPr>
          <p:cNvSpPr txBox="1"/>
          <p:nvPr/>
        </p:nvSpPr>
        <p:spPr>
          <a:xfrm>
            <a:off x="0" y="0"/>
            <a:ext cx="12192000" cy="483209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22:60-62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60  But Peter said, "Man, I do not know what you are talking about." Immediately, 	while he was still speaking, a rooster crowed.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61  The Lord turned and looked at Peter.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Peter remembered the word of the 	Lord, how He had told him, "Before a rooster crows today, you will deny Me 	three times."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62  And he went out and wept bitterly. </a:t>
            </a: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3ED0337-DF07-401D-A5E3-9BB33798C7E4}"/>
              </a:ext>
            </a:extLst>
          </p:cNvPr>
          <p:cNvSpPr txBox="1"/>
          <p:nvPr/>
        </p:nvSpPr>
        <p:spPr>
          <a:xfrm>
            <a:off x="0" y="4097351"/>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24:11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But these words appeared to them as nonsense, and they would not believe 	them.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D209092-7FD1-4AE8-8715-3ADCFCBFB977}"/>
              </a:ext>
            </a:extLst>
          </p:cNvPr>
          <p:cNvSpPr txBox="1"/>
          <p:nvPr/>
        </p:nvSpPr>
        <p:spPr>
          <a:xfrm>
            <a:off x="22745" y="3465082"/>
            <a:ext cx="1214651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Luke 24:20-21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and how the chief priests and our rulers delivered Him to the sentence of death, 	and crucified Him.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we were hoping that it was He who was going to redeem Israel.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Indeed, 	besides all this, it is the third day since these things happened.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0D37E1F2-CB71-49DC-A765-1872CB8F8904}"/>
              </a:ext>
            </a:extLst>
          </p:cNvPr>
          <p:cNvSpPr txBox="1"/>
          <p:nvPr/>
        </p:nvSpPr>
        <p:spPr>
          <a:xfrm>
            <a:off x="0" y="-10513"/>
            <a:ext cx="12192000" cy="572464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16:12-14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After that, He appeared in a different form to two of them while they were 	walking along on their way to the country.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They went away and reported it to the others,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but they did not believe them 	either.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Afterward He appeared to the eleven themselves as they were reclining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the 	table;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reproached them for their unbelief and hardness of heart, because 	they had not believed those who had seen Him after He had risen. </a:t>
            </a:r>
          </a:p>
          <a:p>
            <a:pPr marL="0" marR="0" lvl="0" indent="0" algn="l" defTabSz="274320" rtl="0" eaLnBrk="1" fontAlgn="auto" latinLnBrk="0" hangingPunct="1">
              <a:lnSpc>
                <a:spcPct val="100000"/>
              </a:lnSpc>
              <a:spcBef>
                <a:spcPts val="0"/>
              </a:spcBef>
              <a:spcAft>
                <a:spcPts val="180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673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6"/>
                                        </p:tgtEl>
                                        <p:attrNameLst>
                                          <p:attrName>ppt_w</p:attrName>
                                        </p:attrNameLst>
                                      </p:cBhvr>
                                      <p:tavLst>
                                        <p:tav tm="0">
                                          <p:val>
                                            <p:strVal val="ppt_w"/>
                                          </p:val>
                                        </p:tav>
                                        <p:tav tm="100000">
                                          <p:val>
                                            <p:fltVal val="0"/>
                                          </p:val>
                                        </p:tav>
                                      </p:tavLst>
                                    </p:anim>
                                    <p:anim calcmode="lin" valueType="num">
                                      <p:cBhvr>
                                        <p:cTn id="72" dur="500"/>
                                        <p:tgtEl>
                                          <p:spTgt spid="6"/>
                                        </p:tgtEl>
                                        <p:attrNameLst>
                                          <p:attrName>ppt_h</p:attrName>
                                        </p:attrNameLst>
                                      </p:cBhvr>
                                      <p:tavLst>
                                        <p:tav tm="0">
                                          <p:val>
                                            <p:strVal val="ppt_h"/>
                                          </p:val>
                                        </p:tav>
                                        <p:tav tm="100000">
                                          <p:val>
                                            <p:fltVal val="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500" fill="hold"/>
                                        <p:tgtEl>
                                          <p:spTgt spid="7"/>
                                        </p:tgtEl>
                                        <p:attrNameLst>
                                          <p:attrName>ppt_w</p:attrName>
                                        </p:attrNameLst>
                                      </p:cBhvr>
                                      <p:tavLst>
                                        <p:tav tm="0">
                                          <p:val>
                                            <p:fltVal val="0"/>
                                          </p:val>
                                        </p:tav>
                                        <p:tav tm="100000">
                                          <p:val>
                                            <p:strVal val="#ppt_w"/>
                                          </p:val>
                                        </p:tav>
                                      </p:tavLst>
                                    </p:anim>
                                    <p:anim calcmode="lin" valueType="num">
                                      <p:cBhvr>
                                        <p:cTn id="80" dur="500" fill="hold"/>
                                        <p:tgtEl>
                                          <p:spTgt spid="7"/>
                                        </p:tgtEl>
                                        <p:attrNameLst>
                                          <p:attrName>ppt_h</p:attrName>
                                        </p:attrNameLst>
                                      </p:cBhvr>
                                      <p:tavLst>
                                        <p:tav tm="0">
                                          <p:val>
                                            <p:fltVal val="0"/>
                                          </p:val>
                                        </p:tav>
                                        <p:tav tm="100000">
                                          <p:val>
                                            <p:strVal val="#ppt_h"/>
                                          </p:val>
                                        </p:tav>
                                      </p:tavLst>
                                    </p:anim>
                                    <p:animEffect transition="in" filter="fade">
                                      <p:cBhvr>
                                        <p:cTn id="81" dur="500"/>
                                        <p:tgtEl>
                                          <p:spTgt spid="7"/>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7"/>
                                        </p:tgtEl>
                                        <p:attrNameLst>
                                          <p:attrName>ppt_w</p:attrName>
                                        </p:attrNameLst>
                                      </p:cBhvr>
                                      <p:tavLst>
                                        <p:tav tm="0">
                                          <p:val>
                                            <p:strVal val="ppt_w"/>
                                          </p:val>
                                        </p:tav>
                                        <p:tav tm="100000">
                                          <p:val>
                                            <p:fltVal val="0"/>
                                          </p:val>
                                        </p:tav>
                                      </p:tavLst>
                                    </p:anim>
                                    <p:anim calcmode="lin" valueType="num">
                                      <p:cBhvr>
                                        <p:cTn id="86" dur="500"/>
                                        <p:tgtEl>
                                          <p:spTgt spid="7"/>
                                        </p:tgtEl>
                                        <p:attrNameLst>
                                          <p:attrName>ppt_h</p:attrName>
                                        </p:attrNameLst>
                                      </p:cBhvr>
                                      <p:tavLst>
                                        <p:tav tm="0">
                                          <p:val>
                                            <p:strVal val="ppt_h"/>
                                          </p:val>
                                        </p:tav>
                                        <p:tav tm="100000">
                                          <p:val>
                                            <p:fltVal val="0"/>
                                          </p:val>
                                        </p:tav>
                                      </p:tavLst>
                                    </p:anim>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fltVal val="0"/>
                                          </p:val>
                                        </p:tav>
                                        <p:tav tm="100000">
                                          <p:val>
                                            <p:strVal val="#ppt_h"/>
                                          </p:val>
                                        </p:tav>
                                      </p:tavLst>
                                    </p:anim>
                                    <p:animEffect transition="in" filter="fade">
                                      <p:cBhvr>
                                        <p:cTn id="95" dur="500"/>
                                        <p:tgtEl>
                                          <p:spTgt spid="8"/>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8"/>
                                        </p:tgtEl>
                                        <p:attrNameLst>
                                          <p:attrName>ppt_w</p:attrName>
                                        </p:attrNameLst>
                                      </p:cBhvr>
                                      <p:tavLst>
                                        <p:tav tm="0">
                                          <p:val>
                                            <p:strVal val="ppt_w"/>
                                          </p:val>
                                        </p:tav>
                                        <p:tav tm="100000">
                                          <p:val>
                                            <p:fltVal val="0"/>
                                          </p:val>
                                        </p:tav>
                                      </p:tavLst>
                                    </p:anim>
                                    <p:anim calcmode="lin" valueType="num">
                                      <p:cBhvr>
                                        <p:cTn id="100" dur="500"/>
                                        <p:tgtEl>
                                          <p:spTgt spid="8"/>
                                        </p:tgtEl>
                                        <p:attrNameLst>
                                          <p:attrName>ppt_h</p:attrName>
                                        </p:attrNameLst>
                                      </p:cBhvr>
                                      <p:tavLst>
                                        <p:tav tm="0">
                                          <p:val>
                                            <p:strVal val="ppt_h"/>
                                          </p:val>
                                        </p:tav>
                                        <p:tav tm="100000">
                                          <p:val>
                                            <p:fltVal val="0"/>
                                          </p:val>
                                        </p:tav>
                                      </p:tavLst>
                                    </p:anim>
                                    <p:animEffect transition="out" filter="fade">
                                      <p:cBhvr>
                                        <p:cTn id="101" dur="500"/>
                                        <p:tgtEl>
                                          <p:spTgt spid="8"/>
                                        </p:tgtEl>
                                      </p:cBhvr>
                                    </p:animEffect>
                                    <p:set>
                                      <p:cBhvr>
                                        <p:cTn id="10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52401" y="1"/>
            <a:ext cx="11887199" cy="2323713"/>
          </a:xfrm>
          <a:prstGeom prst="rect">
            <a:avLst/>
          </a:prstGeom>
          <a:blipFill>
            <a:blip r:embed="rId2"/>
            <a:tile tx="0" ty="0" sx="100000" sy="100000" flip="none" algn="tl"/>
          </a:blipFill>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But after Jesus’ ascension and the coming of the Holy Spirit, behold the difference,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2:22-24, 36</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How is this change to be accounted for? No man can deny the zeal of the Apostles, 		for their message took the world, changed history, overturned existing systems. 				Peter’s explanation for his witness to the resurrection, </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1Peter 1:3-5</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3B6B3B7C-7FF3-43D0-B5D9-E4D416D53D4D}"/>
              </a:ext>
            </a:extLst>
          </p:cNvPr>
          <p:cNvSpPr txBox="1"/>
          <p:nvPr/>
        </p:nvSpPr>
        <p:spPr>
          <a:xfrm>
            <a:off x="0" y="2358189"/>
            <a:ext cx="12192000" cy="353943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Peter 1:3-5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Blessed be the God and Father of our Lord Jesus Christ, who according to His 	great mercy has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caused us to be born again to a living hope through the 	resurrection of Jesus Christ from the dead,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to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obtain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 inheritance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is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imperishable and undefiled and will not fade 	away, reserved in heaven for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are protected by the power of God through faith for a salvation ready to be 	revealed in the last time.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2F16D15-7A2F-4527-A5DC-E430AC30892F}"/>
              </a:ext>
            </a:extLst>
          </p:cNvPr>
          <p:cNvSpPr txBox="1"/>
          <p:nvPr/>
        </p:nvSpPr>
        <p:spPr>
          <a:xfrm>
            <a:off x="0" y="866274"/>
            <a:ext cx="12192000" cy="4985980"/>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2:22-24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  "Men of Israel, listen to these words: Jesus the Nazarene, a man attested to you 	by God with miracles and wonders and signs which God performed through Him 	in your midst, just as you yourselves know—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  this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delivered over by the predetermined plan and foreknowledge of God,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nailed to a cross by the hands of godless men and put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death.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"But God raised Him up again, putting an end to the agony of death, since it was 	impossible for Him to be held in its power. </a:t>
            </a:r>
          </a:p>
          <a:p>
            <a:pPr marL="0" marR="0" lvl="0" indent="0" algn="l" defTabSz="27432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36  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"Therefore let all the house of Israel know for certain that God has made Him 	both Lord and Christ—this Jesus whom you crucified." </a:t>
            </a:r>
          </a:p>
        </p:txBody>
      </p:sp>
    </p:spTree>
    <p:extLst>
      <p:ext uri="{BB962C8B-B14F-4D97-AF65-F5344CB8AC3E}">
        <p14:creationId xmlns:p14="http://schemas.microsoft.com/office/powerpoint/2010/main" val="793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D96288-F688-4DE5-852C-7FD0050FB184}"/>
              </a:ext>
            </a:extLst>
          </p:cNvPr>
          <p:cNvSpPr txBox="1"/>
          <p:nvPr/>
        </p:nvSpPr>
        <p:spPr>
          <a:xfrm>
            <a:off x="0" y="0"/>
            <a:ext cx="12192000" cy="62170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EMPTY TOMB</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It is easier to believe Peter’s explanation than to believe the explanations given by 	unbelievers in an effort to account for Jesus Christ and His influence.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Swoon theory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Jesus was not actually dead, revived and walked out of the tomb</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enemies of Jesus stole the body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disciples stole the body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Hallucination theory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disciples saw what they wanted to see and mistook a 			vision or dream for reality.</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Jesus rose from the dead.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is the only explanation that explains why. 					Credible witnesses (1. truthful 2. competent 3. sufficient in number), were 					willing to give up everything receiving no profit in this life for their testimony.</a:t>
            </a:r>
          </a:p>
        </p:txBody>
      </p:sp>
      <p:sp>
        <p:nvSpPr>
          <p:cNvPr id="3" name="Action Button: Go Back or Previous 2">
            <a:hlinkClick r:id="rId3" action="ppaction://hlinksldjump" highlightClick="1">
              <a:snd r:embed="rId4" name="arrow.wav"/>
            </a:hlinkClick>
            <a:extLst>
              <a:ext uri="{FF2B5EF4-FFF2-40B4-BE49-F238E27FC236}">
                <a16:creationId xmlns:a16="http://schemas.microsoft.com/office/drawing/2014/main" id="{65799EE2-5B3E-45DE-93D9-094EE22590E4}"/>
              </a:ext>
            </a:extLst>
          </p:cNvPr>
          <p:cNvSpPr/>
          <p:nvPr/>
        </p:nvSpPr>
        <p:spPr>
          <a:xfrm>
            <a:off x="11327643" y="6400799"/>
            <a:ext cx="766549" cy="4026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439F0C7-56A2-4268-B84A-9040DDD3EC0C}"/>
              </a:ext>
            </a:extLst>
          </p:cNvPr>
          <p:cNvSpPr txBox="1"/>
          <p:nvPr/>
        </p:nvSpPr>
        <p:spPr>
          <a:xfrm>
            <a:off x="9869208" y="6400799"/>
            <a:ext cx="1292772" cy="40011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Last slide</a:t>
            </a:r>
          </a:p>
        </p:txBody>
      </p:sp>
    </p:spTree>
    <p:extLst>
      <p:ext uri="{BB962C8B-B14F-4D97-AF65-F5344CB8AC3E}">
        <p14:creationId xmlns:p14="http://schemas.microsoft.com/office/powerpoint/2010/main" val="3248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66D57D-BA19-46E7-B778-06CFBA340F55}"/>
              </a:ext>
            </a:extLst>
          </p:cNvPr>
          <p:cNvSpPr txBox="1"/>
          <p:nvPr/>
        </p:nvSpPr>
        <p:spPr>
          <a:xfrm>
            <a:off x="4366484" y="3151985"/>
            <a:ext cx="7825516"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13:27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27  "For those who live in Jerusalem, and their 	rulers, recognizing neither Him nor the utterances 	of the prophets which are read every Sabbath,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fulfilled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these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by condemning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Him.</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BFE9CEEE-BBDC-4D0F-8C11-E16E55474284}"/>
              </a:ext>
            </a:extLst>
          </p:cNvPr>
          <p:cNvPicPr>
            <a:picLocks noChangeAspect="1"/>
          </p:cNvPicPr>
          <p:nvPr/>
        </p:nvPicPr>
        <p:blipFill>
          <a:blip r:embed="rId4"/>
          <a:stretch>
            <a:fillRect/>
          </a:stretch>
        </p:blipFill>
        <p:spPr>
          <a:xfrm>
            <a:off x="0" y="1960711"/>
            <a:ext cx="5867400" cy="4906613"/>
          </a:xfrm>
          <a:prstGeom prst="rect">
            <a:avLst/>
          </a:prstGeom>
        </p:spPr>
      </p:pic>
      <p:sp>
        <p:nvSpPr>
          <p:cNvPr id="18" name="TextBox 17">
            <a:extLst>
              <a:ext uri="{FF2B5EF4-FFF2-40B4-BE49-F238E27FC236}">
                <a16:creationId xmlns:a16="http://schemas.microsoft.com/office/drawing/2014/main" id="{EC779AD0-181D-4767-A439-657866727701}"/>
              </a:ext>
            </a:extLst>
          </p:cNvPr>
          <p:cNvSpPr txBox="1"/>
          <p:nvPr/>
        </p:nvSpPr>
        <p:spPr>
          <a:xfrm>
            <a:off x="5930154" y="2369127"/>
            <a:ext cx="6234952" cy="3970318"/>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Psalm 2:1-3 (NASB)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Why are the nations in an uproar And 	the peoples devising a vain thing?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The kings of the earth take their stand 	And the rulers take counsel together 	Against the </a:t>
            </a:r>
            <a:r>
              <a:rPr kumimoji="0" lang="en-US" sz="28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against His 	Anointed, saying,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Let us tear their fetters apart And cast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away their cords from us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26" name="TextBox 25">
            <a:extLst>
              <a:ext uri="{FF2B5EF4-FFF2-40B4-BE49-F238E27FC236}">
                <a16:creationId xmlns:a16="http://schemas.microsoft.com/office/drawing/2014/main" id="{6F1E2D0D-9264-4CB8-B2B1-2114771093D2}"/>
              </a:ext>
            </a:extLst>
          </p:cNvPr>
          <p:cNvSpPr txBox="1"/>
          <p:nvPr/>
        </p:nvSpPr>
        <p:spPr>
          <a:xfrm>
            <a:off x="5867400" y="2237214"/>
            <a:ext cx="6297706" cy="4401205"/>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Matthew 21:37-39 (NASB)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37  "But afterward he sent his son to 	them, saying, 'They will respect my son.'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38  "But when the vine-growers saw the 	son, they said among themselves, 'This 	is the heir; come, let us kill him and 	seize his inheritance.'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39  "They took him, and threw him out of 	the vineyard and killed him.</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AAE63E1-3837-47A2-9437-52ECCAEB7B3B}"/>
              </a:ext>
            </a:extLst>
          </p:cNvPr>
          <p:cNvSpPr txBox="1"/>
          <p:nvPr/>
        </p:nvSpPr>
        <p:spPr>
          <a:xfrm>
            <a:off x="0" y="0"/>
            <a:ext cx="12192000" cy="2046714"/>
          </a:xfrm>
          <a:prstGeom prst="rect">
            <a:avLst/>
          </a:prstGeom>
          <a:blipFill>
            <a:blip r:embed="rId3"/>
            <a:tile tx="0" ty="0" sx="100000" sy="100000" flip="none" algn="tl"/>
          </a:blip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PAUL APPEALS TO O.T. PROPHETS AS PROOF THAT THE MESSIAH WOULD DIE AND RISE FROM THE DEAD</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Prophecy foretold the Messiah’s death and resurrection: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2:1-3; Ac 4:25-28;</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11:47-53; Mt 21:37-39;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2:4-7; Acts 1:9-11; Dan 7:13-14; Acts 13:27</a:t>
            </a:r>
          </a:p>
        </p:txBody>
      </p:sp>
      <p:pic>
        <p:nvPicPr>
          <p:cNvPr id="14" name="Picture 13">
            <a:extLst>
              <a:ext uri="{FF2B5EF4-FFF2-40B4-BE49-F238E27FC236}">
                <a16:creationId xmlns:a16="http://schemas.microsoft.com/office/drawing/2014/main" id="{AC332400-731E-423E-8AE9-503C9190019E}"/>
              </a:ext>
            </a:extLst>
          </p:cNvPr>
          <p:cNvPicPr>
            <a:picLocks noChangeAspect="1"/>
          </p:cNvPicPr>
          <p:nvPr/>
        </p:nvPicPr>
        <p:blipFill>
          <a:blip r:embed="rId5"/>
          <a:stretch>
            <a:fillRect/>
          </a:stretch>
        </p:blipFill>
        <p:spPr>
          <a:xfrm>
            <a:off x="0" y="1951386"/>
            <a:ext cx="4339590" cy="4906614"/>
          </a:xfrm>
          <a:prstGeom prst="rect">
            <a:avLst/>
          </a:prstGeom>
        </p:spPr>
      </p:pic>
      <p:sp>
        <p:nvSpPr>
          <p:cNvPr id="10" name="Action Button: Go Back or Previous 9">
            <a:hlinkClick r:id="rId6" action="ppaction://hlinksldjump" highlightClick="1">
              <a:snd r:embed="rId7" name="arrow.wav"/>
            </a:hlinkClick>
            <a:extLst>
              <a:ext uri="{FF2B5EF4-FFF2-40B4-BE49-F238E27FC236}">
                <a16:creationId xmlns:a16="http://schemas.microsoft.com/office/drawing/2014/main" id="{F5576A9A-3051-4518-9233-67EECEF929D0}"/>
              </a:ext>
            </a:extLst>
          </p:cNvPr>
          <p:cNvSpPr/>
          <p:nvPr/>
        </p:nvSpPr>
        <p:spPr>
          <a:xfrm>
            <a:off x="11112649" y="6442995"/>
            <a:ext cx="1041699" cy="36733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6044D8-6C18-4054-A3F8-EC49D45E8D0E}"/>
              </a:ext>
            </a:extLst>
          </p:cNvPr>
          <p:cNvSpPr txBox="1"/>
          <p:nvPr/>
        </p:nvSpPr>
        <p:spPr>
          <a:xfrm>
            <a:off x="16136" y="2011679"/>
            <a:ext cx="12138212" cy="4832092"/>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John 11:47-53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47  Therefore the chief priests and the Pharisees convened a council, and were 	saying, "What are we doing? For this man is performing many signs.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48  "If we let Him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go 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like this, all men will believe in Him, and the Romans will 	come and take away both our place and our nation."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49  But one of them, Caiaphas, who was high priest that year, said to them, "You 	know nothing at all,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50  nor do you take into account that it is expedient for you that one man die for 	the people, and that the whole nation not perish."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DAA5DE-4AAA-4F34-BAF5-61462ED8A92C}"/>
              </a:ext>
            </a:extLst>
          </p:cNvPr>
          <p:cNvSpPr txBox="1"/>
          <p:nvPr/>
        </p:nvSpPr>
        <p:spPr>
          <a:xfrm>
            <a:off x="16136" y="2883028"/>
            <a:ext cx="12138212" cy="3570208"/>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51  Now he did not say this on his own initiative, but being high priest that year,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 prophesied that Jesus was going to die for the nation,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52  and not for the nation only, but in order that He might also gather together 	into one the children of God who are scattered abroad.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53  So from that day on they planned together to kill Him.</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1B36F433-C368-4B0F-90E8-51B4ECF90620}"/>
              </a:ext>
            </a:extLst>
          </p:cNvPr>
          <p:cNvSpPr txBox="1"/>
          <p:nvPr/>
        </p:nvSpPr>
        <p:spPr>
          <a:xfrm>
            <a:off x="5894294" y="2162427"/>
            <a:ext cx="6270812" cy="4401205"/>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Psalm 2:4-7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He who sits in the heavens laughs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Lord scoffs at them.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Then He will speak to them in His anger 	And terrify them in His fury, saying,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"But as for Me,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 have installed My King 	Upon Zion, My holy mountain.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  "I will surely tell of the decree of 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 said to Me,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'You are My Son,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Today I have begotten You</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196FB28C-F946-40CE-BB81-3D5BCBFA7DBF}"/>
              </a:ext>
            </a:extLst>
          </p:cNvPr>
          <p:cNvSpPr txBox="1"/>
          <p:nvPr/>
        </p:nvSpPr>
        <p:spPr>
          <a:xfrm>
            <a:off x="4339590" y="2076227"/>
            <a:ext cx="7825516" cy="449353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1:9-11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9  And after He had said these things, He was lifted up 	while they were looking on, and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a cloud received Him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out of their sight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10  And as they were gazing intently into the sky while 	He was going, behold, two men in white clothing 	stood beside them.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11  They also said, "Men of Galilee, why do you stand 	looking into the sky? This Jesus, who has been taken 	up from you into heaven, will come in just the same 	way as you have watched Him go into heaven." </a:t>
            </a:r>
          </a:p>
        </p:txBody>
      </p:sp>
      <p:sp>
        <p:nvSpPr>
          <p:cNvPr id="4" name="TextBox 3">
            <a:extLst>
              <a:ext uri="{FF2B5EF4-FFF2-40B4-BE49-F238E27FC236}">
                <a16:creationId xmlns:a16="http://schemas.microsoft.com/office/drawing/2014/main" id="{105C699D-9323-4C22-8FB7-E9FB3E0E97A6}"/>
              </a:ext>
            </a:extLst>
          </p:cNvPr>
          <p:cNvSpPr txBox="1"/>
          <p:nvPr/>
        </p:nvSpPr>
        <p:spPr>
          <a:xfrm>
            <a:off x="4402344" y="1971384"/>
            <a:ext cx="7752004" cy="4893647"/>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Daniel 7:13-14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13  "I kept looking in the night visions, And behold, with 	the clouds of heaven One like a Son of Man was 	coming, And He came 	up to the Ancient of Days And 	was presented before Him.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14  "And to Him was given dominion, Glory and a 	kingdom, That all the peoples, nations and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men of 	every</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language Might serve Him. His dominion is an 	everlasting dominion Which will not pass away; And 	His kingdom is one Which will not be destroyed.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7EFB6F8-7FAD-4619-879B-33A3E4B576E5}"/>
              </a:ext>
            </a:extLst>
          </p:cNvPr>
          <p:cNvSpPr txBox="1"/>
          <p:nvPr/>
        </p:nvSpPr>
        <p:spPr>
          <a:xfrm>
            <a:off x="5930154" y="2183943"/>
            <a:ext cx="6261846" cy="4401205"/>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Acts 4:25-28 (NASB)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25  who by the Holy Spirit,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through</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the 	mouth of our father David Your 	servant, said,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WHY DID THE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GENTILES 	RAGE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AND THE PEOPLES DEVISE 	FUTILE THINGS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26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THE KINGS OF THE EARTH</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TOOK 	THEIR STAND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AND THE RULERS WERE 	GATHERED TOGETHER</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AGAINST THE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LORD AND AGAINST</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HIS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CHRIST</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20" name="TextBox 19">
            <a:extLst>
              <a:ext uri="{FF2B5EF4-FFF2-40B4-BE49-F238E27FC236}">
                <a16:creationId xmlns:a16="http://schemas.microsoft.com/office/drawing/2014/main" id="{BE4B746B-1DBC-490C-A3AB-E33B994E3F5A}"/>
              </a:ext>
            </a:extLst>
          </p:cNvPr>
          <p:cNvSpPr txBox="1"/>
          <p:nvPr/>
        </p:nvSpPr>
        <p:spPr>
          <a:xfrm>
            <a:off x="6019801" y="2712869"/>
            <a:ext cx="6172199" cy="3970318"/>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27  "For truly in this city there were 	gathered together against Your holy 	servant Jesus, whom You anointed, 	both Herod and Pontius Pilate, along 	with the Gentiles and the peoples of 	Israel,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28  to do whatever Your hand and Your 	purpose predestined to occur.</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5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8"/>
                                        </p:tgtEl>
                                        <p:attrNameLst>
                                          <p:attrName>ppt_w</p:attrName>
                                        </p:attrNameLst>
                                      </p:cBhvr>
                                      <p:tavLst>
                                        <p:tav tm="0">
                                          <p:val>
                                            <p:strVal val="ppt_w"/>
                                          </p:val>
                                        </p:tav>
                                        <p:tav tm="100000">
                                          <p:val>
                                            <p:fltVal val="0"/>
                                          </p:val>
                                        </p:tav>
                                      </p:tavLst>
                                    </p:anim>
                                    <p:anim calcmode="lin" valueType="num">
                                      <p:cBhvr>
                                        <p:cTn id="23" dur="500"/>
                                        <p:tgtEl>
                                          <p:spTgt spid="18"/>
                                        </p:tgtEl>
                                        <p:attrNameLst>
                                          <p:attrName>ppt_h</p:attrName>
                                        </p:attrNameLst>
                                      </p:cBhvr>
                                      <p:tavLst>
                                        <p:tav tm="0">
                                          <p:val>
                                            <p:strVal val="ppt_h"/>
                                          </p:val>
                                        </p:tav>
                                        <p:tav tm="100000">
                                          <p:val>
                                            <p:fltVal val="0"/>
                                          </p:val>
                                        </p:tav>
                                      </p:tavLst>
                                    </p:anim>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53"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19"/>
                                        </p:tgtEl>
                                        <p:attrNameLst>
                                          <p:attrName>ppt_w</p:attrName>
                                        </p:attrNameLst>
                                      </p:cBhvr>
                                      <p:tavLst>
                                        <p:tav tm="0">
                                          <p:val>
                                            <p:strVal val="ppt_w"/>
                                          </p:val>
                                        </p:tav>
                                        <p:tav tm="100000">
                                          <p:val>
                                            <p:fltVal val="0"/>
                                          </p:val>
                                        </p:tav>
                                      </p:tavLst>
                                    </p:anim>
                                    <p:anim calcmode="lin" valueType="num">
                                      <p:cBhvr>
                                        <p:cTn id="42" dur="500"/>
                                        <p:tgtEl>
                                          <p:spTgt spid="19"/>
                                        </p:tgtEl>
                                        <p:attrNameLst>
                                          <p:attrName>ppt_h</p:attrName>
                                        </p:attrNameLst>
                                      </p:cBhvr>
                                      <p:tavLst>
                                        <p:tav tm="0">
                                          <p:val>
                                            <p:strVal val="ppt_h"/>
                                          </p:val>
                                        </p:tav>
                                        <p:tav tm="100000">
                                          <p:val>
                                            <p:fltVal val="0"/>
                                          </p:val>
                                        </p:tav>
                                      </p:tavLst>
                                    </p:anim>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20"/>
                                        </p:tgtEl>
                                        <p:attrNameLst>
                                          <p:attrName>ppt_w</p:attrName>
                                        </p:attrNameLst>
                                      </p:cBhvr>
                                      <p:tavLst>
                                        <p:tav tm="0">
                                          <p:val>
                                            <p:strVal val="ppt_w"/>
                                          </p:val>
                                        </p:tav>
                                        <p:tav tm="100000">
                                          <p:val>
                                            <p:fltVal val="0"/>
                                          </p:val>
                                        </p:tav>
                                      </p:tavLst>
                                    </p:anim>
                                    <p:anim calcmode="lin" valueType="num">
                                      <p:cBhvr>
                                        <p:cTn id="47" dur="500"/>
                                        <p:tgtEl>
                                          <p:spTgt spid="20"/>
                                        </p:tgtEl>
                                        <p:attrNameLst>
                                          <p:attrName>ppt_h</p:attrName>
                                        </p:attrNameLst>
                                      </p:cBhvr>
                                      <p:tavLst>
                                        <p:tav tm="0">
                                          <p:val>
                                            <p:strVal val="ppt_h"/>
                                          </p:val>
                                        </p:tav>
                                        <p:tav tm="100000">
                                          <p:val>
                                            <p:fltVal val="0"/>
                                          </p:val>
                                        </p:tav>
                                      </p:tavLst>
                                    </p:anim>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grpId="1" nodeType="click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6"/>
                                        </p:tgtEl>
                                        <p:attrNameLst>
                                          <p:attrName>ppt_w</p:attrName>
                                        </p:attrNameLst>
                                      </p:cBhvr>
                                      <p:tavLst>
                                        <p:tav tm="0">
                                          <p:val>
                                            <p:strVal val="ppt_w"/>
                                          </p:val>
                                        </p:tav>
                                        <p:tav tm="100000">
                                          <p:val>
                                            <p:fltVal val="0"/>
                                          </p:val>
                                        </p:tav>
                                      </p:tavLst>
                                    </p:anim>
                                    <p:anim calcmode="lin" valueType="num">
                                      <p:cBhvr>
                                        <p:cTn id="70" dur="500"/>
                                        <p:tgtEl>
                                          <p:spTgt spid="6"/>
                                        </p:tgtEl>
                                        <p:attrNameLst>
                                          <p:attrName>ppt_h</p:attrName>
                                        </p:attrNameLst>
                                      </p:cBhvr>
                                      <p:tavLst>
                                        <p:tav tm="0">
                                          <p:val>
                                            <p:strVal val="ppt_h"/>
                                          </p:val>
                                        </p:tav>
                                        <p:tav tm="100000">
                                          <p:val>
                                            <p:fltVal val="0"/>
                                          </p:val>
                                        </p:tav>
                                      </p:tavLst>
                                    </p:anim>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par>
                                <p:cTn id="73" presetID="53" presetClass="entr" presetSubtype="16"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ppt_w</p:attrName>
                                        </p:attrNameLst>
                                      </p:cBhvr>
                                      <p:tavLst>
                                        <p:tav tm="0">
                                          <p:val>
                                            <p:fltVal val="0"/>
                                          </p:val>
                                        </p:tav>
                                        <p:tav tm="100000">
                                          <p:val>
                                            <p:strVal val="#ppt_w"/>
                                          </p:val>
                                        </p:tav>
                                      </p:tavLst>
                                    </p:anim>
                                    <p:anim calcmode="lin" valueType="num">
                                      <p:cBhvr>
                                        <p:cTn id="76" dur="500" fill="hold"/>
                                        <p:tgtEl>
                                          <p:spTgt spid="26"/>
                                        </p:tgtEl>
                                        <p:attrNameLst>
                                          <p:attrName>ppt_h</p:attrName>
                                        </p:attrNameLst>
                                      </p:cBhvr>
                                      <p:tavLst>
                                        <p:tav tm="0">
                                          <p:val>
                                            <p:fltVal val="0"/>
                                          </p:val>
                                        </p:tav>
                                        <p:tav tm="100000">
                                          <p:val>
                                            <p:strVal val="#ppt_h"/>
                                          </p:val>
                                        </p:tav>
                                      </p:tavLst>
                                    </p:anim>
                                    <p:animEffect transition="in" filter="fad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26"/>
                                        </p:tgtEl>
                                        <p:attrNameLst>
                                          <p:attrName>ppt_w</p:attrName>
                                        </p:attrNameLst>
                                      </p:cBhvr>
                                      <p:tavLst>
                                        <p:tav tm="0">
                                          <p:val>
                                            <p:strVal val="ppt_w"/>
                                          </p:val>
                                        </p:tav>
                                        <p:tav tm="100000">
                                          <p:val>
                                            <p:fltVal val="0"/>
                                          </p:val>
                                        </p:tav>
                                      </p:tavLst>
                                    </p:anim>
                                    <p:anim calcmode="lin" valueType="num">
                                      <p:cBhvr>
                                        <p:cTn id="82" dur="500"/>
                                        <p:tgtEl>
                                          <p:spTgt spid="26"/>
                                        </p:tgtEl>
                                        <p:attrNameLst>
                                          <p:attrName>ppt_h</p:attrName>
                                        </p:attrNameLst>
                                      </p:cBhvr>
                                      <p:tavLst>
                                        <p:tav tm="0">
                                          <p:val>
                                            <p:strVal val="ppt_h"/>
                                          </p:val>
                                        </p:tav>
                                        <p:tav tm="100000">
                                          <p:val>
                                            <p:fltVal val="0"/>
                                          </p:val>
                                        </p:tav>
                                      </p:tavLst>
                                    </p:anim>
                                    <p:animEffect transition="out" filter="fade">
                                      <p:cBhvr>
                                        <p:cTn id="83" dur="500"/>
                                        <p:tgtEl>
                                          <p:spTgt spid="26"/>
                                        </p:tgtEl>
                                      </p:cBhvr>
                                    </p:animEffect>
                                    <p:set>
                                      <p:cBhvr>
                                        <p:cTn id="84" dur="1" fill="hold">
                                          <p:stCondLst>
                                            <p:cond delay="499"/>
                                          </p:stCondLst>
                                        </p:cTn>
                                        <p:tgtEl>
                                          <p:spTgt spid="26"/>
                                        </p:tgtEl>
                                        <p:attrNameLst>
                                          <p:attrName>style.visibility</p:attrName>
                                        </p:attrNameLst>
                                      </p:cBhvr>
                                      <p:to>
                                        <p:strVal val="hidden"/>
                                      </p:to>
                                    </p:set>
                                  </p:childTnLst>
                                </p:cTn>
                              </p:par>
                              <p:par>
                                <p:cTn id="85" presetID="53" presetClass="entr" presetSubtype="16"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animEffect transition="in" filter="fade">
                                      <p:cBhvr>
                                        <p:cTn id="89" dur="500"/>
                                        <p:tgtEl>
                                          <p:spTgt spid="2"/>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2"/>
                                        </p:tgtEl>
                                        <p:attrNameLst>
                                          <p:attrName>ppt_w</p:attrName>
                                        </p:attrNameLst>
                                      </p:cBhvr>
                                      <p:tavLst>
                                        <p:tav tm="0">
                                          <p:val>
                                            <p:strVal val="ppt_w"/>
                                          </p:val>
                                        </p:tav>
                                        <p:tav tm="100000">
                                          <p:val>
                                            <p:fltVal val="0"/>
                                          </p:val>
                                        </p:tav>
                                      </p:tavLst>
                                    </p:anim>
                                    <p:anim calcmode="lin" valueType="num">
                                      <p:cBhvr>
                                        <p:cTn id="94" dur="500"/>
                                        <p:tgtEl>
                                          <p:spTgt spid="2"/>
                                        </p:tgtEl>
                                        <p:attrNameLst>
                                          <p:attrName>ppt_h</p:attrName>
                                        </p:attrNameLst>
                                      </p:cBhvr>
                                      <p:tavLst>
                                        <p:tav tm="0">
                                          <p:val>
                                            <p:strVal val="ppt_h"/>
                                          </p:val>
                                        </p:tav>
                                        <p:tav tm="100000">
                                          <p:val>
                                            <p:fltVal val="0"/>
                                          </p:val>
                                        </p:tav>
                                      </p:tavLst>
                                    </p:anim>
                                    <p:animEffect transition="out" filter="fade">
                                      <p:cBhvr>
                                        <p:cTn id="95" dur="500"/>
                                        <p:tgtEl>
                                          <p:spTgt spid="2"/>
                                        </p:tgtEl>
                                      </p:cBhvr>
                                    </p:animEffect>
                                    <p:set>
                                      <p:cBhvr>
                                        <p:cTn id="96" dur="1" fill="hold">
                                          <p:stCondLst>
                                            <p:cond delay="499"/>
                                          </p:stCondLst>
                                        </p:cTn>
                                        <p:tgtEl>
                                          <p:spTgt spid="2"/>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7"/>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ppt_w</p:attrName>
                                        </p:attrNameLst>
                                      </p:cBhvr>
                                      <p:tavLst>
                                        <p:tav tm="0">
                                          <p:val>
                                            <p:fltVal val="0"/>
                                          </p:val>
                                        </p:tav>
                                        <p:tav tm="100000">
                                          <p:val>
                                            <p:strVal val="#ppt_w"/>
                                          </p:val>
                                        </p:tav>
                                      </p:tavLst>
                                    </p:anim>
                                    <p:anim calcmode="lin" valueType="num">
                                      <p:cBhvr>
                                        <p:cTn id="102" dur="500" fill="hold"/>
                                        <p:tgtEl>
                                          <p:spTgt spid="14"/>
                                        </p:tgtEl>
                                        <p:attrNameLst>
                                          <p:attrName>ppt_h</p:attrName>
                                        </p:attrNameLst>
                                      </p:cBhvr>
                                      <p:tavLst>
                                        <p:tav tm="0">
                                          <p:val>
                                            <p:fltVal val="0"/>
                                          </p:val>
                                        </p:tav>
                                        <p:tav tm="100000">
                                          <p:val>
                                            <p:strVal val="#ppt_h"/>
                                          </p:val>
                                        </p:tav>
                                      </p:tavLst>
                                    </p:anim>
                                    <p:animEffect transition="in" filter="fade">
                                      <p:cBhvr>
                                        <p:cTn id="103" dur="500"/>
                                        <p:tgtEl>
                                          <p:spTgt spid="1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9"/>
                                        </p:tgtEl>
                                        <p:attrNameLst>
                                          <p:attrName>style.visibility</p:attrName>
                                        </p:attrNameLst>
                                      </p:cBhvr>
                                      <p:to>
                                        <p:strVal val="visible"/>
                                      </p:to>
                                    </p:set>
                                    <p:anim calcmode="lin" valueType="num">
                                      <p:cBhvr>
                                        <p:cTn id="106" dur="500" fill="hold"/>
                                        <p:tgtEl>
                                          <p:spTgt spid="9"/>
                                        </p:tgtEl>
                                        <p:attrNameLst>
                                          <p:attrName>ppt_w</p:attrName>
                                        </p:attrNameLst>
                                      </p:cBhvr>
                                      <p:tavLst>
                                        <p:tav tm="0">
                                          <p:val>
                                            <p:fltVal val="0"/>
                                          </p:val>
                                        </p:tav>
                                        <p:tav tm="100000">
                                          <p:val>
                                            <p:strVal val="#ppt_w"/>
                                          </p:val>
                                        </p:tav>
                                      </p:tavLst>
                                    </p:anim>
                                    <p:anim calcmode="lin" valueType="num">
                                      <p:cBhvr>
                                        <p:cTn id="107" dur="500" fill="hold"/>
                                        <p:tgtEl>
                                          <p:spTgt spid="9"/>
                                        </p:tgtEl>
                                        <p:attrNameLst>
                                          <p:attrName>ppt_h</p:attrName>
                                        </p:attrNameLst>
                                      </p:cBhvr>
                                      <p:tavLst>
                                        <p:tav tm="0">
                                          <p:val>
                                            <p:fltVal val="0"/>
                                          </p:val>
                                        </p:tav>
                                        <p:tav tm="100000">
                                          <p:val>
                                            <p:strVal val="#ppt_h"/>
                                          </p:val>
                                        </p:tav>
                                      </p:tavLst>
                                    </p:anim>
                                    <p:animEffect transition="in" filter="fade">
                                      <p:cBhvr>
                                        <p:cTn id="108" dur="500"/>
                                        <p:tgtEl>
                                          <p:spTgt spid="9"/>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xit" presetSubtype="32" fill="hold" grpId="1" nodeType="clickEffect">
                                  <p:stCondLst>
                                    <p:cond delay="0"/>
                                  </p:stCondLst>
                                  <p:childTnLst>
                                    <p:anim calcmode="lin" valueType="num">
                                      <p:cBhvr>
                                        <p:cTn id="112" dur="500"/>
                                        <p:tgtEl>
                                          <p:spTgt spid="9"/>
                                        </p:tgtEl>
                                        <p:attrNameLst>
                                          <p:attrName>ppt_w</p:attrName>
                                        </p:attrNameLst>
                                      </p:cBhvr>
                                      <p:tavLst>
                                        <p:tav tm="0">
                                          <p:val>
                                            <p:strVal val="ppt_w"/>
                                          </p:val>
                                        </p:tav>
                                        <p:tav tm="100000">
                                          <p:val>
                                            <p:fltVal val="0"/>
                                          </p:val>
                                        </p:tav>
                                      </p:tavLst>
                                    </p:anim>
                                    <p:anim calcmode="lin" valueType="num">
                                      <p:cBhvr>
                                        <p:cTn id="113" dur="500"/>
                                        <p:tgtEl>
                                          <p:spTgt spid="9"/>
                                        </p:tgtEl>
                                        <p:attrNameLst>
                                          <p:attrName>ppt_h</p:attrName>
                                        </p:attrNameLst>
                                      </p:cBhvr>
                                      <p:tavLst>
                                        <p:tav tm="0">
                                          <p:val>
                                            <p:strVal val="ppt_h"/>
                                          </p:val>
                                        </p:tav>
                                        <p:tav tm="100000">
                                          <p:val>
                                            <p:fltVal val="0"/>
                                          </p:val>
                                        </p:tav>
                                      </p:tavLst>
                                    </p:anim>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53" presetClass="entr" presetSubtype="16" fill="hold" grpId="0" nodeType="withEffect">
                                  <p:stCondLst>
                                    <p:cond delay="0"/>
                                  </p:stCondLst>
                                  <p:childTnLst>
                                    <p:set>
                                      <p:cBhvr>
                                        <p:cTn id="117" dur="1" fill="hold">
                                          <p:stCondLst>
                                            <p:cond delay="0"/>
                                          </p:stCondLst>
                                        </p:cTn>
                                        <p:tgtEl>
                                          <p:spTgt spid="4"/>
                                        </p:tgtEl>
                                        <p:attrNameLst>
                                          <p:attrName>style.visibility</p:attrName>
                                        </p:attrNameLst>
                                      </p:cBhvr>
                                      <p:to>
                                        <p:strVal val="visible"/>
                                      </p:to>
                                    </p:set>
                                    <p:anim calcmode="lin" valueType="num">
                                      <p:cBhvr>
                                        <p:cTn id="118" dur="500" fill="hold"/>
                                        <p:tgtEl>
                                          <p:spTgt spid="4"/>
                                        </p:tgtEl>
                                        <p:attrNameLst>
                                          <p:attrName>ppt_w</p:attrName>
                                        </p:attrNameLst>
                                      </p:cBhvr>
                                      <p:tavLst>
                                        <p:tav tm="0">
                                          <p:val>
                                            <p:fltVal val="0"/>
                                          </p:val>
                                        </p:tav>
                                        <p:tav tm="100000">
                                          <p:val>
                                            <p:strVal val="#ppt_w"/>
                                          </p:val>
                                        </p:tav>
                                      </p:tavLst>
                                    </p:anim>
                                    <p:anim calcmode="lin" valueType="num">
                                      <p:cBhvr>
                                        <p:cTn id="119" dur="500" fill="hold"/>
                                        <p:tgtEl>
                                          <p:spTgt spid="4"/>
                                        </p:tgtEl>
                                        <p:attrNameLst>
                                          <p:attrName>ppt_h</p:attrName>
                                        </p:attrNameLst>
                                      </p:cBhvr>
                                      <p:tavLst>
                                        <p:tav tm="0">
                                          <p:val>
                                            <p:fltVal val="0"/>
                                          </p:val>
                                        </p:tav>
                                        <p:tav tm="100000">
                                          <p:val>
                                            <p:strVal val="#ppt_h"/>
                                          </p:val>
                                        </p:tav>
                                      </p:tavLst>
                                    </p:anim>
                                    <p:animEffect transition="in" filter="fade">
                                      <p:cBhvr>
                                        <p:cTn id="120" dur="500"/>
                                        <p:tgtEl>
                                          <p:spTgt spid="4"/>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xit" presetSubtype="32" fill="hold" grpId="1" nodeType="clickEffect">
                                  <p:stCondLst>
                                    <p:cond delay="0"/>
                                  </p:stCondLst>
                                  <p:childTnLst>
                                    <p:anim calcmode="lin" valueType="num">
                                      <p:cBhvr>
                                        <p:cTn id="124" dur="500"/>
                                        <p:tgtEl>
                                          <p:spTgt spid="4"/>
                                        </p:tgtEl>
                                        <p:attrNameLst>
                                          <p:attrName>ppt_w</p:attrName>
                                        </p:attrNameLst>
                                      </p:cBhvr>
                                      <p:tavLst>
                                        <p:tav tm="0">
                                          <p:val>
                                            <p:strVal val="ppt_w"/>
                                          </p:val>
                                        </p:tav>
                                        <p:tav tm="100000">
                                          <p:val>
                                            <p:fltVal val="0"/>
                                          </p:val>
                                        </p:tav>
                                      </p:tavLst>
                                    </p:anim>
                                    <p:anim calcmode="lin" valueType="num">
                                      <p:cBhvr>
                                        <p:cTn id="125" dur="500"/>
                                        <p:tgtEl>
                                          <p:spTgt spid="4"/>
                                        </p:tgtEl>
                                        <p:attrNameLst>
                                          <p:attrName>ppt_h</p:attrName>
                                        </p:attrNameLst>
                                      </p:cBhvr>
                                      <p:tavLst>
                                        <p:tav tm="0">
                                          <p:val>
                                            <p:strVal val="ppt_h"/>
                                          </p:val>
                                        </p:tav>
                                        <p:tav tm="100000">
                                          <p:val>
                                            <p:fltVal val="0"/>
                                          </p:val>
                                        </p:tav>
                                      </p:tavLst>
                                    </p:anim>
                                    <p:animEffect transition="out" filter="fade">
                                      <p:cBhvr>
                                        <p:cTn id="126" dur="500"/>
                                        <p:tgtEl>
                                          <p:spTgt spid="4"/>
                                        </p:tgtEl>
                                      </p:cBhvr>
                                    </p:animEffect>
                                    <p:set>
                                      <p:cBhvr>
                                        <p:cTn id="127" dur="1" fill="hold">
                                          <p:stCondLst>
                                            <p:cond delay="499"/>
                                          </p:stCondLst>
                                        </p:cTn>
                                        <p:tgtEl>
                                          <p:spTgt spid="4"/>
                                        </p:tgtEl>
                                        <p:attrNameLst>
                                          <p:attrName>style.visibility</p:attrName>
                                        </p:attrNameLst>
                                      </p:cBhvr>
                                      <p:to>
                                        <p:strVal val="hidden"/>
                                      </p:to>
                                    </p:set>
                                  </p:childTnLst>
                                </p:cTn>
                              </p:par>
                              <p:par>
                                <p:cTn id="128" presetID="53" presetClass="entr" presetSubtype="16" fill="hold" grpId="0" nodeType="withEffect">
                                  <p:stCondLst>
                                    <p:cond delay="0"/>
                                  </p:stCondLst>
                                  <p:childTnLst>
                                    <p:set>
                                      <p:cBhvr>
                                        <p:cTn id="129" dur="1" fill="hold">
                                          <p:stCondLst>
                                            <p:cond delay="0"/>
                                          </p:stCondLst>
                                        </p:cTn>
                                        <p:tgtEl>
                                          <p:spTgt spid="5"/>
                                        </p:tgtEl>
                                        <p:attrNameLst>
                                          <p:attrName>style.visibility</p:attrName>
                                        </p:attrNameLst>
                                      </p:cBhvr>
                                      <p:to>
                                        <p:strVal val="visible"/>
                                      </p:to>
                                    </p:set>
                                    <p:anim calcmode="lin" valueType="num">
                                      <p:cBhvr>
                                        <p:cTn id="130" dur="500" fill="hold"/>
                                        <p:tgtEl>
                                          <p:spTgt spid="5"/>
                                        </p:tgtEl>
                                        <p:attrNameLst>
                                          <p:attrName>ppt_w</p:attrName>
                                        </p:attrNameLst>
                                      </p:cBhvr>
                                      <p:tavLst>
                                        <p:tav tm="0">
                                          <p:val>
                                            <p:fltVal val="0"/>
                                          </p:val>
                                        </p:tav>
                                        <p:tav tm="100000">
                                          <p:val>
                                            <p:strVal val="#ppt_w"/>
                                          </p:val>
                                        </p:tav>
                                      </p:tavLst>
                                    </p:anim>
                                    <p:anim calcmode="lin" valueType="num">
                                      <p:cBhvr>
                                        <p:cTn id="131" dur="500" fill="hold"/>
                                        <p:tgtEl>
                                          <p:spTgt spid="5"/>
                                        </p:tgtEl>
                                        <p:attrNameLst>
                                          <p:attrName>ppt_h</p:attrName>
                                        </p:attrNameLst>
                                      </p:cBhvr>
                                      <p:tavLst>
                                        <p:tav tm="0">
                                          <p:val>
                                            <p:fltVal val="0"/>
                                          </p:val>
                                        </p:tav>
                                        <p:tav tm="100000">
                                          <p:val>
                                            <p:strVal val="#ppt_h"/>
                                          </p:val>
                                        </p:tav>
                                      </p:tavLst>
                                    </p:anim>
                                    <p:animEffect transition="in" filter="fade">
                                      <p:cBhvr>
                                        <p:cTn id="132" dur="500"/>
                                        <p:tgtEl>
                                          <p:spTgt spid="5"/>
                                        </p:tgtEl>
                                      </p:cBhvr>
                                    </p:animEffect>
                                  </p:childTnLst>
                                </p:cTn>
                              </p:par>
                              <p:par>
                                <p:cTn id="133" presetID="1" presetClass="entr" presetSubtype="0" fill="hold" grpId="0" nodeType="withEffect">
                                  <p:stCondLst>
                                    <p:cond delay="0"/>
                                  </p:stCondLst>
                                  <p:childTnLst>
                                    <p:set>
                                      <p:cBhvr>
                                        <p:cTn id="1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8" grpId="1" animBg="1"/>
      <p:bldP spid="26" grpId="0" animBg="1"/>
      <p:bldP spid="26" grpId="1" animBg="1"/>
      <p:bldP spid="10" grpId="0" animBg="1"/>
      <p:bldP spid="6" grpId="0" animBg="1"/>
      <p:bldP spid="6" grpId="1" animBg="1"/>
      <p:bldP spid="7" grpId="0" animBg="1"/>
      <p:bldP spid="7" grpId="1" animBg="1"/>
      <p:bldP spid="2" grpId="0" animBg="1"/>
      <p:bldP spid="2" grpId="1" animBg="1"/>
      <p:bldP spid="9" grpId="0" animBg="1"/>
      <p:bldP spid="9" grpId="1" animBg="1"/>
      <p:bldP spid="4" grpId="0" animBg="1"/>
      <p:bldP spid="4" grpId="1" animBg="1"/>
      <p:bldP spid="19" grpId="0" animBg="1"/>
      <p:bldP spid="19" grpId="1"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65B24B-156B-49DA-A679-BD6D6368A72D}"/>
              </a:ext>
            </a:extLst>
          </p:cNvPr>
          <p:cNvSpPr txBox="1"/>
          <p:nvPr/>
        </p:nvSpPr>
        <p:spPr>
          <a:xfrm>
            <a:off x="4416171" y="2130014"/>
            <a:ext cx="7775829" cy="4493538"/>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Acts 13:34-37 (NASB) </a:t>
            </a:r>
            <a:b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34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As for the fact</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that He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raised Him up from the dead</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no longer to return to decay</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He has spoken in this 	way: 'I </a:t>
            </a:r>
            <a:r>
              <a:rPr kumimoji="0" lang="en-US" sz="2600" b="0" i="0" u="none" strike="noStrike" kern="1200" cap="small" spc="0" normalizeH="0" baseline="0" noProof="0" dirty="0">
                <a:ln>
                  <a:noFill/>
                </a:ln>
                <a:solidFill>
                  <a:srgbClr val="FF0000"/>
                </a:solidFill>
                <a:effectLst/>
                <a:uLnTx/>
                <a:uFillTx/>
                <a:latin typeface="Calibri" panose="020F0502020204030204"/>
                <a:ea typeface="+mn-ea"/>
                <a:cs typeface="+mn-cs"/>
              </a:rPr>
              <a:t>WILL GIVE YOU THE HOLY</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and</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small" spc="0" normalizeH="0" baseline="0" noProof="0" dirty="0">
                <a:ln>
                  <a:noFill/>
                </a:ln>
                <a:solidFill>
                  <a:srgbClr val="FF0000"/>
                </a:solidFill>
                <a:effectLst/>
                <a:uLnTx/>
                <a:uFillTx/>
                <a:latin typeface="Calibri" panose="020F0502020204030204"/>
                <a:ea typeface="+mn-ea"/>
                <a:cs typeface="+mn-cs"/>
              </a:rPr>
              <a:t>SURE</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blessings</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small" spc="0" normalizeH="0" baseline="0" noProof="0" dirty="0">
                <a:ln>
                  <a:noFill/>
                </a:ln>
                <a:solidFill>
                  <a:srgbClr val="FF0000"/>
                </a:solidFill>
                <a:effectLst/>
                <a:uLnTx/>
                <a:uFillTx/>
                <a:latin typeface="Calibri" panose="020F0502020204030204"/>
                <a:ea typeface="+mn-ea"/>
                <a:cs typeface="+mn-cs"/>
              </a:rPr>
              <a:t>OF</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small" spc="0" normalizeH="0" baseline="0" noProof="0" dirty="0">
                <a:ln>
                  <a:noFill/>
                </a:ln>
                <a:solidFill>
                  <a:srgbClr val="FF0000"/>
                </a:solidFill>
                <a:effectLst/>
                <a:uLnTx/>
                <a:uFillTx/>
                <a:latin typeface="Calibri" panose="020F0502020204030204"/>
                <a:ea typeface="+mn-ea"/>
                <a:cs typeface="+mn-cs"/>
              </a:rPr>
              <a:t>DAVID</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35  "Therefore He also says in another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Psalm,</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small" spc="0" normalizeH="0" baseline="0" noProof="0" dirty="0">
                <a:ln>
                  <a:noFill/>
                </a:ln>
                <a:solidFill>
                  <a:srgbClr val="FF0000"/>
                </a:solidFill>
                <a:effectLst/>
                <a:uLnTx/>
                <a:uFillTx/>
                <a:latin typeface="Calibri" panose="020F0502020204030204"/>
                <a:ea typeface="+mn-ea"/>
                <a:cs typeface="+mn-cs"/>
              </a:rPr>
              <a:t>YOU WILL </a:t>
            </a:r>
            <a:r>
              <a:rPr kumimoji="0" lang="en-US" sz="2600" b="0" i="0" u="none" strike="noStrike" kern="1200" cap="small"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small" spc="0" normalizeH="0" baseline="0" noProof="0" dirty="0">
                <a:ln>
                  <a:noFill/>
                </a:ln>
                <a:solidFill>
                  <a:srgbClr val="FF0000"/>
                </a:solidFill>
                <a:effectLst/>
                <a:uLnTx/>
                <a:uFillTx/>
                <a:latin typeface="Calibri" panose="020F0502020204030204"/>
                <a:ea typeface="+mn-ea"/>
                <a:cs typeface="+mn-cs"/>
              </a:rPr>
              <a:t>NOT</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small" spc="0" normalizeH="0" baseline="0" noProof="0" dirty="0">
                <a:ln>
                  <a:noFill/>
                </a:ln>
                <a:solidFill>
                  <a:srgbClr val="FF0000"/>
                </a:solidFill>
                <a:effectLst/>
                <a:uLnTx/>
                <a:uFillTx/>
                <a:latin typeface="Calibri" panose="020F0502020204030204"/>
                <a:ea typeface="+mn-ea"/>
                <a:cs typeface="+mn-cs"/>
              </a:rPr>
              <a:t>ALLOW</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small" spc="0" normalizeH="0" baseline="0" noProof="0" dirty="0">
                <a:ln>
                  <a:noFill/>
                </a:ln>
                <a:solidFill>
                  <a:srgbClr val="FF0000"/>
                </a:solidFill>
                <a:effectLst/>
                <a:uLnTx/>
                <a:uFillTx/>
                <a:latin typeface="Calibri" panose="020F0502020204030204"/>
                <a:ea typeface="+mn-ea"/>
                <a:cs typeface="+mn-cs"/>
              </a:rPr>
              <a:t>YOUR</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small" spc="0" normalizeH="0" baseline="0" noProof="0" dirty="0">
                <a:ln>
                  <a:noFill/>
                </a:ln>
                <a:solidFill>
                  <a:srgbClr val="FF0000"/>
                </a:solidFill>
                <a:effectLst/>
                <a:uLnTx/>
                <a:uFillTx/>
                <a:latin typeface="Calibri" panose="020F0502020204030204"/>
                <a:ea typeface="+mn-ea"/>
                <a:cs typeface="+mn-cs"/>
              </a:rPr>
              <a:t>HOLY</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small" spc="0" normalizeH="0" baseline="0" noProof="0" dirty="0">
                <a:ln>
                  <a:noFill/>
                </a:ln>
                <a:solidFill>
                  <a:srgbClr val="FF0000"/>
                </a:solidFill>
                <a:effectLst/>
                <a:uLnTx/>
                <a:uFillTx/>
                <a:latin typeface="Calibri" panose="020F0502020204030204"/>
                <a:ea typeface="+mn-ea"/>
                <a:cs typeface="+mn-cs"/>
              </a:rPr>
              <a:t>ONE TO</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small" spc="0" normalizeH="0" baseline="0" noProof="0" dirty="0">
                <a:ln>
                  <a:noFill/>
                </a:ln>
                <a:solidFill>
                  <a:srgbClr val="FF0000"/>
                </a:solidFill>
                <a:effectLst/>
                <a:uLnTx/>
                <a:uFillTx/>
                <a:latin typeface="Calibri" panose="020F0502020204030204"/>
                <a:ea typeface="+mn-ea"/>
                <a:cs typeface="+mn-cs"/>
              </a:rPr>
              <a:t>UNDERGO DECAY</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36  "For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David</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after he had served the purpose of God 	in his own generation,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fell asleep, and was laid among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his fathers and underwent decay</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37  </a:t>
            </a:r>
            <a:r>
              <a:rPr kumimoji="0" lang="en-US" sz="2600" b="1" i="0" u="sng" strike="noStrike" kern="1200" cap="none" spc="0" normalizeH="0" baseline="0" noProof="0" dirty="0">
                <a:ln>
                  <a:noFill/>
                </a:ln>
                <a:solidFill>
                  <a:srgbClr val="FF0000"/>
                </a:solidFill>
                <a:effectLst/>
                <a:uLnTx/>
                <a:uFillTx/>
                <a:latin typeface="Calibri" panose="020F0502020204030204"/>
                <a:ea typeface="+mn-ea"/>
                <a:cs typeface="+mn-cs"/>
              </a:rPr>
              <a:t>but He whom God raised did not undergo decay</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6AAE63E1-3837-47A2-9437-52ECCAEB7B3B}"/>
              </a:ext>
            </a:extLst>
          </p:cNvPr>
          <p:cNvSpPr txBox="1"/>
          <p:nvPr/>
        </p:nvSpPr>
        <p:spPr>
          <a:xfrm>
            <a:off x="0" y="0"/>
            <a:ext cx="12192000" cy="2046714"/>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OLD TESTAMENT PROPHECY</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FORETOLD THE RESURRECTION OF THE MESSIAH</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Prophecy foretold the Messiah’s death and resurrection before his body could 	begin to decay: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13:34-37;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16:8-11; Acts 2:29-31</a:t>
            </a:r>
          </a:p>
        </p:txBody>
      </p:sp>
      <p:pic>
        <p:nvPicPr>
          <p:cNvPr id="5" name="Picture 4">
            <a:extLst>
              <a:ext uri="{FF2B5EF4-FFF2-40B4-BE49-F238E27FC236}">
                <a16:creationId xmlns:a16="http://schemas.microsoft.com/office/drawing/2014/main" id="{44FC6B17-8737-48D7-A74B-A2BE90D87CC8}"/>
              </a:ext>
            </a:extLst>
          </p:cNvPr>
          <p:cNvPicPr>
            <a:picLocks noChangeAspect="1"/>
          </p:cNvPicPr>
          <p:nvPr/>
        </p:nvPicPr>
        <p:blipFill>
          <a:blip r:embed="rId3"/>
          <a:stretch>
            <a:fillRect/>
          </a:stretch>
        </p:blipFill>
        <p:spPr>
          <a:xfrm>
            <a:off x="0" y="1990170"/>
            <a:ext cx="4346091" cy="4872487"/>
          </a:xfrm>
          <a:prstGeom prst="rect">
            <a:avLst/>
          </a:prstGeom>
        </p:spPr>
      </p:pic>
      <p:sp>
        <p:nvSpPr>
          <p:cNvPr id="7" name="Action Button: Go Back or Previous 6">
            <a:hlinkClick r:id="rId4" action="ppaction://hlinksldjump" highlightClick="1">
              <a:snd r:embed="rId5" name="arrow.wav"/>
            </a:hlinkClick>
            <a:extLst>
              <a:ext uri="{FF2B5EF4-FFF2-40B4-BE49-F238E27FC236}">
                <a16:creationId xmlns:a16="http://schemas.microsoft.com/office/drawing/2014/main" id="{7C9845E9-6651-4E3A-BBDF-2A213050BE8D}"/>
              </a:ext>
            </a:extLst>
          </p:cNvPr>
          <p:cNvSpPr/>
          <p:nvPr/>
        </p:nvSpPr>
        <p:spPr>
          <a:xfrm>
            <a:off x="11187953" y="527125"/>
            <a:ext cx="914400" cy="26894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CD9297E-1A05-4397-B348-9B2EE312D1C9}"/>
              </a:ext>
            </a:extLst>
          </p:cNvPr>
          <p:cNvSpPr txBox="1"/>
          <p:nvPr/>
        </p:nvSpPr>
        <p:spPr>
          <a:xfrm>
            <a:off x="4346091" y="2132778"/>
            <a:ext cx="7878184" cy="4401205"/>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2:29-31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29  "Brethren, I may confidently say to you regarding 	the patriarch David that he both died and was 	buried, and his tomb is with us to this day.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  "And so, because he was a prophet and knew 	that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GOD HAD SWORN TO HIM WITH AN OATH TO 	SEAT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one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OF HIS DESCENDANTS ON HIS THRONE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31  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he looked ahead and spoke of the resurrection 	of the Christ, that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HE WAS NEITHER ABANDONED 	TO</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HADES, NOR DID</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His flesh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SUFFER DECAY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EDEDCBA-E5E0-4434-996F-402E60031D4E}"/>
              </a:ext>
            </a:extLst>
          </p:cNvPr>
          <p:cNvSpPr txBox="1"/>
          <p:nvPr/>
        </p:nvSpPr>
        <p:spPr>
          <a:xfrm>
            <a:off x="4346091" y="1979402"/>
            <a:ext cx="7845909" cy="4893647"/>
          </a:xfrm>
          <a:prstGeom prst="rect">
            <a:avLst/>
          </a:prstGeom>
          <a:solidFill>
            <a:schemeClr val="bg1"/>
          </a:solidFill>
          <a:ln w="57150">
            <a:noFill/>
          </a:ln>
        </p:spPr>
        <p:txBody>
          <a:bodyPr wrap="square" rtlCol="0">
            <a:spAutoFit/>
          </a:bodyPr>
          <a:lstStyle/>
          <a:p>
            <a:pPr marL="514350" marR="0" lvl="0" indent="-514350" algn="l" defTabSz="274320" rtl="0" eaLnBrk="1" fontAlgn="auto" latinLnBrk="0" hangingPunct="1">
              <a:lnSpc>
                <a:spcPct val="100000"/>
              </a:lnSpc>
              <a:spcBef>
                <a:spcPts val="180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David died and his body underwent decay.</a:t>
            </a:r>
          </a:p>
          <a:p>
            <a:pPr marL="514350" marR="0" lvl="0" indent="-514350" algn="l" defTabSz="274320" rtl="0" eaLnBrk="1" fontAlgn="auto" latinLnBrk="0" hangingPunct="1">
              <a:lnSpc>
                <a:spcPct val="100000"/>
              </a:lnSpc>
              <a:spcBef>
                <a:spcPts val="180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Messiah would be a descendant of David who would die but his body would not decay.</a:t>
            </a:r>
          </a:p>
          <a:p>
            <a:pPr marL="514350" marR="0" lvl="0" indent="-514350" algn="l" defTabSz="274320" rtl="0" eaLnBrk="1" fontAlgn="auto" latinLnBrk="0" hangingPunct="1">
              <a:lnSpc>
                <a:spcPct val="100000"/>
              </a:lnSpc>
              <a:spcBef>
                <a:spcPts val="180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a descendant of David claimed to be the Messiah.</a:t>
            </a:r>
          </a:p>
          <a:p>
            <a:pPr marL="514350" marR="0" lvl="0" indent="-514350" algn="l" defTabSz="274320" rtl="0" eaLnBrk="1" fontAlgn="auto" latinLnBrk="0" hangingPunct="1">
              <a:lnSpc>
                <a:spcPct val="100000"/>
              </a:lnSpc>
              <a:spcBef>
                <a:spcPts val="180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died and his body was placed in a tomb and it disappeared before it could decay. </a:t>
            </a:r>
          </a:p>
          <a:p>
            <a:pPr marL="514350" marR="0" lvl="0" indent="-514350" algn="l" defTabSz="274320" rtl="0" eaLnBrk="1" fontAlgn="auto" latinLnBrk="0" hangingPunct="1">
              <a:lnSpc>
                <a:spcPct val="100000"/>
              </a:lnSpc>
              <a:spcBef>
                <a:spcPts val="180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David foretold this 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Psa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16:10. Many witnesses saw Jesus alive after his body vanished.</a:t>
            </a:r>
          </a:p>
        </p:txBody>
      </p:sp>
      <p:sp>
        <p:nvSpPr>
          <p:cNvPr id="4" name="TextBox 3">
            <a:extLst>
              <a:ext uri="{FF2B5EF4-FFF2-40B4-BE49-F238E27FC236}">
                <a16:creationId xmlns:a16="http://schemas.microsoft.com/office/drawing/2014/main" id="{13E0DF3B-5794-4132-A547-C8D3B916C6B5}"/>
              </a:ext>
            </a:extLst>
          </p:cNvPr>
          <p:cNvSpPr txBox="1"/>
          <p:nvPr/>
        </p:nvSpPr>
        <p:spPr>
          <a:xfrm>
            <a:off x="4416171" y="1990171"/>
            <a:ext cx="7775829" cy="4832092"/>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Psalm 16:8-11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(David ruled Israel 1010 – 970 BC)</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I have set 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continually before me; 	Because He is at my right hand, I will not be 	shaken.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9  Therefore my heart is glad and my glory rejoices; 	My flesh also will dwell securely.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10  For You will not abandon my soul to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Sheol</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Nor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will You allow Your Holy One to undergo decay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You will make known to me the path of life; In 	Your presence is fullness of joy; In Your right hand 	there are pleasures forever. </a:t>
            </a:r>
          </a:p>
        </p:txBody>
      </p:sp>
    </p:spTree>
    <p:extLst>
      <p:ext uri="{BB962C8B-B14F-4D97-AF65-F5344CB8AC3E}">
        <p14:creationId xmlns:p14="http://schemas.microsoft.com/office/powerpoint/2010/main" val="6151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53"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2"/>
                                        </p:tgtEl>
                                        <p:attrNameLst>
                                          <p:attrName>ppt_w</p:attrName>
                                        </p:attrNameLst>
                                      </p:cBhvr>
                                      <p:tavLst>
                                        <p:tav tm="0">
                                          <p:val>
                                            <p:strVal val="ppt_w"/>
                                          </p:val>
                                        </p:tav>
                                        <p:tav tm="100000">
                                          <p:val>
                                            <p:fltVal val="0"/>
                                          </p:val>
                                        </p:tav>
                                      </p:tavLst>
                                    </p:anim>
                                    <p:anim calcmode="lin" valueType="num">
                                      <p:cBhvr>
                                        <p:cTn id="20" dur="500"/>
                                        <p:tgtEl>
                                          <p:spTgt spid="2"/>
                                        </p:tgtEl>
                                        <p:attrNameLst>
                                          <p:attrName>ppt_h</p:attrName>
                                        </p:attrNameLst>
                                      </p:cBhvr>
                                      <p:tavLst>
                                        <p:tav tm="0">
                                          <p:val>
                                            <p:strVal val="ppt_h"/>
                                          </p:val>
                                        </p:tav>
                                        <p:tav tm="100000">
                                          <p:val>
                                            <p:fltVal val="0"/>
                                          </p:val>
                                        </p:tav>
                                      </p:tavLst>
                                    </p:anim>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53" presetClass="entr" presetSubtype="16"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4" end="4"/>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6" grpId="0" animBg="1"/>
      <p:bldP spid="6" grpId="1" animBg="1"/>
      <p:bldP spid="8" grpId="0" animBg="1"/>
      <p:bldP spid="4" grpId="0" animBg="1"/>
      <p:bldP spid="4"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6ED1E2-B195-4DB2-A420-55AD3947EE97}"/>
              </a:ext>
            </a:extLst>
          </p:cNvPr>
          <p:cNvSpPr txBox="1"/>
          <p:nvPr/>
        </p:nvSpPr>
        <p:spPr>
          <a:xfrm>
            <a:off x="0" y="0"/>
            <a:ext cx="12192000" cy="523220"/>
          </a:xfrm>
          <a:prstGeom prst="rect">
            <a:avLst/>
          </a:prstGeom>
          <a:blipFill>
            <a:blip r:embed="rId4"/>
            <a:tile tx="0" ty="0" sx="100000" sy="100000" flip="none" algn="tl"/>
          </a:blip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the Law Of Moses Could Not Do</a:t>
            </a:r>
          </a:p>
        </p:txBody>
      </p:sp>
      <p:grpSp>
        <p:nvGrpSpPr>
          <p:cNvPr id="8" name="Group 7">
            <a:extLst>
              <a:ext uri="{FF2B5EF4-FFF2-40B4-BE49-F238E27FC236}">
                <a16:creationId xmlns:a16="http://schemas.microsoft.com/office/drawing/2014/main" id="{895865E2-CD9F-4C2D-8439-703812FE0011}"/>
              </a:ext>
            </a:extLst>
          </p:cNvPr>
          <p:cNvGrpSpPr/>
          <p:nvPr/>
        </p:nvGrpSpPr>
        <p:grpSpPr>
          <a:xfrm>
            <a:off x="219705" y="820271"/>
            <a:ext cx="2716184" cy="3627101"/>
            <a:chOff x="4737908" y="1008529"/>
            <a:chExt cx="2716184" cy="3627101"/>
          </a:xfrm>
        </p:grpSpPr>
        <p:grpSp>
          <p:nvGrpSpPr>
            <p:cNvPr id="6" name="Group 5">
              <a:extLst>
                <a:ext uri="{FF2B5EF4-FFF2-40B4-BE49-F238E27FC236}">
                  <a16:creationId xmlns:a16="http://schemas.microsoft.com/office/drawing/2014/main" id="{9A2F8004-E1D2-42C6-AD92-C3F6E4C68D17}"/>
                </a:ext>
              </a:extLst>
            </p:cNvPr>
            <p:cNvGrpSpPr/>
            <p:nvPr/>
          </p:nvGrpSpPr>
          <p:grpSpPr>
            <a:xfrm>
              <a:off x="4737908" y="1448200"/>
              <a:ext cx="2716183" cy="3187430"/>
              <a:chOff x="2398650" y="278308"/>
              <a:chExt cx="2716183" cy="3187430"/>
            </a:xfrm>
          </p:grpSpPr>
          <p:pic>
            <p:nvPicPr>
              <p:cNvPr id="4" name="Picture 3">
                <a:extLst>
                  <a:ext uri="{FF2B5EF4-FFF2-40B4-BE49-F238E27FC236}">
                    <a16:creationId xmlns:a16="http://schemas.microsoft.com/office/drawing/2014/main" id="{B4916A6A-0EC3-4A4F-A202-6C9B4F88C61E}"/>
                  </a:ext>
                </a:extLst>
              </p:cNvPr>
              <p:cNvPicPr>
                <a:picLocks noChangeAspect="1"/>
              </p:cNvPicPr>
              <p:nvPr/>
            </p:nvPicPr>
            <p:blipFill rotWithShape="1">
              <a:blip r:embed="rId5"/>
              <a:srcRect l="1485" t="2297" r="40088" b="20033"/>
              <a:stretch/>
            </p:blipFill>
            <p:spPr>
              <a:xfrm>
                <a:off x="2398650" y="278308"/>
                <a:ext cx="2716183" cy="2708071"/>
              </a:xfrm>
              <a:prstGeom prst="rect">
                <a:avLst/>
              </a:prstGeom>
            </p:spPr>
          </p:pic>
          <p:sp>
            <p:nvSpPr>
              <p:cNvPr id="5" name="TextBox 4">
                <a:extLst>
                  <a:ext uri="{FF2B5EF4-FFF2-40B4-BE49-F238E27FC236}">
                    <a16:creationId xmlns:a16="http://schemas.microsoft.com/office/drawing/2014/main" id="{7B3F9320-95AA-4188-9494-4734E949D251}"/>
                  </a:ext>
                </a:extLst>
              </p:cNvPr>
              <p:cNvSpPr txBox="1"/>
              <p:nvPr/>
            </p:nvSpPr>
            <p:spPr>
              <a:xfrm>
                <a:off x="2398650" y="3004073"/>
                <a:ext cx="2716183" cy="461665"/>
              </a:xfrm>
              <a:prstGeom prst="rect">
                <a:avLst/>
              </a:prstGeom>
              <a:solidFill>
                <a:schemeClr val="bg1"/>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Law of Moses</a:t>
                </a:r>
              </a:p>
            </p:txBody>
          </p:sp>
        </p:grpSp>
        <p:sp>
          <p:nvSpPr>
            <p:cNvPr id="7" name="TextBox 6">
              <a:extLst>
                <a:ext uri="{FF2B5EF4-FFF2-40B4-BE49-F238E27FC236}">
                  <a16:creationId xmlns:a16="http://schemas.microsoft.com/office/drawing/2014/main" id="{FF291B80-70AC-4AFA-8E37-6F0D111BBBC6}"/>
                </a:ext>
              </a:extLst>
            </p:cNvPr>
            <p:cNvSpPr txBox="1"/>
            <p:nvPr/>
          </p:nvSpPr>
          <p:spPr>
            <a:xfrm>
              <a:off x="4737908" y="1008529"/>
              <a:ext cx="2716184" cy="461665"/>
            </a:xfrm>
            <a:prstGeom prst="rect">
              <a:avLst/>
            </a:prstGeom>
            <a:solidFill>
              <a:schemeClr val="bg1"/>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Old Testament</a:t>
              </a:r>
            </a:p>
          </p:txBody>
        </p:sp>
      </p:grpSp>
      <p:sp>
        <p:nvSpPr>
          <p:cNvPr id="10" name="TextBox 9">
            <a:extLst>
              <a:ext uri="{FF2B5EF4-FFF2-40B4-BE49-F238E27FC236}">
                <a16:creationId xmlns:a16="http://schemas.microsoft.com/office/drawing/2014/main" id="{FFF88CFA-D468-47BD-9267-3AD0F9855C51}"/>
              </a:ext>
            </a:extLst>
          </p:cNvPr>
          <p:cNvSpPr txBox="1"/>
          <p:nvPr/>
        </p:nvSpPr>
        <p:spPr>
          <a:xfrm>
            <a:off x="0" y="4988858"/>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Galatians 3:21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21  Is the Law then contrary to the promises of God? May it never be!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For if a law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had been given which was able to impart life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then righteousness would indeed 	have been based on law.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9A905CD-C30F-44CA-8D60-7CA937668879}"/>
              </a:ext>
            </a:extLst>
          </p:cNvPr>
          <p:cNvSpPr txBox="1"/>
          <p:nvPr/>
        </p:nvSpPr>
        <p:spPr>
          <a:xfrm>
            <a:off x="0" y="4988858"/>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8:3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 what the Law could not do, weak as it was through the flesh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sending His own Son in the likeness of sinful flesh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an offering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sin, He 	condemned sin in the flesh,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4">
            <a:extLst>
              <a:ext uri="{FF2B5EF4-FFF2-40B4-BE49-F238E27FC236}">
                <a16:creationId xmlns:a16="http://schemas.microsoft.com/office/drawing/2014/main" id="{E6F247CF-83D4-4073-ACEF-C47E31118DD0}"/>
              </a:ext>
            </a:extLst>
          </p:cNvPr>
          <p:cNvGrpSpPr/>
          <p:nvPr/>
        </p:nvGrpSpPr>
        <p:grpSpPr>
          <a:xfrm>
            <a:off x="2634018" y="798497"/>
            <a:ext cx="9338277" cy="523220"/>
            <a:chOff x="2827796" y="1242248"/>
            <a:chExt cx="8884592" cy="523220"/>
          </a:xfrm>
        </p:grpSpPr>
        <p:sp>
          <p:nvSpPr>
            <p:cNvPr id="11" name="TextBox 10">
              <a:extLst>
                <a:ext uri="{FF2B5EF4-FFF2-40B4-BE49-F238E27FC236}">
                  <a16:creationId xmlns:a16="http://schemas.microsoft.com/office/drawing/2014/main" id="{43B717AA-3B55-4D30-85E0-FEA2275AC2A7}"/>
                </a:ext>
              </a:extLst>
            </p:cNvPr>
            <p:cNvSpPr txBox="1"/>
            <p:nvPr/>
          </p:nvSpPr>
          <p:spPr>
            <a:xfrm>
              <a:off x="5150224" y="1242248"/>
              <a:ext cx="6562164"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Law was not given that could impart life!</a:t>
              </a:r>
            </a:p>
          </p:txBody>
        </p:sp>
        <p:cxnSp>
          <p:nvCxnSpPr>
            <p:cNvPr id="13" name="Straight Arrow Connector 12">
              <a:extLst>
                <a:ext uri="{FF2B5EF4-FFF2-40B4-BE49-F238E27FC236}">
                  <a16:creationId xmlns:a16="http://schemas.microsoft.com/office/drawing/2014/main" id="{12E36921-056A-4DA1-89F4-45D116F3F04F}"/>
                </a:ext>
              </a:extLst>
            </p:cNvPr>
            <p:cNvCxnSpPr>
              <a:cxnSpLocks/>
            </p:cNvCxnSpPr>
            <p:nvPr/>
          </p:nvCxnSpPr>
          <p:spPr>
            <a:xfrm flipH="1">
              <a:off x="2827796" y="1530753"/>
              <a:ext cx="2322429" cy="206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046AE17-9AFA-49CF-8F6C-9E2ED8521C4D}"/>
              </a:ext>
            </a:extLst>
          </p:cNvPr>
          <p:cNvGrpSpPr/>
          <p:nvPr/>
        </p:nvGrpSpPr>
        <p:grpSpPr>
          <a:xfrm>
            <a:off x="2985247" y="1506071"/>
            <a:ext cx="8987048" cy="523220"/>
            <a:chOff x="2985247" y="1506071"/>
            <a:chExt cx="8619565" cy="523220"/>
          </a:xfrm>
        </p:grpSpPr>
        <p:sp>
          <p:nvSpPr>
            <p:cNvPr id="18" name="TextBox 17">
              <a:extLst>
                <a:ext uri="{FF2B5EF4-FFF2-40B4-BE49-F238E27FC236}">
                  <a16:creationId xmlns:a16="http://schemas.microsoft.com/office/drawing/2014/main" id="{09F0C284-F219-4C74-A90F-DC91E2095071}"/>
                </a:ext>
              </a:extLst>
            </p:cNvPr>
            <p:cNvSpPr txBox="1"/>
            <p:nvPr/>
          </p:nvSpPr>
          <p:spPr>
            <a:xfrm>
              <a:off x="4961965" y="1506071"/>
              <a:ext cx="6642847"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Law was weak through the flesh of men</a:t>
              </a:r>
            </a:p>
          </p:txBody>
        </p:sp>
        <p:cxnSp>
          <p:nvCxnSpPr>
            <p:cNvPr id="20" name="Straight Arrow Connector 19">
              <a:extLst>
                <a:ext uri="{FF2B5EF4-FFF2-40B4-BE49-F238E27FC236}">
                  <a16:creationId xmlns:a16="http://schemas.microsoft.com/office/drawing/2014/main" id="{90A4535D-979E-4668-972D-6D62C8F85113}"/>
                </a:ext>
              </a:extLst>
            </p:cNvPr>
            <p:cNvCxnSpPr>
              <a:cxnSpLocks/>
              <a:stCxn id="18" idx="1"/>
            </p:cNvCxnSpPr>
            <p:nvPr/>
          </p:nvCxnSpPr>
          <p:spPr>
            <a:xfrm flipH="1" flipV="1">
              <a:off x="2985247" y="1761565"/>
              <a:ext cx="1976718" cy="6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E25DE3B-B163-47EA-AE47-D38F8ED963F8}"/>
              </a:ext>
            </a:extLst>
          </p:cNvPr>
          <p:cNvGrpSpPr/>
          <p:nvPr/>
        </p:nvGrpSpPr>
        <p:grpSpPr>
          <a:xfrm>
            <a:off x="2989730" y="2236692"/>
            <a:ext cx="8982565" cy="523220"/>
            <a:chOff x="2985247" y="1506071"/>
            <a:chExt cx="8619565" cy="523220"/>
          </a:xfrm>
        </p:grpSpPr>
        <p:sp>
          <p:nvSpPr>
            <p:cNvPr id="25" name="TextBox 24">
              <a:extLst>
                <a:ext uri="{FF2B5EF4-FFF2-40B4-BE49-F238E27FC236}">
                  <a16:creationId xmlns:a16="http://schemas.microsoft.com/office/drawing/2014/main" id="{CC878315-184F-4C00-AFA2-9C9A7C574EEE}"/>
                </a:ext>
              </a:extLst>
            </p:cNvPr>
            <p:cNvSpPr txBox="1"/>
            <p:nvPr/>
          </p:nvSpPr>
          <p:spPr>
            <a:xfrm>
              <a:off x="4961965" y="1506071"/>
              <a:ext cx="6642847"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Many sacrifices never make men perfect</a:t>
              </a:r>
            </a:p>
          </p:txBody>
        </p:sp>
        <p:cxnSp>
          <p:nvCxnSpPr>
            <p:cNvPr id="26" name="Straight Arrow Connector 25">
              <a:extLst>
                <a:ext uri="{FF2B5EF4-FFF2-40B4-BE49-F238E27FC236}">
                  <a16:creationId xmlns:a16="http://schemas.microsoft.com/office/drawing/2014/main" id="{EDE9D987-AC71-49A5-AE58-CC0F3E0144FA}"/>
                </a:ext>
              </a:extLst>
            </p:cNvPr>
            <p:cNvCxnSpPr>
              <a:cxnSpLocks/>
              <a:stCxn id="25" idx="1"/>
            </p:cNvCxnSpPr>
            <p:nvPr/>
          </p:nvCxnSpPr>
          <p:spPr>
            <a:xfrm flipH="1" flipV="1">
              <a:off x="2985247" y="1761565"/>
              <a:ext cx="1976718" cy="6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E75FB1C1-6FA6-4187-A9A0-24AA0E6B4496}"/>
              </a:ext>
            </a:extLst>
          </p:cNvPr>
          <p:cNvGrpSpPr/>
          <p:nvPr/>
        </p:nvGrpSpPr>
        <p:grpSpPr>
          <a:xfrm>
            <a:off x="3003177" y="2949383"/>
            <a:ext cx="8969118" cy="523220"/>
            <a:chOff x="2985247" y="1506071"/>
            <a:chExt cx="8969118" cy="523220"/>
          </a:xfrm>
        </p:grpSpPr>
        <p:sp>
          <p:nvSpPr>
            <p:cNvPr id="28" name="TextBox 27">
              <a:extLst>
                <a:ext uri="{FF2B5EF4-FFF2-40B4-BE49-F238E27FC236}">
                  <a16:creationId xmlns:a16="http://schemas.microsoft.com/office/drawing/2014/main" id="{0C5C2FBE-E69A-437F-9189-3318A11BBEAB}"/>
                </a:ext>
              </a:extLst>
            </p:cNvPr>
            <p:cNvSpPr txBox="1"/>
            <p:nvPr/>
          </p:nvSpPr>
          <p:spPr>
            <a:xfrm>
              <a:off x="4961965" y="1506071"/>
              <a:ext cx="6992400"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Year by year animal sacrifices remind of sin</a:t>
              </a:r>
            </a:p>
          </p:txBody>
        </p:sp>
        <p:cxnSp>
          <p:nvCxnSpPr>
            <p:cNvPr id="29" name="Straight Arrow Connector 28">
              <a:extLst>
                <a:ext uri="{FF2B5EF4-FFF2-40B4-BE49-F238E27FC236}">
                  <a16:creationId xmlns:a16="http://schemas.microsoft.com/office/drawing/2014/main" id="{78589C8B-8CB2-4D4E-ACA1-6F6F225E41FC}"/>
                </a:ext>
              </a:extLst>
            </p:cNvPr>
            <p:cNvCxnSpPr>
              <a:cxnSpLocks/>
              <a:stCxn id="28" idx="1"/>
            </p:cNvCxnSpPr>
            <p:nvPr/>
          </p:nvCxnSpPr>
          <p:spPr>
            <a:xfrm flipH="1" flipV="1">
              <a:off x="2985247" y="1761565"/>
              <a:ext cx="1976718" cy="6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06AF60F-C2EE-4724-A6FA-D94BC967D2FE}"/>
              </a:ext>
            </a:extLst>
          </p:cNvPr>
          <p:cNvGrpSpPr/>
          <p:nvPr/>
        </p:nvGrpSpPr>
        <p:grpSpPr>
          <a:xfrm>
            <a:off x="2985247" y="3644145"/>
            <a:ext cx="8969118" cy="523220"/>
            <a:chOff x="2985247" y="1506071"/>
            <a:chExt cx="8969118" cy="523220"/>
          </a:xfrm>
        </p:grpSpPr>
        <p:sp>
          <p:nvSpPr>
            <p:cNvPr id="32" name="TextBox 31">
              <a:extLst>
                <a:ext uri="{FF2B5EF4-FFF2-40B4-BE49-F238E27FC236}">
                  <a16:creationId xmlns:a16="http://schemas.microsoft.com/office/drawing/2014/main" id="{7B6F605E-66BD-45ED-A5C2-84F87563D516}"/>
                </a:ext>
              </a:extLst>
            </p:cNvPr>
            <p:cNvSpPr txBox="1"/>
            <p:nvPr/>
          </p:nvSpPr>
          <p:spPr>
            <a:xfrm>
              <a:off x="4961965" y="1506071"/>
              <a:ext cx="6992400"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Impossible for animal blood to take away sin</a:t>
              </a:r>
            </a:p>
          </p:txBody>
        </p:sp>
        <p:cxnSp>
          <p:nvCxnSpPr>
            <p:cNvPr id="33" name="Straight Arrow Connector 32">
              <a:extLst>
                <a:ext uri="{FF2B5EF4-FFF2-40B4-BE49-F238E27FC236}">
                  <a16:creationId xmlns:a16="http://schemas.microsoft.com/office/drawing/2014/main" id="{6B377F70-5B3B-4798-A3E2-748D62A8AC87}"/>
                </a:ext>
              </a:extLst>
            </p:cNvPr>
            <p:cNvCxnSpPr>
              <a:cxnSpLocks/>
              <a:stCxn id="32" idx="1"/>
            </p:cNvCxnSpPr>
            <p:nvPr/>
          </p:nvCxnSpPr>
          <p:spPr>
            <a:xfrm flipH="1" flipV="1">
              <a:off x="2985247" y="1761565"/>
              <a:ext cx="1976718" cy="6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F4CBE21B-2F10-4D6B-A882-FCA1D2A8E4F9}"/>
              </a:ext>
            </a:extLst>
          </p:cNvPr>
          <p:cNvSpPr txBox="1"/>
          <p:nvPr/>
        </p:nvSpPr>
        <p:spPr>
          <a:xfrm>
            <a:off x="0" y="4545106"/>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10:1-4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For the Law, since it has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only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shadow of the good things to come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not the 	very form of things,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can never, by the same sacrifices which they offer </a:t>
            </a:r>
            <a:b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continually year by year, make perfect those who draw near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2AC30714-61CC-47BD-A5BD-8030531057CF}"/>
              </a:ext>
            </a:extLst>
          </p:cNvPr>
          <p:cNvSpPr txBox="1"/>
          <p:nvPr/>
        </p:nvSpPr>
        <p:spPr>
          <a:xfrm>
            <a:off x="50042" y="4976373"/>
            <a:ext cx="12091916" cy="1815882"/>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Otherwise, would they not have ceased to be offered, because the worshipers, 	having once been cleansed, would no longer have had consciousness of sins?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But in those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sacrifices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there is a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reminder of sins year by year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For it is impossible for the blood of bulls and goats to take away sins</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69AEB9DD-0B33-47D0-B007-072C3AE2DBAB}"/>
              </a:ext>
            </a:extLst>
          </p:cNvPr>
          <p:cNvSpPr txBox="1"/>
          <p:nvPr/>
        </p:nvSpPr>
        <p:spPr>
          <a:xfrm>
            <a:off x="0" y="5473005"/>
            <a:ext cx="12141958"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10:9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then He said,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BEHOLD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HAVE COME TO DO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YOUR WILL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He takes away the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first in order to establish the second. </a:t>
            </a:r>
            <a:endPar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38" name="Group 37">
            <a:extLst>
              <a:ext uri="{FF2B5EF4-FFF2-40B4-BE49-F238E27FC236}">
                <a16:creationId xmlns:a16="http://schemas.microsoft.com/office/drawing/2014/main" id="{40CA99C9-C3FE-40D3-AA4F-12558BE2C32D}"/>
              </a:ext>
            </a:extLst>
          </p:cNvPr>
          <p:cNvGrpSpPr/>
          <p:nvPr/>
        </p:nvGrpSpPr>
        <p:grpSpPr>
          <a:xfrm>
            <a:off x="2770496" y="4232709"/>
            <a:ext cx="9201799" cy="660267"/>
            <a:chOff x="2752566" y="1369024"/>
            <a:chExt cx="9201799" cy="660267"/>
          </a:xfrm>
        </p:grpSpPr>
        <p:sp>
          <p:nvSpPr>
            <p:cNvPr id="39" name="TextBox 38">
              <a:extLst>
                <a:ext uri="{FF2B5EF4-FFF2-40B4-BE49-F238E27FC236}">
                  <a16:creationId xmlns:a16="http://schemas.microsoft.com/office/drawing/2014/main" id="{75834A0C-5E36-4A37-9705-771178209DDA}"/>
                </a:ext>
              </a:extLst>
            </p:cNvPr>
            <p:cNvSpPr txBox="1"/>
            <p:nvPr/>
          </p:nvSpPr>
          <p:spPr>
            <a:xfrm>
              <a:off x="4961965" y="1506071"/>
              <a:ext cx="6992400"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Jesus took away the OT to establish the NT</a:t>
              </a:r>
            </a:p>
          </p:txBody>
        </p:sp>
        <p:cxnSp>
          <p:nvCxnSpPr>
            <p:cNvPr id="40" name="Straight Arrow Connector 39">
              <a:extLst>
                <a:ext uri="{FF2B5EF4-FFF2-40B4-BE49-F238E27FC236}">
                  <a16:creationId xmlns:a16="http://schemas.microsoft.com/office/drawing/2014/main" id="{38123360-67E4-4922-A725-98278F919CA3}"/>
                </a:ext>
              </a:extLst>
            </p:cNvPr>
            <p:cNvCxnSpPr>
              <a:cxnSpLocks/>
              <a:stCxn id="39" idx="1"/>
            </p:cNvCxnSpPr>
            <p:nvPr/>
          </p:nvCxnSpPr>
          <p:spPr>
            <a:xfrm flipH="1" flipV="1">
              <a:off x="2752566" y="1369024"/>
              <a:ext cx="2209399" cy="3986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FC74AF8A-F36D-4AD9-AAC6-C91159A49660}"/>
              </a:ext>
            </a:extLst>
          </p:cNvPr>
          <p:cNvSpPr txBox="1"/>
          <p:nvPr/>
        </p:nvSpPr>
        <p:spPr>
          <a:xfrm>
            <a:off x="2935888" y="2152123"/>
            <a:ext cx="920607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Galatians 5:19-21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Now the deeds of the flesh are evident, which are: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immorality, impurity, sensuality,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  idolatry, sorcery, enmities, strife, jealousy, outbursts of 	anger, disputes, dissensions, factions,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21  envying, drunkenness, carousing, and things like these, of 	which I forewarn you, just as I have forewarned you, that 	</a:t>
            </a:r>
            <a:r>
              <a:rPr kumimoji="0" lang="en-US" sz="2800" b="0" i="0" u="sng" strike="noStrike" kern="1200" cap="none" spc="0" normalizeH="0" baseline="0" noProof="0" dirty="0">
                <a:ln>
                  <a:noFill/>
                </a:ln>
                <a:solidFill>
                  <a:srgbClr val="FF0000"/>
                </a:solidFill>
                <a:effectLst/>
                <a:uLnTx/>
                <a:uFillTx/>
                <a:latin typeface="Calibri" panose="020F0502020204030204"/>
                <a:ea typeface="+mn-ea"/>
                <a:cs typeface="+mn-cs"/>
              </a:rPr>
              <a:t>those who practice such things will not inherit the kingdom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srgbClr val="FF0000"/>
                </a:solidFill>
                <a:effectLst/>
                <a:uLnTx/>
                <a:uFillTx/>
                <a:latin typeface="Calibri" panose="020F0502020204030204"/>
                <a:ea typeface="+mn-ea"/>
                <a:cs typeface="+mn-cs"/>
              </a:rPr>
              <a:t>of God. </a:t>
            </a:r>
            <a:endPar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6" name="TextBox 45">
            <a:extLst>
              <a:ext uri="{FF2B5EF4-FFF2-40B4-BE49-F238E27FC236}">
                <a16:creationId xmlns:a16="http://schemas.microsoft.com/office/drawing/2014/main" id="{FB147371-AEDA-4272-A4DA-12E2699ABA68}"/>
              </a:ext>
            </a:extLst>
          </p:cNvPr>
          <p:cNvSpPr txBox="1"/>
          <p:nvPr/>
        </p:nvSpPr>
        <p:spPr>
          <a:xfrm>
            <a:off x="2935888" y="2152123"/>
            <a:ext cx="920607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Galatians 3:10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For as many as are of the works of the Law are under a 	curse; for it is written,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CURSED IS EVERYONE WHO DOES 	NOT ABIDE BY ALL THINGS WRITTEN IN THE BOOK OF THE 	LAW</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TO PERFORM THEM</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a:extLst>
              <a:ext uri="{FF2B5EF4-FFF2-40B4-BE49-F238E27FC236}">
                <a16:creationId xmlns:a16="http://schemas.microsoft.com/office/drawing/2014/main" id="{3EB77064-B090-4BCD-BC9A-69D2DFF88C78}"/>
              </a:ext>
            </a:extLst>
          </p:cNvPr>
          <p:cNvSpPr txBox="1"/>
          <p:nvPr/>
        </p:nvSpPr>
        <p:spPr>
          <a:xfrm>
            <a:off x="0" y="4593874"/>
            <a:ext cx="12141958"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10:11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Every priest stands daily ministering and offering time after time the same 	sacrifices,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which can never take away sins;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53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rrow.wav"/>
                                        </p:tgtEl>
                                      </p:cMediaNode>
                                    </p:audio>
                                  </p:sub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10"/>
                                        </p:tgtEl>
                                        <p:attrNameLst>
                                          <p:attrName>ppt_w</p:attrName>
                                        </p:attrNameLst>
                                      </p:cBhvr>
                                      <p:tavLst>
                                        <p:tav tm="0">
                                          <p:val>
                                            <p:strVal val="ppt_w"/>
                                          </p:val>
                                        </p:tav>
                                        <p:tav tm="100000">
                                          <p:val>
                                            <p:fltVal val="0"/>
                                          </p:val>
                                        </p:tav>
                                      </p:tavLst>
                                    </p:anim>
                                    <p:anim calcmode="lin" valueType="num">
                                      <p:cBhvr>
                                        <p:cTn id="20" dur="500"/>
                                        <p:tgtEl>
                                          <p:spTgt spid="10"/>
                                        </p:tgtEl>
                                        <p:attrNameLst>
                                          <p:attrName>ppt_h</p:attrName>
                                        </p:attrNameLst>
                                      </p:cBhvr>
                                      <p:tavLst>
                                        <p:tav tm="0">
                                          <p:val>
                                            <p:strVal val="ppt_h"/>
                                          </p:val>
                                        </p:tav>
                                        <p:tav tm="100000">
                                          <p:val>
                                            <p:fltVal val="0"/>
                                          </p:val>
                                        </p:tav>
                                      </p:tavLst>
                                    </p:anim>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1+#ppt_w/2"/>
                                          </p:val>
                                        </p:tav>
                                        <p:tav tm="100000">
                                          <p:val>
                                            <p:strVal val="#ppt_x"/>
                                          </p:val>
                                        </p:tav>
                                      </p:tavLst>
                                    </p:anim>
                                    <p:anim calcmode="lin" valueType="num">
                                      <p:cBhvr additive="base">
                                        <p:cTn id="35"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9"/>
                                        </p:tgtEl>
                                        <p:attrNameLst>
                                          <p:attrName>ppt_w</p:attrName>
                                        </p:attrNameLst>
                                      </p:cBhvr>
                                      <p:tavLst>
                                        <p:tav tm="0">
                                          <p:val>
                                            <p:strVal val="ppt_w"/>
                                          </p:val>
                                        </p:tav>
                                        <p:tav tm="100000">
                                          <p:val>
                                            <p:fltVal val="0"/>
                                          </p:val>
                                        </p:tav>
                                      </p:tavLst>
                                    </p:anim>
                                    <p:anim calcmode="lin" valueType="num">
                                      <p:cBhvr>
                                        <p:cTn id="40" dur="500"/>
                                        <p:tgtEl>
                                          <p:spTgt spid="9"/>
                                        </p:tgtEl>
                                        <p:attrNameLst>
                                          <p:attrName>ppt_h</p:attrName>
                                        </p:attrNameLst>
                                      </p:cBhvr>
                                      <p:tavLst>
                                        <p:tav tm="0">
                                          <p:val>
                                            <p:strVal val="ppt_h"/>
                                          </p:val>
                                        </p:tav>
                                        <p:tav tm="100000">
                                          <p:val>
                                            <p:fltVal val="0"/>
                                          </p:val>
                                        </p:tav>
                                      </p:tavLst>
                                    </p:anim>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53" presetClass="entr" presetSubtype="16"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45"/>
                                        </p:tgtEl>
                                        <p:attrNameLst>
                                          <p:attrName>ppt_w</p:attrName>
                                        </p:attrNameLst>
                                      </p:cBhvr>
                                      <p:tavLst>
                                        <p:tav tm="0">
                                          <p:val>
                                            <p:strVal val="ppt_w"/>
                                          </p:val>
                                        </p:tav>
                                        <p:tav tm="100000">
                                          <p:val>
                                            <p:fltVal val="0"/>
                                          </p:val>
                                        </p:tav>
                                      </p:tavLst>
                                    </p:anim>
                                    <p:anim calcmode="lin" valueType="num">
                                      <p:cBhvr>
                                        <p:cTn id="52" dur="500"/>
                                        <p:tgtEl>
                                          <p:spTgt spid="45"/>
                                        </p:tgtEl>
                                        <p:attrNameLst>
                                          <p:attrName>ppt_h</p:attrName>
                                        </p:attrNameLst>
                                      </p:cBhvr>
                                      <p:tavLst>
                                        <p:tav tm="0">
                                          <p:val>
                                            <p:strVal val="ppt_h"/>
                                          </p:val>
                                        </p:tav>
                                        <p:tav tm="100000">
                                          <p:val>
                                            <p:fltVal val="0"/>
                                          </p:val>
                                        </p:tav>
                                      </p:tavLst>
                                    </p:anim>
                                    <p:animEffect transition="out" filter="fade">
                                      <p:cBhvr>
                                        <p:cTn id="53" dur="500"/>
                                        <p:tgtEl>
                                          <p:spTgt spid="45"/>
                                        </p:tgtEl>
                                      </p:cBhvr>
                                    </p:animEffect>
                                    <p:set>
                                      <p:cBhvr>
                                        <p:cTn id="54" dur="1" fill="hold">
                                          <p:stCondLst>
                                            <p:cond delay="499"/>
                                          </p:stCondLst>
                                        </p:cTn>
                                        <p:tgtEl>
                                          <p:spTgt spid="45"/>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46"/>
                                        </p:tgtEl>
                                        <p:attrNameLst>
                                          <p:attrName>ppt_w</p:attrName>
                                        </p:attrNameLst>
                                      </p:cBhvr>
                                      <p:tavLst>
                                        <p:tav tm="0">
                                          <p:val>
                                            <p:strVal val="ppt_w"/>
                                          </p:val>
                                        </p:tav>
                                        <p:tav tm="100000">
                                          <p:val>
                                            <p:fltVal val="0"/>
                                          </p:val>
                                        </p:tav>
                                      </p:tavLst>
                                    </p:anim>
                                    <p:anim calcmode="lin" valueType="num">
                                      <p:cBhvr>
                                        <p:cTn id="64" dur="500"/>
                                        <p:tgtEl>
                                          <p:spTgt spid="46"/>
                                        </p:tgtEl>
                                        <p:attrNameLst>
                                          <p:attrName>ppt_h</p:attrName>
                                        </p:attrNameLst>
                                      </p:cBhvr>
                                      <p:tavLst>
                                        <p:tav tm="0">
                                          <p:val>
                                            <p:strVal val="ppt_h"/>
                                          </p:val>
                                        </p:tav>
                                        <p:tav tm="100000">
                                          <p:val>
                                            <p:fltVal val="0"/>
                                          </p:val>
                                        </p:tav>
                                      </p:tavLst>
                                    </p:anim>
                                    <p:animEffect transition="out" filter="fade">
                                      <p:cBhvr>
                                        <p:cTn id="65" dur="500"/>
                                        <p:tgtEl>
                                          <p:spTgt spid="46"/>
                                        </p:tgtEl>
                                      </p:cBhvr>
                                    </p:animEffect>
                                    <p:set>
                                      <p:cBhvr>
                                        <p:cTn id="66" dur="1" fill="hold">
                                          <p:stCondLst>
                                            <p:cond delay="499"/>
                                          </p:stCondLst>
                                        </p:cTn>
                                        <p:tgtEl>
                                          <p:spTgt spid="4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1+#ppt_w/2"/>
                                          </p:val>
                                        </p:tav>
                                        <p:tav tm="100000">
                                          <p:val>
                                            <p:strVal val="#ppt_x"/>
                                          </p:val>
                                        </p:tav>
                                      </p:tavLst>
                                    </p:anim>
                                    <p:anim calcmode="lin" valueType="num">
                                      <p:cBhvr additive="base">
                                        <p:cTn id="79"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arrow.wav"/>
                                        </p:tgtEl>
                                      </p:cMediaNode>
                                    </p:audio>
                                  </p:sub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 calcmode="lin" valueType="num">
                                      <p:cBhvr>
                                        <p:cTn id="84" dur="500" fill="hold"/>
                                        <p:tgtEl>
                                          <p:spTgt spid="36"/>
                                        </p:tgtEl>
                                        <p:attrNameLst>
                                          <p:attrName>ppt_w</p:attrName>
                                        </p:attrNameLst>
                                      </p:cBhvr>
                                      <p:tavLst>
                                        <p:tav tm="0">
                                          <p:val>
                                            <p:fltVal val="0"/>
                                          </p:val>
                                        </p:tav>
                                        <p:tav tm="100000">
                                          <p:val>
                                            <p:strVal val="#ppt_w"/>
                                          </p:val>
                                        </p:tav>
                                      </p:tavLst>
                                    </p:anim>
                                    <p:anim calcmode="lin" valueType="num">
                                      <p:cBhvr>
                                        <p:cTn id="85" dur="500" fill="hold"/>
                                        <p:tgtEl>
                                          <p:spTgt spid="36"/>
                                        </p:tgtEl>
                                        <p:attrNameLst>
                                          <p:attrName>ppt_h</p:attrName>
                                        </p:attrNameLst>
                                      </p:cBhvr>
                                      <p:tavLst>
                                        <p:tav tm="0">
                                          <p:val>
                                            <p:fltVal val="0"/>
                                          </p:val>
                                        </p:tav>
                                        <p:tav tm="100000">
                                          <p:val>
                                            <p:strVal val="#ppt_h"/>
                                          </p:val>
                                        </p:tav>
                                      </p:tavLst>
                                    </p:anim>
                                    <p:animEffect transition="in" filter="fade">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1+#ppt_w/2"/>
                                          </p:val>
                                        </p:tav>
                                        <p:tav tm="100000">
                                          <p:val>
                                            <p:strVal val="#ppt_x"/>
                                          </p:val>
                                        </p:tav>
                                      </p:tavLst>
                                    </p:anim>
                                    <p:anim calcmode="lin" valueType="num">
                                      <p:cBhvr additive="base">
                                        <p:cTn id="92"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3" name="arrow.wav"/>
                                        </p:tgtEl>
                                      </p:cMediaNode>
                                    </p:audio>
                                  </p:sub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1+#ppt_w/2"/>
                                          </p:val>
                                        </p:tav>
                                        <p:tav tm="100000">
                                          <p:val>
                                            <p:strVal val="#ppt_x"/>
                                          </p:val>
                                        </p:tav>
                                      </p:tavLst>
                                    </p:anim>
                                    <p:anim calcmode="lin" valueType="num">
                                      <p:cBhvr additive="base">
                                        <p:cTn id="98" dur="5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3" name="arrow.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1" nodeType="click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animEffect transition="out" filter="fade">
                                      <p:cBhvr>
                                        <p:cTn id="104" dur="500"/>
                                        <p:tgtEl>
                                          <p:spTgt spid="36"/>
                                        </p:tgtEl>
                                      </p:cBhvr>
                                    </p:animEffect>
                                    <p:set>
                                      <p:cBhvr>
                                        <p:cTn id="105" dur="1" fill="hold">
                                          <p:stCondLst>
                                            <p:cond delay="499"/>
                                          </p:stCondLst>
                                        </p:cTn>
                                        <p:tgtEl>
                                          <p:spTgt spid="36"/>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35"/>
                                        </p:tgtEl>
                                        <p:attrNameLst>
                                          <p:attrName>ppt_w</p:attrName>
                                        </p:attrNameLst>
                                      </p:cBhvr>
                                      <p:tavLst>
                                        <p:tav tm="0">
                                          <p:val>
                                            <p:strVal val="ppt_w"/>
                                          </p:val>
                                        </p:tav>
                                        <p:tav tm="100000">
                                          <p:val>
                                            <p:fltVal val="0"/>
                                          </p:val>
                                        </p:tav>
                                      </p:tavLst>
                                    </p:anim>
                                    <p:anim calcmode="lin" valueType="num">
                                      <p:cBhvr>
                                        <p:cTn id="108" dur="500"/>
                                        <p:tgtEl>
                                          <p:spTgt spid="35"/>
                                        </p:tgtEl>
                                        <p:attrNameLst>
                                          <p:attrName>ppt_h</p:attrName>
                                        </p:attrNameLst>
                                      </p:cBhvr>
                                      <p:tavLst>
                                        <p:tav tm="0">
                                          <p:val>
                                            <p:strVal val="ppt_h"/>
                                          </p:val>
                                        </p:tav>
                                        <p:tav tm="100000">
                                          <p:val>
                                            <p:fltVal val="0"/>
                                          </p:val>
                                        </p:tav>
                                      </p:tavLst>
                                    </p:anim>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par>
                                <p:cTn id="111" presetID="53" presetClass="entr" presetSubtype="16"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p:cTn id="113" dur="500" fill="hold"/>
                                        <p:tgtEl>
                                          <p:spTgt spid="48"/>
                                        </p:tgtEl>
                                        <p:attrNameLst>
                                          <p:attrName>ppt_w</p:attrName>
                                        </p:attrNameLst>
                                      </p:cBhvr>
                                      <p:tavLst>
                                        <p:tav tm="0">
                                          <p:val>
                                            <p:fltVal val="0"/>
                                          </p:val>
                                        </p:tav>
                                        <p:tav tm="100000">
                                          <p:val>
                                            <p:strVal val="#ppt_w"/>
                                          </p:val>
                                        </p:tav>
                                      </p:tavLst>
                                    </p:anim>
                                    <p:anim calcmode="lin" valueType="num">
                                      <p:cBhvr>
                                        <p:cTn id="114" dur="500" fill="hold"/>
                                        <p:tgtEl>
                                          <p:spTgt spid="48"/>
                                        </p:tgtEl>
                                        <p:attrNameLst>
                                          <p:attrName>ppt_h</p:attrName>
                                        </p:attrNameLst>
                                      </p:cBhvr>
                                      <p:tavLst>
                                        <p:tav tm="0">
                                          <p:val>
                                            <p:fltVal val="0"/>
                                          </p:val>
                                        </p:tav>
                                        <p:tav tm="100000">
                                          <p:val>
                                            <p:strVal val="#ppt_h"/>
                                          </p:val>
                                        </p:tav>
                                      </p:tavLst>
                                    </p:anim>
                                    <p:animEffect transition="in" filter="fade">
                                      <p:cBhvr>
                                        <p:cTn id="115" dur="500"/>
                                        <p:tgtEl>
                                          <p:spTgt spid="48"/>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48"/>
                                        </p:tgtEl>
                                        <p:attrNameLst>
                                          <p:attrName>ppt_w</p:attrName>
                                        </p:attrNameLst>
                                      </p:cBhvr>
                                      <p:tavLst>
                                        <p:tav tm="0">
                                          <p:val>
                                            <p:strVal val="ppt_w"/>
                                          </p:val>
                                        </p:tav>
                                        <p:tav tm="100000">
                                          <p:val>
                                            <p:fltVal val="0"/>
                                          </p:val>
                                        </p:tav>
                                      </p:tavLst>
                                    </p:anim>
                                    <p:anim calcmode="lin" valueType="num">
                                      <p:cBhvr>
                                        <p:cTn id="120" dur="500"/>
                                        <p:tgtEl>
                                          <p:spTgt spid="48"/>
                                        </p:tgtEl>
                                        <p:attrNameLst>
                                          <p:attrName>ppt_h</p:attrName>
                                        </p:attrNameLst>
                                      </p:cBhvr>
                                      <p:tavLst>
                                        <p:tav tm="0">
                                          <p:val>
                                            <p:strVal val="ppt_h"/>
                                          </p:val>
                                        </p:tav>
                                        <p:tav tm="100000">
                                          <p:val>
                                            <p:fltVal val="0"/>
                                          </p:val>
                                        </p:tav>
                                      </p:tavLst>
                                    </p:anim>
                                    <p:animEffect transition="out" filter="fade">
                                      <p:cBhvr>
                                        <p:cTn id="121" dur="500"/>
                                        <p:tgtEl>
                                          <p:spTgt spid="48"/>
                                        </p:tgtEl>
                                      </p:cBhvr>
                                    </p:animEffect>
                                    <p:set>
                                      <p:cBhvr>
                                        <p:cTn id="122" dur="1" fill="hold">
                                          <p:stCondLst>
                                            <p:cond delay="499"/>
                                          </p:stCondLst>
                                        </p:cTn>
                                        <p:tgtEl>
                                          <p:spTgt spid="48"/>
                                        </p:tgtEl>
                                        <p:attrNameLst>
                                          <p:attrName>style.visibility</p:attrName>
                                        </p:attrNameLst>
                                      </p:cBhvr>
                                      <p:to>
                                        <p:strVal val="hidden"/>
                                      </p:to>
                                    </p:set>
                                  </p:childTnLst>
                                </p:cTn>
                              </p:par>
                              <p:par>
                                <p:cTn id="123" presetID="53" presetClass="entr" presetSubtype="16" fill="hold" grpId="0"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p:cTn id="125" dur="500" fill="hold"/>
                                        <p:tgtEl>
                                          <p:spTgt spid="37"/>
                                        </p:tgtEl>
                                        <p:attrNameLst>
                                          <p:attrName>ppt_w</p:attrName>
                                        </p:attrNameLst>
                                      </p:cBhvr>
                                      <p:tavLst>
                                        <p:tav tm="0">
                                          <p:val>
                                            <p:fltVal val="0"/>
                                          </p:val>
                                        </p:tav>
                                        <p:tav tm="100000">
                                          <p:val>
                                            <p:strVal val="#ppt_w"/>
                                          </p:val>
                                        </p:tav>
                                      </p:tavLst>
                                    </p:anim>
                                    <p:anim calcmode="lin" valueType="num">
                                      <p:cBhvr>
                                        <p:cTn id="126" dur="500" fill="hold"/>
                                        <p:tgtEl>
                                          <p:spTgt spid="37"/>
                                        </p:tgtEl>
                                        <p:attrNameLst>
                                          <p:attrName>ppt_h</p:attrName>
                                        </p:attrNameLst>
                                      </p:cBhvr>
                                      <p:tavLst>
                                        <p:tav tm="0">
                                          <p:val>
                                            <p:fltVal val="0"/>
                                          </p:val>
                                        </p:tav>
                                        <p:tav tm="100000">
                                          <p:val>
                                            <p:strVal val="#ppt_h"/>
                                          </p:val>
                                        </p:tav>
                                      </p:tavLst>
                                    </p:anim>
                                    <p:animEffect transition="in" filter="fade">
                                      <p:cBhvr>
                                        <p:cTn id="127" dur="500"/>
                                        <p:tgtEl>
                                          <p:spTgt spid="37"/>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2" fill="hold" nodeType="clickEffect">
                                  <p:stCondLst>
                                    <p:cond delay="0"/>
                                  </p:stCondLst>
                                  <p:childTnLst>
                                    <p:set>
                                      <p:cBhvr>
                                        <p:cTn id="131" dur="1" fill="hold">
                                          <p:stCondLst>
                                            <p:cond delay="0"/>
                                          </p:stCondLst>
                                        </p:cTn>
                                        <p:tgtEl>
                                          <p:spTgt spid="38"/>
                                        </p:tgtEl>
                                        <p:attrNameLst>
                                          <p:attrName>style.visibility</p:attrName>
                                        </p:attrNameLst>
                                      </p:cBhvr>
                                      <p:to>
                                        <p:strVal val="visible"/>
                                      </p:to>
                                    </p:set>
                                    <p:anim calcmode="lin" valueType="num">
                                      <p:cBhvr additive="base">
                                        <p:cTn id="132" dur="500" fill="hold"/>
                                        <p:tgtEl>
                                          <p:spTgt spid="38"/>
                                        </p:tgtEl>
                                        <p:attrNameLst>
                                          <p:attrName>ppt_x</p:attrName>
                                        </p:attrNameLst>
                                      </p:cBhvr>
                                      <p:tavLst>
                                        <p:tav tm="0">
                                          <p:val>
                                            <p:strVal val="1+#ppt_w/2"/>
                                          </p:val>
                                        </p:tav>
                                        <p:tav tm="100000">
                                          <p:val>
                                            <p:strVal val="#ppt_x"/>
                                          </p:val>
                                        </p:tav>
                                      </p:tavLst>
                                    </p:anim>
                                    <p:anim calcmode="lin" valueType="num">
                                      <p:cBhvr additive="base">
                                        <p:cTn id="133" dur="500" fill="hold"/>
                                        <p:tgtEl>
                                          <p:spTgt spid="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0"/>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35" grpId="0" animBg="1"/>
      <p:bldP spid="35" grpId="1" animBg="1"/>
      <p:bldP spid="36" grpId="0" animBg="1"/>
      <p:bldP spid="36" grpId="1" animBg="1"/>
      <p:bldP spid="37" grpId="0" animBg="1"/>
      <p:bldP spid="45" grpId="0" animBg="1"/>
      <p:bldP spid="45" grpId="1" animBg="1"/>
      <p:bldP spid="46" grpId="0" animBg="1"/>
      <p:bldP spid="46" grpId="1" animBg="1"/>
      <p:bldP spid="48" grpId="0" animBg="1"/>
      <p:bldP spid="4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6ED1E2-B195-4DB2-A420-55AD3947EE97}"/>
              </a:ext>
            </a:extLst>
          </p:cNvPr>
          <p:cNvSpPr txBox="1"/>
          <p:nvPr/>
        </p:nvSpPr>
        <p:spPr>
          <a:xfrm>
            <a:off x="0" y="0"/>
            <a:ext cx="12192000" cy="1031051"/>
          </a:xfrm>
          <a:prstGeom prst="rect">
            <a:avLst/>
          </a:prstGeom>
          <a:blipFill>
            <a:blip r:embed="rId4"/>
            <a:tile tx="0" ty="0" sx="100000" sy="100000" flip="none" algn="tl"/>
          </a:blip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the Law Of Moses Could Not Do</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New Covenant Of Jesus Christ Can Do</a:t>
            </a:r>
          </a:p>
        </p:txBody>
      </p:sp>
      <p:pic>
        <p:nvPicPr>
          <p:cNvPr id="9" name="Picture 8">
            <a:extLst>
              <a:ext uri="{FF2B5EF4-FFF2-40B4-BE49-F238E27FC236}">
                <a16:creationId xmlns:a16="http://schemas.microsoft.com/office/drawing/2014/main" id="{7AA0F562-03C1-41DB-893E-770CB816AEC9}"/>
              </a:ext>
            </a:extLst>
          </p:cNvPr>
          <p:cNvPicPr>
            <a:picLocks noChangeAspect="1"/>
          </p:cNvPicPr>
          <p:nvPr/>
        </p:nvPicPr>
        <p:blipFill>
          <a:blip r:embed="rId5"/>
          <a:stretch>
            <a:fillRect/>
          </a:stretch>
        </p:blipFill>
        <p:spPr>
          <a:xfrm>
            <a:off x="0" y="1135142"/>
            <a:ext cx="2381583" cy="3329452"/>
          </a:xfrm>
          <a:prstGeom prst="rect">
            <a:avLst/>
          </a:prstGeom>
        </p:spPr>
      </p:pic>
      <p:grpSp>
        <p:nvGrpSpPr>
          <p:cNvPr id="10" name="Group 9">
            <a:extLst>
              <a:ext uri="{FF2B5EF4-FFF2-40B4-BE49-F238E27FC236}">
                <a16:creationId xmlns:a16="http://schemas.microsoft.com/office/drawing/2014/main" id="{5FA10F68-8C6B-492A-B831-91369E458D88}"/>
              </a:ext>
            </a:extLst>
          </p:cNvPr>
          <p:cNvGrpSpPr/>
          <p:nvPr/>
        </p:nvGrpSpPr>
        <p:grpSpPr>
          <a:xfrm>
            <a:off x="2210930" y="1126046"/>
            <a:ext cx="9837771" cy="523220"/>
            <a:chOff x="2827796" y="1242248"/>
            <a:chExt cx="9359819" cy="523220"/>
          </a:xfrm>
        </p:grpSpPr>
        <p:sp>
          <p:nvSpPr>
            <p:cNvPr id="11" name="TextBox 10">
              <a:extLst>
                <a:ext uri="{FF2B5EF4-FFF2-40B4-BE49-F238E27FC236}">
                  <a16:creationId xmlns:a16="http://schemas.microsoft.com/office/drawing/2014/main" id="{616395CF-68A1-4E4B-AD66-4C0189945CB2}"/>
                </a:ext>
              </a:extLst>
            </p:cNvPr>
            <p:cNvSpPr txBox="1"/>
            <p:nvPr/>
          </p:nvSpPr>
          <p:spPr>
            <a:xfrm>
              <a:off x="5150224" y="1242248"/>
              <a:ext cx="7037391"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NT of Christ eternal life is imparted</a:t>
              </a:r>
            </a:p>
          </p:txBody>
        </p:sp>
        <p:cxnSp>
          <p:nvCxnSpPr>
            <p:cNvPr id="12" name="Straight Arrow Connector 11">
              <a:extLst>
                <a:ext uri="{FF2B5EF4-FFF2-40B4-BE49-F238E27FC236}">
                  <a16:creationId xmlns:a16="http://schemas.microsoft.com/office/drawing/2014/main" id="{9A7D2FBA-34B9-4D80-BB65-72614ABA865D}"/>
                </a:ext>
              </a:extLst>
            </p:cNvPr>
            <p:cNvCxnSpPr>
              <a:cxnSpLocks/>
            </p:cNvCxnSpPr>
            <p:nvPr/>
          </p:nvCxnSpPr>
          <p:spPr>
            <a:xfrm flipH="1">
              <a:off x="2827796" y="1530753"/>
              <a:ext cx="2322429" cy="206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Action Button: Go Back or Previous 15">
            <a:hlinkClick r:id="rId6" action="ppaction://hlinksldjump" highlightClick="1">
              <a:snd r:embed="rId3" name="arrow.wav"/>
            </a:hlinkClick>
            <a:extLst>
              <a:ext uri="{FF2B5EF4-FFF2-40B4-BE49-F238E27FC236}">
                <a16:creationId xmlns:a16="http://schemas.microsoft.com/office/drawing/2014/main" id="{DA9BD3FC-39D7-4B9D-A6CC-044FF362223A}"/>
              </a:ext>
            </a:extLst>
          </p:cNvPr>
          <p:cNvSpPr/>
          <p:nvPr/>
        </p:nvSpPr>
        <p:spPr>
          <a:xfrm>
            <a:off x="10820402" y="56602"/>
            <a:ext cx="1228299" cy="3821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3FA61F1-09F4-42F8-9552-A89FF5435CE0}"/>
              </a:ext>
            </a:extLst>
          </p:cNvPr>
          <p:cNvSpPr txBox="1"/>
          <p:nvPr/>
        </p:nvSpPr>
        <p:spPr>
          <a:xfrm>
            <a:off x="2210930" y="1760542"/>
            <a:ext cx="9981070" cy="3108543"/>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John 5:11-13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And the testimony is this, that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God has given us eternal life,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and this life is in His Son.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He who has the Son has the life;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 who does not have the Son 	of God does not have the life.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  These things I have written to you who believe in the name of 	the Son of God, so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that you may know that you have eternal life. </a:t>
            </a:r>
          </a:p>
        </p:txBody>
      </p:sp>
      <p:grpSp>
        <p:nvGrpSpPr>
          <p:cNvPr id="28" name="Group 27">
            <a:extLst>
              <a:ext uri="{FF2B5EF4-FFF2-40B4-BE49-F238E27FC236}">
                <a16:creationId xmlns:a16="http://schemas.microsoft.com/office/drawing/2014/main" id="{F5D9D4A5-877F-4C30-8127-4B6BB19E2D67}"/>
              </a:ext>
            </a:extLst>
          </p:cNvPr>
          <p:cNvGrpSpPr/>
          <p:nvPr/>
        </p:nvGrpSpPr>
        <p:grpSpPr>
          <a:xfrm>
            <a:off x="2229122" y="3437071"/>
            <a:ext cx="9837771" cy="954107"/>
            <a:chOff x="2827796" y="1242248"/>
            <a:chExt cx="9359819" cy="954107"/>
          </a:xfrm>
        </p:grpSpPr>
        <p:sp>
          <p:nvSpPr>
            <p:cNvPr id="29" name="TextBox 28">
              <a:extLst>
                <a:ext uri="{FF2B5EF4-FFF2-40B4-BE49-F238E27FC236}">
                  <a16:creationId xmlns:a16="http://schemas.microsoft.com/office/drawing/2014/main" id="{61FCF783-1E89-4CA7-869E-B1D395FECC8B}"/>
                </a:ext>
              </a:extLst>
            </p:cNvPr>
            <p:cNvSpPr txBox="1"/>
            <p:nvPr/>
          </p:nvSpPr>
          <p:spPr>
            <a:xfrm>
              <a:off x="5150224" y="1242248"/>
              <a:ext cx="7037391" cy="954107"/>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Under Christ’s NT our sin will not be remembered</a:t>
              </a:r>
            </a:p>
          </p:txBody>
        </p:sp>
        <p:cxnSp>
          <p:nvCxnSpPr>
            <p:cNvPr id="30" name="Straight Arrow Connector 29">
              <a:extLst>
                <a:ext uri="{FF2B5EF4-FFF2-40B4-BE49-F238E27FC236}">
                  <a16:creationId xmlns:a16="http://schemas.microsoft.com/office/drawing/2014/main" id="{FCBE99A9-C102-4248-9799-4DD0D7E41539}"/>
                </a:ext>
              </a:extLst>
            </p:cNvPr>
            <p:cNvCxnSpPr>
              <a:cxnSpLocks/>
            </p:cNvCxnSpPr>
            <p:nvPr/>
          </p:nvCxnSpPr>
          <p:spPr>
            <a:xfrm flipH="1">
              <a:off x="2827796" y="1530753"/>
              <a:ext cx="2322429" cy="206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7E90BD47-4F96-412E-8A5C-769F979AE3DF}"/>
              </a:ext>
            </a:extLst>
          </p:cNvPr>
          <p:cNvSpPr txBox="1"/>
          <p:nvPr/>
        </p:nvSpPr>
        <p:spPr>
          <a:xfrm>
            <a:off x="2210928" y="2579405"/>
            <a:ext cx="9981072"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12:23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23  to the general assembly and church of the firstborn who are 	enrolled in heaven, and to God, the Judge of all, and to 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spirits 	of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the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righteous made perfect,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BCA39F41-D248-498D-A5A3-2B81EECE4FB9}"/>
              </a:ext>
            </a:extLst>
          </p:cNvPr>
          <p:cNvSpPr txBox="1"/>
          <p:nvPr/>
        </p:nvSpPr>
        <p:spPr>
          <a:xfrm>
            <a:off x="2210926" y="1828782"/>
            <a:ext cx="9981073"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 Corinthians 3:6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who also made us adequate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servants of a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new covenant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not 	of the letter but of the Spirit; for the letter kills, but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the Spirit 	gives life. </a:t>
            </a:r>
          </a:p>
        </p:txBody>
      </p:sp>
      <p:sp>
        <p:nvSpPr>
          <p:cNvPr id="21" name="TextBox 20">
            <a:extLst>
              <a:ext uri="{FF2B5EF4-FFF2-40B4-BE49-F238E27FC236}">
                <a16:creationId xmlns:a16="http://schemas.microsoft.com/office/drawing/2014/main" id="{EDB0DE2C-5300-4B2D-B420-6068D952E7AE}"/>
              </a:ext>
            </a:extLst>
          </p:cNvPr>
          <p:cNvSpPr txBox="1"/>
          <p:nvPr/>
        </p:nvSpPr>
        <p:spPr>
          <a:xfrm>
            <a:off x="2210926" y="2524826"/>
            <a:ext cx="9981074"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Peter 5:10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After you have suffered for a little while, the God of all grace, 	who called you to His eternal glory in Christ,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will Himself perfect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confirm, strengthen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establish 	you.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8" name="Group 17">
            <a:extLst>
              <a:ext uri="{FF2B5EF4-FFF2-40B4-BE49-F238E27FC236}">
                <a16:creationId xmlns:a16="http://schemas.microsoft.com/office/drawing/2014/main" id="{BD150614-91F6-48FC-9951-7E132E10B23B}"/>
              </a:ext>
            </a:extLst>
          </p:cNvPr>
          <p:cNvGrpSpPr/>
          <p:nvPr/>
        </p:nvGrpSpPr>
        <p:grpSpPr>
          <a:xfrm>
            <a:off x="2240498" y="1919895"/>
            <a:ext cx="9837771" cy="523220"/>
            <a:chOff x="2827796" y="1242248"/>
            <a:chExt cx="9359819" cy="523220"/>
          </a:xfrm>
        </p:grpSpPr>
        <p:sp>
          <p:nvSpPr>
            <p:cNvPr id="19" name="TextBox 18">
              <a:extLst>
                <a:ext uri="{FF2B5EF4-FFF2-40B4-BE49-F238E27FC236}">
                  <a16:creationId xmlns:a16="http://schemas.microsoft.com/office/drawing/2014/main" id="{2C29CE44-A835-4940-A38D-A4792B9FD5DB}"/>
                </a:ext>
              </a:extLst>
            </p:cNvPr>
            <p:cNvSpPr txBox="1"/>
            <p:nvPr/>
          </p:nvSpPr>
          <p:spPr>
            <a:xfrm>
              <a:off x="5150224" y="1242248"/>
              <a:ext cx="7037391"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Under Christ’s NT men are made perfect</a:t>
              </a:r>
            </a:p>
          </p:txBody>
        </p:sp>
        <p:cxnSp>
          <p:nvCxnSpPr>
            <p:cNvPr id="20" name="Straight Arrow Connector 19">
              <a:extLst>
                <a:ext uri="{FF2B5EF4-FFF2-40B4-BE49-F238E27FC236}">
                  <a16:creationId xmlns:a16="http://schemas.microsoft.com/office/drawing/2014/main" id="{675BB73E-90FC-4F9D-9919-647F8314A228}"/>
                </a:ext>
              </a:extLst>
            </p:cNvPr>
            <p:cNvCxnSpPr>
              <a:cxnSpLocks/>
            </p:cNvCxnSpPr>
            <p:nvPr/>
          </p:nvCxnSpPr>
          <p:spPr>
            <a:xfrm flipH="1">
              <a:off x="2827796" y="1530753"/>
              <a:ext cx="2322429" cy="206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029FDEDD-C08B-4B82-967A-EF0E2EE1F193}"/>
              </a:ext>
            </a:extLst>
          </p:cNvPr>
          <p:cNvGrpSpPr/>
          <p:nvPr/>
        </p:nvGrpSpPr>
        <p:grpSpPr>
          <a:xfrm>
            <a:off x="2213202" y="2725112"/>
            <a:ext cx="9837771" cy="523220"/>
            <a:chOff x="2827796" y="1242248"/>
            <a:chExt cx="9359819" cy="523220"/>
          </a:xfrm>
        </p:grpSpPr>
        <p:sp>
          <p:nvSpPr>
            <p:cNvPr id="14" name="TextBox 13">
              <a:extLst>
                <a:ext uri="{FF2B5EF4-FFF2-40B4-BE49-F238E27FC236}">
                  <a16:creationId xmlns:a16="http://schemas.microsoft.com/office/drawing/2014/main" id="{30208CBB-2AEC-4D83-ABE9-F3454C2B39A9}"/>
                </a:ext>
              </a:extLst>
            </p:cNvPr>
            <p:cNvSpPr txBox="1"/>
            <p:nvPr/>
          </p:nvSpPr>
          <p:spPr>
            <a:xfrm>
              <a:off x="5150224" y="1242248"/>
              <a:ext cx="7037391" cy="523220"/>
            </a:xfrm>
            <a:prstGeom prst="rect">
              <a:avLst/>
            </a:prstGeom>
            <a:solidFill>
              <a:schemeClr val="bg1"/>
            </a:solidFill>
            <a:ln w="57150">
              <a:solidFill>
                <a:srgbClr val="FF0000"/>
              </a:solid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sacrifice which can take away sins</a:t>
              </a:r>
            </a:p>
          </p:txBody>
        </p:sp>
        <p:cxnSp>
          <p:nvCxnSpPr>
            <p:cNvPr id="15" name="Straight Arrow Connector 14">
              <a:extLst>
                <a:ext uri="{FF2B5EF4-FFF2-40B4-BE49-F238E27FC236}">
                  <a16:creationId xmlns:a16="http://schemas.microsoft.com/office/drawing/2014/main" id="{0DE32555-CD40-4D42-BEFA-5085F9DA8076}"/>
                </a:ext>
              </a:extLst>
            </p:cNvPr>
            <p:cNvCxnSpPr>
              <a:cxnSpLocks/>
            </p:cNvCxnSpPr>
            <p:nvPr/>
          </p:nvCxnSpPr>
          <p:spPr>
            <a:xfrm flipH="1">
              <a:off x="2827796" y="1530753"/>
              <a:ext cx="2322429" cy="206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0ED4EC0-4E60-4656-9003-8E70B71689D0}"/>
              </a:ext>
            </a:extLst>
          </p:cNvPr>
          <p:cNvSpPr txBox="1"/>
          <p:nvPr/>
        </p:nvSpPr>
        <p:spPr>
          <a:xfrm>
            <a:off x="2210931" y="3429000"/>
            <a:ext cx="9981070" cy="2677656"/>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9:24-26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24  For Christ did not enter a holy place made with hands, a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mere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copy of the true one, but into heaven itself, now to appear in the 	presence of God for us;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25  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nor was it that He would offer Himself often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as the high priest 	enters the holy place year by year with blood that is not his own.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68A11062-7922-40FB-8F81-A6C9DB3C4251}"/>
              </a:ext>
            </a:extLst>
          </p:cNvPr>
          <p:cNvSpPr txBox="1"/>
          <p:nvPr/>
        </p:nvSpPr>
        <p:spPr>
          <a:xfrm>
            <a:off x="2240499" y="3928018"/>
            <a:ext cx="9951502"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26  Otherwise, He would have needed to suffer often since the 	foundation of the world;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but now once at the consummation of 	the ages He has been manifested to put away sin by the sacrifice 	of Himself.</a:t>
            </a:r>
            <a:b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1C9C49E-2B1A-425F-8845-242437034789}"/>
              </a:ext>
            </a:extLst>
          </p:cNvPr>
          <p:cNvSpPr txBox="1"/>
          <p:nvPr/>
        </p:nvSpPr>
        <p:spPr>
          <a:xfrm>
            <a:off x="2210929" y="3429000"/>
            <a:ext cx="9981071" cy="3108543"/>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10:10-12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By this will we have been sanctified through 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offering of the 	body of Jesus Christ once for all.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Every priest stands daily ministering and offering time after</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time the same sacrifices, which can never take away sins;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but He, having offered one sacrifice for sins for all time,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SAT 	DOWN AT THE RIGHT HAND OF</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1" name="TextBox 30">
            <a:extLst>
              <a:ext uri="{FF2B5EF4-FFF2-40B4-BE49-F238E27FC236}">
                <a16:creationId xmlns:a16="http://schemas.microsoft.com/office/drawing/2014/main" id="{046C01B7-93C5-45E7-9BE2-592B629380AA}"/>
              </a:ext>
            </a:extLst>
          </p:cNvPr>
          <p:cNvSpPr txBox="1"/>
          <p:nvPr/>
        </p:nvSpPr>
        <p:spPr>
          <a:xfrm>
            <a:off x="0" y="4558361"/>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Hebrews 10:16-18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THIS IS THE COVENANT THAT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WILL MAKE WITH THEM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AFTER THOSE DAYS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SAYS THE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WILL PUT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MY LAWS UPON THEIR HEART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AND ON THEIR MIND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WILL WRITE THEM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He then says,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17  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AND THEIR SINS AND THEIR LAWLESS DEEDS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srgbClr val="FF0000"/>
                </a:solidFill>
                <a:effectLst/>
                <a:uLnTx/>
                <a:uFillTx/>
                <a:latin typeface="Calibri" panose="020F0502020204030204"/>
                <a:ea typeface="+mn-ea"/>
                <a:cs typeface="+mn-cs"/>
              </a:rPr>
              <a:t>WILL REMEMBER NO MORE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32" name="TextBox 31">
            <a:extLst>
              <a:ext uri="{FF2B5EF4-FFF2-40B4-BE49-F238E27FC236}">
                <a16:creationId xmlns:a16="http://schemas.microsoft.com/office/drawing/2014/main" id="{05D487A1-47EF-4B9D-A463-ED5B4CE9ED2B}"/>
              </a:ext>
            </a:extLst>
          </p:cNvPr>
          <p:cNvSpPr txBox="1"/>
          <p:nvPr/>
        </p:nvSpPr>
        <p:spPr>
          <a:xfrm>
            <a:off x="0" y="4994009"/>
            <a:ext cx="12192000" cy="1815882"/>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Now where there is forgiveness of these things, there is no longer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any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offering 	for sin.</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B499974C-CDD0-437C-8E49-375203E7D307}"/>
              </a:ext>
            </a:extLst>
          </p:cNvPr>
          <p:cNvSpPr txBox="1"/>
          <p:nvPr/>
        </p:nvSpPr>
        <p:spPr>
          <a:xfrm>
            <a:off x="9550065" y="52556"/>
            <a:ext cx="1228298" cy="400110"/>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Last slide</a:t>
            </a:r>
          </a:p>
        </p:txBody>
      </p:sp>
    </p:spTree>
    <p:extLst>
      <p:ext uri="{BB962C8B-B14F-4D97-AF65-F5344CB8AC3E}">
        <p14:creationId xmlns:p14="http://schemas.microsoft.com/office/powerpoint/2010/main" val="99703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22"/>
                                        </p:tgtEl>
                                        <p:attrNameLst>
                                          <p:attrName>ppt_w</p:attrName>
                                        </p:attrNameLst>
                                      </p:cBhvr>
                                      <p:tavLst>
                                        <p:tav tm="0">
                                          <p:val>
                                            <p:strVal val="ppt_w"/>
                                          </p:val>
                                        </p:tav>
                                        <p:tav tm="100000">
                                          <p:val>
                                            <p:fltVal val="0"/>
                                          </p:val>
                                        </p:tav>
                                      </p:tavLst>
                                    </p:anim>
                                    <p:anim calcmode="lin" valueType="num">
                                      <p:cBhvr>
                                        <p:cTn id="20" dur="500"/>
                                        <p:tgtEl>
                                          <p:spTgt spid="22"/>
                                        </p:tgtEl>
                                        <p:attrNameLst>
                                          <p:attrName>ppt_h</p:attrName>
                                        </p:attrNameLst>
                                      </p:cBhvr>
                                      <p:tavLst>
                                        <p:tav tm="0">
                                          <p:val>
                                            <p:strVal val="ppt_h"/>
                                          </p:val>
                                        </p:tav>
                                        <p:tav tm="100000">
                                          <p:val>
                                            <p:fltVal val="0"/>
                                          </p:val>
                                        </p:tav>
                                      </p:tavLst>
                                    </p:anim>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23"/>
                                        </p:tgtEl>
                                        <p:attrNameLst>
                                          <p:attrName>ppt_w</p:attrName>
                                        </p:attrNameLst>
                                      </p:cBhvr>
                                      <p:tavLst>
                                        <p:tav tm="0">
                                          <p:val>
                                            <p:strVal val="ppt_w"/>
                                          </p:val>
                                        </p:tav>
                                        <p:tav tm="100000">
                                          <p:val>
                                            <p:fltVal val="0"/>
                                          </p:val>
                                        </p:tav>
                                      </p:tavLst>
                                    </p:anim>
                                    <p:anim calcmode="lin" valueType="num">
                                      <p:cBhvr>
                                        <p:cTn id="32" dur="500"/>
                                        <p:tgtEl>
                                          <p:spTgt spid="23"/>
                                        </p:tgtEl>
                                        <p:attrNameLst>
                                          <p:attrName>ppt_h</p:attrName>
                                        </p:attrNameLst>
                                      </p:cBhvr>
                                      <p:tavLst>
                                        <p:tav tm="0">
                                          <p:val>
                                            <p:strVal val="ppt_h"/>
                                          </p:val>
                                        </p:tav>
                                        <p:tav tm="100000">
                                          <p:val>
                                            <p:fltVal val="0"/>
                                          </p:val>
                                        </p:tav>
                                      </p:tavLst>
                                    </p:anim>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arrow.wav"/>
                                        </p:tgtEl>
                                      </p:cMediaNode>
                                    </p:audio>
                                  </p:sub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17"/>
                                        </p:tgtEl>
                                        <p:attrNameLst>
                                          <p:attrName>ppt_w</p:attrName>
                                        </p:attrNameLst>
                                      </p:cBhvr>
                                      <p:tavLst>
                                        <p:tav tm="0">
                                          <p:val>
                                            <p:strVal val="ppt_w"/>
                                          </p:val>
                                        </p:tav>
                                        <p:tav tm="100000">
                                          <p:val>
                                            <p:fltVal val="0"/>
                                          </p:val>
                                        </p:tav>
                                      </p:tavLst>
                                    </p:anim>
                                    <p:anim calcmode="lin" valueType="num">
                                      <p:cBhvr>
                                        <p:cTn id="52" dur="500"/>
                                        <p:tgtEl>
                                          <p:spTgt spid="17"/>
                                        </p:tgtEl>
                                        <p:attrNameLst>
                                          <p:attrName>ppt_h</p:attrName>
                                        </p:attrNameLst>
                                      </p:cBhvr>
                                      <p:tavLst>
                                        <p:tav tm="0">
                                          <p:val>
                                            <p:strVal val="ppt_h"/>
                                          </p:val>
                                        </p:tav>
                                        <p:tav tm="100000">
                                          <p:val>
                                            <p:fltVal val="0"/>
                                          </p:val>
                                        </p:tav>
                                      </p:tavLst>
                                    </p:anim>
                                    <p:animEffect transition="out" filter="fade">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21"/>
                                        </p:tgtEl>
                                        <p:attrNameLst>
                                          <p:attrName>ppt_w</p:attrName>
                                        </p:attrNameLst>
                                      </p:cBhvr>
                                      <p:tavLst>
                                        <p:tav tm="0">
                                          <p:val>
                                            <p:strVal val="ppt_w"/>
                                          </p:val>
                                        </p:tav>
                                        <p:tav tm="100000">
                                          <p:val>
                                            <p:fltVal val="0"/>
                                          </p:val>
                                        </p:tav>
                                      </p:tavLst>
                                    </p:anim>
                                    <p:anim calcmode="lin" valueType="num">
                                      <p:cBhvr>
                                        <p:cTn id="64" dur="500"/>
                                        <p:tgtEl>
                                          <p:spTgt spid="21"/>
                                        </p:tgtEl>
                                        <p:attrNameLst>
                                          <p:attrName>ppt_h</p:attrName>
                                        </p:attrNameLst>
                                      </p:cBhvr>
                                      <p:tavLst>
                                        <p:tav tm="0">
                                          <p:val>
                                            <p:strVal val="ppt_h"/>
                                          </p:val>
                                        </p:tav>
                                        <p:tav tm="100000">
                                          <p:val>
                                            <p:fltVal val="0"/>
                                          </p:val>
                                        </p:tav>
                                      </p:tavLst>
                                    </p:anim>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1+#ppt_w/2"/>
                                          </p:val>
                                        </p:tav>
                                        <p:tav tm="100000">
                                          <p:val>
                                            <p:strVal val="#ppt_x"/>
                                          </p:val>
                                        </p:tav>
                                      </p:tavLst>
                                    </p:anim>
                                    <p:anim calcmode="lin" valueType="num">
                                      <p:cBhvr additive="base">
                                        <p:cTn id="72"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arrow.wav"/>
                                        </p:tgtEl>
                                      </p:cMediaNode>
                                    </p:audio>
                                  </p:sub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1" nodeType="clickEffect">
                                  <p:stCondLst>
                                    <p:cond delay="0"/>
                                  </p:stCondLst>
                                  <p:childTnLst>
                                    <p:anim calcmode="lin" valueType="num">
                                      <p:cBhvr>
                                        <p:cTn id="90" dur="500"/>
                                        <p:tgtEl>
                                          <p:spTgt spid="25"/>
                                        </p:tgtEl>
                                        <p:attrNameLst>
                                          <p:attrName>ppt_w</p:attrName>
                                        </p:attrNameLst>
                                      </p:cBhvr>
                                      <p:tavLst>
                                        <p:tav tm="0">
                                          <p:val>
                                            <p:strVal val="ppt_w"/>
                                          </p:val>
                                        </p:tav>
                                        <p:tav tm="100000">
                                          <p:val>
                                            <p:fltVal val="0"/>
                                          </p:val>
                                        </p:tav>
                                      </p:tavLst>
                                    </p:anim>
                                    <p:anim calcmode="lin" valueType="num">
                                      <p:cBhvr>
                                        <p:cTn id="91" dur="500"/>
                                        <p:tgtEl>
                                          <p:spTgt spid="25"/>
                                        </p:tgtEl>
                                        <p:attrNameLst>
                                          <p:attrName>ppt_h</p:attrName>
                                        </p:attrNameLst>
                                      </p:cBhvr>
                                      <p:tavLst>
                                        <p:tav tm="0">
                                          <p:val>
                                            <p:strVal val="ppt_h"/>
                                          </p:val>
                                        </p:tav>
                                        <p:tav tm="100000">
                                          <p:val>
                                            <p:fltVal val="0"/>
                                          </p:val>
                                        </p:tav>
                                      </p:tavLst>
                                    </p:anim>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p:cTn id="103" dur="500" fill="hold"/>
                                        <p:tgtEl>
                                          <p:spTgt spid="27"/>
                                        </p:tgtEl>
                                        <p:attrNameLst>
                                          <p:attrName>ppt_w</p:attrName>
                                        </p:attrNameLst>
                                      </p:cBhvr>
                                      <p:tavLst>
                                        <p:tav tm="0">
                                          <p:val>
                                            <p:fltVal val="0"/>
                                          </p:val>
                                        </p:tav>
                                        <p:tav tm="100000">
                                          <p:val>
                                            <p:strVal val="#ppt_w"/>
                                          </p:val>
                                        </p:tav>
                                      </p:tavLst>
                                    </p:anim>
                                    <p:anim calcmode="lin" valueType="num">
                                      <p:cBhvr>
                                        <p:cTn id="104" dur="500" fill="hold"/>
                                        <p:tgtEl>
                                          <p:spTgt spid="27"/>
                                        </p:tgtEl>
                                        <p:attrNameLst>
                                          <p:attrName>ppt_h</p:attrName>
                                        </p:attrNameLst>
                                      </p:cBhvr>
                                      <p:tavLst>
                                        <p:tav tm="0">
                                          <p:val>
                                            <p:fltVal val="0"/>
                                          </p:val>
                                        </p:tav>
                                        <p:tav tm="100000">
                                          <p:val>
                                            <p:strVal val="#ppt_h"/>
                                          </p:val>
                                        </p:tav>
                                      </p:tavLst>
                                    </p:anim>
                                    <p:animEffect transition="in" filter="fade">
                                      <p:cBhvr>
                                        <p:cTn id="105" dur="500"/>
                                        <p:tgtEl>
                                          <p:spTgt spid="27"/>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27"/>
                                        </p:tgtEl>
                                        <p:attrNameLst>
                                          <p:attrName>ppt_w</p:attrName>
                                        </p:attrNameLst>
                                      </p:cBhvr>
                                      <p:tavLst>
                                        <p:tav tm="0">
                                          <p:val>
                                            <p:strVal val="ppt_w"/>
                                          </p:val>
                                        </p:tav>
                                        <p:tav tm="100000">
                                          <p:val>
                                            <p:fltVal val="0"/>
                                          </p:val>
                                        </p:tav>
                                      </p:tavLst>
                                    </p:anim>
                                    <p:anim calcmode="lin" valueType="num">
                                      <p:cBhvr>
                                        <p:cTn id="110" dur="500"/>
                                        <p:tgtEl>
                                          <p:spTgt spid="27"/>
                                        </p:tgtEl>
                                        <p:attrNameLst>
                                          <p:attrName>ppt_h</p:attrName>
                                        </p:attrNameLst>
                                      </p:cBhvr>
                                      <p:tavLst>
                                        <p:tav tm="0">
                                          <p:val>
                                            <p:strVal val="ppt_h"/>
                                          </p:val>
                                        </p:tav>
                                        <p:tav tm="100000">
                                          <p:val>
                                            <p:fltVal val="0"/>
                                          </p:val>
                                        </p:tav>
                                      </p:tavLst>
                                    </p:anim>
                                    <p:animEffect transition="out" filter="fade">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ntr" presetSubtype="2"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additive="base">
                                        <p:cTn id="117" dur="500" fill="hold"/>
                                        <p:tgtEl>
                                          <p:spTgt spid="28"/>
                                        </p:tgtEl>
                                        <p:attrNameLst>
                                          <p:attrName>ppt_x</p:attrName>
                                        </p:attrNameLst>
                                      </p:cBhvr>
                                      <p:tavLst>
                                        <p:tav tm="0">
                                          <p:val>
                                            <p:strVal val="1+#ppt_w/2"/>
                                          </p:val>
                                        </p:tav>
                                        <p:tav tm="100000">
                                          <p:val>
                                            <p:strVal val="#ppt_x"/>
                                          </p:val>
                                        </p:tav>
                                      </p:tavLst>
                                    </p:anim>
                                    <p:anim calcmode="lin" valueType="num">
                                      <p:cBhvr additive="base">
                                        <p:cTn id="118" dur="5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5"/>
                                            </p:cond>
                                          </p:stCondLst>
                                          <p:endCondLst>
                                            <p:cond evt="onStopAudio" delay="0">
                                              <p:tgtEl>
                                                <p:sldTgt/>
                                              </p:tgtEl>
                                            </p:cond>
                                          </p:endCondLst>
                                        </p:cTn>
                                        <p:tgtEl>
                                          <p:sndTgt r:embed="rId3" name="arrow.wav"/>
                                        </p:tgtEl>
                                      </p:cMediaNode>
                                    </p:audio>
                                  </p:sub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p:cTn id="123" dur="500" fill="hold"/>
                                        <p:tgtEl>
                                          <p:spTgt spid="31"/>
                                        </p:tgtEl>
                                        <p:attrNameLst>
                                          <p:attrName>ppt_w</p:attrName>
                                        </p:attrNameLst>
                                      </p:cBhvr>
                                      <p:tavLst>
                                        <p:tav tm="0">
                                          <p:val>
                                            <p:fltVal val="0"/>
                                          </p:val>
                                        </p:tav>
                                        <p:tav tm="100000">
                                          <p:val>
                                            <p:strVal val="#ppt_w"/>
                                          </p:val>
                                        </p:tav>
                                      </p:tavLst>
                                    </p:anim>
                                    <p:anim calcmode="lin" valueType="num">
                                      <p:cBhvr>
                                        <p:cTn id="124" dur="500" fill="hold"/>
                                        <p:tgtEl>
                                          <p:spTgt spid="31"/>
                                        </p:tgtEl>
                                        <p:attrNameLst>
                                          <p:attrName>ppt_h</p:attrName>
                                        </p:attrNameLst>
                                      </p:cBhvr>
                                      <p:tavLst>
                                        <p:tav tm="0">
                                          <p:val>
                                            <p:fltVal val="0"/>
                                          </p:val>
                                        </p:tav>
                                        <p:tav tm="100000">
                                          <p:val>
                                            <p:strVal val="#ppt_h"/>
                                          </p:val>
                                        </p:tav>
                                      </p:tavLst>
                                    </p:anim>
                                    <p:animEffect transition="in" filter="fade">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 calcmode="lin" valueType="num">
                                      <p:cBhvr>
                                        <p:cTn id="130" dur="500" fill="hold"/>
                                        <p:tgtEl>
                                          <p:spTgt spid="32"/>
                                        </p:tgtEl>
                                        <p:attrNameLst>
                                          <p:attrName>ppt_w</p:attrName>
                                        </p:attrNameLst>
                                      </p:cBhvr>
                                      <p:tavLst>
                                        <p:tav tm="0">
                                          <p:val>
                                            <p:fltVal val="0"/>
                                          </p:val>
                                        </p:tav>
                                        <p:tav tm="100000">
                                          <p:val>
                                            <p:strVal val="#ppt_w"/>
                                          </p:val>
                                        </p:tav>
                                      </p:tavLst>
                                    </p:anim>
                                    <p:anim calcmode="lin" valueType="num">
                                      <p:cBhvr>
                                        <p:cTn id="131" dur="500" fill="hold"/>
                                        <p:tgtEl>
                                          <p:spTgt spid="32"/>
                                        </p:tgtEl>
                                        <p:attrNameLst>
                                          <p:attrName>ppt_h</p:attrName>
                                        </p:attrNameLst>
                                      </p:cBhvr>
                                      <p:tavLst>
                                        <p:tav tm="0">
                                          <p:val>
                                            <p:fltVal val="0"/>
                                          </p:val>
                                        </p:tav>
                                        <p:tav tm="100000">
                                          <p:val>
                                            <p:strVal val="#ppt_h"/>
                                          </p:val>
                                        </p:tav>
                                      </p:tavLst>
                                    </p:anim>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grpId="1" nodeType="clickEffect">
                                  <p:stCondLst>
                                    <p:cond delay="0"/>
                                  </p:stCondLst>
                                  <p:childTnLst>
                                    <p:anim calcmode="lin" valueType="num">
                                      <p:cBhvr>
                                        <p:cTn id="136" dur="500"/>
                                        <p:tgtEl>
                                          <p:spTgt spid="32"/>
                                        </p:tgtEl>
                                        <p:attrNameLst>
                                          <p:attrName>ppt_w</p:attrName>
                                        </p:attrNameLst>
                                      </p:cBhvr>
                                      <p:tavLst>
                                        <p:tav tm="0">
                                          <p:val>
                                            <p:strVal val="ppt_w"/>
                                          </p:val>
                                        </p:tav>
                                        <p:tav tm="100000">
                                          <p:val>
                                            <p:fltVal val="0"/>
                                          </p:val>
                                        </p:tav>
                                      </p:tavLst>
                                    </p:anim>
                                    <p:anim calcmode="lin" valueType="num">
                                      <p:cBhvr>
                                        <p:cTn id="137" dur="500"/>
                                        <p:tgtEl>
                                          <p:spTgt spid="32"/>
                                        </p:tgtEl>
                                        <p:attrNameLst>
                                          <p:attrName>ppt_h</p:attrName>
                                        </p:attrNameLst>
                                      </p:cBhvr>
                                      <p:tavLst>
                                        <p:tav tm="0">
                                          <p:val>
                                            <p:strVal val="ppt_h"/>
                                          </p:val>
                                        </p:tav>
                                        <p:tav tm="100000">
                                          <p:val>
                                            <p:fltVal val="0"/>
                                          </p:val>
                                        </p:tav>
                                      </p:tavLst>
                                    </p:anim>
                                    <p:animEffect transition="out" filter="fade">
                                      <p:cBhvr>
                                        <p:cTn id="138" dur="500"/>
                                        <p:tgtEl>
                                          <p:spTgt spid="32"/>
                                        </p:tgtEl>
                                      </p:cBhvr>
                                    </p:animEffect>
                                    <p:set>
                                      <p:cBhvr>
                                        <p:cTn id="139" dur="1" fill="hold">
                                          <p:stCondLst>
                                            <p:cond delay="499"/>
                                          </p:stCondLst>
                                        </p:cTn>
                                        <p:tgtEl>
                                          <p:spTgt spid="32"/>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31"/>
                                        </p:tgtEl>
                                        <p:attrNameLst>
                                          <p:attrName>ppt_w</p:attrName>
                                        </p:attrNameLst>
                                      </p:cBhvr>
                                      <p:tavLst>
                                        <p:tav tm="0">
                                          <p:val>
                                            <p:strVal val="ppt_w"/>
                                          </p:val>
                                        </p:tav>
                                        <p:tav tm="100000">
                                          <p:val>
                                            <p:fltVal val="0"/>
                                          </p:val>
                                        </p:tav>
                                      </p:tavLst>
                                    </p:anim>
                                    <p:anim calcmode="lin" valueType="num">
                                      <p:cBhvr>
                                        <p:cTn id="142" dur="500"/>
                                        <p:tgtEl>
                                          <p:spTgt spid="31"/>
                                        </p:tgtEl>
                                        <p:attrNameLst>
                                          <p:attrName>ppt_h</p:attrName>
                                        </p:attrNameLst>
                                      </p:cBhvr>
                                      <p:tavLst>
                                        <p:tav tm="0">
                                          <p:val>
                                            <p:strVal val="ppt_h"/>
                                          </p:val>
                                        </p:tav>
                                        <p:tav tm="100000">
                                          <p:val>
                                            <p:fltVal val="0"/>
                                          </p:val>
                                        </p:tav>
                                      </p:tavLst>
                                    </p:anim>
                                    <p:animEffect transition="out" filter="fade">
                                      <p:cBhvr>
                                        <p:cTn id="143" dur="500"/>
                                        <p:tgtEl>
                                          <p:spTgt spid="31"/>
                                        </p:tgtEl>
                                      </p:cBhvr>
                                    </p:animEffect>
                                    <p:set>
                                      <p:cBhvr>
                                        <p:cTn id="144" dur="1" fill="hold">
                                          <p:stCondLst>
                                            <p:cond delay="499"/>
                                          </p:stCondLst>
                                        </p:cTn>
                                        <p:tgtEl>
                                          <p:spTgt spid="31"/>
                                        </p:tgtEl>
                                        <p:attrNameLst>
                                          <p:attrName>style.visibility</p:attrName>
                                        </p:attrNameLst>
                                      </p:cBhvr>
                                      <p:to>
                                        <p:strVal val="hidden"/>
                                      </p:to>
                                    </p:set>
                                  </p:childTnLst>
                                </p:cTn>
                              </p:par>
                              <p:par>
                                <p:cTn id="145" presetID="1" presetClass="entr" presetSubtype="0"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3" grpId="1" animBg="1"/>
      <p:bldP spid="17" grpId="0" animBg="1"/>
      <p:bldP spid="17" grpId="1" animBg="1"/>
      <p:bldP spid="22" grpId="0" animBg="1"/>
      <p:bldP spid="22" grpId="1" animBg="1"/>
      <p:bldP spid="21" grpId="0" animBg="1"/>
      <p:bldP spid="21" grpId="1" animBg="1"/>
      <p:bldP spid="24" grpId="0" animBg="1"/>
      <p:bldP spid="24" grpId="1" animBg="1"/>
      <p:bldP spid="25" grpId="0" animBg="1"/>
      <p:bldP spid="25" grpId="1" animBg="1"/>
      <p:bldP spid="27" grpId="0" animBg="1"/>
      <p:bldP spid="27" grpId="1" animBg="1"/>
      <p:bldP spid="31" grpId="0" animBg="1"/>
      <p:bldP spid="31" grpId="1" animBg="1"/>
      <p:bldP spid="32" grpId="0" animBg="1"/>
      <p:bldP spid="32" grpId="1" animBg="1"/>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8F03C42-ED5D-4358-819F-BCF9C6AB0D4A}"/>
              </a:ext>
            </a:extLst>
          </p:cNvPr>
          <p:cNvSpPr/>
          <p:nvPr/>
        </p:nvSpPr>
        <p:spPr>
          <a:xfrm>
            <a:off x="95693" y="1467297"/>
            <a:ext cx="3774557" cy="15948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Commanded What He Had Appointed Through The Prophet Isaiah 739-686 B.C.</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 49:6</a:t>
            </a:r>
          </a:p>
        </p:txBody>
      </p:sp>
      <p:sp>
        <p:nvSpPr>
          <p:cNvPr id="8" name="Action Button: Go Back or Previous 7">
            <a:hlinkClick r:id="rId3" action="ppaction://hlinksldjump" highlightClick="1">
              <a:snd r:embed="rId4" name="arrow.wav"/>
            </a:hlinkClick>
            <a:extLst>
              <a:ext uri="{FF2B5EF4-FFF2-40B4-BE49-F238E27FC236}">
                <a16:creationId xmlns:a16="http://schemas.microsoft.com/office/drawing/2014/main" id="{6AE7E67F-FA72-47EA-B7DF-56A6EACFE1BD}"/>
              </a:ext>
            </a:extLst>
          </p:cNvPr>
          <p:cNvSpPr/>
          <p:nvPr/>
        </p:nvSpPr>
        <p:spPr>
          <a:xfrm>
            <a:off x="11263257" y="6296267"/>
            <a:ext cx="839096" cy="490446"/>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1BB44EE-8B0B-4431-9125-CF172CAFA11A}"/>
              </a:ext>
            </a:extLst>
          </p:cNvPr>
          <p:cNvSpPr txBox="1"/>
          <p:nvPr/>
        </p:nvSpPr>
        <p:spPr>
          <a:xfrm>
            <a:off x="0" y="0"/>
            <a:ext cx="12192000" cy="523220"/>
          </a:xfrm>
          <a:prstGeom prst="rect">
            <a:avLst/>
          </a:prstGeom>
          <a:solidFill>
            <a:schemeClr val="bg1"/>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MANY AS HAD BEEN APPOINTED TO ETERNAL LIFE BELIEVED</a:t>
            </a:r>
          </a:p>
        </p:txBody>
      </p:sp>
      <p:sp>
        <p:nvSpPr>
          <p:cNvPr id="3" name="Rectangle 2">
            <a:extLst>
              <a:ext uri="{FF2B5EF4-FFF2-40B4-BE49-F238E27FC236}">
                <a16:creationId xmlns:a16="http://schemas.microsoft.com/office/drawing/2014/main" id="{29314432-8045-4854-9601-82E0F4CF64FF}"/>
              </a:ext>
            </a:extLst>
          </p:cNvPr>
          <p:cNvSpPr/>
          <p:nvPr/>
        </p:nvSpPr>
        <p:spPr>
          <a:xfrm>
            <a:off x="6719777" y="556413"/>
            <a:ext cx="5295016" cy="33882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Isaiah 49:6 (NASB77) </a:t>
            </a:r>
            <a:b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He says, "It is too small a thing that 	You should be My Servant To raise up 	the tribes of Jacob, and to restore the 	preserved ones of Israel; </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also 	make You a light of the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nations</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So 	that My salvation may reach to the 	end of the earth." </a:t>
            </a:r>
          </a:p>
        </p:txBody>
      </p:sp>
      <p:grpSp>
        <p:nvGrpSpPr>
          <p:cNvPr id="13" name="Group 12">
            <a:extLst>
              <a:ext uri="{FF2B5EF4-FFF2-40B4-BE49-F238E27FC236}">
                <a16:creationId xmlns:a16="http://schemas.microsoft.com/office/drawing/2014/main" id="{1632D99C-F3D1-4AAF-B198-229F50C9CB03}"/>
              </a:ext>
            </a:extLst>
          </p:cNvPr>
          <p:cNvGrpSpPr/>
          <p:nvPr/>
        </p:nvGrpSpPr>
        <p:grpSpPr>
          <a:xfrm>
            <a:off x="3891516" y="1807542"/>
            <a:ext cx="2817628" cy="907941"/>
            <a:chOff x="3902149" y="1828808"/>
            <a:chExt cx="2817628" cy="907941"/>
          </a:xfrm>
        </p:grpSpPr>
        <p:cxnSp>
          <p:nvCxnSpPr>
            <p:cNvPr id="6" name="Straight Arrow Connector 5">
              <a:extLst>
                <a:ext uri="{FF2B5EF4-FFF2-40B4-BE49-F238E27FC236}">
                  <a16:creationId xmlns:a16="http://schemas.microsoft.com/office/drawing/2014/main" id="{7CEBEF8E-D2BD-4354-939B-8479E11594C7}"/>
                </a:ext>
              </a:extLst>
            </p:cNvPr>
            <p:cNvCxnSpPr>
              <a:cxnSpLocks/>
            </p:cNvCxnSpPr>
            <p:nvPr/>
          </p:nvCxnSpPr>
          <p:spPr>
            <a:xfrm>
              <a:off x="3902149" y="2273622"/>
              <a:ext cx="281762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B5B8FC0-17E7-4C32-ABF8-A8534A8C3C5E}"/>
                </a:ext>
              </a:extLst>
            </p:cNvPr>
            <p:cNvSpPr txBox="1"/>
            <p:nvPr/>
          </p:nvSpPr>
          <p:spPr>
            <a:xfrm>
              <a:off x="4210494" y="1828808"/>
              <a:ext cx="2020186" cy="907941"/>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COMMANED</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APOSTLES</a:t>
              </a:r>
            </a:p>
          </p:txBody>
        </p:sp>
      </p:grpSp>
      <p:sp>
        <p:nvSpPr>
          <p:cNvPr id="15" name="TextBox 14">
            <a:extLst>
              <a:ext uri="{FF2B5EF4-FFF2-40B4-BE49-F238E27FC236}">
                <a16:creationId xmlns:a16="http://schemas.microsoft.com/office/drawing/2014/main" id="{BD559436-CCF4-4EE1-97A0-12B9EB7E9D98}"/>
              </a:ext>
            </a:extLst>
          </p:cNvPr>
          <p:cNvSpPr txBox="1"/>
          <p:nvPr/>
        </p:nvSpPr>
        <p:spPr>
          <a:xfrm>
            <a:off x="0" y="3965927"/>
            <a:ext cx="12192000" cy="2831544"/>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13:46 (NASB77)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46  And Paul and Barnabas spoke out boldly and said, "It was necessary that the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word of God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should be spoken to you first; since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you repudiate it</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judge yourselves unworthy of 	eternal life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behold, we are turning to the Gentiles.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13:48 (NASB77)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48  And when the Gentiles heard this, they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rejoicing and glorifying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word of the Lord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as many as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had been appointed to eternal life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believed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A0A4614-3D68-4075-B5A2-1548CE5F14E9}"/>
              </a:ext>
            </a:extLst>
          </p:cNvPr>
          <p:cNvSpPr txBox="1"/>
          <p:nvPr/>
        </p:nvSpPr>
        <p:spPr>
          <a:xfrm>
            <a:off x="0" y="4030736"/>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13:47 (NKJV)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47  For so </a:t>
            </a:r>
            <a:r>
              <a:rPr kumimoji="0" lang="en-US" sz="2800" b="0" i="0" u="sng" strike="noStrike" kern="1200" cap="none" spc="0" normalizeH="0" baseline="0" noProof="0" dirty="0">
                <a:ln>
                  <a:noFill/>
                </a:ln>
                <a:solidFill>
                  <a:srgbClr val="FF0000"/>
                </a:solidFill>
                <a:effectLst/>
                <a:uLnTx/>
                <a:uFillTx/>
                <a:latin typeface="Calibri" panose="020F0502020204030204"/>
                <a:ea typeface="+mn-ea"/>
                <a:cs typeface="+mn-cs"/>
              </a:rPr>
              <a:t>the Lord has commanded us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 have set you as a light to the Gentiles,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sng" strike="noStrike" kern="1200" cap="none" spc="0" normalizeH="0" baseline="0" noProof="0" dirty="0">
                <a:ln>
                  <a:noFill/>
                </a:ln>
                <a:solidFill>
                  <a:srgbClr val="FF0000"/>
                </a:solidFill>
                <a:effectLst/>
                <a:uLnTx/>
                <a:uFillTx/>
                <a:latin typeface="Calibri" panose="020F0502020204030204"/>
                <a:ea typeface="+mn-ea"/>
                <a:cs typeface="+mn-cs"/>
              </a:rPr>
              <a:t>That you should be for salvation to the ends of the earth</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721691B2-E070-4561-B778-63759170F6A4}"/>
              </a:ext>
            </a:extLst>
          </p:cNvPr>
          <p:cNvSpPr txBox="1"/>
          <p:nvPr/>
        </p:nvSpPr>
        <p:spPr>
          <a:xfrm>
            <a:off x="0" y="4030736"/>
            <a:ext cx="12192000" cy="1384995"/>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Timothy 2:3-4 (NKJV)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  For this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good and acceptable in the sight of God our Savior,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who desires all men to be saved and to come to the knowledge of the truth.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8DB3300-C79F-4817-BB86-B9D74CF0D69A}"/>
              </a:ext>
            </a:extLst>
          </p:cNvPr>
          <p:cNvSpPr txBox="1"/>
          <p:nvPr/>
        </p:nvSpPr>
        <p:spPr>
          <a:xfrm>
            <a:off x="0" y="4060256"/>
            <a:ext cx="12192000" cy="2246769"/>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10:34-35 (NKJV)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34  Then Peter opened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his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mouth and said: "In truth I perceive that God shows no 	partiality.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35  But in every nation whoever fears Him and works righteousness is accepted by 	Him.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733EBDD-B2CD-4BA0-AEFC-4C4D262376B2}"/>
              </a:ext>
            </a:extLst>
          </p:cNvPr>
          <p:cNvSpPr txBox="1"/>
          <p:nvPr/>
        </p:nvSpPr>
        <p:spPr>
          <a:xfrm>
            <a:off x="0" y="0"/>
            <a:ext cx="12192000" cy="3970318"/>
          </a:xfrm>
          <a:prstGeom prst="rect">
            <a:avLst/>
          </a:prstGeom>
          <a:solidFill>
            <a:schemeClr val="bg1"/>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Ephesians 3:8-11 (NASB77)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To me, the very least of all saints,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this grace was given, to preach to the Gentiles 	the unfathomable riches of Christ,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and to bring to light what is the administration of the mystery which for ages has 	been hidden in God, who created all things;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in order that the manifold wisdom of God might now be made known through 	the church to the rulers and the authorities in the heavenly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places.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This was</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in accordance with the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eternal purpose which He carried out in Christ 	Jesus our Lord,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545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12"/>
                                        </p:tgtEl>
                                        <p:attrNameLst>
                                          <p:attrName>ppt_w</p:attrName>
                                        </p:attrNameLst>
                                      </p:cBhvr>
                                      <p:tavLst>
                                        <p:tav tm="0">
                                          <p:val>
                                            <p:strVal val="ppt_w"/>
                                          </p:val>
                                        </p:tav>
                                        <p:tav tm="100000">
                                          <p:val>
                                            <p:fltVal val="0"/>
                                          </p:val>
                                        </p:tav>
                                      </p:tavLst>
                                    </p:anim>
                                    <p:anim calcmode="lin" valueType="num">
                                      <p:cBhvr>
                                        <p:cTn id="28" dur="500"/>
                                        <p:tgtEl>
                                          <p:spTgt spid="12"/>
                                        </p:tgtEl>
                                        <p:attrNameLst>
                                          <p:attrName>ppt_h</p:attrName>
                                        </p:attrNameLst>
                                      </p:cBhvr>
                                      <p:tavLst>
                                        <p:tav tm="0">
                                          <p:val>
                                            <p:strVal val="ppt_h"/>
                                          </p:val>
                                        </p:tav>
                                        <p:tav tm="100000">
                                          <p:val>
                                            <p:fltVal val="0"/>
                                          </p:val>
                                        </p:tav>
                                      </p:tavLst>
                                    </p:anim>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p:cTn id="63" dur="500" fill="hold"/>
                                        <p:tgtEl>
                                          <p:spTgt spid="7"/>
                                        </p:tgtEl>
                                        <p:attrNameLst>
                                          <p:attrName>ppt_w</p:attrName>
                                        </p:attrNameLst>
                                      </p:cBhvr>
                                      <p:tavLst>
                                        <p:tav tm="0">
                                          <p:val>
                                            <p:fltVal val="0"/>
                                          </p:val>
                                        </p:tav>
                                        <p:tav tm="100000">
                                          <p:val>
                                            <p:strVal val="#ppt_w"/>
                                          </p:val>
                                        </p:tav>
                                      </p:tavLst>
                                    </p:anim>
                                    <p:anim calcmode="lin" valueType="num">
                                      <p:cBhvr>
                                        <p:cTn id="64" dur="500" fill="hold"/>
                                        <p:tgtEl>
                                          <p:spTgt spid="7"/>
                                        </p:tgtEl>
                                        <p:attrNameLst>
                                          <p:attrName>ppt_h</p:attrName>
                                        </p:attrNameLst>
                                      </p:cBhvr>
                                      <p:tavLst>
                                        <p:tav tm="0">
                                          <p:val>
                                            <p:fltVal val="0"/>
                                          </p:val>
                                        </p:tav>
                                        <p:tav tm="100000">
                                          <p:val>
                                            <p:strVal val="#ppt_h"/>
                                          </p:val>
                                        </p:tav>
                                      </p:tavLst>
                                    </p:anim>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7"/>
                                        </p:tgtEl>
                                        <p:attrNameLst>
                                          <p:attrName>ppt_w</p:attrName>
                                        </p:attrNameLst>
                                      </p:cBhvr>
                                      <p:tavLst>
                                        <p:tav tm="0">
                                          <p:val>
                                            <p:strVal val="ppt_w"/>
                                          </p:val>
                                        </p:tav>
                                        <p:tav tm="100000">
                                          <p:val>
                                            <p:fltVal val="0"/>
                                          </p:val>
                                        </p:tav>
                                      </p:tavLst>
                                    </p:anim>
                                    <p:anim calcmode="lin" valueType="num">
                                      <p:cBhvr>
                                        <p:cTn id="70" dur="500"/>
                                        <p:tgtEl>
                                          <p:spTgt spid="7"/>
                                        </p:tgtEl>
                                        <p:attrNameLst>
                                          <p:attrName>ppt_h</p:attrName>
                                        </p:attrNameLst>
                                      </p:cBhvr>
                                      <p:tavLst>
                                        <p:tav tm="0">
                                          <p:val>
                                            <p:strVal val="ppt_h"/>
                                          </p:val>
                                        </p:tav>
                                        <p:tav tm="100000">
                                          <p:val>
                                            <p:fltVal val="0"/>
                                          </p:val>
                                        </p:tav>
                                      </p:tavLst>
                                    </p:anim>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5" grpId="1" animBg="1"/>
      <p:bldP spid="4" grpId="0" animBg="1"/>
      <p:bldP spid="4" grpId="1" animBg="1"/>
      <p:bldP spid="5" grpId="0" animBg="1"/>
      <p:bldP spid="5" grpId="1" animBg="1"/>
      <p:bldP spid="7" grpId="0" animBg="1"/>
      <p:bldP spid="7" grpId="1" animBg="1"/>
      <p:bldP spid="12" grpId="0" animBg="1"/>
      <p:bldP spid="12"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FDAC9-170F-4186-AC1B-E7ADB62F9B03}"/>
              </a:ext>
            </a:extLst>
          </p:cNvPr>
          <p:cNvSpPr txBox="1"/>
          <p:nvPr/>
        </p:nvSpPr>
        <p:spPr>
          <a:xfrm>
            <a:off x="0" y="0"/>
            <a:ext cx="12192000"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ICONIUM</a:t>
            </a:r>
          </a:p>
        </p:txBody>
      </p:sp>
      <p:sp>
        <p:nvSpPr>
          <p:cNvPr id="12" name="Action Button: Go Back or Previous 11">
            <a:hlinkClick r:id="rId3" action="ppaction://hlinksldjump" highlightClick="1">
              <a:snd r:embed="rId4" name="arrow.wav"/>
            </a:hlinkClick>
            <a:extLst>
              <a:ext uri="{FF2B5EF4-FFF2-40B4-BE49-F238E27FC236}">
                <a16:creationId xmlns:a16="http://schemas.microsoft.com/office/drawing/2014/main" id="{344CF9C3-A250-42C3-8A84-DFD0FB57EAD1}"/>
              </a:ext>
            </a:extLst>
          </p:cNvPr>
          <p:cNvSpPr/>
          <p:nvPr/>
        </p:nvSpPr>
        <p:spPr>
          <a:xfrm>
            <a:off x="11456894" y="107576"/>
            <a:ext cx="632012" cy="28238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31771E5-5599-40B4-B825-182C4345A199}"/>
              </a:ext>
            </a:extLst>
          </p:cNvPr>
          <p:cNvGrpSpPr/>
          <p:nvPr/>
        </p:nvGrpSpPr>
        <p:grpSpPr>
          <a:xfrm>
            <a:off x="2114122" y="457198"/>
            <a:ext cx="8686800" cy="6286988"/>
            <a:chOff x="1752600" y="457198"/>
            <a:chExt cx="8686800" cy="6286988"/>
          </a:xfrm>
        </p:grpSpPr>
        <p:grpSp>
          <p:nvGrpSpPr>
            <p:cNvPr id="25" name="Group 24">
              <a:extLst>
                <a:ext uri="{FF2B5EF4-FFF2-40B4-BE49-F238E27FC236}">
                  <a16:creationId xmlns:a16="http://schemas.microsoft.com/office/drawing/2014/main" id="{BE6E03B0-C17D-4836-8D6E-2C148D7953E5}"/>
                </a:ext>
              </a:extLst>
            </p:cNvPr>
            <p:cNvGrpSpPr/>
            <p:nvPr/>
          </p:nvGrpSpPr>
          <p:grpSpPr>
            <a:xfrm>
              <a:off x="1752600" y="457198"/>
              <a:ext cx="8686800" cy="6286988"/>
              <a:chOff x="1752600" y="457198"/>
              <a:chExt cx="8686800" cy="6286988"/>
            </a:xfrm>
          </p:grpSpPr>
          <p:grpSp>
            <p:nvGrpSpPr>
              <p:cNvPr id="23" name="Group 22">
                <a:extLst>
                  <a:ext uri="{FF2B5EF4-FFF2-40B4-BE49-F238E27FC236}">
                    <a16:creationId xmlns:a16="http://schemas.microsoft.com/office/drawing/2014/main" id="{ECF9FF22-7E5A-4D05-9E29-7B1712BF57FB}"/>
                  </a:ext>
                </a:extLst>
              </p:cNvPr>
              <p:cNvGrpSpPr/>
              <p:nvPr/>
            </p:nvGrpSpPr>
            <p:grpSpPr>
              <a:xfrm>
                <a:off x="1752600" y="457198"/>
                <a:ext cx="8686800" cy="6286988"/>
                <a:chOff x="1752600" y="457198"/>
                <a:chExt cx="8686800" cy="6286988"/>
              </a:xfrm>
            </p:grpSpPr>
            <p:grpSp>
              <p:nvGrpSpPr>
                <p:cNvPr id="13" name="Group 12">
                  <a:extLst>
                    <a:ext uri="{FF2B5EF4-FFF2-40B4-BE49-F238E27FC236}">
                      <a16:creationId xmlns:a16="http://schemas.microsoft.com/office/drawing/2014/main" id="{33622D99-981E-4B6E-B649-4C44C27106D5}"/>
                    </a:ext>
                  </a:extLst>
                </p:cNvPr>
                <p:cNvGrpSpPr/>
                <p:nvPr/>
              </p:nvGrpSpPr>
              <p:grpSpPr>
                <a:xfrm>
                  <a:off x="1752600" y="457198"/>
                  <a:ext cx="8686800" cy="6286988"/>
                  <a:chOff x="1752600" y="457198"/>
                  <a:chExt cx="8686800" cy="6286988"/>
                </a:xfrm>
              </p:grpSpPr>
              <p:grpSp>
                <p:nvGrpSpPr>
                  <p:cNvPr id="14" name="Group 13">
                    <a:extLst>
                      <a:ext uri="{FF2B5EF4-FFF2-40B4-BE49-F238E27FC236}">
                        <a16:creationId xmlns:a16="http://schemas.microsoft.com/office/drawing/2014/main" id="{143F5455-0C33-4876-8E66-BEE45C6B8891}"/>
                      </a:ext>
                    </a:extLst>
                  </p:cNvPr>
                  <p:cNvGrpSpPr/>
                  <p:nvPr/>
                </p:nvGrpSpPr>
                <p:grpSpPr>
                  <a:xfrm>
                    <a:off x="1752600" y="457198"/>
                    <a:ext cx="8686800" cy="6286988"/>
                    <a:chOff x="2105025" y="475978"/>
                    <a:chExt cx="8286750" cy="6286988"/>
                  </a:xfrm>
                </p:grpSpPr>
                <p:grpSp>
                  <p:nvGrpSpPr>
                    <p:cNvPr id="16" name="Group 15">
                      <a:extLst>
                        <a:ext uri="{FF2B5EF4-FFF2-40B4-BE49-F238E27FC236}">
                          <a16:creationId xmlns:a16="http://schemas.microsoft.com/office/drawing/2014/main" id="{45F157F5-3471-4F27-AFC8-90A437B80090}"/>
                        </a:ext>
                      </a:extLst>
                    </p:cNvPr>
                    <p:cNvGrpSpPr/>
                    <p:nvPr/>
                  </p:nvGrpSpPr>
                  <p:grpSpPr>
                    <a:xfrm>
                      <a:off x="2105025" y="475978"/>
                      <a:ext cx="8286750" cy="6286988"/>
                      <a:chOff x="1952625" y="571012"/>
                      <a:chExt cx="8286750" cy="6286988"/>
                    </a:xfrm>
                  </p:grpSpPr>
                  <p:grpSp>
                    <p:nvGrpSpPr>
                      <p:cNvPr id="18" name="Group 17">
                        <a:extLst>
                          <a:ext uri="{FF2B5EF4-FFF2-40B4-BE49-F238E27FC236}">
                            <a16:creationId xmlns:a16="http://schemas.microsoft.com/office/drawing/2014/main" id="{730C6FC3-0885-42C3-A6C9-82281BF90F1D}"/>
                          </a:ext>
                        </a:extLst>
                      </p:cNvPr>
                      <p:cNvGrpSpPr/>
                      <p:nvPr/>
                    </p:nvGrpSpPr>
                    <p:grpSpPr>
                      <a:xfrm>
                        <a:off x="1952625" y="571012"/>
                        <a:ext cx="8286750" cy="5850446"/>
                        <a:chOff x="147917" y="490330"/>
                        <a:chExt cx="8286750" cy="5850446"/>
                      </a:xfrm>
                    </p:grpSpPr>
                    <p:pic>
                      <p:nvPicPr>
                        <p:cNvPr id="20" name="Picture 19">
                          <a:extLst>
                            <a:ext uri="{FF2B5EF4-FFF2-40B4-BE49-F238E27FC236}">
                              <a16:creationId xmlns:a16="http://schemas.microsoft.com/office/drawing/2014/main" id="{F71AE2DC-330D-44AA-B08C-97714845E58C}"/>
                            </a:ext>
                          </a:extLst>
                        </p:cNvPr>
                        <p:cNvPicPr>
                          <a:picLocks noChangeAspect="1"/>
                        </p:cNvPicPr>
                        <p:nvPr/>
                      </p:nvPicPr>
                      <p:blipFill>
                        <a:blip r:embed="rId5"/>
                        <a:stretch>
                          <a:fillRect/>
                        </a:stretch>
                      </p:blipFill>
                      <p:spPr>
                        <a:xfrm>
                          <a:off x="147917" y="490330"/>
                          <a:ext cx="8286750" cy="5850446"/>
                        </a:xfrm>
                        <a:prstGeom prst="rect">
                          <a:avLst/>
                        </a:prstGeom>
                      </p:spPr>
                    </p:pic>
                    <p:sp>
                      <p:nvSpPr>
                        <p:cNvPr id="21" name="TextBox 20">
                          <a:extLst>
                            <a:ext uri="{FF2B5EF4-FFF2-40B4-BE49-F238E27FC236}">
                              <a16:creationId xmlns:a16="http://schemas.microsoft.com/office/drawing/2014/main" id="{9E60A7CA-E951-460C-B819-2E5C4FDDD65E}"/>
                            </a:ext>
                          </a:extLst>
                        </p:cNvPr>
                        <p:cNvSpPr txBox="1"/>
                        <p:nvPr/>
                      </p:nvSpPr>
                      <p:spPr>
                        <a:xfrm>
                          <a:off x="6390714" y="4303059"/>
                          <a:ext cx="1099298" cy="430887"/>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Pieria</a:t>
                          </a:r>
                        </a:p>
                      </p:txBody>
                    </p:sp>
                  </p:grpSp>
                  <p:sp>
                    <p:nvSpPr>
                      <p:cNvPr id="19" name="TextBox 18">
                        <a:extLst>
                          <a:ext uri="{FF2B5EF4-FFF2-40B4-BE49-F238E27FC236}">
                            <a16:creationId xmlns:a16="http://schemas.microsoft.com/office/drawing/2014/main" id="{9A79B59E-DF3A-4552-97F4-E2C3AA391652}"/>
                          </a:ext>
                        </a:extLst>
                      </p:cNvPr>
                      <p:cNvSpPr txBox="1"/>
                      <p:nvPr/>
                    </p:nvSpPr>
                    <p:spPr>
                      <a:xfrm>
                        <a:off x="3213007" y="6334780"/>
                        <a:ext cx="5765987" cy="523220"/>
                      </a:xfrm>
                      <a:prstGeom prst="rect">
                        <a:avLst/>
                      </a:prstGeom>
                      <a:no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FIRST MISSIONARY JOURNEY</a:t>
                        </a:r>
                      </a:p>
                    </p:txBody>
                  </p:sp>
                </p:grpSp>
                <p:sp>
                  <p:nvSpPr>
                    <p:cNvPr id="17" name="Rectangle: Rounded Corners 16">
                      <a:extLst>
                        <a:ext uri="{FF2B5EF4-FFF2-40B4-BE49-F238E27FC236}">
                          <a16:creationId xmlns:a16="http://schemas.microsoft.com/office/drawing/2014/main" id="{AD4C5D25-27FD-460E-B134-5AFF90240BD3}"/>
                        </a:ext>
                      </a:extLst>
                    </p:cNvPr>
                    <p:cNvSpPr/>
                    <p:nvPr/>
                  </p:nvSpPr>
                  <p:spPr>
                    <a:xfrm>
                      <a:off x="3640084" y="2662520"/>
                      <a:ext cx="872290" cy="40874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Rounded Corners 14">
                    <a:extLst>
                      <a:ext uri="{FF2B5EF4-FFF2-40B4-BE49-F238E27FC236}">
                        <a16:creationId xmlns:a16="http://schemas.microsoft.com/office/drawing/2014/main" id="{CB97DFDD-EA80-4B97-9404-E58E5AEBB176}"/>
                      </a:ext>
                    </a:extLst>
                  </p:cNvPr>
                  <p:cNvSpPr/>
                  <p:nvPr/>
                </p:nvSpPr>
                <p:spPr>
                  <a:xfrm>
                    <a:off x="4388220" y="4451611"/>
                    <a:ext cx="2859745" cy="15054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Rectangle: Rounded Corners 21">
                  <a:extLst>
                    <a:ext uri="{FF2B5EF4-FFF2-40B4-BE49-F238E27FC236}">
                      <a16:creationId xmlns:a16="http://schemas.microsoft.com/office/drawing/2014/main" id="{F3D40419-7B0F-4211-9ED8-24D3D0788AF8}"/>
                    </a:ext>
                  </a:extLst>
                </p:cNvPr>
                <p:cNvSpPr/>
                <p:nvPr/>
              </p:nvSpPr>
              <p:spPr>
                <a:xfrm>
                  <a:off x="3931022" y="577383"/>
                  <a:ext cx="1125072" cy="3639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Rectangle: Rounded Corners 23">
                <a:extLst>
                  <a:ext uri="{FF2B5EF4-FFF2-40B4-BE49-F238E27FC236}">
                    <a16:creationId xmlns:a16="http://schemas.microsoft.com/office/drawing/2014/main" id="{C9502859-B0BB-4E69-B5E1-0550389CA3FB}"/>
                  </a:ext>
                </a:extLst>
              </p:cNvPr>
              <p:cNvSpPr/>
              <p:nvPr/>
            </p:nvSpPr>
            <p:spPr>
              <a:xfrm>
                <a:off x="8296773" y="3741924"/>
                <a:ext cx="1268568" cy="931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Rounded Corners 3">
              <a:extLst>
                <a:ext uri="{FF2B5EF4-FFF2-40B4-BE49-F238E27FC236}">
                  <a16:creationId xmlns:a16="http://schemas.microsoft.com/office/drawing/2014/main" id="{D303CF98-0EFB-4658-88CA-3C6A5C89A64D}"/>
                </a:ext>
              </a:extLst>
            </p:cNvPr>
            <p:cNvSpPr/>
            <p:nvPr/>
          </p:nvSpPr>
          <p:spPr>
            <a:xfrm>
              <a:off x="5531667" y="1213164"/>
              <a:ext cx="1149790" cy="3078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8CEB7ABD-8653-46DF-82CC-815150D579BC}"/>
              </a:ext>
            </a:extLst>
          </p:cNvPr>
          <p:cNvSpPr txBox="1"/>
          <p:nvPr/>
        </p:nvSpPr>
        <p:spPr>
          <a:xfrm>
            <a:off x="-1" y="428179"/>
            <a:ext cx="2025021" cy="6001643"/>
          </a:xfrm>
          <a:prstGeom prst="rect">
            <a:avLst/>
          </a:prstGeom>
          <a:solidFill>
            <a:srgbClr val="E5D3AF"/>
          </a:solidFill>
          <a:ln w="57150">
            <a:no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Acts 14:1 (NASB77)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  And it came about that in </a:t>
            </a:r>
            <a:r>
              <a:rPr kumimoji="0" lang="en-US" sz="2400" b="1" i="0" u="sng" strike="noStrike" kern="1200" cap="none" spc="0" normalizeH="0" baseline="0" noProof="0" dirty="0">
                <a:ln>
                  <a:noFill/>
                </a:ln>
                <a:solidFill>
                  <a:srgbClr val="FF0000"/>
                </a:solidFill>
                <a:effectLst/>
                <a:uLnTx/>
                <a:uFillTx/>
                <a:latin typeface="Calibri" panose="020F0502020204030204"/>
                <a:ea typeface="+mn-ea"/>
                <a:cs typeface="+mn-cs"/>
              </a:rPr>
              <a:t>Iconium</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they entered the synagogue of the Jews together, and spoke in such a manner that a great multitude believed, both of Jews and of Greeks. </a:t>
            </a:r>
          </a:p>
        </p:txBody>
      </p:sp>
      <p:grpSp>
        <p:nvGrpSpPr>
          <p:cNvPr id="7" name="Group 6">
            <a:extLst>
              <a:ext uri="{FF2B5EF4-FFF2-40B4-BE49-F238E27FC236}">
                <a16:creationId xmlns:a16="http://schemas.microsoft.com/office/drawing/2014/main" id="{39BCCD82-6963-4DCD-9406-F7889941834F}"/>
              </a:ext>
            </a:extLst>
          </p:cNvPr>
          <p:cNvGrpSpPr/>
          <p:nvPr/>
        </p:nvGrpSpPr>
        <p:grpSpPr>
          <a:xfrm>
            <a:off x="1516828" y="26894"/>
            <a:ext cx="9165516" cy="6804212"/>
            <a:chOff x="1516828" y="26894"/>
            <a:chExt cx="9165516" cy="6804212"/>
          </a:xfrm>
        </p:grpSpPr>
        <p:pic>
          <p:nvPicPr>
            <p:cNvPr id="3" name="Picture 2">
              <a:extLst>
                <a:ext uri="{FF2B5EF4-FFF2-40B4-BE49-F238E27FC236}">
                  <a16:creationId xmlns:a16="http://schemas.microsoft.com/office/drawing/2014/main" id="{34398A45-92DA-4807-B52A-6DE43BF28D30}"/>
                </a:ext>
              </a:extLst>
            </p:cNvPr>
            <p:cNvPicPr>
              <a:picLocks noChangeAspect="1"/>
            </p:cNvPicPr>
            <p:nvPr/>
          </p:nvPicPr>
          <p:blipFill>
            <a:blip r:embed="rId6"/>
            <a:stretch>
              <a:fillRect/>
            </a:stretch>
          </p:blipFill>
          <p:spPr>
            <a:xfrm>
              <a:off x="1524000" y="26894"/>
              <a:ext cx="9144000" cy="6804212"/>
            </a:xfrm>
            <a:prstGeom prst="rect">
              <a:avLst/>
            </a:prstGeom>
          </p:spPr>
        </p:pic>
        <p:sp>
          <p:nvSpPr>
            <p:cNvPr id="6" name="TextBox 5">
              <a:extLst>
                <a:ext uri="{FF2B5EF4-FFF2-40B4-BE49-F238E27FC236}">
                  <a16:creationId xmlns:a16="http://schemas.microsoft.com/office/drawing/2014/main" id="{88D489D2-E22A-4958-950D-F9F32AFF1D3D}"/>
                </a:ext>
              </a:extLst>
            </p:cNvPr>
            <p:cNvSpPr txBox="1"/>
            <p:nvPr/>
          </p:nvSpPr>
          <p:spPr>
            <a:xfrm>
              <a:off x="1516828" y="32274"/>
              <a:ext cx="9165516" cy="1031051"/>
            </a:xfrm>
            <a:prstGeom prst="rect">
              <a:avLst/>
            </a:prstGeom>
            <a:solidFill>
              <a:srgbClr val="6F9ACD">
                <a:alpha val="40000"/>
              </a:srgbClr>
            </a:solidFill>
            <a:ln w="57150">
              <a:noFill/>
            </a:ln>
          </p:spPr>
          <p:txBody>
            <a:bodyPr wrap="square" rtlCol="0">
              <a:spAutoFit/>
            </a:bodyPr>
            <a:lstStyle/>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Modern Day Konya</a:t>
              </a:r>
            </a:p>
            <a:p>
              <a:pPr marL="0" marR="0" lvl="0" indent="0" algn="ctr" defTabSz="27432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(Site of Ancient Iconium)</a:t>
              </a:r>
            </a:p>
          </p:txBody>
        </p:sp>
      </p:grpSp>
    </p:spTree>
    <p:extLst>
      <p:ext uri="{BB962C8B-B14F-4D97-AF65-F5344CB8AC3E}">
        <p14:creationId xmlns:p14="http://schemas.microsoft.com/office/powerpoint/2010/main" val="8205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P spid="26"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8BFD98-9BBA-431F-BFB2-8645B1A4D5F0}"/>
              </a:ext>
            </a:extLst>
          </p:cNvPr>
          <p:cNvPicPr>
            <a:picLocks noChangeAspect="1"/>
          </p:cNvPicPr>
          <p:nvPr/>
        </p:nvPicPr>
        <p:blipFill>
          <a:blip r:embed="rId2"/>
          <a:stretch>
            <a:fillRect/>
          </a:stretch>
        </p:blipFill>
        <p:spPr>
          <a:xfrm>
            <a:off x="4333872" y="969821"/>
            <a:ext cx="7858125" cy="5893594"/>
          </a:xfrm>
          <a:prstGeom prst="rect">
            <a:avLst/>
          </a:prstGeom>
        </p:spPr>
      </p:pic>
      <p:pic>
        <p:nvPicPr>
          <p:cNvPr id="2" name="Picture 1">
            <a:extLst>
              <a:ext uri="{FF2B5EF4-FFF2-40B4-BE49-F238E27FC236}">
                <a16:creationId xmlns:a16="http://schemas.microsoft.com/office/drawing/2014/main" id="{767EC2E0-DC3E-4DF5-B889-9F53062F4D1C}"/>
              </a:ext>
            </a:extLst>
          </p:cNvPr>
          <p:cNvPicPr>
            <a:picLocks noChangeAspect="1"/>
          </p:cNvPicPr>
          <p:nvPr/>
        </p:nvPicPr>
        <p:blipFill>
          <a:blip r:embed="rId3"/>
          <a:stretch>
            <a:fillRect/>
          </a:stretch>
        </p:blipFill>
        <p:spPr>
          <a:xfrm>
            <a:off x="3" y="969821"/>
            <a:ext cx="7810691" cy="5861780"/>
          </a:xfrm>
          <a:prstGeom prst="rect">
            <a:avLst/>
          </a:prstGeom>
        </p:spPr>
      </p:pic>
      <p:pic>
        <p:nvPicPr>
          <p:cNvPr id="4" name="Picture 3">
            <a:extLst>
              <a:ext uri="{FF2B5EF4-FFF2-40B4-BE49-F238E27FC236}">
                <a16:creationId xmlns:a16="http://schemas.microsoft.com/office/drawing/2014/main" id="{9BF8638A-86F0-4D4D-B152-A8ADF9AC3388}"/>
              </a:ext>
            </a:extLst>
          </p:cNvPr>
          <p:cNvPicPr>
            <a:picLocks noChangeAspect="1"/>
          </p:cNvPicPr>
          <p:nvPr/>
        </p:nvPicPr>
        <p:blipFill>
          <a:blip r:embed="rId4"/>
          <a:stretch>
            <a:fillRect/>
          </a:stretch>
        </p:blipFill>
        <p:spPr>
          <a:xfrm>
            <a:off x="-18952" y="969820"/>
            <a:ext cx="7848600" cy="5836920"/>
          </a:xfrm>
          <a:prstGeom prst="rect">
            <a:avLst/>
          </a:prstGeom>
        </p:spPr>
      </p:pic>
      <p:pic>
        <p:nvPicPr>
          <p:cNvPr id="5" name="Picture 4">
            <a:extLst>
              <a:ext uri="{FF2B5EF4-FFF2-40B4-BE49-F238E27FC236}">
                <a16:creationId xmlns:a16="http://schemas.microsoft.com/office/drawing/2014/main" id="{4D941D0B-90FB-4467-AE8A-CBD6840B4AAC}"/>
              </a:ext>
            </a:extLst>
          </p:cNvPr>
          <p:cNvPicPr>
            <a:picLocks noChangeAspect="1"/>
          </p:cNvPicPr>
          <p:nvPr/>
        </p:nvPicPr>
        <p:blipFill rotWithShape="1">
          <a:blip r:embed="rId5"/>
          <a:srcRect t="5419"/>
          <a:stretch/>
        </p:blipFill>
        <p:spPr>
          <a:xfrm>
            <a:off x="2895600" y="47665"/>
            <a:ext cx="6400800" cy="6770295"/>
          </a:xfrm>
          <a:prstGeom prst="rect">
            <a:avLst/>
          </a:prstGeom>
        </p:spPr>
      </p:pic>
    </p:spTree>
    <p:extLst>
      <p:ext uri="{BB962C8B-B14F-4D97-AF65-F5344CB8AC3E}">
        <p14:creationId xmlns:p14="http://schemas.microsoft.com/office/powerpoint/2010/main" val="12860495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rgbClr val="0000CC"/>
        </a:solidFill>
        <a:effectLst/>
      </p:bgPr>
    </p:bg>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135CD746-A493-4B9C-8CB7-DAFF290FF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498" y="541758"/>
            <a:ext cx="6937004" cy="5774484"/>
          </a:xfrm>
          <a:prstGeom prst="rect">
            <a:avLst/>
          </a:prstGeom>
        </p:spPr>
      </p:pic>
    </p:spTree>
    <p:extLst>
      <p:ext uri="{BB962C8B-B14F-4D97-AF65-F5344CB8AC3E}">
        <p14:creationId xmlns:p14="http://schemas.microsoft.com/office/powerpoint/2010/main" val="7794979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6FB63E-73F8-47BD-A549-4FF58403F709}"/>
              </a:ext>
            </a:extLst>
          </p:cNvPr>
          <p:cNvPicPr>
            <a:picLocks noChangeAspect="1"/>
          </p:cNvPicPr>
          <p:nvPr/>
        </p:nvPicPr>
        <p:blipFill>
          <a:blip r:embed="rId2"/>
          <a:stretch>
            <a:fillRect/>
          </a:stretch>
        </p:blipFill>
        <p:spPr>
          <a:xfrm>
            <a:off x="1059525" y="0"/>
            <a:ext cx="10072950" cy="6858000"/>
          </a:xfrm>
          <a:prstGeom prst="rect">
            <a:avLst/>
          </a:prstGeom>
        </p:spPr>
      </p:pic>
    </p:spTree>
    <p:extLst>
      <p:ext uri="{BB962C8B-B14F-4D97-AF65-F5344CB8AC3E}">
        <p14:creationId xmlns:p14="http://schemas.microsoft.com/office/powerpoint/2010/main" val="13816594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413000"/>
            <a:ext cx="10363200" cy="1524000"/>
          </a:xfrm>
        </p:spPr>
        <p:txBody>
          <a:bodyPr>
            <a:normAutofit/>
          </a:bodyPr>
          <a:lstStyle/>
          <a:p>
            <a:r>
              <a:rPr lang="en-US" sz="7200" dirty="0">
                <a:solidFill>
                  <a:srgbClr val="55393F"/>
                </a:solidFill>
              </a:rPr>
              <a:t>Acts 13:1 to 13:52</a:t>
            </a:r>
          </a:p>
        </p:txBody>
      </p:sp>
    </p:spTree>
    <p:extLst>
      <p:ext uri="{BB962C8B-B14F-4D97-AF65-F5344CB8AC3E}">
        <p14:creationId xmlns:p14="http://schemas.microsoft.com/office/powerpoint/2010/main" val="1231394701"/>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40000" y="3257907"/>
            <a:ext cx="8636000" cy="851387"/>
          </a:xfrm>
          <a:prstGeom prst="rect">
            <a:avLst/>
          </a:prstGeom>
          <a:noFill/>
        </p:spPr>
        <p:txBody>
          <a:bodyPr wrap="square" rtlCol="0">
            <a:spAutoFit/>
          </a:bodyPr>
          <a:lstStyle/>
          <a:p>
            <a:pPr defTabSz="1219170">
              <a:spcBef>
                <a:spcPts val="800"/>
              </a:spcBef>
            </a:pPr>
            <a:r>
              <a:rPr lang="en-US" sz="2133" dirty="0">
                <a:solidFill>
                  <a:prstClr val="white"/>
                </a:solidFill>
                <a:latin typeface="Candara"/>
              </a:rPr>
              <a:t>With this lesson we begin the third and final section of the Book of Acts:</a:t>
            </a:r>
          </a:p>
          <a:p>
            <a:pPr defTabSz="1219170">
              <a:spcBef>
                <a:spcPts val="800"/>
              </a:spcBef>
            </a:pPr>
            <a:r>
              <a:rPr lang="en-US" sz="2133" dirty="0">
                <a:solidFill>
                  <a:srgbClr val="F5C040">
                    <a:lumMod val="40000"/>
                    <a:lumOff val="60000"/>
                  </a:srgbClr>
                </a:solidFill>
                <a:latin typeface="Candara"/>
              </a:rPr>
              <a:t>the witness unto the uttermost part of the earth.</a:t>
            </a:r>
          </a:p>
        </p:txBody>
      </p:sp>
    </p:spTree>
    <p:extLst>
      <p:ext uri="{BB962C8B-B14F-4D97-AF65-F5344CB8AC3E}">
        <p14:creationId xmlns:p14="http://schemas.microsoft.com/office/powerpoint/2010/main" val="14253263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5.jpeg"/></Relationships>
</file>

<file path=ppt/theme/_rels/theme8.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ln w="57150">
          <a:solidFill>
            <a:schemeClr val="tx1"/>
          </a:solidFill>
        </a:ln>
      </a:spPr>
      <a:bodyPr wrap="square" rtlCol="0">
        <a:spAutoFit/>
      </a:bodyPr>
      <a:lstStyle>
        <a:defPPr algn="l" defTabSz="274320">
          <a:spcBef>
            <a:spcPts val="1800"/>
          </a:spcBef>
          <a:defRPr sz="2800" b="1"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ln w="57150">
          <a:solidFill>
            <a:schemeClr val="tx1"/>
          </a:solidFill>
        </a:ln>
      </a:spPr>
      <a:bodyPr wrap="square" rtlCol="0">
        <a:spAutoFit/>
      </a:bodyPr>
      <a:lstStyle>
        <a:defPPr algn="l" defTabSz="274320">
          <a:spcAft>
            <a:spcPts val="1800"/>
          </a:spcAft>
          <a:defRPr sz="2800" b="1" dirty="0">
            <a:latin typeface="Times New Roman" panose="02020603050405020304" pitchFamily="18" charset="0"/>
            <a:cs typeface="Times New Roman" panose="02020603050405020304" pitchFamily="18" charset="0"/>
          </a:defRPr>
        </a:defPPr>
      </a:lstStyle>
    </a:txDef>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CC"/>
        </a:solidFill>
        <a:ln w="38100">
          <a:solidFill>
            <a:srgbClr val="FF0000"/>
          </a:solidFill>
        </a:ln>
      </a:spPr>
      <a:bodyPr wrap="square" rtlCol="0">
        <a:spAutoFit/>
      </a:bodyPr>
      <a:lstStyle>
        <a:defPPr algn="l" defTabSz="274320">
          <a:spcBef>
            <a:spcPts val="1800"/>
          </a:spcBef>
          <a:defRPr sz="2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57150">
          <a:solidFill>
            <a:schemeClr val="tx1"/>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CC"/>
        </a:solidFill>
        <a:ln w="38100">
          <a:solidFill>
            <a:schemeClr val="tx1"/>
          </a:solidFill>
        </a:ln>
      </a:spPr>
      <a:bodyPr wrap="square" rtlCol="0">
        <a:spAutoFit/>
      </a:bodyPr>
      <a:lstStyle>
        <a:defPPr algn="l" defTabSz="365760">
          <a:spcBef>
            <a:spcPts val="1800"/>
          </a:spcBef>
          <a:defRPr sz="2800" b="1"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nbin">
  <a:themeElements>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fontScheme name="sinbin">
      <a:majorFont>
        <a:latin typeface="Verdana"/>
        <a:ea typeface="HY견고딕"/>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clrMap bg1="lt1" tx1="dk1" bg2="lt2" tx2="dk2" accent1="accent1" accent2="accent2" accent3="accent3" accent4="accent4" accent5="accent5" accent6="accent6" hlink="hlink" folHlink="folHlink"/>
    </a:extraClrScheme>
    <a:extraClrScheme>
      <a:clrScheme name="sinbin 2">
        <a:dk1>
          <a:srgbClr val="000000"/>
        </a:dk1>
        <a:lt1>
          <a:srgbClr val="FFFFFF"/>
        </a:lt1>
        <a:dk2>
          <a:srgbClr val="FFFFFF"/>
        </a:dk2>
        <a:lt2>
          <a:srgbClr val="C0C0C0"/>
        </a:lt2>
        <a:accent1>
          <a:srgbClr val="91ACC7"/>
        </a:accent1>
        <a:accent2>
          <a:srgbClr val="253C53"/>
        </a:accent2>
        <a:accent3>
          <a:srgbClr val="FFFFFF"/>
        </a:accent3>
        <a:accent4>
          <a:srgbClr val="000000"/>
        </a:accent4>
        <a:accent5>
          <a:srgbClr val="C7D2E0"/>
        </a:accent5>
        <a:accent6>
          <a:srgbClr val="20354A"/>
        </a:accent6>
        <a:hlink>
          <a:srgbClr val="BACBD8"/>
        </a:hlink>
        <a:folHlink>
          <a:srgbClr val="878FA5"/>
        </a:folHlink>
      </a:clrScheme>
      <a:clrMap bg1="lt1" tx1="dk1" bg2="lt2" tx2="dk2" accent1="accent1" accent2="accent2" accent3="accent3" accent4="accent4" accent5="accent5" accent6="accent6" hlink="hlink" folHlink="folHlink"/>
    </a:extraClrScheme>
    <a:extraClrScheme>
      <a:clrScheme name="sinbin 3">
        <a:dk1>
          <a:srgbClr val="000000"/>
        </a:dk1>
        <a:lt1>
          <a:srgbClr val="FFFFFF"/>
        </a:lt1>
        <a:dk2>
          <a:srgbClr val="FFFFFF"/>
        </a:dk2>
        <a:lt2>
          <a:srgbClr val="C0C0C0"/>
        </a:lt2>
        <a:accent1>
          <a:srgbClr val="A28DED"/>
        </a:accent1>
        <a:accent2>
          <a:srgbClr val="390060"/>
        </a:accent2>
        <a:accent3>
          <a:srgbClr val="FFFFFF"/>
        </a:accent3>
        <a:accent4>
          <a:srgbClr val="000000"/>
        </a:accent4>
        <a:accent5>
          <a:srgbClr val="CEC5F4"/>
        </a:accent5>
        <a:accent6>
          <a:srgbClr val="330056"/>
        </a:accent6>
        <a:hlink>
          <a:srgbClr val="BB97EF"/>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7.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TotalTime>
  <Words>50742</Words>
  <Application>Microsoft Office PowerPoint</Application>
  <PresentationFormat>Widescreen</PresentationFormat>
  <Paragraphs>1867</Paragraphs>
  <Slides>254</Slides>
  <Notes>86</Notes>
  <HiddenSlides>2</HiddenSlides>
  <MMClips>1</MMClips>
  <ScaleCrop>false</ScaleCrop>
  <HeadingPairs>
    <vt:vector size="6" baseType="variant">
      <vt:variant>
        <vt:lpstr>Fonts Used</vt:lpstr>
      </vt:variant>
      <vt:variant>
        <vt:i4>26</vt:i4>
      </vt:variant>
      <vt:variant>
        <vt:lpstr>Theme</vt:lpstr>
      </vt:variant>
      <vt:variant>
        <vt:i4>14</vt:i4>
      </vt:variant>
      <vt:variant>
        <vt:lpstr>Slide Titles</vt:lpstr>
      </vt:variant>
      <vt:variant>
        <vt:i4>254</vt:i4>
      </vt:variant>
    </vt:vector>
  </HeadingPairs>
  <TitlesOfParts>
    <vt:vector size="294" baseType="lpstr">
      <vt:lpstr>Adobe Gothic Std B</vt:lpstr>
      <vt:lpstr>Algerian</vt:lpstr>
      <vt:lpstr>Arial</vt:lpstr>
      <vt:lpstr>Avenir Next LT Pro Light</vt:lpstr>
      <vt:lpstr>Bookman Old Style</vt:lpstr>
      <vt:lpstr>Broadway</vt:lpstr>
      <vt:lpstr>Calibri</vt:lpstr>
      <vt:lpstr>Calibri Light</vt:lpstr>
      <vt:lpstr>Candara</vt:lpstr>
      <vt:lpstr>Franklin Gothic Book</vt:lpstr>
      <vt:lpstr>Franklin Gothic Demi</vt:lpstr>
      <vt:lpstr>Galatia SIL</vt:lpstr>
      <vt:lpstr>Gentium</vt:lpstr>
      <vt:lpstr>Impact</vt:lpstr>
      <vt:lpstr>Open Sans</vt:lpstr>
      <vt:lpstr>Ravie</vt:lpstr>
      <vt:lpstr>Rockwell Nova Light</vt:lpstr>
      <vt:lpstr>SBL Greek</vt:lpstr>
      <vt:lpstr>Script MT Bold</vt:lpstr>
      <vt:lpstr>Stencil</vt:lpstr>
      <vt:lpstr>Symbol</vt:lpstr>
      <vt:lpstr>Times New Roman</vt:lpstr>
      <vt:lpstr>Verdana</vt:lpstr>
      <vt:lpstr>Wide Latin</vt:lpstr>
      <vt:lpstr>Wingdings</vt:lpstr>
      <vt:lpstr>Wingdings 2</vt:lpstr>
      <vt:lpstr>LeafVTI</vt:lpstr>
      <vt:lpstr>sinbin</vt:lpstr>
      <vt:lpstr>Waveform</vt:lpstr>
      <vt:lpstr>TS102011664</vt:lpstr>
      <vt:lpstr>5_Office Theme</vt:lpstr>
      <vt:lpstr>DividendVTI</vt:lpstr>
      <vt:lpstr>Blush</vt:lpstr>
      <vt:lpstr>1_Waveform</vt:lpstr>
      <vt:lpstr>Office Theme</vt:lpstr>
      <vt:lpstr>1_Office Theme</vt:lpstr>
      <vt:lpstr>2_Office Theme</vt:lpstr>
      <vt:lpstr>3_Office Theme</vt:lpstr>
      <vt:lpstr>4_Office Theme</vt:lpstr>
      <vt:lpstr>6_Office Theme</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ACTS 13 (Part 2 of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13:1 to 13:52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22:16-21  “I will send thee …” </vt:lpstr>
      <vt:lpstr>Acts 13:1-5  “Separate Me …” 46 AD </vt:lpstr>
      <vt:lpstr>PowerPoint Presentation</vt:lpstr>
      <vt:lpstr>Acts 13:6-13  Bar-Jesus </vt:lpstr>
      <vt:lpstr>PowerPoint Presentation</vt:lpstr>
      <vt:lpstr>Acts 13:15-25 At Antioch of Pisidia </vt:lpstr>
      <vt:lpstr>Acts 13:26-36  “to you … salvation” </vt:lpstr>
      <vt:lpstr>Acts 13:33-37  OT Scripture Review </vt:lpstr>
      <vt:lpstr>At Antioch of Pisidia Acts 13:38-46 Plan of Salvation </vt:lpstr>
      <vt:lpstr>Acts 13:46-48 To the Gentiles </vt:lpstr>
      <vt:lpstr>Acts 13:49-52 Closure at Antioch </vt:lpstr>
      <vt:lpstr>PowerPoint Presentation</vt:lpstr>
      <vt:lpstr>ACTS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14:1 to 14:28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14:1-7  Iconium </vt:lpstr>
      <vt:lpstr>PowerPoint Presentation</vt:lpstr>
      <vt:lpstr>Acts 14:8-10 – Miraculous Healing   </vt:lpstr>
      <vt:lpstr>Acts 14:11-18 – People’s Reaction   </vt:lpstr>
      <vt:lpstr>Acts 14:19-26 – Amazing Reversal   </vt:lpstr>
      <vt:lpstr>PowerPoint Presentation</vt:lpstr>
      <vt:lpstr>Acts 14:22-28 – Confirming   </vt:lpstr>
      <vt:lpstr>PowerPoint Presentation</vt:lpstr>
      <vt:lpstr>ACTS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247</cp:revision>
  <dcterms:created xsi:type="dcterms:W3CDTF">2020-10-11T08:34:09Z</dcterms:created>
  <dcterms:modified xsi:type="dcterms:W3CDTF">2021-10-18T18:48:57Z</dcterms:modified>
</cp:coreProperties>
</file>