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910.xml" ContentType="application/vnd.openxmlformats-officedocument.presentationml.slide+xml"/>
  <Override PartName="/ppt/slides/slide2010.xml" ContentType="application/vnd.openxmlformats-officedocument.presentationml.slide+xml"/>
  <Override PartName="/ppt/notesSlides/notesSlide1310.xml" ContentType="application/vnd.openxmlformats-officedocument.presentationml.notesSlide+xml"/>
  <Override PartName="/ppt/slideLayouts/slideLayout2910.xml" ContentType="application/vnd.openxmlformats-officedocument.presentationml.slideLayout+xml"/>
  <Override PartName="/ppt/slides/slide510.xml" ContentType="application/vnd.openxmlformats-officedocument.presentationml.slide+xml"/>
  <Override PartName="/ppt/notesSlides/notesSlide1410.xml" ContentType="application/vnd.openxmlformats-officedocument.presentationml.notesSlide+xml"/>
  <Override PartName="/ppt/notesMasters/notesMaster10.xml" ContentType="application/vnd.openxmlformats-officedocument.presentationml.notesMaster+xml"/>
  <Override PartName="/ppt/slideMasters/slideMaster30.xml" ContentType="application/vnd.openxmlformats-officedocument.presentationml.slideMaster+xml"/>
  <Override PartName="/ppt/notesSlides/notesSlide310.xml" ContentType="application/vnd.openxmlformats-officedocument.presentationml.notesSlide+xml"/>
  <Override PartName="/ppt/slideLayouts/slideLayout710.xml" ContentType="application/vnd.openxmlformats-officedocument.presentationml.slideLayout+xml"/>
  <Override PartName="/ppt/theme/theme40.xml" ContentType="application/vnd.openxmlformats-officedocument.theme+xml"/>
  <Override PartName="/ppt/slideLayouts/slideLayout307.xml" ContentType="application/vnd.openxmlformats-officedocument.presentationml.slideLayout+xml"/>
  <Override PartName="/ppt/slideLayouts/slideLayout2510.xml" ContentType="application/vnd.openxmlformats-officedocument.presentationml.slideLayout+xml"/>
  <Override PartName="/ppt/theme/theme30.xml" ContentType="application/vnd.openxmlformats-officedocument.theme+xml"/>
  <Override PartName="/ppt/slideLayouts/slideLayout2410.xml" ContentType="application/vnd.openxmlformats-officedocument.presentationml.slideLayout+xml"/>
  <Override PartName="/ppt/slideLayouts/slideLayout2310.xml" ContentType="application/vnd.openxmlformats-officedocument.presentationml.slideLayout+xml"/>
  <Override PartName="/ppt/slideLayouts/slideLayout2810.xml" ContentType="application/vnd.openxmlformats-officedocument.presentationml.slideLayout+xml"/>
  <Override PartName="/ppt/slideLayouts/slideLayout330.xml" ContentType="application/vnd.openxmlformats-officedocument.presentationml.slideLayout+xml"/>
  <Override PartName="/ppt/slideLayouts/slideLayout2710.xml" ContentType="application/vnd.openxmlformats-officedocument.presentationml.slideLayout+xml"/>
  <Override PartName="/ppt/slideLayouts/slideLayout320.xml" ContentType="application/vnd.openxmlformats-officedocument.presentationml.slideLayout+xml"/>
  <Override PartName="/ppt/slideLayouts/slideLayout2610.xml" ContentType="application/vnd.openxmlformats-officedocument.presentationml.slideLayout+xml"/>
  <Override PartName="/ppt/slideLayouts/slideLayout310.xml" ContentType="application/vnd.openxmlformats-officedocument.presentationml.slideLayout+xml"/>
  <Override PartName="/ppt/slideMasters/slideMaster110.xml" ContentType="application/vnd.openxmlformats-officedocument.presentationml.slideMaster+xml"/>
  <Override PartName="/ppt/slideLayouts/slideLayout810.xml" ContentType="application/vnd.openxmlformats-officedocument.presentationml.slideLayout+xml"/>
  <Override PartName="/ppt/slideLayouts/slideLayout311.xml" ContentType="application/vnd.openxmlformats-officedocument.presentationml.slideLayout+xml"/>
  <Override PartName="/ppt/theme/theme110.xml" ContentType="application/vnd.openxmlformats-officedocument.theme+xml"/>
  <Override PartName="/ppt/slideLayouts/slideLayout2100.xml" ContentType="application/vnd.openxmlformats-officedocument.presentationml.slideLayout+xml"/>
  <Override PartName="/ppt/slideLayouts/slideLayout1100.xml" ContentType="application/vnd.openxmlformats-officedocument.presentationml.slideLayout+xml"/>
  <Override PartName="/ppt/slideLayouts/slideLayout610.xml" ContentType="application/vnd.openxmlformats-officedocument.presentationml.slideLayout+xml"/>
  <Override PartName="/ppt/slideLayouts/slideLayout1110.xml" ContentType="application/vnd.openxmlformats-officedocument.presentationml.slideLayout+xml"/>
  <Override PartName="/ppt/slideLayouts/slideLayout510.xml" ContentType="application/vnd.openxmlformats-officedocument.presentationml.slideLayout+xml"/>
  <Override PartName="/ppt/slideLayouts/slideLayout101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76" r:id="rId2"/>
    <p:sldMasterId id="2147483826" r:id="rId3"/>
    <p:sldMasterId id="2147483875" r:id="rId4"/>
    <p:sldMasterId id="2147483899" r:id="rId5"/>
    <p:sldMasterId id="2147483961" r:id="rId6"/>
    <p:sldMasterId id="2147483973" r:id="rId7"/>
    <p:sldMasterId id="2147483985" r:id="rId8"/>
    <p:sldMasterId id="2147484090" r:id="rId9"/>
    <p:sldMasterId id="2147484168" r:id="rId10"/>
    <p:sldMasterId id="2147484180" r:id="rId11"/>
    <p:sldMasterId id="2147484205" r:id="rId12"/>
    <p:sldMasterId id="2147484217" r:id="rId13"/>
  </p:sldMasterIdLst>
  <p:notesMasterIdLst>
    <p:notesMasterId r:id="rId289"/>
  </p:notesMasterIdLst>
  <p:sldIdLst>
    <p:sldId id="256" r:id="rId14"/>
    <p:sldId id="5017" r:id="rId15"/>
    <p:sldId id="5018" r:id="rId16"/>
    <p:sldId id="5019" r:id="rId17"/>
    <p:sldId id="5020" r:id="rId18"/>
    <p:sldId id="4934" r:id="rId19"/>
    <p:sldId id="5021" r:id="rId20"/>
    <p:sldId id="5022" r:id="rId21"/>
    <p:sldId id="5167" r:id="rId22"/>
    <p:sldId id="5024" r:id="rId23"/>
    <p:sldId id="5025" r:id="rId24"/>
    <p:sldId id="5026" r:id="rId25"/>
    <p:sldId id="5027" r:id="rId26"/>
    <p:sldId id="5028" r:id="rId27"/>
    <p:sldId id="5029" r:id="rId28"/>
    <p:sldId id="5030" r:id="rId29"/>
    <p:sldId id="5031" r:id="rId30"/>
    <p:sldId id="5032" r:id="rId31"/>
    <p:sldId id="5033" r:id="rId32"/>
    <p:sldId id="5034" r:id="rId33"/>
    <p:sldId id="5035" r:id="rId34"/>
    <p:sldId id="5036" r:id="rId35"/>
    <p:sldId id="5037" r:id="rId36"/>
    <p:sldId id="5038" r:id="rId37"/>
    <p:sldId id="5039" r:id="rId38"/>
    <p:sldId id="5040" r:id="rId39"/>
    <p:sldId id="5041" r:id="rId40"/>
    <p:sldId id="5042" r:id="rId41"/>
    <p:sldId id="5043" r:id="rId42"/>
    <p:sldId id="5044" r:id="rId43"/>
    <p:sldId id="5045" r:id="rId44"/>
    <p:sldId id="5046" r:id="rId45"/>
    <p:sldId id="5047" r:id="rId46"/>
    <p:sldId id="5048" r:id="rId47"/>
    <p:sldId id="5049" r:id="rId48"/>
    <p:sldId id="5050" r:id="rId49"/>
    <p:sldId id="5051" r:id="rId50"/>
    <p:sldId id="5052" r:id="rId51"/>
    <p:sldId id="5053" r:id="rId52"/>
    <p:sldId id="5054" r:id="rId53"/>
    <p:sldId id="5055" r:id="rId54"/>
    <p:sldId id="5056" r:id="rId55"/>
    <p:sldId id="5057" r:id="rId56"/>
    <p:sldId id="5058" r:id="rId57"/>
    <p:sldId id="5059" r:id="rId58"/>
    <p:sldId id="5060" r:id="rId59"/>
    <p:sldId id="5061" r:id="rId60"/>
    <p:sldId id="5062" r:id="rId61"/>
    <p:sldId id="5063" r:id="rId62"/>
    <p:sldId id="4933" r:id="rId63"/>
    <p:sldId id="4996" r:id="rId64"/>
    <p:sldId id="5186" r:id="rId65"/>
    <p:sldId id="5187" r:id="rId66"/>
    <p:sldId id="456" r:id="rId67"/>
    <p:sldId id="443" r:id="rId68"/>
    <p:sldId id="444" r:id="rId69"/>
    <p:sldId id="445" r:id="rId70"/>
    <p:sldId id="446" r:id="rId71"/>
    <p:sldId id="447" r:id="rId72"/>
    <p:sldId id="448" r:id="rId73"/>
    <p:sldId id="449" r:id="rId74"/>
    <p:sldId id="450" r:id="rId75"/>
    <p:sldId id="451" r:id="rId76"/>
    <p:sldId id="453" r:id="rId77"/>
    <p:sldId id="452" r:id="rId78"/>
    <p:sldId id="454" r:id="rId79"/>
    <p:sldId id="441" r:id="rId80"/>
    <p:sldId id="462" r:id="rId81"/>
    <p:sldId id="463" r:id="rId82"/>
    <p:sldId id="464" r:id="rId83"/>
    <p:sldId id="465" r:id="rId84"/>
    <p:sldId id="461" r:id="rId85"/>
    <p:sldId id="442" r:id="rId86"/>
    <p:sldId id="457" r:id="rId87"/>
    <p:sldId id="455" r:id="rId88"/>
    <p:sldId id="458" r:id="rId89"/>
    <p:sldId id="459" r:id="rId90"/>
    <p:sldId id="460" r:id="rId91"/>
    <p:sldId id="466" r:id="rId92"/>
    <p:sldId id="467" r:id="rId93"/>
    <p:sldId id="529" r:id="rId94"/>
    <p:sldId id="1034" r:id="rId95"/>
    <p:sldId id="1139" r:id="rId96"/>
    <p:sldId id="1143" r:id="rId97"/>
    <p:sldId id="1144" r:id="rId98"/>
    <p:sldId id="1145" r:id="rId99"/>
    <p:sldId id="1146" r:id="rId100"/>
    <p:sldId id="1097" r:id="rId101"/>
    <p:sldId id="1158" r:id="rId102"/>
    <p:sldId id="1147" r:id="rId103"/>
    <p:sldId id="1149" r:id="rId104"/>
    <p:sldId id="1150" r:id="rId105"/>
    <p:sldId id="1159" r:id="rId106"/>
    <p:sldId id="1152" r:id="rId107"/>
    <p:sldId id="1153" r:id="rId108"/>
    <p:sldId id="1161" r:id="rId109"/>
    <p:sldId id="1163" r:id="rId110"/>
    <p:sldId id="1164" r:id="rId111"/>
    <p:sldId id="1162" r:id="rId112"/>
    <p:sldId id="1160" r:id="rId113"/>
    <p:sldId id="1101" r:id="rId114"/>
    <p:sldId id="1155" r:id="rId115"/>
    <p:sldId id="1173" r:id="rId116"/>
    <p:sldId id="1165" r:id="rId117"/>
    <p:sldId id="1167" r:id="rId118"/>
    <p:sldId id="1168" r:id="rId119"/>
    <p:sldId id="1166" r:id="rId120"/>
    <p:sldId id="1169" r:id="rId121"/>
    <p:sldId id="1114" r:id="rId122"/>
    <p:sldId id="1170" r:id="rId123"/>
    <p:sldId id="1115" r:id="rId124"/>
    <p:sldId id="1174" r:id="rId125"/>
    <p:sldId id="1179" r:id="rId126"/>
    <p:sldId id="1121" r:id="rId127"/>
    <p:sldId id="1122" r:id="rId128"/>
    <p:sldId id="1176" r:id="rId129"/>
    <p:sldId id="1177" r:id="rId130"/>
    <p:sldId id="1178" r:id="rId131"/>
    <p:sldId id="1123" r:id="rId132"/>
    <p:sldId id="1172" r:id="rId133"/>
    <p:sldId id="1117" r:id="rId134"/>
    <p:sldId id="4922" r:id="rId135"/>
    <p:sldId id="4758" r:id="rId136"/>
    <p:sldId id="4997" r:id="rId137"/>
    <p:sldId id="5198" r:id="rId138"/>
    <p:sldId id="5199" r:id="rId139"/>
    <p:sldId id="5200" r:id="rId140"/>
    <p:sldId id="259" r:id="rId141"/>
    <p:sldId id="260" r:id="rId142"/>
    <p:sldId id="261" r:id="rId143"/>
    <p:sldId id="262" r:id="rId144"/>
    <p:sldId id="263" r:id="rId145"/>
    <p:sldId id="264" r:id="rId146"/>
    <p:sldId id="5201" r:id="rId147"/>
    <p:sldId id="265" r:id="rId148"/>
    <p:sldId id="266" r:id="rId149"/>
    <p:sldId id="267" r:id="rId150"/>
    <p:sldId id="268" r:id="rId151"/>
    <p:sldId id="269" r:id="rId152"/>
    <p:sldId id="5202" r:id="rId153"/>
    <p:sldId id="470" r:id="rId154"/>
    <p:sldId id="5203" r:id="rId155"/>
    <p:sldId id="5204" r:id="rId156"/>
    <p:sldId id="5205" r:id="rId157"/>
    <p:sldId id="5206" r:id="rId158"/>
    <p:sldId id="5207" r:id="rId159"/>
    <p:sldId id="5208" r:id="rId160"/>
    <p:sldId id="5209" r:id="rId161"/>
    <p:sldId id="4759" r:id="rId162"/>
    <p:sldId id="4760" r:id="rId163"/>
    <p:sldId id="4761" r:id="rId164"/>
    <p:sldId id="1175" r:id="rId165"/>
    <p:sldId id="4762" r:id="rId166"/>
    <p:sldId id="1118" r:id="rId167"/>
    <p:sldId id="1184" r:id="rId168"/>
    <p:sldId id="1199" r:id="rId169"/>
    <p:sldId id="1200" r:id="rId170"/>
    <p:sldId id="1201" r:id="rId171"/>
    <p:sldId id="1202" r:id="rId172"/>
    <p:sldId id="1203" r:id="rId173"/>
    <p:sldId id="1204" r:id="rId174"/>
    <p:sldId id="4763" r:id="rId175"/>
    <p:sldId id="1185" r:id="rId176"/>
    <p:sldId id="1119" r:id="rId177"/>
    <p:sldId id="1120" r:id="rId178"/>
    <p:sldId id="1186" r:id="rId179"/>
    <p:sldId id="1187" r:id="rId180"/>
    <p:sldId id="4764" r:id="rId181"/>
    <p:sldId id="1128" r:id="rId182"/>
    <p:sldId id="1188" r:id="rId183"/>
    <p:sldId id="1189" r:id="rId184"/>
    <p:sldId id="1171" r:id="rId185"/>
    <p:sldId id="1190" r:id="rId186"/>
    <p:sldId id="1191" r:id="rId187"/>
    <p:sldId id="1193" r:id="rId188"/>
    <p:sldId id="1194" r:id="rId189"/>
    <p:sldId id="1192" r:id="rId190"/>
    <p:sldId id="1134" r:id="rId191"/>
    <p:sldId id="1195" r:id="rId192"/>
    <p:sldId id="1196" r:id="rId193"/>
    <p:sldId id="1198" r:id="rId194"/>
    <p:sldId id="1129" r:id="rId195"/>
    <p:sldId id="4765" r:id="rId196"/>
    <p:sldId id="1217" r:id="rId197"/>
    <p:sldId id="1218" r:id="rId198"/>
    <p:sldId id="1223" r:id="rId199"/>
    <p:sldId id="1219" r:id="rId200"/>
    <p:sldId id="1220" r:id="rId201"/>
    <p:sldId id="1221" r:id="rId202"/>
    <p:sldId id="1226" r:id="rId203"/>
    <p:sldId id="1222" r:id="rId204"/>
    <p:sldId id="1197" r:id="rId205"/>
    <p:sldId id="4766" r:id="rId206"/>
    <p:sldId id="4767" r:id="rId207"/>
    <p:sldId id="4768" r:id="rId208"/>
    <p:sldId id="4769" r:id="rId209"/>
    <p:sldId id="4770" r:id="rId210"/>
    <p:sldId id="4771" r:id="rId211"/>
    <p:sldId id="4772" r:id="rId212"/>
    <p:sldId id="1205" r:id="rId213"/>
    <p:sldId id="1206" r:id="rId214"/>
    <p:sldId id="1224" r:id="rId215"/>
    <p:sldId id="1207" r:id="rId216"/>
    <p:sldId id="1208" r:id="rId217"/>
    <p:sldId id="1210" r:id="rId218"/>
    <p:sldId id="1211" r:id="rId219"/>
    <p:sldId id="1212" r:id="rId220"/>
    <p:sldId id="1213" r:id="rId221"/>
    <p:sldId id="1214" r:id="rId222"/>
    <p:sldId id="1215" r:id="rId223"/>
    <p:sldId id="1216" r:id="rId224"/>
    <p:sldId id="1225" r:id="rId225"/>
    <p:sldId id="4998" r:id="rId226"/>
    <p:sldId id="5189" r:id="rId227"/>
    <p:sldId id="5190" r:id="rId228"/>
    <p:sldId id="5191" r:id="rId229"/>
    <p:sldId id="5192" r:id="rId230"/>
    <p:sldId id="476" r:id="rId231"/>
    <p:sldId id="5193" r:id="rId232"/>
    <p:sldId id="468" r:id="rId233"/>
    <p:sldId id="469" r:id="rId234"/>
    <p:sldId id="479" r:id="rId235"/>
    <p:sldId id="5194" r:id="rId236"/>
    <p:sldId id="5195" r:id="rId237"/>
    <p:sldId id="480" r:id="rId238"/>
    <p:sldId id="475" r:id="rId239"/>
    <p:sldId id="482" r:id="rId240"/>
    <p:sldId id="5196" r:id="rId241"/>
    <p:sldId id="481" r:id="rId242"/>
    <p:sldId id="473" r:id="rId243"/>
    <p:sldId id="472" r:id="rId244"/>
    <p:sldId id="474" r:id="rId245"/>
    <p:sldId id="5197" r:id="rId246"/>
    <p:sldId id="477" r:id="rId247"/>
    <p:sldId id="478" r:id="rId248"/>
    <p:sldId id="4773" r:id="rId249"/>
    <p:sldId id="4774" r:id="rId250"/>
    <p:sldId id="4775" r:id="rId251"/>
    <p:sldId id="4776" r:id="rId252"/>
    <p:sldId id="2552" r:id="rId253"/>
    <p:sldId id="4777" r:id="rId254"/>
    <p:sldId id="1227" r:id="rId255"/>
    <p:sldId id="4778" r:id="rId256"/>
    <p:sldId id="1231" r:id="rId257"/>
    <p:sldId id="1131" r:id="rId258"/>
    <p:sldId id="1181" r:id="rId259"/>
    <p:sldId id="1183" r:id="rId260"/>
    <p:sldId id="1182" r:id="rId261"/>
    <p:sldId id="1132" r:id="rId262"/>
    <p:sldId id="1133" r:id="rId263"/>
    <p:sldId id="1136" r:id="rId264"/>
    <p:sldId id="4779" r:id="rId265"/>
    <p:sldId id="4780" r:id="rId266"/>
    <p:sldId id="4781" r:id="rId267"/>
    <p:sldId id="4782" r:id="rId268"/>
    <p:sldId id="1232" r:id="rId269"/>
    <p:sldId id="1233" r:id="rId270"/>
    <p:sldId id="1229" r:id="rId271"/>
    <p:sldId id="1228" r:id="rId272"/>
    <p:sldId id="4923" r:id="rId273"/>
    <p:sldId id="4783" r:id="rId274"/>
    <p:sldId id="4784" r:id="rId275"/>
    <p:sldId id="4785" r:id="rId276"/>
    <p:sldId id="4786" r:id="rId277"/>
    <p:sldId id="1180" r:id="rId278"/>
    <p:sldId id="4787" r:id="rId279"/>
    <p:sldId id="4788" r:id="rId280"/>
    <p:sldId id="4789" r:id="rId281"/>
    <p:sldId id="4790" r:id="rId282"/>
    <p:sldId id="4791" r:id="rId283"/>
    <p:sldId id="1138" r:id="rId284"/>
    <p:sldId id="4792" r:id="rId285"/>
    <p:sldId id="4793" r:id="rId286"/>
    <p:sldId id="4921" r:id="rId287"/>
    <p:sldId id="4920" r:id="rId2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5" d="100"/>
          <a:sy n="95" d="100"/>
        </p:scale>
        <p:origin x="372" y="96"/>
      </p:cViewPr>
      <p:guideLst/>
    </p:cSldViewPr>
  </p:slideViewPr>
  <p:outlineViewPr>
    <p:cViewPr>
      <p:scale>
        <a:sx n="33" d="100"/>
        <a:sy n="33" d="100"/>
      </p:scale>
      <p:origin x="0" y="-9156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289"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290" Type="http://schemas.openxmlformats.org/officeDocument/2006/relationships/commentAuthors" Target="commentAuthors.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presProps" Target="presProps.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slide" Target="slides/slide221.xml"/><Relationship Id="rId239"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16.xml"/><Relationship Id="rId250" Type="http://schemas.openxmlformats.org/officeDocument/2006/relationships/slide" Target="slides/slide237.xml"/><Relationship Id="rId255" Type="http://schemas.openxmlformats.org/officeDocument/2006/relationships/slide" Target="slides/slide242.xml"/><Relationship Id="rId271" Type="http://schemas.openxmlformats.org/officeDocument/2006/relationships/slide" Target="slides/slide258.xml"/><Relationship Id="rId276" Type="http://schemas.openxmlformats.org/officeDocument/2006/relationships/slide" Target="slides/slide263.xml"/><Relationship Id="rId292" Type="http://schemas.openxmlformats.org/officeDocument/2006/relationships/viewProps" Target="viewProps.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261" Type="http://schemas.openxmlformats.org/officeDocument/2006/relationships/slide" Target="slides/slide248.xml"/><Relationship Id="rId266" Type="http://schemas.openxmlformats.org/officeDocument/2006/relationships/slide" Target="slides/slide253.xml"/><Relationship Id="rId287" Type="http://schemas.openxmlformats.org/officeDocument/2006/relationships/slide" Target="slides/slide274.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slide" Target="slides/slide269.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93"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tableStyles" Target="tableStyles.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41164-A31A-4153-B0E5-B80A9D226913}"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41DCF-DBC9-46CE-BE8C-4D638EE32CF4}" type="slidenum">
              <a:rPr lang="en-US" smtClean="0"/>
              <a:t>‹#›</a:t>
            </a:fld>
            <a:endParaRPr lang="en-US"/>
          </a:p>
        </p:txBody>
      </p:sp>
    </p:spTree>
    <p:extLst>
      <p:ext uri="{BB962C8B-B14F-4D97-AF65-F5344CB8AC3E}">
        <p14:creationId xmlns:p14="http://schemas.microsoft.com/office/powerpoint/2010/main" val="23527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10.xml.rels><?xml version="1.0" encoding="UTF-8" standalone="yes"?>
<Relationships xmlns="http://schemas.openxmlformats.org/package/2006/relationships"><Relationship Id="rId2" Type="http://schemas.openxmlformats.org/officeDocument/2006/relationships/slide" Target="../slides/slide1910.xml"/><Relationship Id="rId1" Type="http://schemas.openxmlformats.org/officeDocument/2006/relationships/notesMaster" Target="../notesMasters/notesMaster10.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0.xml.rels><?xml version="1.0" encoding="UTF-8" standalone="yes"?>
<Relationships xmlns="http://schemas.openxmlformats.org/package/2006/relationships"><Relationship Id="rId2" Type="http://schemas.openxmlformats.org/officeDocument/2006/relationships/slide" Target="../slides/slide2010.xml"/><Relationship Id="rId1" Type="http://schemas.openxmlformats.org/officeDocument/2006/relationships/notesMaster" Target="../notesMasters/notesMaster10.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0.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Verse 25 – Timothy and Luke were not with Paul when he was arrested. We are not told where they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1" dirty="0"/>
              <a:t>“</a:t>
            </a:r>
            <a:r>
              <a:rPr lang="en-US" sz="1200" b="1" dirty="0">
                <a:latin typeface="Times New Roman" panose="02020603050405020304" pitchFamily="18" charset="0"/>
                <a:cs typeface="Times New Roman" panose="02020603050405020304" pitchFamily="18" charset="0"/>
              </a:rPr>
              <a:t>Singing, Hymns and Praise”</a:t>
            </a:r>
            <a:r>
              <a:rPr lang="en-US" sz="1200" dirty="0">
                <a:latin typeface="Times New Roman" panose="02020603050405020304" pitchFamily="18" charset="0"/>
                <a:cs typeface="Times New Roman" panose="02020603050405020304" pitchFamily="18" charset="0"/>
              </a:rPr>
              <a:t> all coming from one Greek word, Verb. Strong's Number: &lt;G5214&gt;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The Prisoners were listening:</a:t>
            </a:r>
            <a:r>
              <a:rPr lang="en-US" sz="1200" b="0" dirty="0">
                <a:latin typeface="Times New Roman" panose="02020603050405020304" pitchFamily="18" charset="0"/>
                <a:cs typeface="Times New Roman" panose="02020603050405020304" pitchFamily="18" charset="0"/>
              </a:rPr>
              <a:t> Literally the word </a:t>
            </a:r>
            <a:r>
              <a:rPr lang="en-US" sz="1200" b="1" i="1" dirty="0">
                <a:latin typeface="Times New Roman" panose="02020603050405020304" pitchFamily="18" charset="0"/>
                <a:cs typeface="Times New Roman" panose="02020603050405020304" pitchFamily="18" charset="0"/>
              </a:rPr>
              <a:t>“listening”</a:t>
            </a:r>
            <a:r>
              <a:rPr lang="en-US" sz="1200" b="0" dirty="0">
                <a:latin typeface="Times New Roman" panose="02020603050405020304" pitchFamily="18" charset="0"/>
                <a:cs typeface="Times New Roman" panose="02020603050405020304" pitchFamily="18" charset="0"/>
              </a:rPr>
              <a:t> means </a:t>
            </a:r>
            <a:r>
              <a:rPr lang="en-US" sz="1200" b="1" i="1" dirty="0">
                <a:latin typeface="Times New Roman" panose="02020603050405020304" pitchFamily="18" charset="0"/>
                <a:cs typeface="Times New Roman" panose="02020603050405020304" pitchFamily="18" charset="0"/>
              </a:rPr>
              <a:t>“intently listening”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17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other grounds could Paul judge Lydia to be faithful to the Lord other than her response to the Gospel in baptism? Paul barely knows anything about her except how she responded to the Gospel.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4305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could not allow this injustice to stand. If other communities where they would preach heard of it they would be emboldened to do the same. It would hinder the Gospel.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8978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TROAS:</a:t>
            </a:r>
            <a:r>
              <a:rPr lang="en-US" b="0" dirty="0"/>
              <a:t> A large seaport city of </a:t>
            </a:r>
            <a:r>
              <a:rPr lang="en-US" b="0" dirty="0" err="1"/>
              <a:t>Mysia</a:t>
            </a:r>
            <a:r>
              <a:rPr lang="en-US" b="0" dirty="0"/>
              <a:t> in northwest Asia Minor, 10 mi. S of ancient Troy; in NT times it was the gateway from Asia to Macedonia and Thrace.</a:t>
            </a:r>
          </a:p>
          <a:p>
            <a:r>
              <a:rPr lang="en-US" b="0" dirty="0"/>
              <a:t>Troas was founded by </a:t>
            </a:r>
            <a:r>
              <a:rPr lang="en-US" b="0" dirty="0" err="1"/>
              <a:t>Antigonus</a:t>
            </a:r>
            <a:r>
              <a:rPr lang="en-US" b="0" dirty="0"/>
              <a:t> (a successor of Alexander the Great). In 133 </a:t>
            </a:r>
            <a:r>
              <a:rPr lang="en-US" b="0" dirty="0" err="1"/>
              <a:t>b.c.</a:t>
            </a:r>
            <a:r>
              <a:rPr lang="en-US" b="0" dirty="0"/>
              <a:t> the Romans gained control of the city. Augustus made Troas an independent Roman colony possessing Roman landholding privileges and immunities.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690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Berea</a:t>
            </a:r>
            <a:r>
              <a:rPr lang="en-US" b="1" dirty="0"/>
              <a:t> --</a:t>
            </a:r>
            <a:r>
              <a:rPr lang="en-US" dirty="0"/>
              <a:t> Located about </a:t>
            </a:r>
            <a:r>
              <a:rPr lang="en-US" b="1" dirty="0"/>
              <a:t>fifty miles from Thessalonica</a:t>
            </a:r>
            <a:r>
              <a:rPr lang="en-US" dirty="0"/>
              <a:t>, this city </a:t>
            </a:r>
            <a:r>
              <a:rPr lang="en-US" b="1" dirty="0"/>
              <a:t>at one time was the capital of one of the four divisions of Macedonia (from 167-148 B.C.)</a:t>
            </a:r>
            <a:r>
              <a:rPr lang="en-US" dirty="0"/>
              <a:t>. The journey to this populous city took </a:t>
            </a:r>
            <a:r>
              <a:rPr lang="en-US" b="1" dirty="0"/>
              <a:t>about three days to walk </a:t>
            </a:r>
            <a:r>
              <a:rPr lang="en-US" dirty="0"/>
              <a:t>  </a:t>
            </a:r>
            <a:br>
              <a:rPr lang="en-US" dirty="0"/>
            </a:br>
            <a:r>
              <a:rPr lang="en-US" dirty="0"/>
              <a:t>The College Press NIV Commentary – Acts.</a:t>
            </a:r>
          </a:p>
          <a:p>
            <a:endParaRPr lang="en-US" dirty="0"/>
          </a:p>
        </p:txBody>
      </p:sp>
      <p:sp>
        <p:nvSpPr>
          <p:cNvPr id="4" name="Slide Number Placeholder 3"/>
          <p:cNvSpPr>
            <a:spLocks noGrp="1"/>
          </p:cNvSpPr>
          <p:nvPr>
            <p:ph type="sldNum" sz="quarter" idx="10"/>
          </p:nvPr>
        </p:nvSpPr>
        <p:spPr/>
        <p:txBody>
          <a:bodyPr/>
          <a:lstStyle/>
          <a:p>
            <a:fld id="{E5541DCF-DBC9-46CE-BE8C-4D638EE32CF4}" type="slidenum">
              <a:rPr lang="en-US" smtClean="0"/>
              <a:t>19</a:t>
            </a:fld>
            <a:endParaRPr lang="en-US"/>
          </a:p>
        </p:txBody>
      </p:sp>
    </p:spTree>
    <p:extLst>
      <p:ext uri="{BB962C8B-B14F-4D97-AF65-F5344CB8AC3E}">
        <p14:creationId xmlns:p14="http://schemas.microsoft.com/office/powerpoint/2010/main" val="3556024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1. We can imagine how this occurred. The arrival of the Gospel in the synagogues (Jew first then the Gentiles) caused the Jews to follow their usual patter only it backfired this time. When Paul first arrived in Corinth he tells us it was in weakness fear and trembling </a:t>
            </a:r>
            <a:r>
              <a:rPr lang="en-US" b="1" dirty="0"/>
              <a:t>(1Cor 2:1-3)</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677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9/16/2018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6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Samothrace:</a:t>
            </a:r>
            <a:r>
              <a:rPr lang="en-US" b="0" dirty="0"/>
              <a:t> A small island (only 176 sq. km., or 68 sq. mi.) in the northeast Aegean Sea. As the name indicates (see Samos), the island is mountainous, its highest peak rising to 1800 m. (5900 ft.), the highest point on any of the Aegean islands. The island had no harbor—only an unsafe anchorage on its north side</a:t>
            </a:r>
          </a:p>
          <a:p>
            <a:endParaRPr lang="en-US" b="0" dirty="0"/>
          </a:p>
          <a:p>
            <a:r>
              <a:rPr lang="en-US" b="1" dirty="0"/>
              <a:t>Neapolis: </a:t>
            </a:r>
            <a:r>
              <a:rPr lang="en-US" b="0" dirty="0"/>
              <a:t>The seaport of the city of Philippi on the north coast of the Aegean Sea. Neapolis was about 10 mi. SE of Philippi and was beautifully situated on a natural rocky area that stretched out into the north Aegean. Neapolis at the time of Paul was part of the Roman province of Macedonia. As a result of the success of the gospel in the area, the town was known as "</a:t>
            </a:r>
            <a:r>
              <a:rPr lang="en-US" b="0" dirty="0" err="1"/>
              <a:t>Christopolis</a:t>
            </a:r>
            <a:r>
              <a:rPr lang="en-US" b="0" dirty="0"/>
              <a:t>" in the early centuries of the Christian era.</a:t>
            </a:r>
          </a:p>
          <a:p>
            <a:endParaRPr lang="en-US" b="0" dirty="0"/>
          </a:p>
          <a:p>
            <a:r>
              <a:rPr lang="en-US" b="1" dirty="0"/>
              <a:t>Philippi:</a:t>
            </a:r>
            <a:r>
              <a:rPr lang="en-US" b="0" dirty="0"/>
              <a:t> Philippi was given the right to the Law of Italy together with many privileges and immunities—especially the immunity from taxation. As might be expected, the residents of Philippi became very conscious of their Roman heritage.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242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9/23/18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2145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Letter of 1</a:t>
            </a:r>
            <a:r>
              <a:rPr lang="en-US" b="1" baseline="30000" dirty="0"/>
              <a:t>st</a:t>
            </a:r>
            <a:r>
              <a:rPr lang="en-US" b="1" dirty="0"/>
              <a:t> Corinthian written in 56 A.D. from Ephesus to the Corinthian church during Paul’s 3</a:t>
            </a:r>
            <a:r>
              <a:rPr lang="en-US" b="1" baseline="30000" dirty="0"/>
              <a:t>rd</a:t>
            </a:r>
            <a:r>
              <a:rPr lang="en-US" b="1" dirty="0"/>
              <a:t> missionary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505402"/>
      </p:ext>
    </p:extLst>
  </p:cSld>
  <p:clrMapOvr>
    <a:masterClrMapping/>
  </p:clrMapOvr>
</p:notes>
</file>

<file path=ppt/notesSlides/notesSlide1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ATHENS -- </a:t>
            </a:r>
          </a:p>
        </p:txBody>
      </p:sp>
      <p:sp>
        <p:nvSpPr>
          <p:cNvPr id="4" name="Slide Number Placeholder 3"/>
          <p:cNvSpPr>
            <a:spLocks noGrp="1"/>
          </p:cNvSpPr>
          <p:nvPr>
            <p:ph type="sldNum" sz="quarter" idx="10"/>
          </p:nvPr>
        </p:nvSpPr>
        <p:spPr/>
        <p:txBody>
          <a:bodyPr/>
          <a:lstStyle/>
          <a:p>
            <a:fld id="{E5541DCF-DBC9-46CE-BE8C-4D638EE32CF4}" type="slidenum">
              <a:rPr lang="en-US" smtClean="0"/>
              <a:t>20</a:t>
            </a:fld>
            <a:endParaRPr lang="en-US"/>
          </a:p>
        </p:txBody>
      </p:sp>
    </p:spTree>
    <p:extLst>
      <p:ext uri="{BB962C8B-B14F-4D97-AF65-F5344CB8AC3E}">
        <p14:creationId xmlns:p14="http://schemas.microsoft.com/office/powerpoint/2010/main" val="36139951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9/30/18 Start at 1. Vow</a:t>
            </a:r>
          </a:p>
          <a:p>
            <a:r>
              <a:rPr lang="en-US" dirty="0"/>
              <a:t>	1. At </a:t>
            </a:r>
            <a:r>
              <a:rPr lang="en-US" dirty="0" err="1"/>
              <a:t>Cenchrea</a:t>
            </a:r>
            <a:r>
              <a:rPr lang="en-US" dirty="0"/>
              <a:t>, the port of Corinth (9 miles east on the Saronic Gulf), Paul had his hair cut, for he had taken a vow, probably a modified Nazirite vow, to express total dedication to God and His will. </a:t>
            </a:r>
            <a:r>
              <a:rPr lang="en-US" b="1" dirty="0"/>
              <a:t>The Complete Biblical Library – Acts.</a:t>
            </a:r>
            <a:r>
              <a:rPr lang="en-US" b="0" dirty="0"/>
              <a:t> </a:t>
            </a:r>
          </a:p>
          <a:p>
            <a:endParaRPr lang="en-US" b="0" dirty="0"/>
          </a:p>
          <a:p>
            <a:r>
              <a:rPr lang="en-US" b="0" dirty="0"/>
              <a:t>It is clear that Jews living in other lands were allowed to take the Nazarite vow and could shave their heads elsewhere as long as they brought the hair to the Temple and offered the appropriate sacrifices within the allotted time period. This explains why Paul would not stay at Ephesus when asked. </a:t>
            </a:r>
          </a:p>
          <a:p>
            <a:endParaRPr lang="en-US" b="1" dirty="0"/>
          </a:p>
          <a:p>
            <a:r>
              <a:rPr lang="en-US" b="1" dirty="0"/>
              <a:t>NAZIRITE:</a:t>
            </a:r>
            <a:r>
              <a:rPr lang="en-US" b="0" dirty="0"/>
              <a:t> Means “a consecrated one”, someone who has separated themselves to God for some special service. Instead of setting things owned to God they set themselves aside.</a:t>
            </a:r>
            <a:endParaRPr lang="en-US" b="1" dirty="0"/>
          </a:p>
          <a:p>
            <a:endParaRPr lang="en-US" b="1" dirty="0"/>
          </a:p>
          <a:p>
            <a:r>
              <a:rPr lang="en-US" b="1" dirty="0"/>
              <a:t>The objection that Paul could not have taken such a vow consistently with his position in reference to the law of Moses, is fallacious in two respects. First, It assumes a degree of freedom from legal observances on the part of Paul which his conduct on subsequent occasions shows that he had not attained.[428] Second, It assumes, without authority, that this vow was one peculiar to the law, which it would be improper for Christians to observe. The vow of the Nazarite would certainly be improper now, because it required the offering of sacrifices at its termination.[429] But this was not that vow, seeing the hair was sheared in </a:t>
            </a:r>
            <a:r>
              <a:rPr lang="en-US" b="1" dirty="0" err="1"/>
              <a:t>Cenchrea</a:t>
            </a:r>
            <a:r>
              <a:rPr lang="en-US" b="1" dirty="0"/>
              <a:t>; whereas the Nazarite's hair could be sheared only at the temple in Jerusalem.[430] What the exact nature of the vow was, we have now no means of determining.</a:t>
            </a:r>
          </a:p>
          <a:p>
            <a:r>
              <a:rPr lang="en-US" b="1" dirty="0"/>
              <a:t>A Commentary on Acts of Apostles, with a Revised Version of the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9789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663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10/14/2018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9990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Apollos was making disciples of John because he did not realize that the messiah John said was coming had come. Which indicates he was either converted by John and went back to Alexandria never realizing that John had pointed out Jesus as the messiah or that he was converted to John by one of John’s disciples who had come to Alexandria. </a:t>
            </a:r>
            <a:r>
              <a:rPr lang="en-US" b="1" dirty="0"/>
              <a:t>Lk 7:29-30; </a:t>
            </a:r>
            <a:br>
              <a:rPr lang="en-US" b="1" dirty="0"/>
            </a:br>
            <a:r>
              <a:rPr lang="en-US" b="1" dirty="0"/>
              <a:t>Jn 3:25-30; Jn 4:1-2</a:t>
            </a:r>
          </a:p>
          <a:p>
            <a:endParaRPr lang="en-US" dirty="0"/>
          </a:p>
          <a:p>
            <a:r>
              <a:rPr lang="en-US" dirty="0"/>
              <a:t>Because He taught John’s baptism, He came  to the attention of Aquilla and Pricilla.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the baptist accurately taught about the Messiah before he knew it was Jesus. It is clear that this is the limitation of Apollos’s knowledge. He accurately understood and taught what John taught about the coming messiah. </a:t>
            </a:r>
            <a:r>
              <a:rPr lang="en-US" b="1" dirty="0"/>
              <a:t>Mal 3:1; 4:6; </a:t>
            </a:r>
            <a:r>
              <a:rPr lang="en-US" b="1" dirty="0" err="1"/>
              <a:t>lk</a:t>
            </a:r>
            <a:r>
              <a:rPr lang="en-US" b="1" dirty="0"/>
              <a:t> 1:16, 76 Lk 3:4-6 – Isa 40:3-5; Lk 3:10-18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9890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Pricilla and Aquilla continued to meet in the synagogue regularly looking for Jews who might be converted to Jesus. This synagogue had not yet turned on the Jewish Christians and actually wanted Paul to stay and teach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9706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989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6469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Temple of Apollo - Apollo Temple has been built in Doric style on the ruins of earlier temple, being a good example of </a:t>
            </a:r>
            <a:r>
              <a:rPr lang="en-US" b="1" dirty="0" err="1"/>
              <a:t>peripteral</a:t>
            </a:r>
            <a:r>
              <a:rPr lang="en-US" b="1" dirty="0"/>
              <a:t> temple, supported by 38 columns, 7 of which are still in place. </a:t>
            </a:r>
          </a:p>
          <a:p>
            <a:r>
              <a:rPr lang="en-US" b="1" dirty="0"/>
              <a:t>Note the hill in the background. It is called </a:t>
            </a:r>
            <a:r>
              <a:rPr lang="en-US" b="1" dirty="0" err="1"/>
              <a:t>AcroCorinth</a:t>
            </a:r>
            <a:r>
              <a:rPr lang="en-US" b="1" dirty="0"/>
              <a:t> (Upper Corinth) </a:t>
            </a:r>
            <a:r>
              <a:rPr lang="en-US" b="0" i="1" dirty="0"/>
              <a:t>see next picture</a:t>
            </a:r>
            <a:endParaRPr lang="en-US" b="1" dirty="0"/>
          </a:p>
          <a:p>
            <a:endParaRPr lang="en-US" b="1" dirty="0"/>
          </a:p>
          <a:p>
            <a:r>
              <a:rPr lang="en-US" b="1" dirty="0"/>
              <a:t>2. </a:t>
            </a:r>
            <a:r>
              <a:rPr lang="en-US" b="1" dirty="0" err="1"/>
              <a:t>AcroCorinth</a:t>
            </a:r>
            <a:r>
              <a:rPr lang="en-US" b="1" dirty="0"/>
              <a:t>, upper city rises to 1,886 ft. and was easily defended and was such an impregnable fortress that it was never taken by storm until the invention of gunpowder.</a:t>
            </a:r>
          </a:p>
          <a:p>
            <a:r>
              <a:rPr lang="en-US" b="1" dirty="0"/>
              <a:t>  </a:t>
            </a:r>
          </a:p>
          <a:p>
            <a:r>
              <a:rPr lang="en-US" dirty="0"/>
              <a:t> </a:t>
            </a:r>
          </a:p>
          <a:p>
            <a:r>
              <a:rPr lang="en-US" b="1" dirty="0"/>
              <a:t>3. </a:t>
            </a:r>
            <a:r>
              <a:rPr lang="en-US" b="1" dirty="0" err="1"/>
              <a:t>Pirene</a:t>
            </a:r>
            <a:r>
              <a:rPr lang="en-US" b="1" dirty="0"/>
              <a:t> Fountain - </a:t>
            </a:r>
            <a:r>
              <a:rPr lang="en-US" b="1" dirty="0" err="1"/>
              <a:t>Pirene</a:t>
            </a:r>
            <a:r>
              <a:rPr lang="en-US" b="1" dirty="0"/>
              <a:t> or </a:t>
            </a:r>
            <a:r>
              <a:rPr lang="en-US" b="1" dirty="0" err="1"/>
              <a:t>Peirene</a:t>
            </a:r>
            <a:r>
              <a:rPr lang="en-US" b="1" dirty="0"/>
              <a:t> is the name of a fountain or spring in Greek mythology, physically located in Corinth. It was said to be a favored watering-hole of Pegasus, sacred to the Muses. Poets would travel there to drink and receive inspiration.</a:t>
            </a:r>
          </a:p>
          <a:p>
            <a:endParaRPr lang="en-US" b="1" dirty="0"/>
          </a:p>
          <a:p>
            <a:r>
              <a:rPr lang="en-US" b="1" dirty="0"/>
              <a:t>4. Museum statues.</a:t>
            </a:r>
          </a:p>
          <a:p>
            <a:endParaRPr lang="en-US" b="1" dirty="0"/>
          </a:p>
          <a:p>
            <a:r>
              <a:rPr lang="en-US" b="1" dirty="0"/>
              <a:t>5. Corinthian Order was a method of building with columns which was named after Corinth. Note the ornate capitol.</a:t>
            </a:r>
          </a:p>
          <a:p>
            <a:endParaRPr lang="en-US" b="1" dirty="0"/>
          </a:p>
          <a:p>
            <a:r>
              <a:rPr lang="en-US" b="1" dirty="0"/>
              <a:t>5. Corinthian Street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26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It is possible that meeting by the river provided them with the water they would need for ceremonial cleansing. </a:t>
            </a:r>
          </a:p>
          <a:p>
            <a:pPr marL="228600" indent="-228600">
              <a:buAutoNum type="arabicPeriod"/>
            </a:pPr>
            <a:endParaRPr lang="en-US" b="1" dirty="0"/>
          </a:p>
          <a:p>
            <a:pPr marL="228600" indent="-228600">
              <a:buAutoNum type="arabicPeriod"/>
            </a:pPr>
            <a:r>
              <a:rPr lang="en-US" b="1" dirty="0"/>
              <a:t>Lydia was from Thyatira where there was a large Jewish community. She most likely was converted to Judaism while living there.</a:t>
            </a:r>
          </a:p>
          <a:p>
            <a:endParaRPr lang="en-US" dirty="0"/>
          </a:p>
          <a:p>
            <a:pPr marL="228600" indent="-228600">
              <a:buAutoNum type="arabicPeriod"/>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056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Aquila was from Pontus, see map location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70E34-02A6-42FB-8AB4-701912BAE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7371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3108AF-2D3B-4F27-9AB3-5F6352D8A33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46274" name="Rectangle 2"/>
          <p:cNvSpPr>
            <a:spLocks noGrp="1" noRot="1" noChangeAspect="1" noChangeArrowheads="1" noTextEdit="1"/>
          </p:cNvSpPr>
          <p:nvPr>
            <p:ph type="sldImg"/>
          </p:nvPr>
        </p:nvSpPr>
        <p:spPr>
          <a:xfrm>
            <a:off x="1101725" y="698500"/>
            <a:ext cx="4656138" cy="3492500"/>
          </a:xfrm>
          <a:ln/>
        </p:spPr>
      </p:sp>
      <p:sp>
        <p:nvSpPr>
          <p:cNvPr id="50462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7/22/18 – B.</a:t>
            </a:r>
          </a:p>
          <a:p>
            <a:r>
              <a:rPr lang="en-US" dirty="0"/>
              <a:t>The Lord had moved Lydia to respond to Paul’s words because they were in truth the words of the spirit of God reasoning with and thereby opening her heart.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081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the soil for planting is a yearly task. You do not just do it once. A mind requires consistent regular preparation in removing the weeds, rocks and hardening of the mind. It is a constant diet of God’s word that prepares the mind to allow God’s word to produce fruit. One time preparation will not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5803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1642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Timothy was not circumcised when he became a Christian. He was taught by Paul who saw no reason to circumcise him at that time. It was not necessary to his salvation.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04207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Jn 7:22 clearly teaches Lev 12:1-3 was not from Moses but from the fathers</a:t>
            </a:r>
          </a:p>
          <a:p>
            <a:endParaRPr lang="en-US" b="1" dirty="0"/>
          </a:p>
          <a:p>
            <a:r>
              <a:rPr lang="en-US" b="1" dirty="0"/>
              <a:t>Philip 3:5 shows circumcision had to do with being a Hebrew of the family of Abraham.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8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According to Greek mythology, the Delphic Oracle was guarded by a great serpent (Python) which the God Apollos killed. </a:t>
            </a:r>
            <a:r>
              <a:rPr lang="en-US" sz="1200" i="1" kern="1200" dirty="0" err="1">
                <a:solidFill>
                  <a:schemeClr val="tx1"/>
                </a:solidFill>
                <a:effectLst/>
                <a:latin typeface="+mn-lt"/>
                <a:ea typeface="+mn-ea"/>
                <a:cs typeface="+mn-cs"/>
              </a:rPr>
              <a:t>Puthōn</a:t>
            </a:r>
            <a:r>
              <a:rPr lang="en-US" dirty="0"/>
              <a:t> had also been the giver of oracles, a function that Apollo then assumed. In time women known as Pythia became the mouthpieces of Apollo. Later the word Python came to mean Divination. </a:t>
            </a:r>
          </a:p>
          <a:p>
            <a:endParaRPr lang="en-US" dirty="0"/>
          </a:p>
          <a:p>
            <a:r>
              <a:rPr lang="en-US" dirty="0"/>
              <a:t>1. </a:t>
            </a:r>
            <a:r>
              <a:rPr lang="en-US" b="1" dirty="0"/>
              <a:t>Ventriloquist:</a:t>
            </a:r>
            <a:r>
              <a:rPr lang="en-US" dirty="0"/>
              <a:t> The places of worship was often in caves which had an effect on the voice of the Pythia. It is said they became so expert in throwing their voices from the hollow of their stomach that they sounded as if the voice were in a cave. In the case of actual demon possession there would be a different voice coming from within the woman.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2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Timothy appears to have been a personal convert of Paul. That his grandmother and mother were first converted and Timothy followed having been given a deep familiarity with the word of God as he grew up. This made him fertile soil when his heart heard the teachings of Paul. Timothy was with Paul during his 1</a:t>
            </a:r>
            <a:r>
              <a:rPr lang="en-US" baseline="30000" dirty="0"/>
              <a:t>st</a:t>
            </a:r>
            <a:r>
              <a:rPr lang="en-US" dirty="0"/>
              <a:t> missionary journey as saw first-hand the sufferings of Paul at the hands of unbelievers including the stoning of Paul.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250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5541DCF-DBC9-46CE-BE8C-4D638EE32CF4}" type="slidenum">
              <a:rPr lang="en-US" smtClean="0"/>
              <a:t>5</a:t>
            </a:fld>
            <a:endParaRPr lang="en-US"/>
          </a:p>
        </p:txBody>
      </p:sp>
    </p:spTree>
    <p:extLst>
      <p:ext uri="{BB962C8B-B14F-4D97-AF65-F5344CB8AC3E}">
        <p14:creationId xmlns:p14="http://schemas.microsoft.com/office/powerpoint/2010/main" val="258730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in mind that the Jews saw Jewish Christians as a part of a Jewish sect: </a:t>
            </a:r>
            <a:r>
              <a:rPr lang="en-US" b="1" dirty="0"/>
              <a:t>Acts 28:21-22;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Paul became all things to all men in order that he might save some. His journey to save the lost is being recorded in the history recorded here in Acts. He was willing to pay a heavy personal cost in order to save some. This is the journey we are investigating.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203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efforts of Christians seeking the lost were filled with disappointment but when was worth it when souls were won to the Lord.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098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85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17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8/19/2018 </a:t>
            </a:r>
          </a:p>
          <a:p>
            <a:r>
              <a:rPr lang="en-US" b="1" dirty="0"/>
              <a:t>Verse 2: reasoned with them NASB; The word reasoned has inherently within it the thought of a two way discussion and is rendered “argued or disputed”. It is at this point of the process that the Jewish leaders tried to meet Paul and Silas with counter arguments. </a:t>
            </a:r>
            <a:br>
              <a:rPr lang="en-US" b="1" dirty="0"/>
            </a:br>
            <a:br>
              <a:rPr lang="en-US" b="1" dirty="0"/>
            </a:br>
            <a:r>
              <a:rPr lang="en-US" b="1" dirty="0"/>
              <a:t>The verb </a:t>
            </a:r>
            <a:r>
              <a:rPr lang="en-US" b="1" dirty="0" err="1"/>
              <a:t>δι</a:t>
            </a:r>
            <a:r>
              <a:rPr lang="en-US" b="1" dirty="0"/>
              <a:t>αλέγομαι (dialegomai) gives the sense that Paul’s reasoning included teaching or discourse which may even have involved the method of question and answer. Perhaps the message of Paul made it impossible for the Jewish audience to keep silent. </a:t>
            </a:r>
          </a:p>
          <a:p>
            <a:r>
              <a:rPr lang="en-US" b="1" dirty="0"/>
              <a:t>The College Press NIV Commentary – Acts.</a:t>
            </a:r>
          </a:p>
          <a:p>
            <a:endParaRPr lang="en-US" b="1" dirty="0"/>
          </a:p>
          <a:p>
            <a:r>
              <a:rPr lang="en-US" b="1" dirty="0"/>
              <a:t>a. The goal of this two way discussion was to convince the people that Jesus is the Christ. Using “The Law, The Prophets, and the Psalms”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409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true that almost everywhere they went a Public commotion happened but that is not evidence that it is their fault. Those who actually embraced their teaching were good citizens and not troublesome at all except they believed and taught things that some found distasteful.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04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301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Verse 11 They even “examined the Scriptures,” not once, but “every day to see if what Paul said was true.”</a:t>
            </a:r>
          </a:p>
          <a:p>
            <a:r>
              <a:rPr lang="en-US" b="1" dirty="0"/>
              <a:t>The College Press NIV Commentary – Acts.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608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423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Verse 16 - Timothy and Silas did come from Berea to Paul at Athens but Paul being very concerned about what was happening at Thessalonica sent them to Thessalonica. </a:t>
            </a:r>
            <a:r>
              <a:rPr lang="en-US" b="1" dirty="0"/>
              <a:t>1Thess 3:1-2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896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Verse 1 -</a:t>
            </a:r>
            <a:r>
              <a:rPr lang="en-US" b="0" dirty="0"/>
              <a:t> </a:t>
            </a:r>
            <a:r>
              <a:rPr lang="en-US" b="1" i="0" u="sng" dirty="0"/>
              <a:t>The Epicureans </a:t>
            </a:r>
            <a:r>
              <a:rPr lang="en-US" b="1" i="1" dirty="0"/>
              <a:t>descended from Epicurus (340-270 B.C.), they rejected any thought of life beyond this world. Though they did not deny the existence of the gods, they believed them to be uninvolved in this world. Epicurus taught that nature is the supreme teacher and provides sensations, feelings, and anticipations for the testing of truth. By feelings he meant pleasure and pain. These he said could be used to distinguish between good and evil. He also taught that the gods were incapable of wrath, indifferent to human weakness, and did not intervene or participate in human affairs. Thus, he denied the possibility of miracles, prophecy, and divine providence. In the beginning Epicurus meant "real happiness" by pleasure. At first, his followers merely sought a quiet life free from fear, pain, and anger. Later, some made sensual pleasures the goal of life (They were the original “</a:t>
            </a:r>
            <a:r>
              <a:rPr lang="en-US" b="1" i="1" u="sng" dirty="0"/>
              <a:t>if it feels good do it</a:t>
            </a:r>
            <a:r>
              <a:rPr lang="en-US" b="1" i="1" dirty="0"/>
              <a:t>”).   </a:t>
            </a:r>
          </a:p>
          <a:p>
            <a:endParaRPr lang="en-US" b="1" dirty="0"/>
          </a:p>
          <a:p>
            <a:r>
              <a:rPr lang="en-US" b="1" i="0" u="sng" dirty="0"/>
              <a:t>Stoics</a:t>
            </a:r>
            <a:r>
              <a:rPr lang="en-US" b="1" i="1" dirty="0"/>
              <a:t> came from a school of philosophy founded by Zeno (c. 340-265 B.C.). His meeting place was the </a:t>
            </a:r>
            <a:r>
              <a:rPr lang="en-US" b="1" i="1" dirty="0" err="1"/>
              <a:t>στο</a:t>
            </a:r>
            <a:r>
              <a:rPr lang="en-US" b="1" i="1" dirty="0"/>
              <a:t>ά ποικίλη (stoa poikilē) (“painted colonnade”) in the marketplace of Athens, and from this meeting place the school took the name “Stoics.” The Stoics believed that the good life was obtained through resignation and the pursuit of what they thought was virtue, glorifying human reason and self-sufficiency, teaching that self-sufficiency and an acceptance of fate was essential. He encouraged his followers to accept the laws of nature and conscience and to be indifferent to pleasure, pain, joy, and grief (</a:t>
            </a:r>
            <a:r>
              <a:rPr lang="en-US" b="1" i="1" u="sng" dirty="0"/>
              <a:t>The original </a:t>
            </a:r>
            <a:r>
              <a:rPr lang="en-US" b="1" i="1" u="sng" dirty="0" err="1"/>
              <a:t>Spocks</a:t>
            </a:r>
            <a:r>
              <a:rPr lang="en-US" b="1" i="1" dirty="0"/>
              <a:t>). They were pantheistic, believing that the spark of divinity was in all of the creation. Stoics were characterized by a high standard of ethics, and their belief that everyone had the spark of divinity led them to a sense of universal brotherhood, even for slaves.</a:t>
            </a:r>
            <a:r>
              <a:rPr lang="en-US" b="1"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09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64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1/15/18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7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Athens </a:t>
            </a:r>
          </a:p>
          <a:p>
            <a:r>
              <a:rPr lang="en-US" dirty="0"/>
              <a:t>— the capital of Attica, the most celebrated city of the ancient world, the seat of Greek literature and art during the golden period of Grecian history. Its inhabitants were fond of novelty (Acts 17:21), and were remarkable for their zeal in the worship of the gods. </a:t>
            </a:r>
            <a:r>
              <a:rPr lang="en-US" b="1" dirty="0"/>
              <a:t>It was a sarcastic saying of the Roman satirist that it was "easier to find a god at Athens than a man."</a:t>
            </a:r>
          </a:p>
          <a:p>
            <a:r>
              <a:rPr lang="en-US" dirty="0"/>
              <a:t>(Easton's Bible Dictionary, PC Study Bible)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74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5013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one: Gen 9:19;  the proof of this fact is that all mankind can intermarry and produce children. They are one. It would seem that at the tower of Babel when God split the languages that he did so by race. They were all mankind but now separated by language which turned out to be by race. Language separated mankind not physical characteristics, yet it appears God used language to separate physical characteristics. Dt 32:8; Job 12:23; Gen 11:7-9; 15:13-16; </a:t>
            </a:r>
          </a:p>
          <a:p>
            <a:endParaRPr lang="en-US" dirty="0"/>
          </a:p>
          <a:p>
            <a:r>
              <a:rPr lang="en-US" dirty="0"/>
              <a:t>Acts 14:17; </a:t>
            </a:r>
            <a:r>
              <a:rPr lang="en-US" dirty="0" err="1"/>
              <a:t>ro</a:t>
            </a:r>
            <a:r>
              <a:rPr lang="en-US" dirty="0"/>
              <a:t> 1:20</a:t>
            </a:r>
            <a:r>
              <a:rPr lang="en-US"/>
              <a:t>; Jere 23:23-25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432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Thessalonica --</a:t>
            </a:r>
            <a:r>
              <a:rPr lang="en-US" b="1" dirty="0"/>
              <a:t> about 100 miles from Philippi. Thessalonica was established in 315 B.C., and named after the half-sister of Alexander the Great. It had become the second largest city in Greece with a population of about 200,000. When the Romans assumed dominance in 148 B.C., they made it the center of Roman administration in Macedonia. Later, Thessalonica was made a free city in 42 B.C. because of its loyalty to Octavian and Antony in the battle of Philippi.</a:t>
            </a:r>
          </a:p>
          <a:p>
            <a:r>
              <a:rPr lang="en-US" dirty="0"/>
              <a:t>The College Press NIV Commentary – Acts.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64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Berea</a:t>
            </a:r>
            <a:r>
              <a:rPr lang="en-US" b="1" dirty="0"/>
              <a:t> --</a:t>
            </a:r>
            <a:r>
              <a:rPr lang="en-US" dirty="0"/>
              <a:t> Located about </a:t>
            </a:r>
            <a:r>
              <a:rPr lang="en-US" b="1" dirty="0"/>
              <a:t>fifty miles from Thessalonica</a:t>
            </a:r>
            <a:r>
              <a:rPr lang="en-US" dirty="0"/>
              <a:t>, this city </a:t>
            </a:r>
            <a:r>
              <a:rPr lang="en-US" b="1" dirty="0"/>
              <a:t>at one time was the capital of one of the four divisions of Macedonia (from 167-148 B.C.)</a:t>
            </a:r>
            <a:r>
              <a:rPr lang="en-US" dirty="0"/>
              <a:t>. The journey to this populous city took </a:t>
            </a:r>
            <a:r>
              <a:rPr lang="en-US" b="1" dirty="0"/>
              <a:t>about three days to walk </a:t>
            </a:r>
            <a:r>
              <a:rPr lang="en-US" dirty="0"/>
              <a:t>  </a:t>
            </a:r>
            <a:br>
              <a:rPr lang="en-US" dirty="0"/>
            </a:br>
            <a:r>
              <a:rPr lang="en-US" dirty="0"/>
              <a:t>The College Press NIV Commentary – Acts.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024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ATHENS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1DCF-DBC9-46CE-BE8C-4D638EE32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995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Her masters do not bring up the real personal loss of profits as their reason for bringing Paul and Silas to the Magistrates.</a:t>
            </a:r>
          </a:p>
          <a:p>
            <a:endParaRPr lang="en-US" dirty="0"/>
          </a:p>
          <a:p>
            <a:r>
              <a:rPr lang="en-US" dirty="0"/>
              <a:t>B. The magistrates are responsible to Rome for maintaining peace in the community: </a:t>
            </a:r>
          </a:p>
          <a:p>
            <a:endParaRPr lang="en-US" dirty="0"/>
          </a:p>
          <a:p>
            <a:r>
              <a:rPr lang="en-US" dirty="0"/>
              <a:t>1. Rome was generally tolerant of Religion unless it involved a social or Political crime.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158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8/5/2018 –</a:t>
            </a:r>
            <a:r>
              <a:rPr lang="en-US" dirty="0"/>
              <a:t> Point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8136-833F-49C8-90B0-61CBFFA9A8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0703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371380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2472244121"/>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7A98-5417-421A-8B44-754F83DFF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C6A913-412D-4306-8460-33B35E354F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58041-3176-4319-AD27-8411C8A653CB}"/>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3A953671-EDFA-4188-9A61-9C851ED7C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7DD32-D6A1-4678-8768-BE66829BF7DC}"/>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4798821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41772918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348674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613740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5560653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4285102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503533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20980534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05542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57505918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BFA8-48A3-49AC-8A1D-653280B54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BF315D-312B-417D-81D9-C485BDC1E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C1A835-5A51-4ED6-BAC7-EDD7C7EA2F82}"/>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1A0785EA-E73D-43D6-98BA-1722384CE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A5D3C-7AE5-4620-B521-8B2097002AEC}"/>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371537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006696821"/>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9EEAA-079E-473B-8A6D-FBF2AFA75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5FC991-0E8E-4721-947C-D6EF83E130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18ED9-BF80-46A7-A164-A3CA2F85E216}"/>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86721E87-6869-4247-8DC9-44DCC51A6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F4571-FD2F-46A8-8B72-F4F92F751A7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0172442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989852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2331811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2448167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462049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25299057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3021788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7827092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5A63-D3C9-4A2D-8707-2B5775DBD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462E4-1700-4203-BAE6-5BFABE69D6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36A84-9BDA-47BF-9441-22C03455397A}"/>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CAEA45C8-3769-47F9-992B-A43F60F49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656DD-9FAA-4282-A7A1-2419BF5DDE1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13273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60001233"/>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84C4-E8C9-4E05-AFD8-750E6F5B7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B0861-6321-4AFE-A04D-80090AE170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66B0E-0B30-44C1-9845-50C78F981931}"/>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83E1583D-F1FC-4860-B729-9F43A6C1F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DFC1C-4437-41FD-94E8-A37FA75FFE6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2452888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18C5-0250-407A-B96E-04BE71F79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3F36C4-A28E-4785-A39C-9C2D4FCAC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A3B1D7-2747-468B-9FC5-7E61F727C1B3}"/>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E1EEBA75-4EF7-4D15-B4E8-5C5B2AF41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2F408-E3DC-4AA8-8408-CE97934003CA}"/>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651998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9199-AAB9-4E1A-A3D7-A2D0483C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9FCF1-D8DF-4E66-BA64-C0CEEFE0BA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88C6B-BAEB-4EA7-9E2F-170822616B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BB4A43-0CE1-4FA2-BC2B-6FC9DCE4F0B8}"/>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6" name="Footer Placeholder 5">
            <a:extLst>
              <a:ext uri="{FF2B5EF4-FFF2-40B4-BE49-F238E27FC236}">
                <a16:creationId xmlns:a16="http://schemas.microsoft.com/office/drawing/2014/main" id="{959478AF-B9A2-49A2-9D42-675B1EF48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6A277-C0F5-4605-8F05-C4DB486BE5FB}"/>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598891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8660-9C60-4AEA-8046-D2F9BD2060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DC6C0-DD28-44C3-9E80-B4C23152B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DC2B92-1891-40DA-A8EB-7CAD2DEB08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42262-F701-4757-A24C-AC32A1943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51DE38-5172-4043-B625-6C97D7003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3B6DB-0CD5-4335-90C7-839CD8420446}"/>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8" name="Footer Placeholder 7">
            <a:extLst>
              <a:ext uri="{FF2B5EF4-FFF2-40B4-BE49-F238E27FC236}">
                <a16:creationId xmlns:a16="http://schemas.microsoft.com/office/drawing/2014/main" id="{91D5993C-D82B-4403-84DC-FC081A0CB9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E25E6B-9595-4B23-9002-62F32F22E8C8}"/>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665526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667D-03EB-4DD0-9348-D09193BA7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F4B0E5-9117-4538-B4AF-7F7721F1C596}"/>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4" name="Footer Placeholder 3">
            <a:extLst>
              <a:ext uri="{FF2B5EF4-FFF2-40B4-BE49-F238E27FC236}">
                <a16:creationId xmlns:a16="http://schemas.microsoft.com/office/drawing/2014/main" id="{720C9F33-5CF9-4410-A12C-2619C413A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96710F-E035-4D62-94A0-3952CFD15662}"/>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5931375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42B49-90CC-4252-BDDB-B3BB3E4FC82F}"/>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3" name="Footer Placeholder 2">
            <a:extLst>
              <a:ext uri="{FF2B5EF4-FFF2-40B4-BE49-F238E27FC236}">
                <a16:creationId xmlns:a16="http://schemas.microsoft.com/office/drawing/2014/main" id="{61157D75-7F3C-436A-AC79-FD1E60497D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C6450-B28D-4A35-9276-11837FE08E70}"/>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5362566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01C2-6157-4ECE-8382-E9FD223AC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53E6E7-91C4-4E96-AA79-CF12656D8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737505-30D3-439C-A303-B0E11E7F5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7C0E55-C054-48EA-8F45-62DB59DB55E8}"/>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6" name="Footer Placeholder 5">
            <a:extLst>
              <a:ext uri="{FF2B5EF4-FFF2-40B4-BE49-F238E27FC236}">
                <a16:creationId xmlns:a16="http://schemas.microsoft.com/office/drawing/2014/main" id="{D28A03A7-7E0E-4671-827C-A75AFCF20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F2B6E-E2B7-4984-B206-815C057FCE7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551656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A428-74E4-419B-A02D-B6461D739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89851-15B4-4298-9D04-C3F6A7571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E2454-057F-46E7-A404-FF225CAF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CC9160-5CCE-424A-8B6F-C67126191EF5}"/>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6" name="Footer Placeholder 5">
            <a:extLst>
              <a:ext uri="{FF2B5EF4-FFF2-40B4-BE49-F238E27FC236}">
                <a16:creationId xmlns:a16="http://schemas.microsoft.com/office/drawing/2014/main" id="{B73FCAB7-BDCA-4A22-9C5F-DCBC2CE1C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9DB75-C9AE-4901-B89C-1120D15324E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15825743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BB86-5F16-4425-8740-1DFEE7FBD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BA485F-9157-435B-8E55-5A3623CAC7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1D651-4AD3-45D3-BA03-031B884C9F50}"/>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CF074082-EFAD-4AA4-8493-8CFA3F5B7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F1FC-3F1D-48ED-AF86-D62557E54ACE}"/>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278163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BA2F5-342A-4FF6-9DAD-0A3E67055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F3611-FCE0-415D-BDE5-F2E1C08925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4ECAD-DA27-445B-9445-E338FAE4C525}"/>
              </a:ext>
            </a:extLst>
          </p:cNvPr>
          <p:cNvSpPr>
            <a:spLocks noGrp="1"/>
          </p:cNvSpPr>
          <p:nvPr>
            <p:ph type="dt" sz="half" idx="10"/>
          </p:nvPr>
        </p:nvSpPr>
        <p:spPr/>
        <p:txBody>
          <a:body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11B36D47-46AA-4392-BDA7-E51C21920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BD572-435F-4A3F-A798-45F85FC49A1C}"/>
              </a:ext>
            </a:extLst>
          </p:cNvPr>
          <p:cNvSpPr>
            <a:spLocks noGrp="1"/>
          </p:cNvSpPr>
          <p:nvPr>
            <p:ph type="sldNum" sz="quarter" idx="12"/>
          </p:nvPr>
        </p:nvSpPr>
        <p:spPr/>
        <p:txBody>
          <a:bodyPr/>
          <a:lstStyle/>
          <a:p>
            <a:fld id="{A00ED22D-FFC3-4261-B5CD-55F17B389C63}" type="slidenum">
              <a:rPr lang="en-US" smtClean="0"/>
              <a:t>‹#›</a:t>
            </a:fld>
            <a:endParaRPr lang="en-US"/>
          </a:p>
        </p:txBody>
      </p:sp>
    </p:spTree>
    <p:extLst>
      <p:ext uri="{BB962C8B-B14F-4D97-AF65-F5344CB8AC3E}">
        <p14:creationId xmlns:p14="http://schemas.microsoft.com/office/powerpoint/2010/main" val="3985701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125957"/>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73CB2-97B7-48CB-81A4-3003310B50E2}" type="datetimeFigureOut">
              <a:rPr lang="en-US" smtClean="0"/>
              <a:pPr/>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852432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3176934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73CB2-97B7-48CB-81A4-3003310B50E2}" type="datetimeFigureOut">
              <a:rPr lang="en-US" smtClean="0"/>
              <a:pPr/>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40734850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73CB2-97B7-48CB-81A4-3003310B50E2}" type="datetimeFigureOut">
              <a:rPr lang="en-US" smtClean="0"/>
              <a:pPr/>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359964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73CB2-97B7-48CB-81A4-3003310B50E2}" type="datetimeFigureOut">
              <a:rPr lang="en-US" smtClean="0"/>
              <a:pPr/>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2612893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73CB2-97B7-48CB-81A4-3003310B50E2}" type="datetimeFigureOut">
              <a:rPr lang="en-US" smtClean="0"/>
              <a:pPr/>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519600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73CB2-97B7-48CB-81A4-3003310B50E2}" type="datetimeFigureOut">
              <a:rPr lang="en-US" smtClean="0"/>
              <a:pPr/>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8785889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73CB2-97B7-48CB-81A4-3003310B50E2}" type="datetimeFigureOut">
              <a:rPr lang="en-US" smtClean="0"/>
              <a:pPr/>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7143437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73CB2-97B7-48CB-81A4-3003310B50E2}" type="datetimeFigureOut">
              <a:rPr lang="en-US" smtClean="0"/>
              <a:pPr/>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6610286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4118330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981846314"/>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25786938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6991-A671-4567-A91F-541B265A95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A62305-3CEC-47A8-98A7-EB767FEFA7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824E9B-E1AB-45C7-956B-B6155F5001BA}"/>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E12FC0E1-38DC-4A10-9E25-6C64D218A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44349-5FF9-434B-9744-36CD4733E27E}"/>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7128832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99EA-3BE3-4954-97BF-CAA31C8F4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851A-0625-4662-AB9C-7B69BC226A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DF2F7-F002-451F-AF8D-F2A4A0C91B88}"/>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0067105B-F782-4045-977D-ACED6CA2D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0B334-9211-460B-8BCD-5670DDC836CB}"/>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1119341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AC40-0AAA-42B6-936D-878C70E746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B0BEF-8ED8-4C9C-A39D-B78CD4DEBD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778120-796C-4AE3-B027-3A53EB69AE8D}"/>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6D8A3252-1C07-4090-B87C-5D69A1B56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68AE-A5CE-49C7-9697-350D0F7C4125}"/>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9875108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F130-EBDF-448E-955C-9654D2539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7ECB4-4ABB-4D26-A0E0-439A55C459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9DE93-40D0-4929-93A5-18B1BF9124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7789D-545E-4331-89FD-86600598D21F}"/>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6" name="Footer Placeholder 5">
            <a:extLst>
              <a:ext uri="{FF2B5EF4-FFF2-40B4-BE49-F238E27FC236}">
                <a16:creationId xmlns:a16="http://schemas.microsoft.com/office/drawing/2014/main" id="{6178DE10-1B0F-452F-B94D-52DF6065F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3281D-C5AC-421B-85E2-7A3949540AD5}"/>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35925250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10A6-BF82-4D44-830A-340C0AE143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F9BF4-FB34-4FBB-9BD8-8ADBA819E3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3EEF20-7888-4E16-B990-3F38524152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4FE5BA-7C34-4D97-8764-4368D27B6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B574F1-D528-443D-BB6B-6B351660B0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51514F-C3BB-4000-A961-98540682C059}"/>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8" name="Footer Placeholder 7">
            <a:extLst>
              <a:ext uri="{FF2B5EF4-FFF2-40B4-BE49-F238E27FC236}">
                <a16:creationId xmlns:a16="http://schemas.microsoft.com/office/drawing/2014/main" id="{AE5558B8-75B3-405C-A1BE-EA36F83B4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F6BFE9-C236-4436-838F-6C7964331DAD}"/>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13623232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82B2-6440-4F53-957C-876736DE45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115C28-38EB-4408-9049-38BF04EEB288}"/>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4" name="Footer Placeholder 3">
            <a:extLst>
              <a:ext uri="{FF2B5EF4-FFF2-40B4-BE49-F238E27FC236}">
                <a16:creationId xmlns:a16="http://schemas.microsoft.com/office/drawing/2014/main" id="{8158C3CC-BDCC-4C31-AA2E-A601B8D093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868AAE-C938-45AB-ACE3-6C96B2579E05}"/>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26325470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51B0F0-657D-48EA-9DDC-7B3D29DBFD7D}"/>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3" name="Footer Placeholder 2">
            <a:extLst>
              <a:ext uri="{FF2B5EF4-FFF2-40B4-BE49-F238E27FC236}">
                <a16:creationId xmlns:a16="http://schemas.microsoft.com/office/drawing/2014/main" id="{C2B73EF1-FE3F-49AB-9A2A-0B9B3F6503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CB2ACB-F9B2-4357-B0D5-F208C7178562}"/>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6829899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97FD-F7BA-4D69-A1A9-C3DBA3940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68B65-718F-4C29-8752-271EBEC85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FB04D6-A593-4962-85D2-F094581AD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993D3C-4A82-47F8-87F6-E99EE082FB40}"/>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6" name="Footer Placeholder 5">
            <a:extLst>
              <a:ext uri="{FF2B5EF4-FFF2-40B4-BE49-F238E27FC236}">
                <a16:creationId xmlns:a16="http://schemas.microsoft.com/office/drawing/2014/main" id="{3BFA7BFE-8D07-4D7E-B132-348803BCCE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053C3-E780-4408-8C23-36495C86684D}"/>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86654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8EA6-FA92-4104-A3DD-BE5BA6EB1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01E8E5-CDD3-4E0B-B2A2-B49416FC2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762-55E2-40CF-84B6-750E5F3E7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47C360-0779-4008-BB57-34CDC36E0384}"/>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6" name="Footer Placeholder 5">
            <a:extLst>
              <a:ext uri="{FF2B5EF4-FFF2-40B4-BE49-F238E27FC236}">
                <a16:creationId xmlns:a16="http://schemas.microsoft.com/office/drawing/2014/main" id="{CEB33CA6-2BF6-4E0E-9B0F-481A8F7EE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F47F2-1354-42F4-A09B-1ABC51EA2DB0}"/>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791753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22602996"/>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2E3E-E594-4B9A-B413-8BED082BF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1BC3-F94F-488F-A598-12FBADD72C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53EA7-F146-4DAF-B4D2-A70D08C80201}"/>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3724F156-A215-4861-871E-C50A92A48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90166-DF3B-4ABD-A439-39E4F3DDD3EF}"/>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22740977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0D41C-F0A6-4556-B154-485AEC766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10A89-C7CC-4CFA-940F-15297ED43D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3CD2B-EB6D-4F52-9DFE-9CB483204CA7}"/>
              </a:ext>
            </a:extLst>
          </p:cNvPr>
          <p:cNvSpPr>
            <a:spLocks noGrp="1"/>
          </p:cNvSpPr>
          <p:nvPr>
            <p:ph type="dt" sz="half" idx="10"/>
          </p:nvPr>
        </p:nvSpPr>
        <p:spPr/>
        <p:txBody>
          <a:body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13BAACC8-E664-4165-8587-0DB7255E6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D81AC-51A9-4DAA-914B-A48F5DE35D93}"/>
              </a:ext>
            </a:extLst>
          </p:cNvPr>
          <p:cNvSpPr>
            <a:spLocks noGrp="1"/>
          </p:cNvSpPr>
          <p:nvPr>
            <p:ph type="sldNum" sz="quarter" idx="12"/>
          </p:nvPr>
        </p:nvSpPr>
        <p:spPr/>
        <p:txBody>
          <a:bodyPr/>
          <a:lstStyle/>
          <a:p>
            <a:fld id="{B1D415F3-7D0B-4A46-AFD0-ED4047DB33E9}" type="slidenum">
              <a:rPr lang="en-US" smtClean="0"/>
              <a:t>‹#›</a:t>
            </a:fld>
            <a:endParaRPr lang="en-US"/>
          </a:p>
        </p:txBody>
      </p:sp>
    </p:spTree>
    <p:extLst>
      <p:ext uri="{BB962C8B-B14F-4D97-AF65-F5344CB8AC3E}">
        <p14:creationId xmlns:p14="http://schemas.microsoft.com/office/powerpoint/2010/main" val="34595523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BFA8-48A3-49AC-8A1D-653280B54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BF315D-312B-417D-81D9-C485BDC1E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C1A835-5A51-4ED6-BAC7-EDD7C7EA2F82}"/>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1A0785EA-E73D-43D6-98BA-1722384CE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A5D3C-7AE5-4620-B521-8B2097002AEC}"/>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883909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E2FF-B0B4-4636-B6C3-A977585E6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922F5-BDFD-4652-90A0-F884B9B51F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8A74B-1467-4194-A210-38F2033C3700}"/>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4208E4D3-95E0-4920-9581-A8AD6A145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A46F3-AAD3-49C0-9E13-14ECD01463F1}"/>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0449749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3513-FB96-4374-9DCD-F0DCDDB144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E5EE20-7654-4DD3-A43D-E3F3B36A7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DED370-56A9-492F-947C-C86A5B7DB87F}"/>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4D14DC96-67F8-4768-B880-0980DFF31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79342-C032-4B7D-9067-94F2C1907404}"/>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1871296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933D-DDE2-4FDD-91A7-395CF6894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881A-EE78-49C3-A46D-C064D62BE4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23E42C-7DF0-4818-B91D-5CBCCC30FF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A216E-DD30-4765-BDAC-C8DB22A93964}"/>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6" name="Footer Placeholder 5">
            <a:extLst>
              <a:ext uri="{FF2B5EF4-FFF2-40B4-BE49-F238E27FC236}">
                <a16:creationId xmlns:a16="http://schemas.microsoft.com/office/drawing/2014/main" id="{FDDAC2C4-FC68-46D8-8804-B23483F43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222E0-644F-4573-92E3-4A928019E450}"/>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3517192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6CA8-6267-4E2A-888A-20B87FFEE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36CDC-805B-4F34-B28C-5B22C53F1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A1CC67-8B7D-45D5-97A2-6F4B2D67A6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25091-92FB-4983-BBAF-410A0DCCEA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F01D76-B9F9-44A9-9EC3-2ED941F405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F6355-370B-4333-BA79-BEA568545CA2}"/>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8" name="Footer Placeholder 7">
            <a:extLst>
              <a:ext uri="{FF2B5EF4-FFF2-40B4-BE49-F238E27FC236}">
                <a16:creationId xmlns:a16="http://schemas.microsoft.com/office/drawing/2014/main" id="{EFBCB4DF-AD7E-4BD2-932F-A547618639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BC49B-03B6-4764-A05C-C4ED14F6869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596047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C4B9-3B0F-4176-8894-223220FE2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32E4F-DD30-4425-AC97-D8C849542BA1}"/>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4" name="Footer Placeholder 3">
            <a:extLst>
              <a:ext uri="{FF2B5EF4-FFF2-40B4-BE49-F238E27FC236}">
                <a16:creationId xmlns:a16="http://schemas.microsoft.com/office/drawing/2014/main" id="{DA6B4164-E46C-4EF4-B949-DE314B302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81BEE-62AF-43BB-85B3-3F4BC1453E9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4055870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5FF22-B452-4B7A-AF5B-4F658B348D7C}"/>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3" name="Footer Placeholder 2">
            <a:extLst>
              <a:ext uri="{FF2B5EF4-FFF2-40B4-BE49-F238E27FC236}">
                <a16:creationId xmlns:a16="http://schemas.microsoft.com/office/drawing/2014/main" id="{7275FEF4-1679-4F24-970F-B4487B895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2921A5-517F-4D35-9040-F8DD3E2CFA3E}"/>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8236177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F7E-EC79-4004-91EF-06A4E7977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FE0124-4882-4BD1-A861-2A1AA8871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BD7A34-1184-4117-A7BF-2F12D7B8C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AACA3D-3935-4EC9-B8BF-D07A445FCE03}"/>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6" name="Footer Placeholder 5">
            <a:extLst>
              <a:ext uri="{FF2B5EF4-FFF2-40B4-BE49-F238E27FC236}">
                <a16:creationId xmlns:a16="http://schemas.microsoft.com/office/drawing/2014/main" id="{1745626B-C2A5-437B-87A2-89ABF6BB2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0E280-622E-4EE7-A90A-99FFBEF9A43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58073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27753417"/>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81D7-946C-400C-B8F4-76A179841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0CC3A6-0AEF-4E8B-95D7-E44E9199E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D0F598-40B2-491C-AB76-F6407A923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54A772-988F-4394-9EE8-F733AFF75CE7}"/>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6" name="Footer Placeholder 5">
            <a:extLst>
              <a:ext uri="{FF2B5EF4-FFF2-40B4-BE49-F238E27FC236}">
                <a16:creationId xmlns:a16="http://schemas.microsoft.com/office/drawing/2014/main" id="{62F7612F-8EDD-44F0-9C38-34FC4DA23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631A5-73FE-4067-8F6F-D60F524DA51E}"/>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7727166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7A98-5417-421A-8B44-754F83DFF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C6A913-412D-4306-8460-33B35E354F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58041-3176-4319-AD27-8411C8A653CB}"/>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3A953671-EDFA-4188-9A61-9C851ED7C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7DD32-D6A1-4678-8768-BE66829BF7DC}"/>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2228094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9EEAA-079E-473B-8A6D-FBF2AFA75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5FC991-0E8E-4721-947C-D6EF83E130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18ED9-BF80-46A7-A164-A3CA2F85E216}"/>
              </a:ext>
            </a:extLst>
          </p:cNvPr>
          <p:cNvSpPr>
            <a:spLocks noGrp="1"/>
          </p:cNvSpPr>
          <p:nvPr>
            <p:ph type="dt" sz="half" idx="10"/>
          </p:nvPr>
        </p:nvSpPr>
        <p:spPr/>
        <p:txBody>
          <a:body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86721E87-6869-4247-8DC9-44DCC51A6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F4571-FD2F-46A8-8B72-F4F92F751A7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74219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4797975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7148077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410966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70936132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23189451"/>
      </p:ext>
    </p:extLst>
  </p:cSld>
  <p:clrMapOvr>
    <a:masterClrMapping/>
  </p:clrMapOvr>
  <p:transition spd="med">
    <p:fade/>
  </p:transition>
</p:sldLayout>
</file>

<file path=ppt/slideLayouts/slideLayout2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E2FF-B0B4-4636-B6C3-A977585E6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922F5-BDFD-4652-90A0-F884B9B51F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8A74B-1467-4194-A210-38F2033C3700}"/>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4208E4D3-95E0-4920-9581-A8AD6A145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A46F3-AAD3-49C0-9E13-14ECD01463F1}"/>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428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297411640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434238278"/>
      </p:ext>
    </p:extLst>
  </p:cSld>
  <p:clrMapOvr>
    <a:masterClrMapping/>
  </p:clrMapOvr>
  <p:transition spd="med">
    <p:fade/>
  </p:transition>
</p:sldLayout>
</file>

<file path=ppt/slideLayouts/slideLayout2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73CB2-97B7-48CB-81A4-3003310B50E2}"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475647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861656090"/>
      </p:ext>
    </p:extLst>
  </p:cSld>
  <p:clrMapOvr>
    <a:masterClrMapping/>
  </p:clrMapOvr>
  <p:transition spd="med">
    <p:fade/>
  </p:transition>
</p:sldLayout>
</file>

<file path=ppt/slideLayouts/slideLayout2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3537721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9311"/>
      </p:ext>
    </p:extLst>
  </p:cSld>
  <p:clrMapOvr>
    <a:masterClrMapping/>
  </p:clrMapOvr>
</p:sldLayout>
</file>

<file path=ppt/slideLayouts/slideLayout2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73CB2-97B7-48CB-81A4-3003310B50E2}"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424617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865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73CB2-97B7-48CB-81A4-3003310B50E2}"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49673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254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73CB2-97B7-48CB-81A4-3003310B50E2}" type="datetimeFigureOut">
              <a:rPr lang="en-US" smtClean="0"/>
              <a:pPr/>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96059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8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73CB2-97B7-48CB-81A4-3003310B50E2}" type="datetimeFigureOut">
              <a:rPr lang="en-US" smtClean="0"/>
              <a:pPr/>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003588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518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9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73CB2-97B7-48CB-81A4-3003310B50E2}" type="datetimeFigureOut">
              <a:rPr lang="en-US" smtClean="0"/>
              <a:pPr/>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8748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683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73CB2-97B7-48CB-81A4-3003310B50E2}"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376046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73CB2-97B7-48CB-81A4-3003310B50E2}" type="datetimeFigureOut">
              <a:rPr lang="en-US" smtClean="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4652427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3513-FB96-4374-9DCD-F0DCDDB144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E5EE20-7654-4DD3-A43D-E3F3B36A7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DED370-56A9-492F-947C-C86A5B7DB87F}"/>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4D14DC96-67F8-4768-B880-0980DFF31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79342-C032-4B7D-9067-94F2C1907404}"/>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112323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7087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1270771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73CB2-97B7-48CB-81A4-3003310B50E2}" type="datetimeFigureOut">
              <a:rPr lang="en-US" smtClean="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19FFF-4164-4606-8189-60739B2BAE67}" type="slidenum">
              <a:rPr lang="en-US" smtClean="0"/>
              <a:pPr/>
              <a:t>‹#›</a:t>
            </a:fld>
            <a:endParaRPr lang="en-US"/>
          </a:p>
        </p:txBody>
      </p:sp>
    </p:spTree>
    <p:extLst>
      <p:ext uri="{BB962C8B-B14F-4D97-AF65-F5344CB8AC3E}">
        <p14:creationId xmlns:p14="http://schemas.microsoft.com/office/powerpoint/2010/main" val="3907068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72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62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40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47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28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521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4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7195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933D-DDE2-4FDD-91A7-395CF6894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881A-EE78-49C3-A46D-C064D62BE4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23E42C-7DF0-4818-B91D-5CBCCC30FF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A216E-DD30-4765-BDAC-C8DB22A93964}"/>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6" name="Footer Placeholder 5">
            <a:extLst>
              <a:ext uri="{FF2B5EF4-FFF2-40B4-BE49-F238E27FC236}">
                <a16:creationId xmlns:a16="http://schemas.microsoft.com/office/drawing/2014/main" id="{FDDAC2C4-FC68-46D8-8804-B23483F43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222E0-644F-4573-92E3-4A928019E450}"/>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740047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6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21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42828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40993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80410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91649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51031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9275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1678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3185580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6CA8-6267-4E2A-888A-20B87FFEE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36CDC-805B-4F34-B28C-5B22C53F1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A1CC67-8B7D-45D5-97A2-6F4B2D67A6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125091-92FB-4983-BBAF-410A0DCCEA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F01D76-B9F9-44A9-9EC3-2ED941F405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F6355-370B-4333-BA79-BEA568545CA2}"/>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8" name="Footer Placeholder 7">
            <a:extLst>
              <a:ext uri="{FF2B5EF4-FFF2-40B4-BE49-F238E27FC236}">
                <a16:creationId xmlns:a16="http://schemas.microsoft.com/office/drawing/2014/main" id="{EFBCB4DF-AD7E-4BD2-932F-A547618639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BC49B-03B6-4764-A05C-C4ED14F6869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187075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14131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93212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74401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11/4/2021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5610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11/4/2021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2008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11/4/2021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954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2083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9164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7014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862138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C4B9-3B0F-4176-8894-223220FE2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32E4F-DD30-4425-AC97-D8C849542BA1}"/>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4" name="Footer Placeholder 3">
            <a:extLst>
              <a:ext uri="{FF2B5EF4-FFF2-40B4-BE49-F238E27FC236}">
                <a16:creationId xmlns:a16="http://schemas.microsoft.com/office/drawing/2014/main" id="{DA6B4164-E46C-4EF4-B949-DE314B302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81BEE-62AF-43BB-85B3-3F4BC1453E9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3798542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11/4/2021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05820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6783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830549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628289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3793161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26084428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2657388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248318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2627180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107222346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5FF22-B452-4B7A-AF5B-4F658B348D7C}"/>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3" name="Footer Placeholder 2">
            <a:extLst>
              <a:ext uri="{FF2B5EF4-FFF2-40B4-BE49-F238E27FC236}">
                <a16:creationId xmlns:a16="http://schemas.microsoft.com/office/drawing/2014/main" id="{7275FEF4-1679-4F24-970F-B4487B895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2921A5-517F-4D35-9040-F8DD3E2CFA3E}"/>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2512325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3522323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2887908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1832779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310908516"/>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2771991"/>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53842623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156899"/>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06872402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0420358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875752531"/>
      </p:ext>
    </p:extLst>
  </p:cSld>
  <p:clrMapOvr>
    <a:masterClrMapping/>
  </p:clrMapOvr>
  <p:transition spd="med">
    <p:fade/>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F7E-EC79-4004-91EF-06A4E7977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FE0124-4882-4BD1-A861-2A1AA8871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BD7A34-1184-4117-A7BF-2F12D7B8C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AACA3D-3935-4EC9-B8BF-D07A445FCE03}"/>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6" name="Footer Placeholder 5">
            <a:extLst>
              <a:ext uri="{FF2B5EF4-FFF2-40B4-BE49-F238E27FC236}">
                <a16:creationId xmlns:a16="http://schemas.microsoft.com/office/drawing/2014/main" id="{1745626B-C2A5-437B-87A2-89ABF6BB2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0E280-622E-4EE7-A90A-99FFBEF9A436}"/>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659610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3975808"/>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2299240160"/>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1969499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69791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10722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134926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216766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232103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11/4/2021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68276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51729927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81D7-946C-400C-B8F4-76A179841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0CC3A6-0AEF-4E8B-95D7-E44E9199E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D0F598-40B2-491C-AB76-F6407A923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54A772-988F-4394-9EE8-F733AFF75CE7}"/>
              </a:ext>
            </a:extLst>
          </p:cNvPr>
          <p:cNvSpPr>
            <a:spLocks noGrp="1"/>
          </p:cNvSpPr>
          <p:nvPr>
            <p:ph type="dt" sz="half" idx="10"/>
          </p:nvPr>
        </p:nvSpPr>
        <p:spPr/>
        <p:txBody>
          <a:bodyPr/>
          <a:lstStyle/>
          <a:p>
            <a:fld id="{0044B578-4FC8-4EA5-97CF-AD8B7603C403}" type="datetimeFigureOut">
              <a:rPr lang="en-US" smtClean="0"/>
              <a:t>11/1/2021</a:t>
            </a:fld>
            <a:endParaRPr lang="en-US"/>
          </a:p>
        </p:txBody>
      </p:sp>
      <p:sp>
        <p:nvSpPr>
          <p:cNvPr id="6" name="Footer Placeholder 5">
            <a:extLst>
              <a:ext uri="{FF2B5EF4-FFF2-40B4-BE49-F238E27FC236}">
                <a16:creationId xmlns:a16="http://schemas.microsoft.com/office/drawing/2014/main" id="{62F7612F-8EDD-44F0-9C38-34FC4DA23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631A5-73FE-4067-8F6F-D60F524DA51E}"/>
              </a:ext>
            </a:extLst>
          </p:cNvPr>
          <p:cNvSpPr>
            <a:spLocks noGrp="1"/>
          </p:cNvSpPr>
          <p:nvPr>
            <p:ph type="sldNum" sz="quarter" idx="12"/>
          </p:nvPr>
        </p:nvSpPr>
        <p:spPr/>
        <p:txBody>
          <a:bodyPr/>
          <a:lstStyle/>
          <a:p>
            <a:fld id="{28AEC0BC-B64C-45C1-89EE-4A0DA4C3F629}" type="slidenum">
              <a:rPr lang="en-US" smtClean="0"/>
              <a:t>‹#›</a:t>
            </a:fld>
            <a:endParaRPr lang="en-US"/>
          </a:p>
        </p:txBody>
      </p:sp>
    </p:spTree>
    <p:extLst>
      <p:ext uri="{BB962C8B-B14F-4D97-AF65-F5344CB8AC3E}">
        <p14:creationId xmlns:p14="http://schemas.microsoft.com/office/powerpoint/2010/main" val="1178971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166726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7657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7148070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6598662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3886852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3529795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460792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85740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810.xml"/><Relationship Id="rId3" Type="http://schemas.openxmlformats.org/officeDocument/2006/relationships/slideLayout" Target="../slideLayouts/slideLayout311.xml"/><Relationship Id="rId7" Type="http://schemas.openxmlformats.org/officeDocument/2006/relationships/slideLayout" Target="../slideLayouts/slideLayout710.xml"/><Relationship Id="rId12" Type="http://schemas.openxmlformats.org/officeDocument/2006/relationships/theme" Target="../theme/theme110.xml"/><Relationship Id="rId2" Type="http://schemas.openxmlformats.org/officeDocument/2006/relationships/slideLayout" Target="../slideLayouts/slideLayout2100.xml"/><Relationship Id="rId1" Type="http://schemas.openxmlformats.org/officeDocument/2006/relationships/slideLayout" Target="../slideLayouts/slideLayout1100.xml"/><Relationship Id="rId6" Type="http://schemas.openxmlformats.org/officeDocument/2006/relationships/slideLayout" Target="../slideLayouts/slideLayout610.xml"/><Relationship Id="rId11" Type="http://schemas.openxmlformats.org/officeDocument/2006/relationships/slideLayout" Target="../slideLayouts/slideLayout1110.xml"/><Relationship Id="rId5" Type="http://schemas.openxmlformats.org/officeDocument/2006/relationships/slideLayout" Target="../slideLayouts/slideLayout510.xml"/><Relationship Id="rId10" Type="http://schemas.openxmlformats.org/officeDocument/2006/relationships/slideLayout" Target="../slideLayouts/slideLayout1010.xml"/><Relationship Id="rId4" Type="http://schemas.openxmlformats.org/officeDocument/2006/relationships/slideLayout" Target="../slideLayouts/slideLayout410.xml"/><Relationship Id="rId9" Type="http://schemas.openxmlformats.org/officeDocument/2006/relationships/slideLayout" Target="../slideLayouts/slideLayout9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2510.xml"/><Relationship Id="rId7" Type="http://schemas.openxmlformats.org/officeDocument/2006/relationships/slideLayout" Target="../slideLayouts/slideLayout2910.xml"/><Relationship Id="rId12" Type="http://schemas.openxmlformats.org/officeDocument/2006/relationships/theme" Target="../theme/theme30.xml"/><Relationship Id="rId2" Type="http://schemas.openxmlformats.org/officeDocument/2006/relationships/slideLayout" Target="../slideLayouts/slideLayout2410.xml"/><Relationship Id="rId1" Type="http://schemas.openxmlformats.org/officeDocument/2006/relationships/slideLayout" Target="../slideLayouts/slideLayout2310.xml"/><Relationship Id="rId6" Type="http://schemas.openxmlformats.org/officeDocument/2006/relationships/slideLayout" Target="../slideLayouts/slideLayout2810.xml"/><Relationship Id="rId11" Type="http://schemas.openxmlformats.org/officeDocument/2006/relationships/slideLayout" Target="../slideLayouts/slideLayout330.xml"/><Relationship Id="rId5" Type="http://schemas.openxmlformats.org/officeDocument/2006/relationships/slideLayout" Target="../slideLayouts/slideLayout2710.xml"/><Relationship Id="rId10" Type="http://schemas.openxmlformats.org/officeDocument/2006/relationships/slideLayout" Target="../slideLayouts/slideLayout320.xml"/><Relationship Id="rId4" Type="http://schemas.openxmlformats.org/officeDocument/2006/relationships/slideLayout" Target="../slideLayouts/slideLayout2610.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5.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4.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theme" Target="../theme/theme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11/4/2021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7235C-A49A-42EA-99C8-D65CA51BC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ECE6F-871C-4A00-9542-BDD29169A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BF0EB-2234-4D68-B15B-2A6209C65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C9242-26FB-4FDD-B1E1-A004E309A250}" type="datetimeFigureOut">
              <a:rPr lang="en-US" smtClean="0"/>
              <a:t>11/4/2021</a:t>
            </a:fld>
            <a:endParaRPr lang="en-US"/>
          </a:p>
        </p:txBody>
      </p:sp>
      <p:sp>
        <p:nvSpPr>
          <p:cNvPr id="5" name="Footer Placeholder 4">
            <a:extLst>
              <a:ext uri="{FF2B5EF4-FFF2-40B4-BE49-F238E27FC236}">
                <a16:creationId xmlns:a16="http://schemas.microsoft.com/office/drawing/2014/main" id="{430E9ED8-1F8F-452A-AA12-570C1A0B2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1BA2B-FE6C-4DCD-B7DF-2927DA462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ED22D-FFC3-4261-B5CD-55F17B389C63}" type="slidenum">
              <a:rPr lang="en-US" smtClean="0"/>
              <a:t>‹#›</a:t>
            </a:fld>
            <a:endParaRPr lang="en-US"/>
          </a:p>
        </p:txBody>
      </p:sp>
    </p:spTree>
    <p:extLst>
      <p:ext uri="{BB962C8B-B14F-4D97-AF65-F5344CB8AC3E}">
        <p14:creationId xmlns:p14="http://schemas.microsoft.com/office/powerpoint/2010/main" val="182304263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73CB2-97B7-48CB-81A4-3003310B50E2}" type="datetimeFigureOut">
              <a:rPr lang="en-US" smtClean="0"/>
              <a:pPr/>
              <a:t>11/4/2021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19FFF-4164-4606-8189-60739B2BAE67}" type="slidenum">
              <a:rPr lang="en-US" smtClean="0"/>
              <a:pPr/>
              <a:t>‹#›</a:t>
            </a:fld>
            <a:endParaRPr lang="en-US"/>
          </a:p>
        </p:txBody>
      </p:sp>
    </p:spTree>
    <p:extLst>
      <p:ext uri="{BB962C8B-B14F-4D97-AF65-F5344CB8AC3E}">
        <p14:creationId xmlns:p14="http://schemas.microsoft.com/office/powerpoint/2010/main" val="96942576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A7966-305B-4AE1-BA30-1CA0DBC4B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B6767-FF15-4FB6-95AE-9196BD826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CECD5-FA30-4F29-824B-D6BA70D3E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4B578-4FC8-4EA5-97CF-AD8B7603C403}" type="datetimeFigureOut">
              <a:rPr lang="en-US" smtClean="0"/>
              <a:t>11/1/2021</a:t>
            </a:fld>
            <a:endParaRPr lang="en-US"/>
          </a:p>
        </p:txBody>
      </p:sp>
      <p:sp>
        <p:nvSpPr>
          <p:cNvPr id="5" name="Footer Placeholder 4">
            <a:extLst>
              <a:ext uri="{FF2B5EF4-FFF2-40B4-BE49-F238E27FC236}">
                <a16:creationId xmlns:a16="http://schemas.microsoft.com/office/drawing/2014/main" id="{D698603A-4E88-415F-ADD1-6FD255936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41116-52EC-4D9A-BE92-37F13859A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EC0BC-B64C-45C1-89EE-4A0DA4C3F629}" type="slidenum">
              <a:rPr lang="en-US" smtClean="0"/>
              <a:t>‹#›</a:t>
            </a:fld>
            <a:endParaRPr lang="en-US"/>
          </a:p>
        </p:txBody>
      </p:sp>
    </p:spTree>
    <p:extLst>
      <p:ext uri="{BB962C8B-B14F-4D97-AF65-F5344CB8AC3E}">
        <p14:creationId xmlns:p14="http://schemas.microsoft.com/office/powerpoint/2010/main" val="1275053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46E53-A52F-4D25-AC7F-9351E660C1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9889EF-2DCE-41F9-BE38-0F0E034A2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AE50F-5237-4AE3-9CFB-D475AFC54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F5DBC-ABE3-49DC-ACBD-37FEABEAE30D}" type="datetimeFigureOut">
              <a:rPr lang="en-US" smtClean="0"/>
              <a:t>11/4/2021</a:t>
            </a:fld>
            <a:endParaRPr lang="en-US"/>
          </a:p>
        </p:txBody>
      </p:sp>
      <p:sp>
        <p:nvSpPr>
          <p:cNvPr id="5" name="Footer Placeholder 4">
            <a:extLst>
              <a:ext uri="{FF2B5EF4-FFF2-40B4-BE49-F238E27FC236}">
                <a16:creationId xmlns:a16="http://schemas.microsoft.com/office/drawing/2014/main" id="{64590CDF-9443-4BE7-8CD8-A24C13581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3E249-33AA-42F1-9415-4DCB944744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415F3-7D0B-4A46-AFD0-ED4047DB33E9}" type="slidenum">
              <a:rPr lang="en-US" smtClean="0"/>
              <a:t>‹#›</a:t>
            </a:fld>
            <a:endParaRPr lang="en-US"/>
          </a:p>
        </p:txBody>
      </p:sp>
    </p:spTree>
    <p:extLst>
      <p:ext uri="{BB962C8B-B14F-4D97-AF65-F5344CB8AC3E}">
        <p14:creationId xmlns:p14="http://schemas.microsoft.com/office/powerpoint/2010/main" val="3648715693"/>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A7966-305B-4AE1-BA30-1CA0DBC4B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B6767-FF15-4FB6-95AE-9196BD826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CECD5-FA30-4F29-824B-D6BA70D3E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4B578-4FC8-4EA5-97CF-AD8B7603C403}" type="datetimeFigureOut">
              <a:rPr lang="en-US" smtClean="0"/>
              <a:t>11/4/2021</a:t>
            </a:fld>
            <a:endParaRPr lang="en-US"/>
          </a:p>
        </p:txBody>
      </p:sp>
      <p:sp>
        <p:nvSpPr>
          <p:cNvPr id="5" name="Footer Placeholder 4">
            <a:extLst>
              <a:ext uri="{FF2B5EF4-FFF2-40B4-BE49-F238E27FC236}">
                <a16:creationId xmlns:a16="http://schemas.microsoft.com/office/drawing/2014/main" id="{D698603A-4E88-415F-ADD1-6FD255936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41116-52EC-4D9A-BE92-37F13859A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EC0BC-B64C-45C1-89EE-4A0DA4C3F629}" type="slidenum">
              <a:rPr lang="en-US" smtClean="0"/>
              <a:t>‹#›</a:t>
            </a:fld>
            <a:endParaRPr lang="en-US"/>
          </a:p>
        </p:txBody>
      </p:sp>
    </p:spTree>
    <p:extLst>
      <p:ext uri="{BB962C8B-B14F-4D97-AF65-F5344CB8AC3E}">
        <p14:creationId xmlns:p14="http://schemas.microsoft.com/office/powerpoint/2010/main" val="3127773091"/>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11/4/2021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57360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55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73CB2-97B7-48CB-81A4-3003310B50E2}" type="datetimeFigureOut">
              <a:rPr lang="en-US" smtClean="0"/>
              <a:pPr/>
              <a:t>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19FFF-4164-4606-8189-60739B2BAE67}" type="slidenum">
              <a:rPr lang="en-US" smtClean="0"/>
              <a:pPr/>
              <a:t>‹#›</a:t>
            </a:fld>
            <a:endParaRPr lang="en-US"/>
          </a:p>
        </p:txBody>
      </p:sp>
    </p:spTree>
    <p:extLst>
      <p:ext uri="{BB962C8B-B14F-4D97-AF65-F5344CB8AC3E}">
        <p14:creationId xmlns:p14="http://schemas.microsoft.com/office/powerpoint/2010/main" val="22145265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11/4/2021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3718322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11/4/2021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2436374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23415077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11/4/2021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6192848"/>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3797574530"/>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8630333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213.xml"/><Relationship Id="rId4" Type="http://schemas.openxmlformats.org/officeDocument/2006/relationships/slide" Target="slide1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10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1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9.xml"/></Relationships>
</file>

<file path=ppt/slides/_rels/slide1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58.xml"/><Relationship Id="rId5" Type="http://schemas.openxmlformats.org/officeDocument/2006/relationships/image" Target="../media/image201.png"/><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8.xml"/></Relationships>
</file>

<file path=ppt/slides/_rels/slide1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158.xml"/></Relationships>
</file>

<file path=ppt/slides/_rels/slide1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158.xml"/><Relationship Id="rId6" Type="http://schemas.openxmlformats.org/officeDocument/2006/relationships/image" Target="../media/image440.png"/><Relationship Id="rId5" Type="http://schemas.openxmlformats.org/officeDocument/2006/relationships/slide" Target="slide1910.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58.xml"/></Relationships>
</file>

<file path=ppt/slides/_rels/slide1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158.xml"/><Relationship Id="rId6" Type="http://schemas.openxmlformats.org/officeDocument/2006/relationships/image" Target="../media/image550.png"/><Relationship Id="rId5" Type="http://schemas.openxmlformats.org/officeDocument/2006/relationships/slide" Target="slide2010.xml"/><Relationship Id="rId4" Type="http://schemas.openxmlformats.org/officeDocument/2006/relationships/image" Target="../media/image93.png"/></Relationships>
</file>

<file path=ppt/slides/_rels/slide1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7.xml"/><Relationship Id="rId1" Type="http://schemas.openxmlformats.org/officeDocument/2006/relationships/slideLayout" Target="../slideLayouts/slideLayout158.xml"/></Relationships>
</file>

<file path=ppt/slides/_rels/slide1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158.xml"/><Relationship Id="rId5" Type="http://schemas.openxmlformats.org/officeDocument/2006/relationships/image" Target="../media/image501.png"/><Relationship Id="rId4" Type="http://schemas.openxmlformats.org/officeDocument/2006/relationships/image" Target="../media/image94.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8.xml"/></Relationships>
</file>

<file path=ppt/slides/_rels/slide1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158.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158.xml"/></Relationships>
</file>

<file path=ppt/slides/_rels/slide1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2.xml"/><Relationship Id="rId1" Type="http://schemas.openxmlformats.org/officeDocument/2006/relationships/slideLayout" Target="../slideLayouts/slideLayout158.xml"/></Relationships>
</file>

<file path=ppt/slides/_rels/slide1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8.xml"/></Relationships>
</file>

<file path=ppt/slides/_rels/slide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8.xml"/></Relationships>
</file>

<file path=ppt/slides/_rels/slide1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8.xml"/></Relationships>
</file>

<file path=ppt/slides/_rels/slide1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1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36.xml"/><Relationship Id="rId5" Type="http://schemas.openxmlformats.org/officeDocument/2006/relationships/audio" Target="../media/audio1.wav"/><Relationship Id="rId4" Type="http://schemas.openxmlformats.org/officeDocument/2006/relationships/slide" Target="slide129.xml"/></Relationships>
</file>

<file path=ppt/slides/_rels/slide1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136.xml"/></Relationships>
</file>

<file path=ppt/slides/_rels/slide1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6.xml"/></Relationships>
</file>

<file path=ppt/slides/_rels/slide146.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96.png"/><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147.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image" Target="../media/image97.png"/><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1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3.xml"/><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17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0.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1.xml"/><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6.xml"/><Relationship Id="rId1" Type="http://schemas.openxmlformats.org/officeDocument/2006/relationships/slideLayout" Target="../slideLayouts/slideLayout23.xml"/></Relationships>
</file>

<file path=ppt/slides/_rels/slide19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10.xml"/><Relationship Id="rId1" Type="http://schemas.openxmlformats.org/officeDocument/2006/relationships/slideLayout" Target="../slideLayouts/slideLayout2910.xml"/><Relationship Id="rId5" Type="http://schemas.openxmlformats.org/officeDocument/2006/relationships/audio" Target="../media/audio1.wav"/><Relationship Id="rId4" Type="http://schemas.openxmlformats.org/officeDocument/2006/relationships/slide" Target="slide510.xml"/></Relationships>
</file>

<file path=ppt/slides/_rels/slide19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8.xml"/><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9.xml"/><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0.xml"/><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1.xml"/><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2.xml"/><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3.xml"/><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5.xml"/><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6.xml"/><Relationship Id="rId1" Type="http://schemas.openxmlformats.org/officeDocument/2006/relationships/slideLayout" Target="../slideLayouts/slideLayout23.xml"/></Relationships>
</file>

<file path=ppt/slides/_rels/slide20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10.xml"/><Relationship Id="rId1" Type="http://schemas.openxmlformats.org/officeDocument/2006/relationships/slideLayout" Target="../slideLayouts/slideLayout2910.xml"/></Relationships>
</file>

<file path=ppt/slides/_rels/slide20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7.xml"/><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8.xml"/><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9.xml"/><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0.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1.xml"/><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2.xml"/><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3.xml"/><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5.xml"/><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36.xml"/><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37.xml"/><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9.xml"/></Relationships>
</file>

<file path=ppt/slides/_rels/slide2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10.png"/><Relationship Id="rId2" Type="http://schemas.openxmlformats.org/officeDocument/2006/relationships/notesSlide" Target="../notesSlides/notesSlide138.xml"/><Relationship Id="rId1" Type="http://schemas.openxmlformats.org/officeDocument/2006/relationships/slideLayout" Target="../slideLayouts/slideLayout147.xml"/><Relationship Id="rId6" Type="http://schemas.openxmlformats.org/officeDocument/2006/relationships/image" Target="../media/image111.png"/><Relationship Id="rId5" Type="http://schemas.openxmlformats.org/officeDocument/2006/relationships/image" Target="../media/image31.png"/><Relationship Id="rId4" Type="http://schemas.openxmlformats.org/officeDocument/2006/relationships/image" Target="../media/image110.png"/></Relationships>
</file>

<file path=ppt/slides/_rels/slide2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9.xml"/><Relationship Id="rId1" Type="http://schemas.openxmlformats.org/officeDocument/2006/relationships/slideLayout" Target="../slideLayouts/slideLayout147.xml"/></Relationships>
</file>

<file path=ppt/slides/_rels/slide2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7.xml"/></Relationships>
</file>

<file path=ppt/slides/_rels/slide2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0.xml"/><Relationship Id="rId1" Type="http://schemas.openxmlformats.org/officeDocument/2006/relationships/slideLayout" Target="../slideLayouts/slideLayout147.xml"/></Relationships>
</file>

<file path=ppt/slides/_rels/slide2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2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1.xml"/><Relationship Id="rId1" Type="http://schemas.openxmlformats.org/officeDocument/2006/relationships/slideLayout" Target="../slideLayouts/slideLayout147.xml"/></Relationships>
</file>

<file path=ppt/slides/_rels/slide2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2.xml"/><Relationship Id="rId1" Type="http://schemas.openxmlformats.org/officeDocument/2006/relationships/slideLayout" Target="../slideLayouts/slideLayout147.xml"/><Relationship Id="rId5" Type="http://schemas.openxmlformats.org/officeDocument/2006/relationships/image" Target="../media/image400.png"/><Relationship Id="rId4" Type="http://schemas.openxmlformats.org/officeDocument/2006/relationships/image" Target="../media/image112.png"/></Relationships>
</file>

<file path=ppt/slides/_rels/slide2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3.xml"/><Relationship Id="rId1" Type="http://schemas.openxmlformats.org/officeDocument/2006/relationships/slideLayout" Target="../slideLayouts/slideLayout147.xml"/><Relationship Id="rId5" Type="http://schemas.openxmlformats.org/officeDocument/2006/relationships/image" Target="../media/image500.png"/><Relationship Id="rId4" Type="http://schemas.openxmlformats.org/officeDocument/2006/relationships/image" Target="../media/image113.png"/></Relationships>
</file>

<file path=ppt/slides/_rels/slide2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9.xml"/></Relationships>
</file>

<file path=ppt/slides/_rels/slide2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4.xml"/><Relationship Id="rId1" Type="http://schemas.openxmlformats.org/officeDocument/2006/relationships/slideLayout" Target="../slideLayouts/slideLayout147.xml"/><Relationship Id="rId4" Type="http://schemas.openxmlformats.org/officeDocument/2006/relationships/image" Target="../media/image700.png"/></Relationships>
</file>

<file path=ppt/slides/_rels/slide2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5.xml"/><Relationship Id="rId1" Type="http://schemas.openxmlformats.org/officeDocument/2006/relationships/slideLayout" Target="../slideLayouts/slideLayout147.xml"/><Relationship Id="rId5" Type="http://schemas.openxmlformats.org/officeDocument/2006/relationships/image" Target="../media/image9.png"/><Relationship Id="rId4" Type="http://schemas.openxmlformats.org/officeDocument/2006/relationships/image" Target="../media/image116.png"/></Relationships>
</file>

<file path=ppt/slides/_rels/slide2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6.xml"/><Relationship Id="rId1" Type="http://schemas.openxmlformats.org/officeDocument/2006/relationships/slideLayout" Target="../slideLayouts/slideLayout147.xml"/></Relationships>
</file>

<file path=ppt/slides/_rels/slide2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7.xml"/></Relationships>
</file>

<file path=ppt/slides/_rels/slide2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7.xml"/><Relationship Id="rId1" Type="http://schemas.openxmlformats.org/officeDocument/2006/relationships/slideLayout" Target="../slideLayouts/slideLayout136.xml"/><Relationship Id="rId4" Type="http://schemas.openxmlformats.org/officeDocument/2006/relationships/slide" Target="slide2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8.xml"/><Relationship Id="rId1" Type="http://schemas.openxmlformats.org/officeDocument/2006/relationships/slideLayout" Target="../slideLayouts/slideLayout136.xml"/><Relationship Id="rId4" Type="http://schemas.openxmlformats.org/officeDocument/2006/relationships/slide" Target="slide2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7.xml"/></Relationships>
</file>

<file path=ppt/slides/_rels/slide23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12" Type="http://schemas.openxmlformats.org/officeDocument/2006/relationships/audio" Target="../media/audio1.wav"/><Relationship Id="rId2" Type="http://schemas.openxmlformats.org/officeDocument/2006/relationships/notesSlide" Target="../notesSlides/notesSlide149.xml"/><Relationship Id="rId1" Type="http://schemas.openxmlformats.org/officeDocument/2006/relationships/slideLayout" Target="../slideLayouts/slideLayout136.xml"/><Relationship Id="rId6" Type="http://schemas.openxmlformats.org/officeDocument/2006/relationships/image" Target="../media/image121.jpeg"/><Relationship Id="rId11" Type="http://schemas.openxmlformats.org/officeDocument/2006/relationships/slide" Target="slide215.xml"/><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2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0.xml"/><Relationship Id="rId1" Type="http://schemas.openxmlformats.org/officeDocument/2006/relationships/slideLayout" Target="../slideLayouts/slideLayout147.xml"/><Relationship Id="rId4" Type="http://schemas.openxmlformats.org/officeDocument/2006/relationships/audio" Target="../media/audio1.wav"/></Relationships>
</file>

<file path=ppt/slides/_rels/slide2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6.xml"/></Relationships>
</file>

<file path=ppt/slides/_rels/slide234.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126.jpeg"/><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235.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117.png"/><Relationship Id="rId1" Type="http://schemas.openxmlformats.org/officeDocument/2006/relationships/slideLayout" Target="../slideLayouts/slideLayout147.xml"/><Relationship Id="rId4" Type="http://schemas.openxmlformats.org/officeDocument/2006/relationships/audio" Target="../media/audio1.wav"/></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51.xml"/><Relationship Id="rId1" Type="http://schemas.openxmlformats.org/officeDocument/2006/relationships/slideLayout" Target="../slideLayouts/slideLayout22.xml"/></Relationships>
</file>

<file path=ppt/slides/_rels/slide2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52.xml"/><Relationship Id="rId1" Type="http://schemas.openxmlformats.org/officeDocument/2006/relationships/slideLayout" Target="../slideLayouts/slideLayout2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0.xml"/></Relationships>
</file>

<file path=ppt/slides/_rels/slide2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4.xml"/><Relationship Id="rId1" Type="http://schemas.openxmlformats.org/officeDocument/2006/relationships/slideLayout" Target="../slideLayouts/slideLayout103.xml"/><Relationship Id="rId4" Type="http://schemas.openxmlformats.org/officeDocument/2006/relationships/image" Target="../media/image129.jpe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1.xml"/></Relationships>
</file>

<file path=ppt/slides/_rels/slide2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8.xml"/><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9.xml"/><Relationship Id="rId1" Type="http://schemas.openxmlformats.org/officeDocument/2006/relationships/slideLayout" Target="../slideLayouts/slideLayout20.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3.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67.xml"/><Relationship Id="rId1" Type="http://schemas.openxmlformats.org/officeDocument/2006/relationships/slideLayout" Target="../slideLayouts/slideLayout22.xml"/></Relationships>
</file>

<file path=ppt/slides/_rels/slide25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68.xml"/><Relationship Id="rId1" Type="http://schemas.openxmlformats.org/officeDocument/2006/relationships/slideLayout" Target="../slideLayouts/slideLayout2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70.xml"/><Relationship Id="rId1" Type="http://schemas.openxmlformats.org/officeDocument/2006/relationships/slideLayout" Target="../slideLayouts/slideLayout2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0.xml"/></Relationships>
</file>

<file path=ppt/slides/_rels/slide2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74.xml"/><Relationship Id="rId1" Type="http://schemas.openxmlformats.org/officeDocument/2006/relationships/slideLayout" Target="../slideLayouts/slideLayout2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75.xml"/><Relationship Id="rId1" Type="http://schemas.openxmlformats.org/officeDocument/2006/relationships/slideLayout" Target="../slideLayouts/slideLayout22.xml"/></Relationships>
</file>

<file path=ppt/slides/_rels/slide26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76.xml"/><Relationship Id="rId1" Type="http://schemas.openxmlformats.org/officeDocument/2006/relationships/slideLayout" Target="../slideLayouts/slideLayout2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77.xml"/><Relationship Id="rId1" Type="http://schemas.openxmlformats.org/officeDocument/2006/relationships/slideLayout" Target="../slideLayouts/slideLayout22.xml"/></Relationships>
</file>

<file path=ppt/slides/_rels/slide26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78.xml"/><Relationship Id="rId1" Type="http://schemas.openxmlformats.org/officeDocument/2006/relationships/slideLayout" Target="../slideLayouts/slideLayout22.xml"/></Relationships>
</file>

<file path=ppt/slides/_rels/slide26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79.xml"/><Relationship Id="rId1" Type="http://schemas.openxmlformats.org/officeDocument/2006/relationships/slideLayout" Target="../slideLayouts/slideLayout22.xml"/></Relationships>
</file>

<file path=ppt/slides/_rels/slide26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80.xml"/><Relationship Id="rId1" Type="http://schemas.openxmlformats.org/officeDocument/2006/relationships/slideLayout" Target="../slideLayouts/slideLayout22.xml"/></Relationships>
</file>

<file path=ppt/slides/_rels/slide26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81.xml"/><Relationship Id="rId1" Type="http://schemas.openxmlformats.org/officeDocument/2006/relationships/slideLayout" Target="../slideLayouts/slideLayout22.xml"/></Relationships>
</file>

<file path=ppt/slides/_rels/slide26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8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83.xml"/><Relationship Id="rId1" Type="http://schemas.openxmlformats.org/officeDocument/2006/relationships/slideLayout" Target="../slideLayouts/slideLayout2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0.xml"/><Relationship Id="rId1" Type="http://schemas.openxmlformats.org/officeDocument/2006/relationships/slideLayout" Target="../slideLayouts/slideLayout710.xml"/><Relationship Id="rId5" Type="http://schemas.openxmlformats.org/officeDocument/2006/relationships/slide" Target="slide1910.xml"/><Relationship Id="rId4" Type="http://schemas.openxmlformats.org/officeDocument/2006/relationships/image" Target="../media/image440.png"/></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00.png"/><Relationship Id="rId2" Type="http://schemas.openxmlformats.org/officeDocument/2006/relationships/notesSlide" Target="../notesSlides/notesSlide3.xml"/><Relationship Id="rId1" Type="http://schemas.openxmlformats.org/officeDocument/2006/relationships/slideLayout" Target="../slideLayouts/slideLayout125.xml"/><Relationship Id="rId6" Type="http://schemas.openxmlformats.org/officeDocument/2006/relationships/image" Target="../media/image38.png"/><Relationship Id="rId5" Type="http://schemas.openxmlformats.org/officeDocument/2006/relationships/image" Target="../media/image200.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5.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5.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125.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5.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5.png"/><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6.png"/><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openxmlformats.org/officeDocument/2006/relationships/audio" Target="../media/audio1.wav"/><Relationship Id="rId5" Type="http://schemas.openxmlformats.org/officeDocument/2006/relationships/slide" Target="slide56.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36.xml"/><Relationship Id="rId6" Type="http://schemas.openxmlformats.org/officeDocument/2006/relationships/audio" Target="../media/audio1.wav"/><Relationship Id="rId5" Type="http://schemas.openxmlformats.org/officeDocument/2006/relationships/slide" Target="slide57.xml"/><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6.xml"/><Relationship Id="rId5" Type="http://schemas.openxmlformats.org/officeDocument/2006/relationships/audio" Target="../media/audio1.wav"/><Relationship Id="rId4" Type="http://schemas.openxmlformats.org/officeDocument/2006/relationships/slide" Target="slide58.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60.jpg"/><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36.xml"/><Relationship Id="rId5" Type="http://schemas.openxmlformats.org/officeDocument/2006/relationships/audio" Target="../media/audio1.wav"/><Relationship Id="rId4" Type="http://schemas.openxmlformats.org/officeDocument/2006/relationships/slide" Target="slide5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19.xml"/><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55.xml"/><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0.xml"/><Relationship Id="rId1" Type="http://schemas.openxmlformats.org/officeDocument/2006/relationships/slideLayout" Target="../slideLayouts/slideLayout136.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64.xml"/><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280220" y="5669281"/>
            <a:ext cx="545297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16</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17</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5" action="ppaction://hlinksldjump"/>
              </a:rPr>
              <a:t>18</a:t>
            </a:r>
            <a:endPar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8BF3D8A7-FB01-41BF-A938-E54FC93C3501}"/>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8" name="TextBox 7"/>
          <p:cNvSpPr txBox="1"/>
          <p:nvPr/>
        </p:nvSpPr>
        <p:spPr>
          <a:xfrm>
            <a:off x="1117600" y="1875235"/>
            <a:ext cx="2743200" cy="1077026"/>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And they passing by </a:t>
            </a:r>
            <a:r>
              <a:rPr lang="en-US" sz="2133" dirty="0" err="1">
                <a:solidFill>
                  <a:prstClr val="black"/>
                </a:solidFill>
                <a:latin typeface="Candara"/>
              </a:rPr>
              <a:t>Mysia</a:t>
            </a:r>
            <a:r>
              <a:rPr lang="en-US" sz="2133" dirty="0">
                <a:solidFill>
                  <a:prstClr val="black"/>
                </a:solidFill>
                <a:latin typeface="Candara"/>
              </a:rPr>
              <a:t> came down to Troas.</a:t>
            </a:r>
          </a:p>
        </p:txBody>
      </p:sp>
    </p:spTree>
    <p:extLst>
      <p:ext uri="{BB962C8B-B14F-4D97-AF65-F5344CB8AC3E}">
        <p14:creationId xmlns:p14="http://schemas.microsoft.com/office/powerpoint/2010/main" val="2678292518"/>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911724"/>
            <a:ext cx="4165600" cy="5034552"/>
          </a:xfrm>
          <a:prstGeom prst="rect">
            <a:avLst/>
          </a:prstGeom>
        </p:spPr>
      </p:pic>
      <p:sp>
        <p:nvSpPr>
          <p:cNvPr id="4" name="TextBox 3"/>
          <p:cNvSpPr txBox="1"/>
          <p:nvPr/>
        </p:nvSpPr>
        <p:spPr>
          <a:xfrm>
            <a:off x="6827520" y="2194560"/>
            <a:ext cx="4145280" cy="1405256"/>
          </a:xfrm>
          <a:prstGeom prst="rect">
            <a:avLst/>
          </a:prstGeom>
          <a:noFill/>
        </p:spPr>
        <p:txBody>
          <a:bodyPr wrap="square" rtlCol="0">
            <a:spAutoFit/>
          </a:bodyPr>
          <a:lstStyle/>
          <a:p>
            <a:pPr defTabSz="1219170"/>
            <a:r>
              <a:rPr lang="en-US" sz="2133" baseline="30000" dirty="0">
                <a:solidFill>
                  <a:prstClr val="black"/>
                </a:solidFill>
                <a:latin typeface="Candara"/>
              </a:rPr>
              <a:t>9</a:t>
            </a:r>
            <a:r>
              <a:rPr lang="en-US" sz="2133" dirty="0">
                <a:solidFill>
                  <a:prstClr val="black"/>
                </a:solidFill>
                <a:latin typeface="Candara"/>
              </a:rPr>
              <a:t> And a vision appeared to Paul in the night; </a:t>
            </a:r>
          </a:p>
          <a:p>
            <a:pPr defTabSz="1219170"/>
            <a:r>
              <a:rPr lang="en-US" sz="2133" dirty="0">
                <a:solidFill>
                  <a:prstClr val="black"/>
                </a:solidFill>
                <a:latin typeface="Candara"/>
              </a:rPr>
              <a:t>There stood a man of Macedonia, and prayed him, saying,</a:t>
            </a:r>
          </a:p>
        </p:txBody>
      </p:sp>
    </p:spTree>
    <p:extLst>
      <p:ext uri="{BB962C8B-B14F-4D97-AF65-F5344CB8AC3E}">
        <p14:creationId xmlns:p14="http://schemas.microsoft.com/office/powerpoint/2010/main" val="1412037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1" y="911724"/>
            <a:ext cx="4165599" cy="503455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1584960"/>
            <a:ext cx="3966633" cy="102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27520" y="2560320"/>
            <a:ext cx="4267200" cy="2061718"/>
          </a:xfrm>
          <a:prstGeom prst="rect">
            <a:avLst/>
          </a:prstGeom>
        </p:spPr>
        <p:txBody>
          <a:bodyPr wrap="square">
            <a:spAutoFit/>
          </a:bodyPr>
          <a:lstStyle/>
          <a:p>
            <a:pPr defTabSz="1219170"/>
            <a:r>
              <a:rPr lang="en-US" sz="2133" baseline="30000" dirty="0">
                <a:solidFill>
                  <a:prstClr val="black"/>
                </a:solidFill>
                <a:latin typeface="Candara"/>
              </a:rPr>
              <a:t>10</a:t>
            </a:r>
            <a:r>
              <a:rPr lang="en-US" sz="2133" dirty="0">
                <a:solidFill>
                  <a:prstClr val="black"/>
                </a:solidFill>
                <a:latin typeface="Candara"/>
              </a:rPr>
              <a:t> And after he had seen the vision, immediately we </a:t>
            </a:r>
            <a:r>
              <a:rPr lang="en-US" sz="2133" dirty="0" err="1">
                <a:solidFill>
                  <a:prstClr val="black"/>
                </a:solidFill>
                <a:latin typeface="Candara"/>
              </a:rPr>
              <a:t>endeavoured</a:t>
            </a:r>
            <a:r>
              <a:rPr lang="en-US" sz="2133" dirty="0">
                <a:solidFill>
                  <a:prstClr val="black"/>
                </a:solidFill>
                <a:latin typeface="Candara"/>
              </a:rPr>
              <a:t> to go into Macedonia, assuredly gathering that the Lord had called us for to preach the gospel unto them. </a:t>
            </a:r>
          </a:p>
        </p:txBody>
      </p:sp>
    </p:spTree>
    <p:extLst>
      <p:ext uri="{BB962C8B-B14F-4D97-AF65-F5344CB8AC3E}">
        <p14:creationId xmlns:p14="http://schemas.microsoft.com/office/powerpoint/2010/main" val="669032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1" y="911724"/>
            <a:ext cx="4165599" cy="503455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1584960"/>
            <a:ext cx="3966633" cy="102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27520" y="2560321"/>
            <a:ext cx="4267200" cy="2451633"/>
          </a:xfrm>
          <a:prstGeom prst="rect">
            <a:avLst/>
          </a:prstGeom>
        </p:spPr>
        <p:txBody>
          <a:bodyPr wrap="square">
            <a:spAutoFit/>
          </a:bodyPr>
          <a:lstStyle/>
          <a:p>
            <a:pPr defTabSz="1219170"/>
            <a:r>
              <a:rPr lang="en-US" sz="2133" baseline="30000" dirty="0">
                <a:solidFill>
                  <a:prstClr val="black"/>
                </a:solidFill>
                <a:latin typeface="Candara"/>
              </a:rPr>
              <a:t>10</a:t>
            </a:r>
            <a:r>
              <a:rPr lang="en-US" sz="2133" dirty="0">
                <a:solidFill>
                  <a:prstClr val="black"/>
                </a:solidFill>
                <a:latin typeface="Candara"/>
              </a:rPr>
              <a:t> And after he had seen the vision, immediately </a:t>
            </a:r>
            <a:r>
              <a:rPr lang="en-US" sz="2133" dirty="0">
                <a:solidFill>
                  <a:srgbClr val="C00000"/>
                </a:solidFill>
                <a:latin typeface="Candara"/>
              </a:rPr>
              <a:t>we </a:t>
            </a:r>
            <a:r>
              <a:rPr lang="en-US" sz="2133" dirty="0" err="1">
                <a:solidFill>
                  <a:prstClr val="black"/>
                </a:solidFill>
                <a:latin typeface="Candara"/>
              </a:rPr>
              <a:t>endeavoured</a:t>
            </a:r>
            <a:r>
              <a:rPr lang="en-US" sz="2133" dirty="0">
                <a:solidFill>
                  <a:prstClr val="black"/>
                </a:solidFill>
                <a:latin typeface="Candara"/>
              </a:rPr>
              <a:t> to go into Macedonia, assuredly gathering that the Lord had called us for to preach the gospel unto them. </a:t>
            </a:r>
          </a:p>
          <a:p>
            <a:pPr algn="ctr" defTabSz="1219170">
              <a:spcBef>
                <a:spcPts val="800"/>
              </a:spcBef>
            </a:pPr>
            <a:r>
              <a:rPr lang="en-US" sz="1867" i="1" dirty="0">
                <a:solidFill>
                  <a:srgbClr val="C00000"/>
                </a:solidFill>
                <a:latin typeface="Candara"/>
              </a:rPr>
              <a:t>This is where Luke enters the story.</a:t>
            </a:r>
          </a:p>
        </p:txBody>
      </p:sp>
    </p:spTree>
    <p:extLst>
      <p:ext uri="{BB962C8B-B14F-4D97-AF65-F5344CB8AC3E}">
        <p14:creationId xmlns:p14="http://schemas.microsoft.com/office/powerpoint/2010/main" val="206024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8" name="TextBox 7"/>
          <p:cNvSpPr txBox="1"/>
          <p:nvPr/>
        </p:nvSpPr>
        <p:spPr>
          <a:xfrm>
            <a:off x="1097280" y="2006600"/>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Therefore loosing from Troas, we came with a straight course to </a:t>
            </a:r>
            <a:r>
              <a:rPr lang="en-US" sz="2133" dirty="0" err="1">
                <a:solidFill>
                  <a:prstClr val="black"/>
                </a:solidFill>
                <a:latin typeface="Candara"/>
              </a:rPr>
              <a:t>Samothracia</a:t>
            </a:r>
            <a:r>
              <a:rPr lang="en-US" sz="2133" dirty="0">
                <a:solidFill>
                  <a:prstClr val="black"/>
                </a:solidFill>
                <a:latin typeface="Candara"/>
              </a:rPr>
              <a:t>,</a:t>
            </a:r>
          </a:p>
        </p:txBody>
      </p:sp>
    </p:spTree>
    <p:extLst>
      <p:ext uri="{BB962C8B-B14F-4D97-AF65-F5344CB8AC3E}">
        <p14:creationId xmlns:p14="http://schemas.microsoft.com/office/powerpoint/2010/main" val="2893580340"/>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8" name="TextBox 7"/>
          <p:cNvSpPr txBox="1"/>
          <p:nvPr/>
        </p:nvSpPr>
        <p:spPr>
          <a:xfrm>
            <a:off x="1097280" y="2006600"/>
            <a:ext cx="2743200" cy="2061718"/>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Therefore loosing from Troas, we came with a straight course to </a:t>
            </a:r>
            <a:r>
              <a:rPr lang="en-US" sz="2133" dirty="0" err="1">
                <a:solidFill>
                  <a:prstClr val="black"/>
                </a:solidFill>
                <a:latin typeface="Candara"/>
              </a:rPr>
              <a:t>Samothracia</a:t>
            </a:r>
            <a:r>
              <a:rPr lang="en-US" sz="2133" dirty="0">
                <a:solidFill>
                  <a:prstClr val="black"/>
                </a:solidFill>
                <a:latin typeface="Candara"/>
              </a:rPr>
              <a:t>, </a:t>
            </a:r>
          </a:p>
          <a:p>
            <a:pPr defTabSz="1219170"/>
            <a:r>
              <a:rPr lang="en-US" sz="2133" dirty="0">
                <a:solidFill>
                  <a:prstClr val="black"/>
                </a:solidFill>
                <a:latin typeface="Candara"/>
              </a:rPr>
              <a:t>and the next </a:t>
            </a:r>
            <a:r>
              <a:rPr lang="en-US" sz="2133" i="1" dirty="0">
                <a:solidFill>
                  <a:prstClr val="black"/>
                </a:solidFill>
                <a:latin typeface="Candara"/>
              </a:rPr>
              <a:t>day </a:t>
            </a:r>
            <a:r>
              <a:rPr lang="en-US" sz="2133" dirty="0">
                <a:solidFill>
                  <a:prstClr val="black"/>
                </a:solidFill>
                <a:latin typeface="Candara"/>
              </a:rPr>
              <a:t>to </a:t>
            </a:r>
            <a:r>
              <a:rPr lang="en-US" sz="2133" dirty="0" err="1">
                <a:solidFill>
                  <a:prstClr val="black"/>
                </a:solidFill>
                <a:latin typeface="Candara"/>
              </a:rPr>
              <a:t>Neapolis</a:t>
            </a:r>
            <a:r>
              <a:rPr lang="en-US" sz="2133" dirty="0">
                <a:solidFill>
                  <a:prstClr val="black"/>
                </a:solidFill>
                <a:latin typeface="Candara"/>
              </a:rPr>
              <a:t>;  </a:t>
            </a:r>
          </a:p>
        </p:txBody>
      </p:sp>
    </p:spTree>
    <p:extLst>
      <p:ext uri="{BB962C8B-B14F-4D97-AF65-F5344CB8AC3E}">
        <p14:creationId xmlns:p14="http://schemas.microsoft.com/office/powerpoint/2010/main" val="3902121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2006600"/>
            <a:ext cx="2743200" cy="2061718"/>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Therefore loosing from Troas, we came with a straight course to </a:t>
            </a:r>
            <a:r>
              <a:rPr lang="en-US" sz="2133" dirty="0" err="1">
                <a:solidFill>
                  <a:prstClr val="black"/>
                </a:solidFill>
                <a:latin typeface="Candara"/>
              </a:rPr>
              <a:t>Samothracia</a:t>
            </a:r>
            <a:r>
              <a:rPr lang="en-US" sz="2133" dirty="0">
                <a:solidFill>
                  <a:prstClr val="black"/>
                </a:solidFill>
                <a:latin typeface="Candara"/>
              </a:rPr>
              <a:t>, </a:t>
            </a:r>
          </a:p>
          <a:p>
            <a:pPr defTabSz="1219170"/>
            <a:r>
              <a:rPr lang="en-US" sz="2133" dirty="0">
                <a:solidFill>
                  <a:prstClr val="black"/>
                </a:solidFill>
                <a:latin typeface="Candara"/>
              </a:rPr>
              <a:t>and the next </a:t>
            </a:r>
            <a:r>
              <a:rPr lang="en-US" sz="2133" i="1" dirty="0">
                <a:solidFill>
                  <a:prstClr val="black"/>
                </a:solidFill>
                <a:latin typeface="Candara"/>
              </a:rPr>
              <a:t>day </a:t>
            </a:r>
            <a:r>
              <a:rPr lang="en-US" sz="2133" dirty="0">
                <a:solidFill>
                  <a:prstClr val="black"/>
                </a:solidFill>
                <a:latin typeface="Candara"/>
              </a:rPr>
              <a:t>to </a:t>
            </a:r>
            <a:r>
              <a:rPr lang="en-US" sz="2133" dirty="0" err="1">
                <a:solidFill>
                  <a:prstClr val="black"/>
                </a:solidFill>
                <a:latin typeface="Candara"/>
              </a:rPr>
              <a:t>Neapolis</a:t>
            </a:r>
            <a:r>
              <a:rPr lang="en-US" sz="2133" dirty="0">
                <a:solidFill>
                  <a:prstClr val="black"/>
                </a:solidFill>
                <a:latin typeface="Candara"/>
              </a:rPr>
              <a:t>;  </a:t>
            </a:r>
          </a:p>
        </p:txBody>
      </p:sp>
    </p:spTree>
    <p:extLst>
      <p:ext uri="{BB962C8B-B14F-4D97-AF65-F5344CB8AC3E}">
        <p14:creationId xmlns:p14="http://schemas.microsoft.com/office/powerpoint/2010/main" val="2125918866"/>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8" name="TextBox 7"/>
          <p:cNvSpPr txBox="1"/>
          <p:nvPr/>
        </p:nvSpPr>
        <p:spPr>
          <a:xfrm>
            <a:off x="1097280" y="2011680"/>
            <a:ext cx="2743200" cy="748795"/>
          </a:xfrm>
          <a:prstGeom prst="rect">
            <a:avLst/>
          </a:prstGeom>
          <a:noFill/>
        </p:spPr>
        <p:txBody>
          <a:bodyPr wrap="square" rtlCol="0">
            <a:spAutoFit/>
          </a:bodyPr>
          <a:lstStyle/>
          <a:p>
            <a:pPr defTabSz="1219170"/>
            <a:r>
              <a:rPr lang="en-US" sz="2133" baseline="30000" dirty="0">
                <a:solidFill>
                  <a:prstClr val="black"/>
                </a:solidFill>
                <a:latin typeface="Candara"/>
              </a:rPr>
              <a:t>12</a:t>
            </a:r>
            <a:r>
              <a:rPr lang="en-US" sz="2133" dirty="0">
                <a:solidFill>
                  <a:prstClr val="black"/>
                </a:solidFill>
                <a:latin typeface="Candara"/>
              </a:rPr>
              <a:t> And from thence to Philippi,</a:t>
            </a:r>
          </a:p>
        </p:txBody>
      </p:sp>
    </p:spTree>
    <p:extLst>
      <p:ext uri="{BB962C8B-B14F-4D97-AF65-F5344CB8AC3E}">
        <p14:creationId xmlns:p14="http://schemas.microsoft.com/office/powerpoint/2010/main" val="3621831548"/>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2011681"/>
            <a:ext cx="2743200" cy="2718180"/>
          </a:xfrm>
          <a:prstGeom prst="rect">
            <a:avLst/>
          </a:prstGeom>
          <a:noFill/>
        </p:spPr>
        <p:txBody>
          <a:bodyPr wrap="square" rtlCol="0">
            <a:spAutoFit/>
          </a:bodyPr>
          <a:lstStyle/>
          <a:p>
            <a:pPr defTabSz="1219170"/>
            <a:r>
              <a:rPr lang="en-US" sz="2133" baseline="30000" dirty="0">
                <a:solidFill>
                  <a:prstClr val="black"/>
                </a:solidFill>
                <a:latin typeface="Candara"/>
              </a:rPr>
              <a:t>12</a:t>
            </a:r>
            <a:r>
              <a:rPr lang="en-US" sz="2133" dirty="0">
                <a:solidFill>
                  <a:prstClr val="black"/>
                </a:solidFill>
                <a:latin typeface="Candara"/>
              </a:rPr>
              <a:t> And from thence to Philippi, </a:t>
            </a:r>
          </a:p>
          <a:p>
            <a:pPr defTabSz="1219170"/>
            <a:r>
              <a:rPr lang="en-US" sz="2133" dirty="0">
                <a:solidFill>
                  <a:prstClr val="black"/>
                </a:solidFill>
                <a:latin typeface="Candara"/>
              </a:rPr>
              <a:t>which is the chief city of that part of Macedonia, </a:t>
            </a:r>
            <a:r>
              <a:rPr lang="en-US" sz="2133" i="1" dirty="0">
                <a:solidFill>
                  <a:prstClr val="black"/>
                </a:solidFill>
                <a:latin typeface="Candara"/>
              </a:rPr>
              <a:t>and </a:t>
            </a:r>
            <a:r>
              <a:rPr lang="en-US" sz="2133" dirty="0">
                <a:solidFill>
                  <a:prstClr val="black"/>
                </a:solidFill>
                <a:latin typeface="Candara"/>
              </a:rPr>
              <a:t>a colony: and we were in that city abiding certain days.</a:t>
            </a:r>
          </a:p>
        </p:txBody>
      </p:sp>
    </p:spTree>
    <p:extLst>
      <p:ext uri="{BB962C8B-B14F-4D97-AF65-F5344CB8AC3E}">
        <p14:creationId xmlns:p14="http://schemas.microsoft.com/office/powerpoint/2010/main" val="2496442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1295401"/>
            <a:ext cx="4368800" cy="3702873"/>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And on the </a:t>
            </a:r>
            <a:r>
              <a:rPr lang="en-US" sz="2133" dirty="0" err="1">
                <a:solidFill>
                  <a:prstClr val="black"/>
                </a:solidFill>
                <a:latin typeface="Candara"/>
              </a:rPr>
              <a:t>sabbath</a:t>
            </a:r>
            <a:r>
              <a:rPr lang="en-US" sz="2133" dirty="0">
                <a:solidFill>
                  <a:prstClr val="black"/>
                </a:solidFill>
                <a:latin typeface="Candara"/>
              </a:rPr>
              <a:t> we went out of the city by a river side, where prayer was wont to be made; and we sat down, and </a:t>
            </a:r>
            <a:r>
              <a:rPr lang="en-US" sz="2133" dirty="0" err="1">
                <a:solidFill>
                  <a:prstClr val="black"/>
                </a:solidFill>
                <a:latin typeface="Candara"/>
              </a:rPr>
              <a:t>spake</a:t>
            </a:r>
            <a:r>
              <a:rPr lang="en-US" sz="2133" dirty="0">
                <a:solidFill>
                  <a:prstClr val="black"/>
                </a:solidFill>
                <a:latin typeface="Candara"/>
              </a:rPr>
              <a:t> unto the women which resorted </a:t>
            </a:r>
            <a:r>
              <a:rPr lang="en-US" sz="2133" i="1" dirty="0">
                <a:solidFill>
                  <a:prstClr val="black"/>
                </a:solidFill>
                <a:latin typeface="Candara"/>
              </a:rPr>
              <a:t>thither</a:t>
            </a:r>
            <a:r>
              <a:rPr lang="en-US" sz="2133" dirty="0">
                <a:solidFill>
                  <a:prstClr val="black"/>
                </a:solidFill>
                <a:latin typeface="Candara"/>
              </a:rPr>
              <a:t>.  </a:t>
            </a:r>
          </a:p>
          <a:p>
            <a:pPr defTabSz="1219170"/>
            <a:r>
              <a:rPr lang="en-US" sz="2133" baseline="30000" dirty="0">
                <a:solidFill>
                  <a:prstClr val="black"/>
                </a:solidFill>
                <a:latin typeface="Candara"/>
              </a:rPr>
              <a:t>14</a:t>
            </a:r>
            <a:r>
              <a:rPr lang="en-US" sz="2133" dirty="0">
                <a:solidFill>
                  <a:prstClr val="black"/>
                </a:solidFill>
                <a:latin typeface="Candara"/>
              </a:rPr>
              <a:t> And a certain woman named Lydia, a seller of purple, of the city of Thyatira, which worshipped God, heard </a:t>
            </a:r>
            <a:r>
              <a:rPr lang="en-US" sz="2133" i="1" dirty="0">
                <a:solidFill>
                  <a:prstClr val="black"/>
                </a:solidFill>
                <a:latin typeface="Candara"/>
              </a:rPr>
              <a:t>us</a:t>
            </a:r>
            <a:r>
              <a:rPr lang="en-US" sz="2133" dirty="0">
                <a:solidFill>
                  <a:prstClr val="black"/>
                </a:solidFill>
                <a:latin typeface="Candara"/>
              </a:rPr>
              <a:t>: whose heart the Lord opened, that she attended unto the things which were spoken of Paul.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694945"/>
            <a:ext cx="4727576" cy="5402943"/>
          </a:xfrm>
          <a:prstGeom prst="rect">
            <a:avLst/>
          </a:prstGeom>
        </p:spPr>
      </p:pic>
    </p:spTree>
    <p:extLst>
      <p:ext uri="{BB962C8B-B14F-4D97-AF65-F5344CB8AC3E}">
        <p14:creationId xmlns:p14="http://schemas.microsoft.com/office/powerpoint/2010/main" val="2121170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1948833"/>
            <a:ext cx="4368800" cy="2061718"/>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And when she was baptized, and her household, she besought </a:t>
            </a:r>
            <a:r>
              <a:rPr lang="en-US" sz="2133" i="1" dirty="0">
                <a:solidFill>
                  <a:prstClr val="black"/>
                </a:solidFill>
                <a:latin typeface="Candara"/>
              </a:rPr>
              <a:t>us</a:t>
            </a:r>
            <a:r>
              <a:rPr lang="en-US" sz="2133" dirty="0">
                <a:solidFill>
                  <a:prstClr val="black"/>
                </a:solidFill>
                <a:latin typeface="Candara"/>
              </a:rPr>
              <a:t>, saying, If ye have judged me to be faithful to the Lord, come into my house, and abide </a:t>
            </a:r>
            <a:r>
              <a:rPr lang="en-US" sz="2133" i="1" dirty="0">
                <a:solidFill>
                  <a:prstClr val="black"/>
                </a:solidFill>
                <a:latin typeface="Candara"/>
              </a:rPr>
              <a:t>there</a:t>
            </a:r>
            <a:r>
              <a:rPr lang="en-US" sz="2133" dirty="0">
                <a:solidFill>
                  <a:prstClr val="black"/>
                </a:solidFill>
                <a:latin typeface="Candara"/>
              </a:rPr>
              <a:t>. And she constrained us.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816" y="792481"/>
            <a:ext cx="4368800" cy="5231639"/>
          </a:xfrm>
          <a:prstGeom prst="rect">
            <a:avLst/>
          </a:prstGeom>
        </p:spPr>
      </p:pic>
    </p:spTree>
    <p:extLst>
      <p:ext uri="{BB962C8B-B14F-4D97-AF65-F5344CB8AC3E}">
        <p14:creationId xmlns:p14="http://schemas.microsoft.com/office/powerpoint/2010/main" val="3103337348"/>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2400" y="1670049"/>
            <a:ext cx="5892800" cy="3251596"/>
          </a:xfrm>
          <a:prstGeom prst="rect">
            <a:avLst/>
          </a:prstGeom>
          <a:noFill/>
        </p:spPr>
        <p:txBody>
          <a:bodyPr wrap="square" rtlCol="0">
            <a:spAutoFit/>
          </a:bodyPr>
          <a:lstStyle/>
          <a:p>
            <a:pPr defTabSz="1219170"/>
            <a:r>
              <a:rPr lang="en-US" sz="2133" baseline="30000" dirty="0">
                <a:solidFill>
                  <a:prstClr val="white"/>
                </a:solidFill>
                <a:latin typeface="Candara"/>
              </a:rPr>
              <a:t>16</a:t>
            </a:r>
            <a:r>
              <a:rPr lang="en-US" sz="2133" dirty="0">
                <a:solidFill>
                  <a:prstClr val="white"/>
                </a:solidFill>
                <a:latin typeface="Candara"/>
              </a:rPr>
              <a:t> And it came to pass, as we went to prayer,         a certain damsel possessed with a spirit of divination met us, which brought her masters much gain by soothsaying:  </a:t>
            </a:r>
          </a:p>
          <a:p>
            <a:pPr defTabSz="1219170">
              <a:spcBef>
                <a:spcPts val="800"/>
              </a:spcBef>
            </a:pPr>
            <a:r>
              <a:rPr lang="en-US" sz="2133" baseline="30000" dirty="0">
                <a:solidFill>
                  <a:prstClr val="white"/>
                </a:solidFill>
                <a:latin typeface="Candara"/>
              </a:rPr>
              <a:t>17</a:t>
            </a:r>
            <a:r>
              <a:rPr lang="en-US" sz="2133" dirty="0">
                <a:solidFill>
                  <a:prstClr val="white"/>
                </a:solidFill>
                <a:latin typeface="Candara"/>
              </a:rPr>
              <a:t> The same followed Paul and us, and cried, saying, These men are the servants of the most high God, which shew unto us the way of salvation.</a:t>
            </a:r>
          </a:p>
          <a:p>
            <a:pPr defTabSz="1219170">
              <a:spcBef>
                <a:spcPts val="800"/>
              </a:spcBef>
            </a:pPr>
            <a:r>
              <a:rPr lang="en-US" sz="2133" baseline="30000" dirty="0">
                <a:solidFill>
                  <a:prstClr val="white"/>
                </a:solidFill>
                <a:latin typeface="Candara"/>
              </a:rPr>
              <a:t>18</a:t>
            </a:r>
            <a:r>
              <a:rPr lang="en-US" sz="2133" dirty="0">
                <a:solidFill>
                  <a:prstClr val="white"/>
                </a:solidFill>
                <a:latin typeface="Candara"/>
              </a:rPr>
              <a:t> And this did she many days.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087" y="749477"/>
            <a:ext cx="3356676" cy="5280625"/>
          </a:xfrm>
          <a:prstGeom prst="rect">
            <a:avLst/>
          </a:prstGeom>
        </p:spPr>
      </p:pic>
    </p:spTree>
    <p:extLst>
      <p:ext uri="{BB962C8B-B14F-4D97-AF65-F5344CB8AC3E}">
        <p14:creationId xmlns:p14="http://schemas.microsoft.com/office/powerpoint/2010/main" val="2281585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9600" y="1648540"/>
            <a:ext cx="2946400" cy="2718180"/>
          </a:xfrm>
          <a:prstGeom prst="rect">
            <a:avLst/>
          </a:prstGeom>
          <a:noFill/>
        </p:spPr>
        <p:txBody>
          <a:bodyPr wrap="square" rtlCol="0">
            <a:spAutoFit/>
          </a:bodyPr>
          <a:lstStyle/>
          <a:p>
            <a:pPr defTabSz="1219170"/>
            <a:r>
              <a:rPr lang="en-US" sz="2133" dirty="0">
                <a:solidFill>
                  <a:prstClr val="white"/>
                </a:solidFill>
                <a:latin typeface="Candara"/>
              </a:rPr>
              <a:t>But Paul, being grieved, turned and said to the spirit, </a:t>
            </a:r>
          </a:p>
          <a:p>
            <a:pPr defTabSz="1219170"/>
            <a:r>
              <a:rPr lang="en-US" sz="2133" dirty="0">
                <a:solidFill>
                  <a:prstClr val="white"/>
                </a:solidFill>
                <a:latin typeface="Candara"/>
              </a:rPr>
              <a:t>I command thee in the name of Jesus Christ to come out of her.</a:t>
            </a:r>
          </a:p>
          <a:p>
            <a:pPr defTabSz="1219170"/>
            <a:r>
              <a:rPr lang="en-US" sz="2133" dirty="0">
                <a:solidFill>
                  <a:prstClr val="white"/>
                </a:solidFill>
                <a:latin typeface="Candara"/>
              </a:rPr>
              <a:t>And he came out the same hour.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2" y="1087191"/>
            <a:ext cx="6522405" cy="45486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2" y="1086951"/>
            <a:ext cx="6522751" cy="4548909"/>
          </a:xfrm>
          <a:prstGeom prst="rect">
            <a:avLst/>
          </a:prstGeom>
        </p:spPr>
      </p:pic>
    </p:spTree>
    <p:extLst>
      <p:ext uri="{BB962C8B-B14F-4D97-AF65-F5344CB8AC3E}">
        <p14:creationId xmlns:p14="http://schemas.microsoft.com/office/powerpoint/2010/main" val="736564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nodeType="clickEffect">
                                  <p:stCondLst>
                                    <p:cond delay="0"/>
                                  </p:stCondLst>
                                  <p:childTnLst>
                                    <p:animEffect transition="out" filter="fade">
                                      <p:cBhvr>
                                        <p:cTn id="23" dur="2000"/>
                                        <p:tgtEl>
                                          <p:spTgt spid="4"/>
                                        </p:tgtEl>
                                      </p:cBhvr>
                                    </p:animEffect>
                                    <p:anim calcmode="lin" valueType="num">
                                      <p:cBhvr>
                                        <p:cTn id="24"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4"/>
                                        </p:tgtEl>
                                        <p:attrNameLst>
                                          <p:attrName>ppt_h</p:attrName>
                                        </p:attrNameLst>
                                      </p:cBhvr>
                                      <p:tavLst>
                                        <p:tav tm="0">
                                          <p:val>
                                            <p:strVal val="ppt_h"/>
                                          </p:val>
                                        </p:tav>
                                        <p:tav tm="100000">
                                          <p:val>
                                            <p:strVal val="ppt_h"/>
                                          </p:val>
                                        </p:tav>
                                      </p:tavLst>
                                    </p:anim>
                                    <p:set>
                                      <p:cBhvr>
                                        <p:cTn id="2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9600" y="1648540"/>
            <a:ext cx="2946400" cy="2718180"/>
          </a:xfrm>
          <a:prstGeom prst="rect">
            <a:avLst/>
          </a:prstGeom>
          <a:noFill/>
        </p:spPr>
        <p:txBody>
          <a:bodyPr wrap="square" rtlCol="0">
            <a:spAutoFit/>
          </a:bodyPr>
          <a:lstStyle/>
          <a:p>
            <a:pPr defTabSz="1219170"/>
            <a:r>
              <a:rPr lang="en-US" sz="2133" dirty="0">
                <a:solidFill>
                  <a:prstClr val="white"/>
                </a:solidFill>
                <a:latin typeface="Candara"/>
              </a:rPr>
              <a:t>But Paul, being grieved, turned and said to the spirit, </a:t>
            </a:r>
          </a:p>
          <a:p>
            <a:pPr defTabSz="1219170"/>
            <a:r>
              <a:rPr lang="en-US" sz="2133" dirty="0">
                <a:solidFill>
                  <a:prstClr val="white"/>
                </a:solidFill>
                <a:latin typeface="Candara"/>
              </a:rPr>
              <a:t>I command thee in the name of Jesus Christ to come out of her.</a:t>
            </a:r>
          </a:p>
          <a:p>
            <a:pPr defTabSz="1219170"/>
            <a:r>
              <a:rPr lang="en-US" sz="2133" dirty="0">
                <a:solidFill>
                  <a:prstClr val="white"/>
                </a:solidFill>
                <a:latin typeface="Candara"/>
              </a:rPr>
              <a:t>And he came out the same hour.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2" y="1087191"/>
            <a:ext cx="6522405" cy="45486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2" y="1086951"/>
            <a:ext cx="6522751" cy="4548909"/>
          </a:xfrm>
          <a:prstGeom prst="rect">
            <a:avLst/>
          </a:prstGeom>
        </p:spPr>
      </p:pic>
    </p:spTree>
    <p:extLst>
      <p:ext uri="{BB962C8B-B14F-4D97-AF65-F5344CB8AC3E}">
        <p14:creationId xmlns:p14="http://schemas.microsoft.com/office/powerpoint/2010/main" val="98339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nodeType="clickEffect">
                                  <p:stCondLst>
                                    <p:cond delay="0"/>
                                  </p:stCondLst>
                                  <p:childTnLst>
                                    <p:animEffect transition="out" filter="fade">
                                      <p:cBhvr>
                                        <p:cTn id="23" dur="2000"/>
                                        <p:tgtEl>
                                          <p:spTgt spid="4"/>
                                        </p:tgtEl>
                                      </p:cBhvr>
                                    </p:animEffect>
                                    <p:anim calcmode="lin" valueType="num">
                                      <p:cBhvr>
                                        <p:cTn id="24"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4"/>
                                        </p:tgtEl>
                                        <p:attrNameLst>
                                          <p:attrName>ppt_h</p:attrName>
                                        </p:attrNameLst>
                                      </p:cBhvr>
                                      <p:tavLst>
                                        <p:tav tm="0">
                                          <p:val>
                                            <p:strVal val="ppt_h"/>
                                          </p:val>
                                        </p:tav>
                                        <p:tav tm="100000">
                                          <p:val>
                                            <p:strVal val="ppt_h"/>
                                          </p:val>
                                        </p:tav>
                                      </p:tavLst>
                                    </p:anim>
                                    <p:set>
                                      <p:cBhvr>
                                        <p:cTn id="2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0" y="990600"/>
            <a:ext cx="4978400" cy="4841454"/>
          </a:xfrm>
          <a:prstGeom prst="rect">
            <a:avLst/>
          </a:prstGeom>
          <a:noFill/>
        </p:spPr>
        <p:txBody>
          <a:bodyPr wrap="square" rtlCol="0">
            <a:spAutoFit/>
          </a:bodyPr>
          <a:lstStyle/>
          <a:p>
            <a:pPr defTabSz="1219170"/>
            <a:r>
              <a:rPr lang="en-US" sz="2133" baseline="30000" dirty="0">
                <a:solidFill>
                  <a:prstClr val="white"/>
                </a:solidFill>
                <a:latin typeface="Candara"/>
              </a:rPr>
              <a:t>19</a:t>
            </a:r>
            <a:r>
              <a:rPr lang="en-US" sz="2133" dirty="0">
                <a:solidFill>
                  <a:prstClr val="white"/>
                </a:solidFill>
                <a:latin typeface="Candara"/>
              </a:rPr>
              <a:t> And when her masters saw that the hope of their gains was gone, they caught Paul and Silas, and drew </a:t>
            </a:r>
            <a:r>
              <a:rPr lang="en-US" sz="2133" i="1" dirty="0">
                <a:solidFill>
                  <a:prstClr val="white"/>
                </a:solidFill>
                <a:latin typeface="Candara"/>
              </a:rPr>
              <a:t>them </a:t>
            </a:r>
            <a:r>
              <a:rPr lang="en-US" sz="2133" dirty="0">
                <a:solidFill>
                  <a:prstClr val="white"/>
                </a:solidFill>
                <a:latin typeface="Candara"/>
              </a:rPr>
              <a:t>into the marketplace unto the rulers,  </a:t>
            </a:r>
          </a:p>
          <a:p>
            <a:pPr defTabSz="1219170">
              <a:spcBef>
                <a:spcPts val="400"/>
              </a:spcBef>
            </a:pPr>
            <a:r>
              <a:rPr lang="en-US" sz="2133" baseline="30000" dirty="0">
                <a:solidFill>
                  <a:prstClr val="white"/>
                </a:solidFill>
                <a:latin typeface="Candara"/>
              </a:rPr>
              <a:t>20</a:t>
            </a:r>
            <a:r>
              <a:rPr lang="en-US" sz="2133" dirty="0">
                <a:solidFill>
                  <a:prstClr val="white"/>
                </a:solidFill>
                <a:latin typeface="Candara"/>
              </a:rPr>
              <a:t> And brought them to the magistrates, saying, These men, being Jews, do exceedingly trouble our city,  </a:t>
            </a:r>
          </a:p>
          <a:p>
            <a:pPr defTabSz="1219170">
              <a:spcBef>
                <a:spcPts val="400"/>
              </a:spcBef>
            </a:pPr>
            <a:r>
              <a:rPr lang="en-US" sz="2133" baseline="30000" dirty="0">
                <a:solidFill>
                  <a:prstClr val="white"/>
                </a:solidFill>
                <a:latin typeface="Candara"/>
              </a:rPr>
              <a:t>21</a:t>
            </a:r>
            <a:r>
              <a:rPr lang="en-US" sz="2133" dirty="0">
                <a:solidFill>
                  <a:prstClr val="white"/>
                </a:solidFill>
                <a:latin typeface="Candara"/>
              </a:rPr>
              <a:t> And teach customs, which are not lawful for us to receive, neither to observe, being Romans.</a:t>
            </a:r>
          </a:p>
          <a:p>
            <a:pPr defTabSz="1219170">
              <a:spcBef>
                <a:spcPts val="400"/>
              </a:spcBef>
            </a:pPr>
            <a:r>
              <a:rPr lang="en-US" sz="2133" baseline="30000" dirty="0">
                <a:solidFill>
                  <a:prstClr val="white"/>
                </a:solidFill>
                <a:latin typeface="Candara"/>
              </a:rPr>
              <a:t>22</a:t>
            </a:r>
            <a:r>
              <a:rPr lang="en-US" sz="2133" dirty="0">
                <a:solidFill>
                  <a:prstClr val="white"/>
                </a:solidFill>
                <a:latin typeface="Candara"/>
              </a:rPr>
              <a:t> And the multitude rose up together against them: and the magistrates rent off their clothes, and commanded to beat </a:t>
            </a:r>
            <a:r>
              <a:rPr lang="en-US" sz="2133" i="1" dirty="0">
                <a:solidFill>
                  <a:prstClr val="white"/>
                </a:solidFill>
                <a:latin typeface="Candara"/>
              </a:rPr>
              <a:t>them</a:t>
            </a:r>
            <a:r>
              <a:rPr lang="en-US" sz="2133" dirty="0">
                <a:solidFill>
                  <a:prstClr val="white"/>
                </a:solidFill>
                <a:latin typeface="Candara"/>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522" y="759999"/>
            <a:ext cx="4424679" cy="5261344"/>
          </a:xfrm>
          <a:prstGeom prst="rect">
            <a:avLst/>
          </a:prstGeom>
        </p:spPr>
      </p:pic>
    </p:spTree>
    <p:extLst>
      <p:ext uri="{BB962C8B-B14F-4D97-AF65-F5344CB8AC3E}">
        <p14:creationId xmlns:p14="http://schemas.microsoft.com/office/powerpoint/2010/main" val="28083881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4924" y="1725970"/>
            <a:ext cx="4876800" cy="3149004"/>
          </a:xfrm>
          <a:prstGeom prst="rect">
            <a:avLst/>
          </a:prstGeom>
          <a:noFill/>
        </p:spPr>
        <p:txBody>
          <a:bodyPr wrap="square" rtlCol="0">
            <a:spAutoFit/>
          </a:bodyPr>
          <a:lstStyle/>
          <a:p>
            <a:pPr defTabSz="1219170">
              <a:spcBef>
                <a:spcPts val="400"/>
              </a:spcBef>
            </a:pPr>
            <a:r>
              <a:rPr lang="en-US" sz="2133" baseline="30000" dirty="0">
                <a:solidFill>
                  <a:prstClr val="white"/>
                </a:solidFill>
                <a:latin typeface="Candara"/>
              </a:rPr>
              <a:t>23</a:t>
            </a:r>
            <a:r>
              <a:rPr lang="en-US" sz="2133" dirty="0">
                <a:solidFill>
                  <a:prstClr val="white"/>
                </a:solidFill>
                <a:latin typeface="Candara"/>
              </a:rPr>
              <a:t> And when they had laid many stripes upon them, they cast </a:t>
            </a:r>
            <a:r>
              <a:rPr lang="en-US" sz="2133" i="1" dirty="0">
                <a:solidFill>
                  <a:prstClr val="white"/>
                </a:solidFill>
                <a:latin typeface="Candara"/>
              </a:rPr>
              <a:t>them </a:t>
            </a:r>
            <a:r>
              <a:rPr lang="en-US" sz="2133" dirty="0">
                <a:solidFill>
                  <a:prstClr val="white"/>
                </a:solidFill>
                <a:latin typeface="Candara"/>
              </a:rPr>
              <a:t>into prison, charging the jailor to keep them safely:</a:t>
            </a:r>
          </a:p>
          <a:p>
            <a:pPr defTabSz="1219170">
              <a:spcBef>
                <a:spcPts val="400"/>
              </a:spcBef>
            </a:pPr>
            <a:r>
              <a:rPr lang="en-US" sz="2133" baseline="30000" dirty="0">
                <a:solidFill>
                  <a:prstClr val="white"/>
                </a:solidFill>
                <a:latin typeface="Candara"/>
              </a:rPr>
              <a:t>24</a:t>
            </a:r>
            <a:r>
              <a:rPr lang="en-US" sz="2133" dirty="0">
                <a:solidFill>
                  <a:prstClr val="white"/>
                </a:solidFill>
                <a:latin typeface="Candara"/>
              </a:rPr>
              <a:t> Who, having received such a charge, thrust them into the inner prison, and made their feet fast in the stocks.</a:t>
            </a:r>
          </a:p>
          <a:p>
            <a:pPr defTabSz="1219170">
              <a:spcBef>
                <a:spcPts val="400"/>
              </a:spcBef>
            </a:pPr>
            <a:r>
              <a:rPr lang="en-US" sz="2133" baseline="30000" dirty="0">
                <a:solidFill>
                  <a:prstClr val="white"/>
                </a:solidFill>
                <a:latin typeface="Candara"/>
              </a:rPr>
              <a:t>25</a:t>
            </a:r>
            <a:r>
              <a:rPr lang="en-US" sz="2133" dirty="0">
                <a:solidFill>
                  <a:prstClr val="white"/>
                </a:solidFill>
                <a:latin typeface="Candara"/>
              </a:rPr>
              <a:t> And at midnight Paul and Silas prayed, and sang praises unto God: and the prisoners heard them.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1" y="837592"/>
            <a:ext cx="3849833" cy="523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367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4924" y="2108200"/>
            <a:ext cx="4876800" cy="2061718"/>
          </a:xfrm>
          <a:prstGeom prst="rect">
            <a:avLst/>
          </a:prstGeom>
          <a:noFill/>
        </p:spPr>
        <p:txBody>
          <a:bodyPr wrap="square" rtlCol="0">
            <a:spAutoFit/>
          </a:bodyPr>
          <a:lstStyle/>
          <a:p>
            <a:pPr defTabSz="1219170"/>
            <a:r>
              <a:rPr lang="en-US" sz="2133" baseline="30000" dirty="0">
                <a:solidFill>
                  <a:prstClr val="white"/>
                </a:solidFill>
                <a:latin typeface="Candara"/>
              </a:rPr>
              <a:t>26</a:t>
            </a:r>
            <a:r>
              <a:rPr lang="en-US" sz="2133" dirty="0">
                <a:solidFill>
                  <a:prstClr val="white"/>
                </a:solidFill>
                <a:latin typeface="Candara"/>
              </a:rPr>
              <a:t> And suddenly there was a great earthquake, so that the foundations of the prison were shaken: </a:t>
            </a:r>
            <a:br>
              <a:rPr lang="en-US" sz="2133" dirty="0">
                <a:solidFill>
                  <a:prstClr val="white"/>
                </a:solidFill>
                <a:latin typeface="Candara"/>
              </a:rPr>
            </a:br>
            <a:r>
              <a:rPr lang="en-US" sz="2133" dirty="0">
                <a:solidFill>
                  <a:prstClr val="white"/>
                </a:solidFill>
                <a:latin typeface="Candara"/>
              </a:rPr>
              <a:t>and immediately all the doors were opened, and every one's bands were loosed.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1" y="837592"/>
            <a:ext cx="3849833" cy="523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209819"/>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8401" y="1268767"/>
            <a:ext cx="6045785" cy="4368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3201" y="1774307"/>
            <a:ext cx="2718092" cy="3374642"/>
          </a:xfrm>
          <a:prstGeom prst="rect">
            <a:avLst/>
          </a:prstGeom>
          <a:noFill/>
        </p:spPr>
        <p:txBody>
          <a:bodyPr wrap="square" rtlCol="0">
            <a:spAutoFit/>
          </a:bodyPr>
          <a:lstStyle/>
          <a:p>
            <a:pPr defTabSz="1219170"/>
            <a:r>
              <a:rPr lang="en-US" sz="2133" baseline="30000" dirty="0">
                <a:solidFill>
                  <a:prstClr val="black"/>
                </a:solidFill>
                <a:latin typeface="Candara"/>
              </a:rPr>
              <a:t>27</a:t>
            </a:r>
            <a:r>
              <a:rPr lang="en-US" sz="2133" dirty="0">
                <a:solidFill>
                  <a:prstClr val="black"/>
                </a:solidFill>
                <a:latin typeface="Candara"/>
              </a:rPr>
              <a:t> And the keeper of the prison awaking out of his sleep, and seeing the prison doors open, he drew out his sword, and would have killed himself, supposing that the prisoners had been fled.  </a:t>
            </a:r>
          </a:p>
        </p:txBody>
      </p:sp>
    </p:spTree>
    <p:extLst>
      <p:ext uri="{BB962C8B-B14F-4D97-AF65-F5344CB8AC3E}">
        <p14:creationId xmlns:p14="http://schemas.microsoft.com/office/powerpoint/2010/main" val="2947182727"/>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8402" y="1268767"/>
            <a:ext cx="6045783" cy="4368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2514600"/>
            <a:ext cx="3556000" cy="1077026"/>
          </a:xfrm>
          <a:prstGeom prst="rect">
            <a:avLst/>
          </a:prstGeom>
          <a:noFill/>
        </p:spPr>
        <p:txBody>
          <a:bodyPr wrap="square" rtlCol="0">
            <a:spAutoFit/>
          </a:bodyPr>
          <a:lstStyle/>
          <a:p>
            <a:pPr defTabSz="1219170"/>
            <a:r>
              <a:rPr lang="en-US" sz="2133" baseline="30000" dirty="0">
                <a:solidFill>
                  <a:prstClr val="white"/>
                </a:solidFill>
                <a:latin typeface="Candara"/>
              </a:rPr>
              <a:t>28</a:t>
            </a:r>
            <a:r>
              <a:rPr lang="en-US" sz="2133" dirty="0">
                <a:solidFill>
                  <a:prstClr val="white"/>
                </a:solidFill>
                <a:latin typeface="Candara"/>
              </a:rPr>
              <a:t> But Paul cried with a loud voice, saying, Do thyself no harm: for we are all here.  </a:t>
            </a:r>
          </a:p>
        </p:txBody>
      </p:sp>
    </p:spTree>
    <p:extLst>
      <p:ext uri="{BB962C8B-B14F-4D97-AF65-F5344CB8AC3E}">
        <p14:creationId xmlns:p14="http://schemas.microsoft.com/office/powerpoint/2010/main" val="1093475825"/>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725967"/>
            <a:ext cx="5181600" cy="3374642"/>
          </a:xfrm>
          <a:prstGeom prst="rect">
            <a:avLst/>
          </a:prstGeom>
          <a:noFill/>
        </p:spPr>
        <p:txBody>
          <a:bodyPr wrap="square" rtlCol="0">
            <a:spAutoFit/>
          </a:bodyPr>
          <a:lstStyle/>
          <a:p>
            <a:pPr defTabSz="1219170"/>
            <a:r>
              <a:rPr lang="en-US" sz="2133" baseline="30000" dirty="0">
                <a:solidFill>
                  <a:prstClr val="black"/>
                </a:solidFill>
                <a:latin typeface="Candara"/>
              </a:rPr>
              <a:t>29</a:t>
            </a:r>
            <a:r>
              <a:rPr lang="en-US" sz="2133" dirty="0">
                <a:solidFill>
                  <a:prstClr val="black"/>
                </a:solidFill>
                <a:latin typeface="Candara"/>
              </a:rPr>
              <a:t> Then he called for a light, and sprang in, and came trembling, and fell down before Paul and Silas,  </a:t>
            </a:r>
          </a:p>
          <a:p>
            <a:pPr defTabSz="1219170"/>
            <a:r>
              <a:rPr lang="en-US" sz="2133" baseline="30000" dirty="0">
                <a:solidFill>
                  <a:prstClr val="black"/>
                </a:solidFill>
                <a:latin typeface="Candara"/>
              </a:rPr>
              <a:t>30</a:t>
            </a:r>
            <a:r>
              <a:rPr lang="en-US" sz="2133" dirty="0">
                <a:solidFill>
                  <a:prstClr val="black"/>
                </a:solidFill>
                <a:latin typeface="Candara"/>
              </a:rPr>
              <a:t> And brought them out, and said, Sirs, what must I do to be saved?  </a:t>
            </a:r>
          </a:p>
          <a:p>
            <a:pPr defTabSz="1219170"/>
            <a:r>
              <a:rPr lang="en-US" sz="2133" baseline="30000" dirty="0">
                <a:solidFill>
                  <a:prstClr val="black"/>
                </a:solidFill>
                <a:latin typeface="Candara"/>
              </a:rPr>
              <a:t>31</a:t>
            </a:r>
            <a:r>
              <a:rPr lang="en-US" sz="2133" dirty="0">
                <a:solidFill>
                  <a:prstClr val="black"/>
                </a:solidFill>
                <a:latin typeface="Candara"/>
              </a:rPr>
              <a:t> And they said, Believe on the Lord Jesus Christ, and thou shalt be saved, and thy house.  </a:t>
            </a:r>
          </a:p>
          <a:p>
            <a:pPr defTabSz="1219170"/>
            <a:r>
              <a:rPr lang="en-US" sz="2133" baseline="30000" dirty="0">
                <a:solidFill>
                  <a:prstClr val="black"/>
                </a:solidFill>
                <a:latin typeface="Candara"/>
              </a:rPr>
              <a:t>32</a:t>
            </a:r>
            <a:r>
              <a:rPr lang="en-US" sz="2133" dirty="0">
                <a:solidFill>
                  <a:prstClr val="black"/>
                </a:solidFill>
                <a:latin typeface="Candara"/>
              </a:rPr>
              <a:t> And they </a:t>
            </a:r>
            <a:r>
              <a:rPr lang="en-US" sz="2133" dirty="0" err="1">
                <a:solidFill>
                  <a:prstClr val="black"/>
                </a:solidFill>
                <a:latin typeface="Candara"/>
              </a:rPr>
              <a:t>spake</a:t>
            </a:r>
            <a:r>
              <a:rPr lang="en-US" sz="2133" dirty="0">
                <a:solidFill>
                  <a:prstClr val="black"/>
                </a:solidFill>
                <a:latin typeface="Candara"/>
              </a:rPr>
              <a:t> unto him the word of the Lord, and to all that were in his house.  </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53947" y="709217"/>
            <a:ext cx="4620453" cy="543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38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7600" y="1995979"/>
            <a:ext cx="4470400" cy="2718180"/>
          </a:xfrm>
          <a:prstGeom prst="rect">
            <a:avLst/>
          </a:prstGeom>
          <a:noFill/>
        </p:spPr>
        <p:txBody>
          <a:bodyPr wrap="square" rtlCol="0">
            <a:spAutoFit/>
          </a:bodyPr>
          <a:lstStyle/>
          <a:p>
            <a:pPr defTabSz="1219170"/>
            <a:r>
              <a:rPr lang="en-US" sz="2133" baseline="30000" dirty="0">
                <a:solidFill>
                  <a:prstClr val="black"/>
                </a:solidFill>
                <a:latin typeface="Candara"/>
              </a:rPr>
              <a:t>33</a:t>
            </a:r>
            <a:r>
              <a:rPr lang="en-US" sz="2133" dirty="0">
                <a:solidFill>
                  <a:prstClr val="black"/>
                </a:solidFill>
                <a:latin typeface="Candara"/>
              </a:rPr>
              <a:t> And he took them the same hour of the night, and washed </a:t>
            </a:r>
            <a:r>
              <a:rPr lang="en-US" sz="2133" i="1" dirty="0">
                <a:solidFill>
                  <a:prstClr val="black"/>
                </a:solidFill>
                <a:latin typeface="Candara"/>
              </a:rPr>
              <a:t>their </a:t>
            </a:r>
            <a:r>
              <a:rPr lang="en-US" sz="2133" dirty="0">
                <a:solidFill>
                  <a:prstClr val="black"/>
                </a:solidFill>
                <a:latin typeface="Candara"/>
              </a:rPr>
              <a:t>stripes; and was baptized, he and    all his, straightway.  </a:t>
            </a:r>
          </a:p>
          <a:p>
            <a:pPr defTabSz="1219170"/>
            <a:r>
              <a:rPr lang="en-US" sz="2133" baseline="30000" dirty="0">
                <a:solidFill>
                  <a:prstClr val="black"/>
                </a:solidFill>
                <a:latin typeface="Candara"/>
              </a:rPr>
              <a:t>34</a:t>
            </a:r>
            <a:r>
              <a:rPr lang="en-US" sz="2133" dirty="0">
                <a:solidFill>
                  <a:prstClr val="black"/>
                </a:solidFill>
                <a:latin typeface="Candara"/>
              </a:rPr>
              <a:t> And when he had brought them into his house, he set meat before them, and rejoiced, believing in God with all his house.</a:t>
            </a:r>
          </a:p>
        </p:txBody>
      </p:sp>
      <p:pic>
        <p:nvPicPr>
          <p:cNvPr id="6146" name="Picture 2" descr="D:\_PowerPoint- Book of Acts\Bible People\Paul\2nd Mission\in Philipi\Philipi jail\pict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905232"/>
            <a:ext cx="44196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7753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1046560"/>
            <a:ext cx="4368800" cy="4826193"/>
          </a:xfrm>
          <a:prstGeom prst="rect">
            <a:avLst/>
          </a:prstGeom>
          <a:noFill/>
        </p:spPr>
        <p:txBody>
          <a:bodyPr wrap="square" rtlCol="0">
            <a:spAutoFit/>
          </a:bodyPr>
          <a:lstStyle/>
          <a:p>
            <a:pPr defTabSz="1219170"/>
            <a:r>
              <a:rPr lang="en-US" sz="2133" baseline="30000" dirty="0">
                <a:solidFill>
                  <a:prstClr val="black"/>
                </a:solidFill>
                <a:latin typeface="Candara"/>
              </a:rPr>
              <a:t>38</a:t>
            </a:r>
            <a:r>
              <a:rPr lang="en-US" sz="2133" dirty="0">
                <a:solidFill>
                  <a:prstClr val="black"/>
                </a:solidFill>
                <a:latin typeface="Candara"/>
              </a:rPr>
              <a:t> And the </a:t>
            </a:r>
            <a:r>
              <a:rPr lang="en-US" sz="2133" dirty="0" err="1">
                <a:solidFill>
                  <a:prstClr val="black"/>
                </a:solidFill>
                <a:latin typeface="Candara"/>
              </a:rPr>
              <a:t>serjeants</a:t>
            </a:r>
            <a:r>
              <a:rPr lang="en-US" sz="2133" dirty="0">
                <a:solidFill>
                  <a:prstClr val="black"/>
                </a:solidFill>
                <a:latin typeface="Candara"/>
              </a:rPr>
              <a:t> told these words unto the magistrates: </a:t>
            </a:r>
            <a:br>
              <a:rPr lang="en-US" sz="2133" dirty="0">
                <a:solidFill>
                  <a:prstClr val="black"/>
                </a:solidFill>
                <a:latin typeface="Candara"/>
              </a:rPr>
            </a:br>
            <a:r>
              <a:rPr lang="en-US" sz="2133" dirty="0">
                <a:solidFill>
                  <a:prstClr val="black"/>
                </a:solidFill>
                <a:latin typeface="Candara"/>
              </a:rPr>
              <a:t>and they feared, when they heard that they were Romans.  </a:t>
            </a:r>
          </a:p>
          <a:p>
            <a:pPr defTabSz="1219170">
              <a:spcBef>
                <a:spcPts val="267"/>
              </a:spcBef>
            </a:pPr>
            <a:r>
              <a:rPr lang="en-US" sz="2133" baseline="30000" dirty="0">
                <a:solidFill>
                  <a:prstClr val="black"/>
                </a:solidFill>
                <a:latin typeface="Candara"/>
              </a:rPr>
              <a:t>39</a:t>
            </a:r>
            <a:r>
              <a:rPr lang="en-US" sz="2133" dirty="0">
                <a:solidFill>
                  <a:prstClr val="black"/>
                </a:solidFill>
                <a:latin typeface="Candara"/>
              </a:rPr>
              <a:t> And they came and besought them, and brought </a:t>
            </a:r>
            <a:r>
              <a:rPr lang="en-US" sz="2133" i="1" dirty="0">
                <a:solidFill>
                  <a:prstClr val="black"/>
                </a:solidFill>
                <a:latin typeface="Candara"/>
              </a:rPr>
              <a:t>them </a:t>
            </a:r>
            <a:r>
              <a:rPr lang="en-US" sz="2133" dirty="0">
                <a:solidFill>
                  <a:prstClr val="black"/>
                </a:solidFill>
                <a:latin typeface="Candara"/>
              </a:rPr>
              <a:t>out, </a:t>
            </a:r>
            <a:br>
              <a:rPr lang="en-US" sz="2133" dirty="0">
                <a:solidFill>
                  <a:prstClr val="black"/>
                </a:solidFill>
                <a:latin typeface="Candara"/>
              </a:rPr>
            </a:br>
            <a:r>
              <a:rPr lang="en-US" sz="2133" dirty="0">
                <a:solidFill>
                  <a:prstClr val="black"/>
                </a:solidFill>
                <a:latin typeface="Candara"/>
              </a:rPr>
              <a:t>and desired </a:t>
            </a:r>
            <a:r>
              <a:rPr lang="en-US" sz="2133" i="1" dirty="0">
                <a:solidFill>
                  <a:prstClr val="black"/>
                </a:solidFill>
                <a:latin typeface="Candara"/>
              </a:rPr>
              <a:t>them </a:t>
            </a:r>
            <a:r>
              <a:rPr lang="en-US" sz="2133" dirty="0">
                <a:solidFill>
                  <a:prstClr val="black"/>
                </a:solidFill>
                <a:latin typeface="Candara"/>
              </a:rPr>
              <a:t>to depart out       of the city.  </a:t>
            </a:r>
          </a:p>
          <a:p>
            <a:pPr defTabSz="1219170">
              <a:spcBef>
                <a:spcPts val="267"/>
              </a:spcBef>
            </a:pPr>
            <a:r>
              <a:rPr lang="en-US" sz="2133" baseline="30000" dirty="0">
                <a:solidFill>
                  <a:prstClr val="black"/>
                </a:solidFill>
                <a:latin typeface="Candara"/>
              </a:rPr>
              <a:t>40</a:t>
            </a:r>
            <a:r>
              <a:rPr lang="en-US" sz="2133" dirty="0">
                <a:solidFill>
                  <a:prstClr val="black"/>
                </a:solidFill>
                <a:latin typeface="Candara"/>
              </a:rPr>
              <a:t> And they went out of the prison, and entered into </a:t>
            </a:r>
            <a:r>
              <a:rPr lang="en-US" sz="2133" i="1" dirty="0">
                <a:solidFill>
                  <a:prstClr val="black"/>
                </a:solidFill>
                <a:latin typeface="Candara"/>
              </a:rPr>
              <a:t>the house of </a:t>
            </a:r>
            <a:r>
              <a:rPr lang="en-US" sz="2133" dirty="0">
                <a:solidFill>
                  <a:prstClr val="black"/>
                </a:solidFill>
                <a:latin typeface="Candara"/>
              </a:rPr>
              <a:t>Lydia: and when they had seen the brethren, they comforted them, and departed.</a:t>
            </a:r>
          </a:p>
          <a:p>
            <a:pPr algn="ctr" defTabSz="1219170">
              <a:spcBef>
                <a:spcPts val="800"/>
              </a:spcBef>
            </a:pPr>
            <a:r>
              <a:rPr lang="en-US" sz="1867" i="1" dirty="0">
                <a:solidFill>
                  <a:srgbClr val="C00000"/>
                </a:solidFill>
                <a:latin typeface="Candara"/>
              </a:rPr>
              <a:t>End of Chapter 16</a:t>
            </a:r>
          </a:p>
        </p:txBody>
      </p:sp>
      <p:sp>
        <p:nvSpPr>
          <p:cNvPr id="5" name="TextBox 4"/>
          <p:cNvSpPr txBox="1"/>
          <p:nvPr/>
        </p:nvSpPr>
        <p:spPr>
          <a:xfrm>
            <a:off x="1422400" y="990601"/>
            <a:ext cx="4368800" cy="4764509"/>
          </a:xfrm>
          <a:prstGeom prst="rect">
            <a:avLst/>
          </a:prstGeom>
          <a:noFill/>
        </p:spPr>
        <p:txBody>
          <a:bodyPr wrap="square" rtlCol="0">
            <a:spAutoFit/>
          </a:bodyPr>
          <a:lstStyle/>
          <a:p>
            <a:pPr defTabSz="1219170"/>
            <a:r>
              <a:rPr lang="en-US" sz="2133" baseline="30000" dirty="0">
                <a:solidFill>
                  <a:prstClr val="black"/>
                </a:solidFill>
                <a:latin typeface="Candara"/>
              </a:rPr>
              <a:t>35</a:t>
            </a:r>
            <a:r>
              <a:rPr lang="en-US" sz="2133" dirty="0">
                <a:solidFill>
                  <a:prstClr val="black"/>
                </a:solidFill>
                <a:latin typeface="Candara"/>
              </a:rPr>
              <a:t> And when it was day, the magistrates sent the </a:t>
            </a:r>
            <a:r>
              <a:rPr lang="en-US" sz="2133" dirty="0" err="1">
                <a:solidFill>
                  <a:prstClr val="black"/>
                </a:solidFill>
                <a:latin typeface="Candara"/>
              </a:rPr>
              <a:t>serjeants</a:t>
            </a:r>
            <a:r>
              <a:rPr lang="en-US" sz="2133" dirty="0">
                <a:solidFill>
                  <a:prstClr val="black"/>
                </a:solidFill>
                <a:latin typeface="Candara"/>
              </a:rPr>
              <a:t>, saying, Let those men go.</a:t>
            </a:r>
          </a:p>
          <a:p>
            <a:pPr defTabSz="1219170">
              <a:spcBef>
                <a:spcPts val="267"/>
              </a:spcBef>
            </a:pPr>
            <a:r>
              <a:rPr lang="en-US" sz="2133" baseline="30000" dirty="0">
                <a:solidFill>
                  <a:prstClr val="black"/>
                </a:solidFill>
                <a:latin typeface="Candara"/>
              </a:rPr>
              <a:t>36</a:t>
            </a:r>
            <a:r>
              <a:rPr lang="en-US" sz="2133" dirty="0">
                <a:solidFill>
                  <a:prstClr val="black"/>
                </a:solidFill>
                <a:latin typeface="Candara"/>
              </a:rPr>
              <a:t> And the keeper of the prison told this saying to Paul, The magistrates have sent to let you go: now therefore depart, and go in peace.  </a:t>
            </a:r>
          </a:p>
          <a:p>
            <a:pPr defTabSz="1219170">
              <a:spcBef>
                <a:spcPts val="267"/>
              </a:spcBef>
            </a:pPr>
            <a:r>
              <a:rPr lang="en-US" sz="2133" baseline="30000" dirty="0">
                <a:solidFill>
                  <a:prstClr val="black"/>
                </a:solidFill>
                <a:latin typeface="Candara"/>
              </a:rPr>
              <a:t>37</a:t>
            </a:r>
            <a:r>
              <a:rPr lang="en-US" sz="2133" dirty="0">
                <a:solidFill>
                  <a:prstClr val="black"/>
                </a:solidFill>
                <a:latin typeface="Candara"/>
              </a:rPr>
              <a:t> But Paul said unto them, </a:t>
            </a:r>
            <a:br>
              <a:rPr lang="en-US" sz="2133" dirty="0">
                <a:solidFill>
                  <a:prstClr val="black"/>
                </a:solidFill>
                <a:latin typeface="Candara"/>
              </a:rPr>
            </a:br>
            <a:r>
              <a:rPr lang="en-US" sz="2133" dirty="0">
                <a:solidFill>
                  <a:prstClr val="black"/>
                </a:solidFill>
                <a:latin typeface="Candara"/>
              </a:rPr>
              <a:t>They have beaten us openly </a:t>
            </a:r>
            <a:r>
              <a:rPr lang="en-US" sz="2133" dirty="0" err="1">
                <a:solidFill>
                  <a:prstClr val="black"/>
                </a:solidFill>
                <a:latin typeface="Candara"/>
              </a:rPr>
              <a:t>uncondemned</a:t>
            </a:r>
            <a:r>
              <a:rPr lang="en-US" sz="2133" dirty="0">
                <a:solidFill>
                  <a:prstClr val="black"/>
                </a:solidFill>
                <a:latin typeface="Candara"/>
              </a:rPr>
              <a:t>, being Romans,     and have cast </a:t>
            </a:r>
            <a:r>
              <a:rPr lang="en-US" sz="2133" i="1" dirty="0">
                <a:solidFill>
                  <a:prstClr val="black"/>
                </a:solidFill>
                <a:latin typeface="Candara"/>
              </a:rPr>
              <a:t>us </a:t>
            </a:r>
            <a:r>
              <a:rPr lang="en-US" sz="2133" dirty="0">
                <a:solidFill>
                  <a:prstClr val="black"/>
                </a:solidFill>
                <a:latin typeface="Candara"/>
              </a:rPr>
              <a:t>into prison; and now do they thrust us out privily? </a:t>
            </a:r>
            <a:br>
              <a:rPr lang="en-US" sz="2133" dirty="0">
                <a:solidFill>
                  <a:prstClr val="black"/>
                </a:solidFill>
                <a:latin typeface="Candara"/>
              </a:rPr>
            </a:br>
            <a:r>
              <a:rPr lang="en-US" sz="2133" dirty="0">
                <a:solidFill>
                  <a:prstClr val="black"/>
                </a:solidFill>
                <a:latin typeface="Candara"/>
              </a:rPr>
              <a:t>nay verily; but let them come themselves and fetch us out. </a:t>
            </a:r>
          </a:p>
        </p:txBody>
      </p:sp>
    </p:spTree>
    <p:extLst>
      <p:ext uri="{BB962C8B-B14F-4D97-AF65-F5344CB8AC3E}">
        <p14:creationId xmlns:p14="http://schemas.microsoft.com/office/powerpoint/2010/main" val="1536435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2"/>
            <a:ext cx="10607040" cy="1078030"/>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244906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5192" y="3811604"/>
            <a:ext cx="7318408" cy="995016"/>
          </a:xfrm>
          <a:prstGeom prst="rect">
            <a:avLst/>
          </a:prstGeom>
          <a:noFill/>
        </p:spPr>
        <p:txBody>
          <a:bodyPr wrap="square" rtlCol="0">
            <a:spAutoFit/>
          </a:bodyPr>
          <a:lstStyle/>
          <a:p>
            <a:pPr algn="ctr" defTabSz="1219170"/>
            <a:r>
              <a:rPr lang="en-US" sz="3733" dirty="0">
                <a:solidFill>
                  <a:prstClr val="black"/>
                </a:solidFill>
                <a:latin typeface="Candara"/>
              </a:rPr>
              <a:t>Paul’s Second Mission, Part 2</a:t>
            </a:r>
            <a:br>
              <a:rPr lang="en-US" sz="3733" dirty="0">
                <a:solidFill>
                  <a:prstClr val="black"/>
                </a:solidFill>
                <a:latin typeface="Candara"/>
              </a:rPr>
            </a:br>
            <a:r>
              <a:rPr lang="en-US" sz="2133" dirty="0">
                <a:solidFill>
                  <a:prstClr val="black"/>
                </a:solidFill>
                <a:latin typeface="Candara"/>
              </a:rPr>
              <a:t>(Thessalonica to Athens)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84" y="1722968"/>
            <a:ext cx="9656233" cy="17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758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411534" y="1674795"/>
            <a:ext cx="8127081" cy="4345005"/>
            <a:chOff x="8002203" y="-3457847"/>
            <a:chExt cx="402105"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02203" y="-1595399"/>
              <a:ext cx="402105" cy="6334068"/>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+ 7…One God  In Heaven”</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Seventeen</a:t>
              </a:r>
            </a:p>
          </p:txBody>
        </p:sp>
      </p:grpSp>
    </p:spTree>
    <p:extLst>
      <p:ext uri="{BB962C8B-B14F-4D97-AF65-F5344CB8AC3E}">
        <p14:creationId xmlns:p14="http://schemas.microsoft.com/office/powerpoint/2010/main" val="25594754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454F-73DA-4FA7-830D-5B3662D5E026}"/>
              </a:ext>
            </a:extLst>
          </p:cNvPr>
          <p:cNvSpPr>
            <a:spLocks noGrp="1"/>
          </p:cNvSpPr>
          <p:nvPr>
            <p:ph type="ctrTitle"/>
          </p:nvPr>
        </p:nvSpPr>
        <p:spPr>
          <a:xfrm>
            <a:off x="8157155" y="1048871"/>
            <a:ext cx="3992951" cy="1116387"/>
          </a:xfrm>
          <a:noFill/>
        </p:spPr>
        <p:txBody>
          <a:bodyPr/>
          <a:lstStyle/>
          <a:p>
            <a:r>
              <a:rPr lang="en-US" dirty="0">
                <a:solidFill>
                  <a:schemeClr val="bg1"/>
                </a:solidFill>
                <a:latin typeface="Times New Roman" panose="02020603050405020304" pitchFamily="18" charset="0"/>
                <a:cs typeface="Times New Roman" panose="02020603050405020304" pitchFamily="18" charset="0"/>
              </a:rPr>
              <a:t>ACTS 17</a:t>
            </a:r>
          </a:p>
        </p:txBody>
      </p:sp>
      <p:sp>
        <p:nvSpPr>
          <p:cNvPr id="3" name="Subtitle 2">
            <a:extLst>
              <a:ext uri="{FF2B5EF4-FFF2-40B4-BE49-F238E27FC236}">
                <a16:creationId xmlns:a16="http://schemas.microsoft.com/office/drawing/2014/main" id="{BE7FF5B0-647F-42CD-8C0F-2D14457FDF69}"/>
              </a:ext>
            </a:extLst>
          </p:cNvPr>
          <p:cNvSpPr>
            <a:spLocks noGrp="1"/>
          </p:cNvSpPr>
          <p:nvPr>
            <p:ph type="subTitle" idx="1"/>
          </p:nvPr>
        </p:nvSpPr>
        <p:spPr>
          <a:xfrm>
            <a:off x="8157155" y="2564090"/>
            <a:ext cx="3992952" cy="3544479"/>
          </a:xfrm>
          <a:noFill/>
        </p:spPr>
        <p:txBody>
          <a:bodyPr>
            <a:noAutofit/>
          </a:bodyPr>
          <a:lstStyle/>
          <a:p>
            <a:r>
              <a:rPr lang="en-US" sz="2800" dirty="0">
                <a:solidFill>
                  <a:schemeClr val="bg1"/>
                </a:solidFill>
                <a:latin typeface="Times New Roman" panose="02020603050405020304" pitchFamily="18" charset="0"/>
                <a:cs typeface="Times New Roman" panose="02020603050405020304" pitchFamily="18" charset="0"/>
              </a:rPr>
              <a:t>PAUL’S </a:t>
            </a:r>
          </a:p>
          <a:p>
            <a:r>
              <a:rPr lang="en-US" sz="2800" dirty="0">
                <a:solidFill>
                  <a:schemeClr val="bg1"/>
                </a:solidFill>
                <a:latin typeface="Times New Roman" panose="02020603050405020304" pitchFamily="18" charset="0"/>
                <a:cs typeface="Times New Roman" panose="02020603050405020304" pitchFamily="18" charset="0"/>
              </a:rPr>
              <a:t>2</a:t>
            </a:r>
            <a:r>
              <a:rPr lang="en-US" sz="2800" baseline="30000" dirty="0">
                <a:solidFill>
                  <a:schemeClr val="bg1"/>
                </a:solidFill>
                <a:latin typeface="Times New Roman" panose="02020603050405020304" pitchFamily="18" charset="0"/>
                <a:cs typeface="Times New Roman" panose="02020603050405020304" pitchFamily="18" charset="0"/>
              </a:rPr>
              <a:t>ND</a:t>
            </a:r>
            <a:r>
              <a:rPr lang="en-US" sz="2800" dirty="0">
                <a:solidFill>
                  <a:schemeClr val="bg1"/>
                </a:solidFill>
                <a:latin typeface="Times New Roman" panose="02020603050405020304" pitchFamily="18" charset="0"/>
                <a:cs typeface="Times New Roman" panose="02020603050405020304" pitchFamily="18" charset="0"/>
              </a:rPr>
              <a:t> MISSIONARY</a:t>
            </a:r>
          </a:p>
          <a:p>
            <a:r>
              <a:rPr lang="en-US" sz="2800" dirty="0">
                <a:solidFill>
                  <a:schemeClr val="bg1"/>
                </a:solidFill>
                <a:latin typeface="Times New Roman" panose="02020603050405020304" pitchFamily="18" charset="0"/>
                <a:cs typeface="Times New Roman" panose="02020603050405020304" pitchFamily="18" charset="0"/>
              </a:rPr>
              <a:t>JOURNEY</a:t>
            </a:r>
            <a:br>
              <a:rPr lang="en-US" sz="2800" dirty="0">
                <a:solidFill>
                  <a:schemeClr val="bg1"/>
                </a:solidFill>
                <a:latin typeface="Times New Roman" panose="02020603050405020304" pitchFamily="18" charset="0"/>
                <a:cs typeface="Times New Roman" panose="02020603050405020304" pitchFamily="18" charset="0"/>
              </a:rPr>
            </a:b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Thessalonica </a:t>
            </a:r>
          </a:p>
          <a:p>
            <a:r>
              <a:rPr lang="en-US" sz="2800" dirty="0">
                <a:solidFill>
                  <a:schemeClr val="bg1"/>
                </a:solidFill>
                <a:latin typeface="Times New Roman" panose="02020603050405020304" pitchFamily="18" charset="0"/>
                <a:cs typeface="Times New Roman" panose="02020603050405020304" pitchFamily="18" charset="0"/>
              </a:rPr>
              <a:t>Berea </a:t>
            </a:r>
          </a:p>
          <a:p>
            <a:r>
              <a:rPr lang="en-US" sz="2800" dirty="0">
                <a:solidFill>
                  <a:schemeClr val="bg1"/>
                </a:solidFill>
                <a:latin typeface="Times New Roman" panose="02020603050405020304" pitchFamily="18" charset="0"/>
                <a:cs typeface="Times New Roman" panose="02020603050405020304" pitchFamily="18" charset="0"/>
              </a:rPr>
              <a:t>Athens</a:t>
            </a:r>
          </a:p>
        </p:txBody>
      </p:sp>
      <p:pic>
        <p:nvPicPr>
          <p:cNvPr id="5" name="Picture 4">
            <a:extLst>
              <a:ext uri="{FF2B5EF4-FFF2-40B4-BE49-F238E27FC236}">
                <a16:creationId xmlns:a16="http://schemas.microsoft.com/office/drawing/2014/main" id="{229CAAC6-7F33-49FA-97B1-90F19E0F3B56}"/>
              </a:ext>
            </a:extLst>
          </p:cNvPr>
          <p:cNvPicPr>
            <a:picLocks noChangeAspect="1"/>
          </p:cNvPicPr>
          <p:nvPr/>
        </p:nvPicPr>
        <p:blipFill>
          <a:blip r:embed="rId2"/>
          <a:stretch>
            <a:fillRect/>
          </a:stretch>
        </p:blipFill>
        <p:spPr>
          <a:xfrm>
            <a:off x="0" y="24089"/>
            <a:ext cx="8157155" cy="6809822"/>
          </a:xfrm>
          <a:prstGeom prst="rect">
            <a:avLst/>
          </a:prstGeom>
        </p:spPr>
      </p:pic>
      <p:sp>
        <p:nvSpPr>
          <p:cNvPr id="6" name="TextBox 5">
            <a:extLst>
              <a:ext uri="{FF2B5EF4-FFF2-40B4-BE49-F238E27FC236}">
                <a16:creationId xmlns:a16="http://schemas.microsoft.com/office/drawing/2014/main" id="{3364EC63-F2B3-4E9A-B271-A58E5A203290}"/>
              </a:ext>
            </a:extLst>
          </p:cNvPr>
          <p:cNvSpPr txBox="1"/>
          <p:nvPr/>
        </p:nvSpPr>
        <p:spPr>
          <a:xfrm>
            <a:off x="688072" y="5522617"/>
            <a:ext cx="1249378" cy="253916"/>
          </a:xfrm>
          <a:prstGeom prst="rect">
            <a:avLst/>
          </a:prstGeom>
          <a:solidFill>
            <a:schemeClr val="bg1"/>
          </a:solidFill>
          <a:ln w="38100">
            <a:solidFill>
              <a:schemeClr val="bg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 – 18:22</a:t>
            </a:r>
          </a:p>
        </p:txBody>
      </p:sp>
      <p:cxnSp>
        <p:nvCxnSpPr>
          <p:cNvPr id="8" name="Straight Connector 7">
            <a:extLst>
              <a:ext uri="{FF2B5EF4-FFF2-40B4-BE49-F238E27FC236}">
                <a16:creationId xmlns:a16="http://schemas.microsoft.com/office/drawing/2014/main" id="{62E944D7-9631-4E3E-9015-20507C931805}"/>
              </a:ext>
            </a:extLst>
          </p:cNvPr>
          <p:cNvCxnSpPr>
            <a:cxnSpLocks/>
          </p:cNvCxnSpPr>
          <p:nvPr/>
        </p:nvCxnSpPr>
        <p:spPr>
          <a:xfrm>
            <a:off x="8157155" y="2337844"/>
            <a:ext cx="4041130" cy="94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DE2585-967D-4FA6-887F-B469E95AC14A}"/>
              </a:ext>
            </a:extLst>
          </p:cNvPr>
          <p:cNvCxnSpPr>
            <a:cxnSpLocks/>
          </p:cNvCxnSpPr>
          <p:nvPr/>
        </p:nvCxnSpPr>
        <p:spPr>
          <a:xfrm>
            <a:off x="8158723" y="4224777"/>
            <a:ext cx="4041130" cy="94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6182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7048083"/>
          </a:xfrm>
          <a:prstGeom prst="rect">
            <a:avLst/>
          </a:prstGeom>
          <a:blipFill>
            <a:blip r:embed="rId3"/>
            <a:tile tx="0" ty="0" sx="100000" sy="100000" flip="none" algn="tl"/>
          </a:blipFill>
          <a:ln>
            <a:solidFill>
              <a:schemeClr val="accent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17:1-3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when they had traveled through Amphipolis and Apollonia, they came to 	Thessalonica, where there was a synagogue of the Jews.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according to Paul's custom, he went to them, and for three Sabbaths reasoned 	with them from the Scriptures,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explaining and giving evidence that the Christ had to suffer and rise again from 	the dead,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"This Jesus whom I am proclaiming to you is the Christ."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Amphipolis, Apollonia and Thessalonica: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Synagogue of the Jews: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Individuals or a group of Jews could build a 							synagogue and worship. Some prayers required a minimum assembly of 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Custom of teaching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(reasoning)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scriptures to the Jews first: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2:42; 2Tim 3:14-17; 2Pet 3:15-16; Acts 20:32; Ro 1:16-17; 10:17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goal of his reasoning from the scriptures is to give the mind evidence 			that Jesus is the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24:44-47; Dt 18:18-19; Amos 9:11;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16:8-10</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7D06B5A-DB10-451B-86E8-6AA2EA5BB1E5}"/>
                  </a:ext>
                </a:extLst>
              </p:cNvPr>
              <p:cNvGraphicFramePr>
                <a:graphicFrameLocks noChangeAspect="1"/>
              </p:cNvGraphicFramePr>
              <p:nvPr/>
            </p:nvGraphicFramePr>
            <p:xfrm>
              <a:off x="6959578" y="3272547"/>
              <a:ext cx="684542" cy="385055"/>
            </p:xfrm>
            <a:graphic>
              <a:graphicData uri="http://schemas.microsoft.com/office/powerpoint/2016/slidezoom">
                <pslz:sldZm>
                  <pslz:sldZmObj sldId="5203" cId="3951017614">
                    <pslz:zmPr id="{5F342BD8-D125-4D07-9890-0ACB7373900E}" returnToParent="0" transitionDur="1000">
                      <p166:blipFill xmlns:p166="http://schemas.microsoft.com/office/powerpoint/2016/6/main">
                        <a:blip r:embed="rId4"/>
                        <a:stretch>
                          <a:fillRect/>
                        </a:stretch>
                      </p166:blipFill>
                      <p166:spPr xmlns:p166="http://schemas.microsoft.com/office/powerpoint/2016/6/main">
                        <a:xfrm>
                          <a:off x="0" y="0"/>
                          <a:ext cx="684542" cy="385055"/>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E7D06B5A-DB10-451B-86E8-6AA2EA5BB1E5}"/>
                  </a:ext>
                </a:extLst>
              </p:cNvPr>
              <p:cNvPicPr>
                <a:picLocks noGrp="1" noRot="1" noChangeAspect="1" noMove="1" noResize="1" noEditPoints="1" noAdjustHandles="1" noChangeArrowheads="1" noChangeShapeType="1"/>
              </p:cNvPicPr>
              <p:nvPr/>
            </p:nvPicPr>
            <p:blipFill>
              <a:blip r:embed="rId5"/>
              <a:stretch>
                <a:fillRect/>
              </a:stretch>
            </p:blipFill>
            <p:spPr>
              <a:xfrm>
                <a:off x="6959578" y="3272547"/>
                <a:ext cx="684542" cy="385055"/>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11E226D4-85D0-40E7-8E91-5C9AE6BBE7FA}"/>
              </a:ext>
            </a:extLst>
          </p:cNvPr>
          <p:cNvSpPr txBox="1"/>
          <p:nvPr/>
        </p:nvSpPr>
        <p:spPr>
          <a:xfrm>
            <a:off x="0" y="3217474"/>
            <a:ext cx="12192000"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continually devoting themselves to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 teaching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to 	fellowship, to the breaking of bread and to prayer.</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a16="http://schemas.microsoft.com/office/drawing/2014/main" id="{5A08716D-847B-41E2-8493-FA5CFC1250BD}"/>
              </a:ext>
            </a:extLst>
          </p:cNvPr>
          <p:cNvSpPr txBox="1"/>
          <p:nvPr/>
        </p:nvSpPr>
        <p:spPr>
          <a:xfrm>
            <a:off x="0" y="21020"/>
            <a:ext cx="12192000" cy="4862870"/>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3:14-17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however, continue in the things you have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learned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become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convinced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knowing from whom you have learned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from childhood you have known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sacred writings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are able to 	give you the wisdom that leads to salvation through faith which is in Christ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Scripture is inspired by God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profitable for teaching, for reproof, for 	correction, for training in righteousness;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the man of God may be adequate,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equipped for every good work.</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EED423E-17B8-43B5-9429-57DA1791DAFA}"/>
              </a:ext>
            </a:extLst>
          </p:cNvPr>
          <p:cNvSpPr txBox="1"/>
          <p:nvPr/>
        </p:nvSpPr>
        <p:spPr>
          <a:xfrm>
            <a:off x="0" y="0"/>
            <a:ext cx="12192000" cy="4862870"/>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Peter 3:15-16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regard the patience of our Lord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salvation; just as also our beloved brother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according to the wisdom given him,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wrote to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also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all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letters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in them of these things, in which are some 	things hard to understand, which the untaught and unstable distort, as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do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also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rest of the Scriptures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their own destruction.</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2176996-4C8F-40B3-AD8D-63FB1CF5747F}"/>
              </a:ext>
            </a:extLst>
          </p:cNvPr>
          <p:cNvSpPr txBox="1"/>
          <p:nvPr/>
        </p:nvSpPr>
        <p:spPr>
          <a:xfrm>
            <a:off x="0" y="3235539"/>
            <a:ext cx="12192000"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now I commend you to God and to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His grace,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 able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build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 and to give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inheritance among all those who are sanctified.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687B9AF9-2357-439B-ABE8-80BF18B239EE}"/>
              </a:ext>
            </a:extLst>
          </p:cNvPr>
          <p:cNvSpPr txBox="1"/>
          <p:nvPr/>
        </p:nvSpPr>
        <p:spPr>
          <a:xfrm>
            <a:off x="0" y="0"/>
            <a:ext cx="12192000" cy="4862870"/>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the power of God for salvation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everyone who believes,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Jew first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also to the Greek.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in it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righteousness of God is revealed from faith to faith;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RIGHTEOUS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LIVE BY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faith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hearing, and hearing by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word of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F16796C2-3611-4619-A4B1-D49B77D7DC1A}"/>
              </a:ext>
            </a:extLst>
          </p:cNvPr>
          <p:cNvSpPr txBox="1"/>
          <p:nvPr/>
        </p:nvSpPr>
        <p:spPr>
          <a:xfrm>
            <a:off x="0" y="0"/>
            <a:ext cx="12192000" cy="592469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24:44-47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He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"These are My words which I spoke to you while I was 	still with you, that all things which are written about Me in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Law of Moses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Prophets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Psalms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must be fulfilled."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He opened their minds to understand the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said to them,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"Thus it is written, that the Christ would suffer and rise 	again from the dead the third day,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that repentance for forgiveness of sins would be proclaimed in His name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all the nations, beginning from Jerusalem.</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BB5C91C4-09A0-47DB-8C57-2C83363E2C56}"/>
              </a:ext>
            </a:extLst>
          </p:cNvPr>
          <p:cNvSpPr txBox="1"/>
          <p:nvPr/>
        </p:nvSpPr>
        <p:spPr>
          <a:xfrm>
            <a:off x="0" y="3100546"/>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18:18-19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Act 3:20-26</a:t>
            </a:r>
            <a:b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a prophet from among their countrymen like you, and I will put 	My words in his mouth,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shall speak to them all that 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command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shall come about that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not listen to My words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which he shall 	speak in My name, I Myself will require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him.</a:t>
            </a:r>
          </a:p>
        </p:txBody>
      </p:sp>
      <p:sp>
        <p:nvSpPr>
          <p:cNvPr id="17" name="TextBox 16">
            <a:extLst>
              <a:ext uri="{FF2B5EF4-FFF2-40B4-BE49-F238E27FC236}">
                <a16:creationId xmlns:a16="http://schemas.microsoft.com/office/drawing/2014/main" id="{DD5DE6E4-3331-4D3B-8A41-69909CE2F30F}"/>
              </a:ext>
            </a:extLst>
          </p:cNvPr>
          <p:cNvSpPr txBox="1"/>
          <p:nvPr/>
        </p:nvSpPr>
        <p:spPr>
          <a:xfrm>
            <a:off x="0" y="3272547"/>
            <a:ext cx="12192000" cy="2708434"/>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Acts 15:13-16</a:t>
            </a:r>
            <a:b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that day I will raise up the fallen booth of David, And wall up its breaches; I 	will also raise up its ruins And rebuild it as in the days of old;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B989A327-F89E-4EE9-AF92-EB38DF6642F5}"/>
              </a:ext>
            </a:extLst>
          </p:cNvPr>
          <p:cNvSpPr txBox="1"/>
          <p:nvPr/>
        </p:nvSpPr>
        <p:spPr>
          <a:xfrm>
            <a:off x="0" y="94590"/>
            <a:ext cx="12192000" cy="575542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16:8-10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Acts 2:25-27; 13:34-35</a:t>
            </a:r>
            <a:b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have set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continually before me; Because He is at my right hand, I will 	not be shaken.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my heart is glad and my glory rejoices;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flesh also will dwell 	securely.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You will not abandon my soul to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Sheol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Nor will You allow Your Holy One 	to undergo decay.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1023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fltVal val="0"/>
                                          </p:val>
                                        </p:tav>
                                      </p:tavLst>
                                    </p:anim>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3"/>
                                        </p:tgtEl>
                                        <p:attrNameLst>
                                          <p:attrName>ppt_w</p:attrName>
                                        </p:attrNameLst>
                                      </p:cBhvr>
                                      <p:tavLst>
                                        <p:tav tm="0">
                                          <p:val>
                                            <p:strVal val="ppt_w"/>
                                          </p:val>
                                        </p:tav>
                                        <p:tav tm="100000">
                                          <p:val>
                                            <p:fltVal val="0"/>
                                          </p:val>
                                        </p:tav>
                                      </p:tavLst>
                                    </p:anim>
                                    <p:anim calcmode="lin" valueType="num">
                                      <p:cBhvr>
                                        <p:cTn id="76" dur="500"/>
                                        <p:tgtEl>
                                          <p:spTgt spid="13"/>
                                        </p:tgtEl>
                                        <p:attrNameLst>
                                          <p:attrName>ppt_h</p:attrName>
                                        </p:attrNameLst>
                                      </p:cBhvr>
                                      <p:tavLst>
                                        <p:tav tm="0">
                                          <p:val>
                                            <p:strVal val="ppt_h"/>
                                          </p:val>
                                        </p:tav>
                                        <p:tav tm="100000">
                                          <p:val>
                                            <p:fltVal val="0"/>
                                          </p:val>
                                        </p:tav>
                                      </p:tavLst>
                                    </p:anim>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4"/>
                                        </p:tgtEl>
                                        <p:attrNameLst>
                                          <p:attrName>ppt_w</p:attrName>
                                        </p:attrNameLst>
                                      </p:cBhvr>
                                      <p:tavLst>
                                        <p:tav tm="0">
                                          <p:val>
                                            <p:strVal val="ppt_w"/>
                                          </p:val>
                                        </p:tav>
                                        <p:tav tm="100000">
                                          <p:val>
                                            <p:fltVal val="0"/>
                                          </p:val>
                                        </p:tav>
                                      </p:tavLst>
                                    </p:anim>
                                    <p:anim calcmode="lin" valueType="num">
                                      <p:cBhvr>
                                        <p:cTn id="94" dur="500"/>
                                        <p:tgtEl>
                                          <p:spTgt spid="14"/>
                                        </p:tgtEl>
                                        <p:attrNameLst>
                                          <p:attrName>ppt_h</p:attrName>
                                        </p:attrNameLst>
                                      </p:cBhvr>
                                      <p:tavLst>
                                        <p:tav tm="0">
                                          <p:val>
                                            <p:strVal val="ppt_h"/>
                                          </p:val>
                                        </p:tav>
                                        <p:tav tm="100000">
                                          <p:val>
                                            <p:fltVal val="0"/>
                                          </p:val>
                                        </p:tav>
                                      </p:tavLst>
                                    </p:anim>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53" presetClass="entr" presetSubtype="16"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p:cTn id="99" dur="500" fill="hold"/>
                                        <p:tgtEl>
                                          <p:spTgt spid="16"/>
                                        </p:tgtEl>
                                        <p:attrNameLst>
                                          <p:attrName>ppt_w</p:attrName>
                                        </p:attrNameLst>
                                      </p:cBhvr>
                                      <p:tavLst>
                                        <p:tav tm="0">
                                          <p:val>
                                            <p:fltVal val="0"/>
                                          </p:val>
                                        </p:tav>
                                        <p:tav tm="100000">
                                          <p:val>
                                            <p:strVal val="#ppt_w"/>
                                          </p:val>
                                        </p:tav>
                                      </p:tavLst>
                                    </p:anim>
                                    <p:anim calcmode="lin" valueType="num">
                                      <p:cBhvr>
                                        <p:cTn id="100" dur="500" fill="hold"/>
                                        <p:tgtEl>
                                          <p:spTgt spid="16"/>
                                        </p:tgtEl>
                                        <p:attrNameLst>
                                          <p:attrName>ppt_h</p:attrName>
                                        </p:attrNameLst>
                                      </p:cBhvr>
                                      <p:tavLst>
                                        <p:tav tm="0">
                                          <p:val>
                                            <p:fltVal val="0"/>
                                          </p:val>
                                        </p:tav>
                                        <p:tav tm="100000">
                                          <p:val>
                                            <p:strVal val="#ppt_h"/>
                                          </p:val>
                                        </p:tav>
                                      </p:tavLst>
                                    </p:anim>
                                    <p:animEffect transition="in" filter="fade">
                                      <p:cBhvr>
                                        <p:cTn id="101" dur="500"/>
                                        <p:tgtEl>
                                          <p:spTgt spid="16"/>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16"/>
                                        </p:tgtEl>
                                        <p:attrNameLst>
                                          <p:attrName>ppt_w</p:attrName>
                                        </p:attrNameLst>
                                      </p:cBhvr>
                                      <p:tavLst>
                                        <p:tav tm="0">
                                          <p:val>
                                            <p:strVal val="ppt_w"/>
                                          </p:val>
                                        </p:tav>
                                        <p:tav tm="100000">
                                          <p:val>
                                            <p:fltVal val="0"/>
                                          </p:val>
                                        </p:tav>
                                      </p:tavLst>
                                    </p:anim>
                                    <p:anim calcmode="lin" valueType="num">
                                      <p:cBhvr>
                                        <p:cTn id="106" dur="500"/>
                                        <p:tgtEl>
                                          <p:spTgt spid="16"/>
                                        </p:tgtEl>
                                        <p:attrNameLst>
                                          <p:attrName>ppt_h</p:attrName>
                                        </p:attrNameLst>
                                      </p:cBhvr>
                                      <p:tavLst>
                                        <p:tav tm="0">
                                          <p:val>
                                            <p:strVal val="ppt_h"/>
                                          </p:val>
                                        </p:tav>
                                        <p:tav tm="100000">
                                          <p:val>
                                            <p:fltVal val="0"/>
                                          </p:val>
                                        </p:tav>
                                      </p:tavLst>
                                    </p:anim>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53" presetClass="entr" presetSubtype="16"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500" fill="hold"/>
                                        <p:tgtEl>
                                          <p:spTgt spid="17"/>
                                        </p:tgtEl>
                                        <p:attrNameLst>
                                          <p:attrName>ppt_w</p:attrName>
                                        </p:attrNameLst>
                                      </p:cBhvr>
                                      <p:tavLst>
                                        <p:tav tm="0">
                                          <p:val>
                                            <p:fltVal val="0"/>
                                          </p:val>
                                        </p:tav>
                                        <p:tav tm="100000">
                                          <p:val>
                                            <p:strVal val="#ppt_w"/>
                                          </p:val>
                                        </p:tav>
                                      </p:tavLst>
                                    </p:anim>
                                    <p:anim calcmode="lin" valueType="num">
                                      <p:cBhvr>
                                        <p:cTn id="112" dur="500" fill="hold"/>
                                        <p:tgtEl>
                                          <p:spTgt spid="17"/>
                                        </p:tgtEl>
                                        <p:attrNameLst>
                                          <p:attrName>ppt_h</p:attrName>
                                        </p:attrNameLst>
                                      </p:cBhvr>
                                      <p:tavLst>
                                        <p:tav tm="0">
                                          <p:val>
                                            <p:fltVal val="0"/>
                                          </p:val>
                                        </p:tav>
                                        <p:tav tm="100000">
                                          <p:val>
                                            <p:strVal val="#ppt_h"/>
                                          </p:val>
                                        </p:tav>
                                      </p:tavLst>
                                    </p:anim>
                                    <p:animEffect transition="in" filter="fade">
                                      <p:cBhvr>
                                        <p:cTn id="113" dur="5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17"/>
                                        </p:tgtEl>
                                        <p:attrNameLst>
                                          <p:attrName>ppt_w</p:attrName>
                                        </p:attrNameLst>
                                      </p:cBhvr>
                                      <p:tavLst>
                                        <p:tav tm="0">
                                          <p:val>
                                            <p:strVal val="ppt_w"/>
                                          </p:val>
                                        </p:tav>
                                        <p:tav tm="100000">
                                          <p:val>
                                            <p:fltVal val="0"/>
                                          </p:val>
                                        </p:tav>
                                      </p:tavLst>
                                    </p:anim>
                                    <p:anim calcmode="lin" valueType="num">
                                      <p:cBhvr>
                                        <p:cTn id="118" dur="500"/>
                                        <p:tgtEl>
                                          <p:spTgt spid="17"/>
                                        </p:tgtEl>
                                        <p:attrNameLst>
                                          <p:attrName>ppt_h</p:attrName>
                                        </p:attrNameLst>
                                      </p:cBhvr>
                                      <p:tavLst>
                                        <p:tav tm="0">
                                          <p:val>
                                            <p:strVal val="ppt_h"/>
                                          </p:val>
                                        </p:tav>
                                        <p:tav tm="100000">
                                          <p:val>
                                            <p:fltVal val="0"/>
                                          </p:val>
                                        </p:tav>
                                      </p:tavLst>
                                    </p:anim>
                                    <p:animEffect transition="out" filter="fade">
                                      <p:cBhvr>
                                        <p:cTn id="119" dur="500"/>
                                        <p:tgtEl>
                                          <p:spTgt spid="17"/>
                                        </p:tgtEl>
                                      </p:cBhvr>
                                    </p:animEffect>
                                    <p:set>
                                      <p:cBhvr>
                                        <p:cTn id="120" dur="1" fill="hold">
                                          <p:stCondLst>
                                            <p:cond delay="499"/>
                                          </p:stCondLst>
                                        </p:cTn>
                                        <p:tgtEl>
                                          <p:spTgt spid="17"/>
                                        </p:tgtEl>
                                        <p:attrNameLst>
                                          <p:attrName>style.visibility</p:attrName>
                                        </p:attrNameLst>
                                      </p:cBhvr>
                                      <p:to>
                                        <p:strVal val="hidden"/>
                                      </p:to>
                                    </p:set>
                                  </p:childTnLst>
                                </p:cTn>
                              </p:par>
                              <p:par>
                                <p:cTn id="121" presetID="53" presetClass="entr" presetSubtype="16" fill="hold" grpId="0" nodeType="with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p:cTn id="123" dur="500" fill="hold"/>
                                        <p:tgtEl>
                                          <p:spTgt spid="18"/>
                                        </p:tgtEl>
                                        <p:attrNameLst>
                                          <p:attrName>ppt_w</p:attrName>
                                        </p:attrNameLst>
                                      </p:cBhvr>
                                      <p:tavLst>
                                        <p:tav tm="0">
                                          <p:val>
                                            <p:fltVal val="0"/>
                                          </p:val>
                                        </p:tav>
                                        <p:tav tm="100000">
                                          <p:val>
                                            <p:strVal val="#ppt_w"/>
                                          </p:val>
                                        </p:tav>
                                      </p:tavLst>
                                    </p:anim>
                                    <p:anim calcmode="lin" valueType="num">
                                      <p:cBhvr>
                                        <p:cTn id="124" dur="500" fill="hold"/>
                                        <p:tgtEl>
                                          <p:spTgt spid="18"/>
                                        </p:tgtEl>
                                        <p:attrNameLst>
                                          <p:attrName>ppt_h</p:attrName>
                                        </p:attrNameLst>
                                      </p:cBhvr>
                                      <p:tavLst>
                                        <p:tav tm="0">
                                          <p:val>
                                            <p:fltVal val="0"/>
                                          </p:val>
                                        </p:tav>
                                        <p:tav tm="100000">
                                          <p:val>
                                            <p:strVal val="#ppt_h"/>
                                          </p:val>
                                        </p:tav>
                                      </p:tavLst>
                                    </p:anim>
                                    <p:animEffect transition="in" filter="fade">
                                      <p:cBhvr>
                                        <p:cTn id="125" dur="500"/>
                                        <p:tgtEl>
                                          <p:spTgt spid="18"/>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18"/>
                                        </p:tgtEl>
                                        <p:attrNameLst>
                                          <p:attrName>ppt_w</p:attrName>
                                        </p:attrNameLst>
                                      </p:cBhvr>
                                      <p:tavLst>
                                        <p:tav tm="0">
                                          <p:val>
                                            <p:strVal val="ppt_w"/>
                                          </p:val>
                                        </p:tav>
                                        <p:tav tm="100000">
                                          <p:val>
                                            <p:fltVal val="0"/>
                                          </p:val>
                                        </p:tav>
                                      </p:tavLst>
                                    </p:anim>
                                    <p:anim calcmode="lin" valueType="num">
                                      <p:cBhvr>
                                        <p:cTn id="130" dur="500"/>
                                        <p:tgtEl>
                                          <p:spTgt spid="18"/>
                                        </p:tgtEl>
                                        <p:attrNameLst>
                                          <p:attrName>ppt_h</p:attrName>
                                        </p:attrNameLst>
                                      </p:cBhvr>
                                      <p:tavLst>
                                        <p:tav tm="0">
                                          <p:val>
                                            <p:strVal val="ppt_h"/>
                                          </p:val>
                                        </p:tav>
                                        <p:tav tm="100000">
                                          <p:val>
                                            <p:fltVal val="0"/>
                                          </p:val>
                                        </p:tav>
                                      </p:tavLst>
                                    </p:anim>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817251"/>
          </a:xfrm>
          <a:prstGeom prst="rect">
            <a:avLst/>
          </a:prstGeom>
          <a:blipFill>
            <a:blip r:embed="rId2"/>
            <a:tile tx="0" ty="0" sx="100000" sy="100000" flip="none" algn="tl"/>
          </a:blipFill>
          <a:ln>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17:4-5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some of them were persuaded and joined Paul and Silas, along with a large 	number of the God-fearing Greeks and a number of the leading women.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the Jews, becoming jealous and taking along some wicked men from the 	market place, formed a mob and set the city in an uproar; and attacking the house 	of Jason, they were seeking to bring them out to the people.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Using the scriptures, they had won the arguments presented in the synagogue. 	They persuaded some Jews, and many God-fearing Gentiles and leading women: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leading women are those married to prominent Gentile men.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13:50</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Losing the debate had aroused the Jewish leaders to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Jealousy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motivated 	them to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form a mob</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set the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city in a noisy riotous uproar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attack the house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 believer named Jason seeking to bring Paul and Silas out by force. Christians 	never used coercion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2Cor 10:3-5; Ro 1:16; Eph 6:17; 2Tim 4:1-5</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E695E08-3CCB-45E6-9A72-3A84E8DB86D1}"/>
              </a:ext>
            </a:extLst>
          </p:cNvPr>
          <p:cNvSpPr txBox="1"/>
          <p:nvPr/>
        </p:nvSpPr>
        <p:spPr>
          <a:xfrm>
            <a:off x="0" y="0"/>
            <a:ext cx="12170734" cy="483209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10:3-5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though we walk in the flesh,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do not war according to the flesh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weapons of our warfare are not of the flesh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divinely powerful for the 	destruction of fortresses.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destroying speculations and every lofty thing raised up against the 	knowledge of God,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taking every thought captive to the obedience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A9CD580-64BC-46A1-AF1F-CA1849C0A7AF}"/>
              </a:ext>
            </a:extLst>
          </p:cNvPr>
          <p:cNvSpPr txBox="1"/>
          <p:nvPr/>
        </p:nvSpPr>
        <p:spPr>
          <a:xfrm>
            <a:off x="0" y="40749"/>
            <a:ext cx="12170734" cy="483209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solemnly charge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presence of God and of Christ Jesus, who is to judge 	the living and the dead, and by His appearing and His kingdom: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 the 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 ready in season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out of season; reprove, rebuke, exhort, 	with great patience and instruction.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time will come when they will not endure sound doctrine;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wanting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have their ears tickled, they will accumulate for themselves teachers in 	accordance to their own desires,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will turn away their ears from the truth and will turn aside to myths.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you, be sober in all things, endure hardship, do the work of an evangelist, 	fulfill your ministry. </a:t>
            </a:r>
          </a:p>
        </p:txBody>
      </p:sp>
      <p:sp>
        <p:nvSpPr>
          <p:cNvPr id="7" name="TextBox 6">
            <a:extLst>
              <a:ext uri="{FF2B5EF4-FFF2-40B4-BE49-F238E27FC236}">
                <a16:creationId xmlns:a16="http://schemas.microsoft.com/office/drawing/2014/main" id="{4C6FB373-EA92-4A7A-994E-73E09B8FE8B1}"/>
              </a:ext>
            </a:extLst>
          </p:cNvPr>
          <p:cNvSpPr txBox="1"/>
          <p:nvPr/>
        </p:nvSpPr>
        <p:spPr>
          <a:xfrm>
            <a:off x="21266" y="2743199"/>
            <a:ext cx="12149468" cy="224676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take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HELMET OF SALVATION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sword of the Spirit, which is 	the word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9D9A189-3558-432A-9F6A-D77485ADCB62}"/>
              </a:ext>
            </a:extLst>
          </p:cNvPr>
          <p:cNvSpPr txBox="1"/>
          <p:nvPr/>
        </p:nvSpPr>
        <p:spPr>
          <a:xfrm>
            <a:off x="0" y="2743199"/>
            <a:ext cx="12170734" cy="224676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gospel, for it is the power of God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salvation to 	everyone who believes, to the Jew first and also to the Greek.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FF232334-DB05-42EC-8E66-A93396CFB06C}"/>
              </a:ext>
            </a:extLst>
          </p:cNvPr>
          <p:cNvSpPr txBox="1"/>
          <p:nvPr/>
        </p:nvSpPr>
        <p:spPr>
          <a:xfrm>
            <a:off x="0" y="4185479"/>
            <a:ext cx="12192000" cy="1815882"/>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meeting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synagogue had broken up, many of the Jews and of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God-fearing proselytes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followed Paul and Barnabas, who, speaking to them, 	were urging them to continue in the grace of God. </a:t>
            </a:r>
          </a:p>
        </p:txBody>
      </p:sp>
      <p:sp>
        <p:nvSpPr>
          <p:cNvPr id="3" name="TextBox 2">
            <a:extLst>
              <a:ext uri="{FF2B5EF4-FFF2-40B4-BE49-F238E27FC236}">
                <a16:creationId xmlns:a16="http://schemas.microsoft.com/office/drawing/2014/main" id="{A7AED4AE-43C0-412D-9BD4-A88ED4EF2DB1}"/>
              </a:ext>
            </a:extLst>
          </p:cNvPr>
          <p:cNvSpPr txBox="1"/>
          <p:nvPr/>
        </p:nvSpPr>
        <p:spPr>
          <a:xfrm>
            <a:off x="21266" y="4914828"/>
            <a:ext cx="12149468"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13:50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Jews incited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devout women of prominence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 leading men of 	the city, and instigated a persecution against Paul and Barnabas, and drove them 	out of their district.</a:t>
            </a:r>
          </a:p>
        </p:txBody>
      </p:sp>
    </p:spTree>
    <p:extLst>
      <p:ext uri="{BB962C8B-B14F-4D97-AF65-F5344CB8AC3E}">
        <p14:creationId xmlns:p14="http://schemas.microsoft.com/office/powerpoint/2010/main" val="30467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5"/>
                                        </p:tgtEl>
                                        <p:attrNameLst>
                                          <p:attrName>ppt_w</p:attrName>
                                        </p:attrNameLst>
                                      </p:cBhvr>
                                      <p:tavLst>
                                        <p:tav tm="0">
                                          <p:val>
                                            <p:strVal val="ppt_w"/>
                                          </p:val>
                                        </p:tav>
                                        <p:tav tm="100000">
                                          <p:val>
                                            <p:fltVal val="0"/>
                                          </p:val>
                                        </p:tav>
                                      </p:tavLst>
                                    </p:anim>
                                    <p:anim calcmode="lin" valueType="num">
                                      <p:cBhvr>
                                        <p:cTn id="66" dur="500"/>
                                        <p:tgtEl>
                                          <p:spTgt spid="5"/>
                                        </p:tgtEl>
                                        <p:attrNameLst>
                                          <p:attrName>ppt_h</p:attrName>
                                        </p:attrNameLst>
                                      </p:cBhvr>
                                      <p:tavLst>
                                        <p:tav tm="0">
                                          <p:val>
                                            <p:strVal val="ppt_h"/>
                                          </p:val>
                                        </p:tav>
                                        <p:tav tm="100000">
                                          <p:val>
                                            <p:fltVal val="0"/>
                                          </p:val>
                                        </p:tav>
                                      </p:tavLst>
                                    </p:anim>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53" presetClass="entr" presetSubtype="16"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53" presetClass="entr" presetSubtype="16"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Effect transition="in" filter="fade">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8"/>
                                        </p:tgtEl>
                                        <p:attrNameLst>
                                          <p:attrName>ppt_w</p:attrName>
                                        </p:attrNameLst>
                                      </p:cBhvr>
                                      <p:tavLst>
                                        <p:tav tm="0">
                                          <p:val>
                                            <p:strVal val="ppt_w"/>
                                          </p:val>
                                        </p:tav>
                                        <p:tav tm="100000">
                                          <p:val>
                                            <p:fltVal val="0"/>
                                          </p:val>
                                        </p:tav>
                                      </p:tavLst>
                                    </p:anim>
                                    <p:anim calcmode="lin" valueType="num">
                                      <p:cBhvr>
                                        <p:cTn id="90" dur="500"/>
                                        <p:tgtEl>
                                          <p:spTgt spid="8"/>
                                        </p:tgtEl>
                                        <p:attrNameLst>
                                          <p:attrName>ppt_h</p:attrName>
                                        </p:attrNameLst>
                                      </p:cBhvr>
                                      <p:tavLst>
                                        <p:tav tm="0">
                                          <p:val>
                                            <p:strVal val="ppt_h"/>
                                          </p:val>
                                        </p:tav>
                                        <p:tav tm="100000">
                                          <p:val>
                                            <p:fltVal val="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7" grpId="0" animBg="1"/>
      <p:bldP spid="7" grpId="1" animBg="1"/>
      <p:bldP spid="5" grpId="0" animBg="1"/>
      <p:bldP spid="5" grpId="1" animBg="1"/>
      <p:bldP spid="2" grpId="0" animBg="1"/>
      <p:bldP spid="2" grpId="1" animBg="1"/>
      <p:bldP spid="3" grpId="0" animBg="1"/>
      <p:bldP spid="3"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94549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17:6-7</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did not find them, they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dragging Jason and some brethren 	before the city authorities, shouting, "These men who have upset the world have 	come here also;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Jason has welcomed them, and they all act contrary to the decrees of Caesar, 	saying that there is another king, Jesus." </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They could not find Paul and Silas so the dragged Jason and some other brethren 	out of the house. This screaming mob drags them before the authorities. </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They are seeking some kind legal order to prevent them from reasoning from 		the scriptures. They want to censure them.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accusations:</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These men, who have upset the world elsewhere by their teachings are doing  			the same here.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10:34</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Jason is blamed since he invited them into his home. They teach contrary to 			Caesars laws, saying Jesus is another king.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16:19-22; Jn 19:12</a:t>
            </a:r>
          </a:p>
        </p:txBody>
      </p:sp>
      <p:sp>
        <p:nvSpPr>
          <p:cNvPr id="2" name="TextBox 1">
            <a:extLst>
              <a:ext uri="{FF2B5EF4-FFF2-40B4-BE49-F238E27FC236}">
                <a16:creationId xmlns:a16="http://schemas.microsoft.com/office/drawing/2014/main" id="{DBB2E64A-EB2E-4DEE-B4D4-D390383E58CA}"/>
              </a:ext>
            </a:extLst>
          </p:cNvPr>
          <p:cNvSpPr txBox="1"/>
          <p:nvPr/>
        </p:nvSpPr>
        <p:spPr>
          <a:xfrm>
            <a:off x="0" y="60160"/>
            <a:ext cx="12192000" cy="5693866"/>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16:19-22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her masters saw that their hope of profit was gone, they seized Paul 	and Silas and dragged them into the market place before the authorities,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they had brought them to the chief magistrates, they said,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men 	are throwing our city into confusion, being Jews,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are proclaiming customs which it is not lawful for us to accept or to 	observe, being Romans."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crowd rose up together against them, and the chief magistrates tore their 	robes off them and proceeded to order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be beaten with rods.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30A1B9F-2704-4C1A-B888-CD800EA4B127}"/>
              </a:ext>
            </a:extLst>
          </p:cNvPr>
          <p:cNvSpPr txBox="1"/>
          <p:nvPr/>
        </p:nvSpPr>
        <p:spPr>
          <a:xfrm>
            <a:off x="0" y="2683037"/>
            <a:ext cx="12192000" cy="2246769"/>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think that I came to bring peace on the earth; I did not come to bring 	peace, but a sword.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1D547D9-EE4A-4EE3-86C0-452991C3C085}"/>
              </a:ext>
            </a:extLst>
          </p:cNvPr>
          <p:cNvSpPr txBox="1"/>
          <p:nvPr/>
        </p:nvSpPr>
        <p:spPr>
          <a:xfrm>
            <a:off x="0" y="2815389"/>
            <a:ext cx="12192000" cy="3139321"/>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19:12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 result of this Pilate made efforts to release Him, but the Jews cried out 	saying,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you release this Man, you are no friend of Caesar; everyone who 	makes himself out to be a king opposes Caesar."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2"/>
                                        </p:tgtEl>
                                        <p:attrNameLst>
                                          <p:attrName>ppt_w</p:attrName>
                                        </p:attrNameLst>
                                      </p:cBhvr>
                                      <p:tavLst>
                                        <p:tav tm="0">
                                          <p:val>
                                            <p:strVal val="ppt_w"/>
                                          </p:val>
                                        </p:tav>
                                        <p:tav tm="100000">
                                          <p:val>
                                            <p:fltVal val="0"/>
                                          </p:val>
                                        </p:tav>
                                      </p:tavLst>
                                    </p:anim>
                                    <p:anim calcmode="lin" valueType="num">
                                      <p:cBhvr>
                                        <p:cTn id="44" dur="500"/>
                                        <p:tgtEl>
                                          <p:spTgt spid="2"/>
                                        </p:tgtEl>
                                        <p:attrNameLst>
                                          <p:attrName>ppt_h</p:attrName>
                                        </p:attrNameLst>
                                      </p:cBhvr>
                                      <p:tavLst>
                                        <p:tav tm="0">
                                          <p:val>
                                            <p:strVal val="ppt_h"/>
                                          </p:val>
                                        </p:tav>
                                        <p:tav tm="100000">
                                          <p:val>
                                            <p:fltVal val="0"/>
                                          </p:val>
                                        </p:tav>
                                      </p:tavLst>
                                    </p:anim>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3"/>
                                        </p:tgtEl>
                                        <p:attrNameLst>
                                          <p:attrName>ppt_w</p:attrName>
                                        </p:attrNameLst>
                                      </p:cBhvr>
                                      <p:tavLst>
                                        <p:tav tm="0">
                                          <p:val>
                                            <p:strVal val="ppt_w"/>
                                          </p:val>
                                        </p:tav>
                                        <p:tav tm="100000">
                                          <p:val>
                                            <p:fltVal val="0"/>
                                          </p:val>
                                        </p:tav>
                                      </p:tavLst>
                                    </p:anim>
                                    <p:anim calcmode="lin" valueType="num">
                                      <p:cBhvr>
                                        <p:cTn id="58" dur="500"/>
                                        <p:tgtEl>
                                          <p:spTgt spid="3"/>
                                        </p:tgtEl>
                                        <p:attrNameLst>
                                          <p:attrName>ppt_h</p:attrName>
                                        </p:attrNameLst>
                                      </p:cBhvr>
                                      <p:tavLst>
                                        <p:tav tm="0">
                                          <p:val>
                                            <p:strVal val="ppt_h"/>
                                          </p:val>
                                        </p:tav>
                                        <p:tav tm="100000">
                                          <p:val>
                                            <p:fltVal val="0"/>
                                          </p:val>
                                        </p:tav>
                                      </p:tavLst>
                                    </p:anim>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3" grpId="0" animBg="1"/>
      <p:bldP spid="3"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17:8-10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stirred up the crowd and the city authorities who heard these things.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they had received a pledge from Jason and the others, they released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brethren immediately sent Paul and Silas away by night to Berea, and when 	they arrived, they went into the synagogue of the Jews.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They stirred up the mob and the city officials to do something about the 	preaching of the Gospel.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magistrates made Jason and other followers of the teachings of Paul and 			Silas pay a pledge. The pledge would be large sums of money or possibly their 		homes or businesses as proof that Paul and Silas would leave and there would 		be no more riots.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 church supported Paul.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 4:15-16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They send Paul and Silas away immediately to Berea. Where they found a 			synagogue and immediately got about the work of teaching the Gospel.</a:t>
            </a:r>
          </a:p>
        </p:txBody>
      </p:sp>
      <p:sp>
        <p:nvSpPr>
          <p:cNvPr id="4" name="TextBox 3">
            <a:extLst>
              <a:ext uri="{FF2B5EF4-FFF2-40B4-BE49-F238E27FC236}">
                <a16:creationId xmlns:a16="http://schemas.microsoft.com/office/drawing/2014/main" id="{DA7ACA2F-197E-426A-99E5-A658E13ABA33}"/>
              </a:ext>
            </a:extLst>
          </p:cNvPr>
          <p:cNvSpPr txBox="1"/>
          <p:nvPr/>
        </p:nvSpPr>
        <p:spPr>
          <a:xfrm>
            <a:off x="0" y="110006"/>
            <a:ext cx="12192000" cy="3570208"/>
          </a:xfrm>
          <a:prstGeom prst="rect">
            <a:avLst/>
          </a:prstGeom>
          <a:solidFill>
            <a:schemeClr val="bg1"/>
          </a:solidFill>
          <a:ln w="38100">
            <a:solidFill>
              <a:srgbClr val="1A04BC"/>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4:15-16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yourselves also know, Philippians, that at the first preaching of the gospel, 	after I left Macedonia, no church shared with me in the matter of giving and 	receiving but you alone;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even in Thessalonica you sent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gift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more than once for my needs.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E4277DA1-FBF7-44B6-BE43-CFAE3A95BD80}"/>
                  </a:ext>
                </a:extLst>
              </p:cNvPr>
              <p:cNvGraphicFramePr>
                <a:graphicFrameLocks noChangeAspect="1"/>
              </p:cNvGraphicFramePr>
              <p:nvPr/>
            </p:nvGraphicFramePr>
            <p:xfrm>
              <a:off x="11154418" y="6306734"/>
              <a:ext cx="729343" cy="410255"/>
            </p:xfrm>
            <a:graphic>
              <a:graphicData uri="http://schemas.microsoft.com/office/powerpoint/2016/slidezoom">
                <pslz:sldZm>
                  <pslz:sldZmObj sldId="5204" cId="3652886161">
                    <pslz:zmPr id="{707F980E-060E-4C70-984E-DF17B42CD8E2}" returnToParent="0" transitionDur="1000">
                      <p166:blipFill xmlns:p166="http://schemas.microsoft.com/office/powerpoint/2016/6/main">
                        <a:blip r:embed="rId4"/>
                        <a:stretch>
                          <a:fillRect/>
                        </a:stretch>
                      </p166:blipFill>
                      <p166:spPr xmlns:p166="http://schemas.microsoft.com/office/powerpoint/2016/6/main">
                        <a:xfrm>
                          <a:off x="0" y="0"/>
                          <a:ext cx="729343" cy="410255"/>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E4277DA1-FBF7-44B6-BE43-CFAE3A95BD80}"/>
                  </a:ext>
                </a:extLst>
              </p:cNvPr>
              <p:cNvPicPr>
                <a:picLocks noGrp="1" noRot="1" noChangeAspect="1" noMove="1" noResize="1" noEditPoints="1" noAdjustHandles="1" noChangeArrowheads="1" noChangeShapeType="1"/>
              </p:cNvPicPr>
              <p:nvPr/>
            </p:nvPicPr>
            <p:blipFill>
              <a:blip r:embed="rId6"/>
              <a:stretch>
                <a:fillRect/>
              </a:stretch>
            </p:blipFill>
            <p:spPr>
              <a:xfrm>
                <a:off x="11154418" y="6306734"/>
                <a:ext cx="729343" cy="410255"/>
              </a:xfrm>
              <a:prstGeom prst="rect">
                <a:avLst/>
              </a:prstGeom>
              <a:ln w="3175">
                <a:solidFill>
                  <a:prstClr val="ltGray"/>
                </a:solidFill>
              </a:ln>
            </p:spPr>
          </p:pic>
        </mc:Fallback>
      </mc:AlternateContent>
    </p:spTree>
    <p:extLst>
      <p:ext uri="{BB962C8B-B14F-4D97-AF65-F5344CB8AC3E}">
        <p14:creationId xmlns:p14="http://schemas.microsoft.com/office/powerpoint/2010/main" val="18348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5955476"/>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17:11-12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these were more noble-minded than those in Thessalonica, for they received 	the word with great eagerness, examining the Scriptures daily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see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whether 	these things were so.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many of them believed, along with a number of prominent Greek 	women and men.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leaders of the synagogue and the people were more noble minded: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1Thes 5:21; 1Jn 4:1; Dt 13:1-5</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Eagerly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(readiness of mind)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examining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(investigating, interrogating)</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scriptures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(Old Testament prophecies concerning the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end result of the preaching and the investigation: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Many Jews believed 	plus a number of prominent Gentile women and men.</a:t>
            </a:r>
          </a:p>
        </p:txBody>
      </p:sp>
      <p:sp>
        <p:nvSpPr>
          <p:cNvPr id="2" name="TextBox 1">
            <a:extLst>
              <a:ext uri="{FF2B5EF4-FFF2-40B4-BE49-F238E27FC236}">
                <a16:creationId xmlns:a16="http://schemas.microsoft.com/office/drawing/2014/main" id="{D7C2C643-3DA4-4CBA-AF5B-541320D6DF08}"/>
              </a:ext>
            </a:extLst>
          </p:cNvPr>
          <p:cNvSpPr txBox="1"/>
          <p:nvPr/>
        </p:nvSpPr>
        <p:spPr>
          <a:xfrm>
            <a:off x="0" y="3689297"/>
            <a:ext cx="12192000" cy="3108543"/>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NOBLE-MINDED</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well born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i.e. (literal)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rank, or (figurative)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generous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more noble, nobleman.</a:t>
            </a:r>
          </a:p>
          <a:p>
            <a:pPr marL="0" marR="0" lvl="0" indent="0" algn="ctr"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Greek &amp; Hebrew Dictionary</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Refers to the mind of one raised and educated in a higher class which makes them willing to investigate and gain knowledge before accepting or rejecting something as true or false. NAN</a:t>
            </a:r>
          </a:p>
        </p:txBody>
      </p:sp>
      <p:sp>
        <p:nvSpPr>
          <p:cNvPr id="3" name="TextBox 2">
            <a:extLst>
              <a:ext uri="{FF2B5EF4-FFF2-40B4-BE49-F238E27FC236}">
                <a16:creationId xmlns:a16="http://schemas.microsoft.com/office/drawing/2014/main" id="{5BBBA4AA-BB73-4626-9A67-6658A4038BE6}"/>
              </a:ext>
            </a:extLst>
          </p:cNvPr>
          <p:cNvSpPr txBox="1"/>
          <p:nvPr/>
        </p:nvSpPr>
        <p:spPr>
          <a:xfrm>
            <a:off x="0" y="3713361"/>
            <a:ext cx="12192000" cy="954107"/>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5:21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examine everything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carefully;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hold fast to that which is good; </a:t>
            </a:r>
          </a:p>
        </p:txBody>
      </p:sp>
      <p:sp>
        <p:nvSpPr>
          <p:cNvPr id="4" name="TextBox 3">
            <a:extLst>
              <a:ext uri="{FF2B5EF4-FFF2-40B4-BE49-F238E27FC236}">
                <a16:creationId xmlns:a16="http://schemas.microsoft.com/office/drawing/2014/main" id="{7E874984-9459-4976-9F05-C5C74420FCCA}"/>
              </a:ext>
            </a:extLst>
          </p:cNvPr>
          <p:cNvSpPr txBox="1"/>
          <p:nvPr/>
        </p:nvSpPr>
        <p:spPr>
          <a:xfrm>
            <a:off x="0" y="3749457"/>
            <a:ext cx="12192000" cy="1384995"/>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Beloved, do not believe every spirit, but test the spirits to see whether they are 	from God, because many false prophets have gone out into the world. </a:t>
            </a:r>
          </a:p>
        </p:txBody>
      </p:sp>
      <p:sp>
        <p:nvSpPr>
          <p:cNvPr id="5" name="TextBox 4">
            <a:extLst>
              <a:ext uri="{FF2B5EF4-FFF2-40B4-BE49-F238E27FC236}">
                <a16:creationId xmlns:a16="http://schemas.microsoft.com/office/drawing/2014/main" id="{690DE3EC-B76A-4558-BB90-177507EB04FF}"/>
              </a:ext>
            </a:extLst>
          </p:cNvPr>
          <p:cNvSpPr txBox="1"/>
          <p:nvPr/>
        </p:nvSpPr>
        <p:spPr>
          <a:xfrm>
            <a:off x="0" y="3669817"/>
            <a:ext cx="12192000" cy="2677656"/>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a prophet or a dreamer of dreams arises among you and gives you a sign or a 	wonder,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sign or the wonder comes true, concerning which he spoke to you, saying, 	'Let us go after other gods (whom you have not known) and let us serve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58BEFBF-819C-45D0-8502-4A029CB97B94}"/>
              </a:ext>
            </a:extLst>
          </p:cNvPr>
          <p:cNvSpPr txBox="1"/>
          <p:nvPr/>
        </p:nvSpPr>
        <p:spPr>
          <a:xfrm>
            <a:off x="0" y="4147457"/>
            <a:ext cx="12192000" cy="2677656"/>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not listen to the words of that prophet or that dreamer of dreams; for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is testing you to find out if you love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with 	all your heart and with all your soul.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follow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and fear Him; and you shall keep His 	commandments, listen to His voice, serve Him, and cling to Him.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515C988-2F9F-4F34-ACB1-381D741CD87F}"/>
              </a:ext>
            </a:extLst>
          </p:cNvPr>
          <p:cNvSpPr txBox="1"/>
          <p:nvPr/>
        </p:nvSpPr>
        <p:spPr>
          <a:xfrm>
            <a:off x="0" y="4147457"/>
            <a:ext cx="12192000" cy="2677656"/>
          </a:xfrm>
          <a:prstGeom prst="rect">
            <a:avLst/>
          </a:prstGeom>
          <a:solidFill>
            <a:schemeClr val="bg1"/>
          </a:solidFill>
          <a:ln w="38100">
            <a:solidFill>
              <a:srgbClr val="1A04B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that prophet or that dreamer of dreams shall be put to death, because he has 	counseled rebellion against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who brought you from the land 	of Egypt and redeemed you from the house of slavery, to seduce you from the 	way in which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commanded you to walk. So you shall purge 	the evil from among you.</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46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4"/>
                                        </p:tgtEl>
                                        <p:attrNameLst>
                                          <p:attrName>ppt_w</p:attrName>
                                        </p:attrNameLst>
                                      </p:cBhvr>
                                      <p:tavLst>
                                        <p:tav tm="0">
                                          <p:val>
                                            <p:strVal val="ppt_w"/>
                                          </p:val>
                                        </p:tav>
                                        <p:tav tm="100000">
                                          <p:val>
                                            <p:fltVal val="0"/>
                                          </p:val>
                                        </p:tav>
                                      </p:tavLst>
                                    </p:anim>
                                    <p:anim calcmode="lin" valueType="num">
                                      <p:cBhvr>
                                        <p:cTn id="46" dur="500"/>
                                        <p:tgtEl>
                                          <p:spTgt spid="4"/>
                                        </p:tgtEl>
                                        <p:attrNameLst>
                                          <p:attrName>ppt_h</p:attrName>
                                        </p:attrNameLst>
                                      </p:cBhvr>
                                      <p:tavLst>
                                        <p:tav tm="0">
                                          <p:val>
                                            <p:strVal val="ppt_h"/>
                                          </p:val>
                                        </p:tav>
                                        <p:tav tm="100000">
                                          <p:val>
                                            <p:fltVal val="0"/>
                                          </p:val>
                                        </p:tav>
                                      </p:tavLst>
                                    </p:anim>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8"/>
                                        </p:tgtEl>
                                        <p:attrNameLst>
                                          <p:attrName>ppt_w</p:attrName>
                                        </p:attrNameLst>
                                      </p:cBhvr>
                                      <p:tavLst>
                                        <p:tav tm="0">
                                          <p:val>
                                            <p:strVal val="ppt_w"/>
                                          </p:val>
                                        </p:tav>
                                        <p:tav tm="100000">
                                          <p:val>
                                            <p:fltVal val="0"/>
                                          </p:val>
                                        </p:tav>
                                      </p:tavLst>
                                    </p:anim>
                                    <p:anim calcmode="lin" valueType="num">
                                      <p:cBhvr>
                                        <p:cTn id="74" dur="500"/>
                                        <p:tgtEl>
                                          <p:spTgt spid="8"/>
                                        </p:tgtEl>
                                        <p:attrNameLst>
                                          <p:attrName>ppt_h</p:attrName>
                                        </p:attrNameLst>
                                      </p:cBhvr>
                                      <p:tavLst>
                                        <p:tav tm="0">
                                          <p:val>
                                            <p:strVal val="ppt_h"/>
                                          </p:val>
                                        </p:tav>
                                        <p:tav tm="100000">
                                          <p:val>
                                            <p:fltVal val="0"/>
                                          </p:val>
                                        </p:tav>
                                      </p:tavLst>
                                    </p:anim>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7"/>
                                        </p:tgtEl>
                                        <p:attrNameLst>
                                          <p:attrName>ppt_w</p:attrName>
                                        </p:attrNameLst>
                                      </p:cBhvr>
                                      <p:tavLst>
                                        <p:tav tm="0">
                                          <p:val>
                                            <p:strVal val="ppt_w"/>
                                          </p:val>
                                        </p:tav>
                                        <p:tav tm="100000">
                                          <p:val>
                                            <p:fltVal val="0"/>
                                          </p:val>
                                        </p:tav>
                                      </p:tavLst>
                                    </p:anim>
                                    <p:anim calcmode="lin" valueType="num">
                                      <p:cBhvr>
                                        <p:cTn id="79" dur="500"/>
                                        <p:tgtEl>
                                          <p:spTgt spid="7"/>
                                        </p:tgtEl>
                                        <p:attrNameLst>
                                          <p:attrName>ppt_h</p:attrName>
                                        </p:attrNameLst>
                                      </p:cBhvr>
                                      <p:tavLst>
                                        <p:tav tm="0">
                                          <p:val>
                                            <p:strVal val="ppt_h"/>
                                          </p:val>
                                        </p:tav>
                                        <p:tav tm="100000">
                                          <p:val>
                                            <p:fltVal val="0"/>
                                          </p:val>
                                        </p:tav>
                                      </p:tavLst>
                                    </p:anim>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5"/>
                                        </p:tgtEl>
                                        <p:attrNameLst>
                                          <p:attrName>ppt_w</p:attrName>
                                        </p:attrNameLst>
                                      </p:cBhvr>
                                      <p:tavLst>
                                        <p:tav tm="0">
                                          <p:val>
                                            <p:strVal val="ppt_w"/>
                                          </p:val>
                                        </p:tav>
                                        <p:tav tm="100000">
                                          <p:val>
                                            <p:fltVal val="0"/>
                                          </p:val>
                                        </p:tav>
                                      </p:tavLst>
                                    </p:anim>
                                    <p:anim calcmode="lin" valueType="num">
                                      <p:cBhvr>
                                        <p:cTn id="84" dur="500"/>
                                        <p:tgtEl>
                                          <p:spTgt spid="5"/>
                                        </p:tgtEl>
                                        <p:attrNameLst>
                                          <p:attrName>ppt_h</p:attrName>
                                        </p:attrNameLst>
                                      </p:cBhvr>
                                      <p:tavLst>
                                        <p:tav tm="0">
                                          <p:val>
                                            <p:strVal val="ppt_h"/>
                                          </p:val>
                                        </p:tav>
                                        <p:tav tm="100000">
                                          <p:val>
                                            <p:fltVal val="0"/>
                                          </p:val>
                                        </p:tav>
                                      </p:tavLst>
                                    </p:anim>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7" grpId="0" animBg="1"/>
      <p:bldP spid="7" grpId="1" animBg="1"/>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38636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17:13-15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the Jews of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Thessalonica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found out that the word of God had been 	proclaimed by Paul in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Berea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also, they came there as well, agitating and stirring 	up the crowds.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Then immediately the brethren sent Paul out to go as far as the sea; and Silas and 	Timothy remained there.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those who escorted Paul brought him as far as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Athens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receiving a 	command for Silas and Timothy to come to him as soon as possible, they left.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Jews at Thessalonica heard that the word of God was being preached at 	Berea and came there stirring up the crowds in the same way they did at 	Thessalonica.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(Antioch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13:50</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Iconium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14:5-6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Lystra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14:19</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Berea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17:13</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Timothy and Silas stay at Berea while Paul is escorted to Athens: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Timothy and Silas were to come as soon as possible: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slides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2F79092-7CAA-4C2E-A405-478B031004B2}"/>
              </a:ext>
            </a:extLst>
          </p:cNvPr>
          <p:cNvSpPr txBox="1"/>
          <p:nvPr/>
        </p:nvSpPr>
        <p:spPr>
          <a:xfrm>
            <a:off x="0" y="0"/>
            <a:ext cx="12192000" cy="3570208"/>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14:5-6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Iconium</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an attempt was made by both the Gentiles and the Jews with their 	rulers, to mistreat and to stone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became aware of it and fled to the cities of Lycaonia, Lystra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surrounding region;</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3AB88658-0B58-4B73-804B-321E94F485F6}"/>
              </a:ext>
            </a:extLst>
          </p:cNvPr>
          <p:cNvSpPr txBox="1"/>
          <p:nvPr/>
        </p:nvSpPr>
        <p:spPr>
          <a:xfrm>
            <a:off x="0" y="4982820"/>
            <a:ext cx="12192000" cy="1384995"/>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Lystra</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Jews came from Antioch and Iconium, and having won over the crowds, they 	stoned Paul and dragged him out of the city, supposing him to be dead.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C63BE9B-A4F4-4B75-8D72-40AFF34C4BDD}"/>
                  </a:ext>
                </a:extLst>
              </p:cNvPr>
              <p:cNvGraphicFramePr>
                <a:graphicFrameLocks noChangeAspect="1"/>
              </p:cNvGraphicFramePr>
              <p:nvPr/>
            </p:nvGraphicFramePr>
            <p:xfrm>
              <a:off x="9593110" y="5846405"/>
              <a:ext cx="816428" cy="459241"/>
            </p:xfrm>
            <a:graphic>
              <a:graphicData uri="http://schemas.microsoft.com/office/powerpoint/2016/slidezoom">
                <pslz:sldZm>
                  <pslz:sldZmObj sldId="5205" cId="774881905">
                    <pslz:zmPr id="{AE657FB5-4839-41C4-AC15-23CDBB39C680}" returnToParent="0" transitionDur="1000">
                      <p166:blipFill xmlns:p166="http://schemas.microsoft.com/office/powerpoint/2016/6/main">
                        <a:blip r:embed="rId4"/>
                        <a:stretch>
                          <a:fillRect/>
                        </a:stretch>
                      </p166:blipFill>
                      <p166:spPr xmlns:p166="http://schemas.microsoft.com/office/powerpoint/2016/6/main">
                        <a:xfrm>
                          <a:off x="0" y="0"/>
                          <a:ext cx="816428" cy="459241"/>
                        </a:xfrm>
                        <a:prstGeom prst="rect">
                          <a:avLst/>
                        </a:prstGeom>
                        <a:ln w="3175">
                          <a:solidFill>
                            <a:prstClr val="ltGray"/>
                          </a:solid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EC63BE9B-A4F4-4B75-8D72-40AFF34C4BDD}"/>
                  </a:ext>
                </a:extLst>
              </p:cNvPr>
              <p:cNvPicPr>
                <a:picLocks noGrp="1" noRot="1" noChangeAspect="1" noMove="1" noResize="1" noEditPoints="1" noAdjustHandles="1" noChangeArrowheads="1" noChangeShapeType="1"/>
              </p:cNvPicPr>
              <p:nvPr/>
            </p:nvPicPr>
            <p:blipFill>
              <a:blip r:embed="rId6"/>
              <a:stretch>
                <a:fillRect/>
              </a:stretch>
            </p:blipFill>
            <p:spPr>
              <a:xfrm>
                <a:off x="9593110" y="5846405"/>
                <a:ext cx="816428" cy="459241"/>
              </a:xfrm>
              <a:prstGeom prst="rect">
                <a:avLst/>
              </a:prstGeom>
              <a:ln w="3175">
                <a:solidFill>
                  <a:prstClr val="ltGray"/>
                </a:solidFill>
              </a:ln>
            </p:spPr>
          </p:pic>
        </mc:Fallback>
      </mc:AlternateContent>
      <p:sp>
        <p:nvSpPr>
          <p:cNvPr id="4" name="TextBox 3">
            <a:extLst>
              <a:ext uri="{FF2B5EF4-FFF2-40B4-BE49-F238E27FC236}">
                <a16:creationId xmlns:a16="http://schemas.microsoft.com/office/drawing/2014/main" id="{E3D84FD1-2EF8-4CFC-AEBF-79681FD586DB}"/>
              </a:ext>
            </a:extLst>
          </p:cNvPr>
          <p:cNvSpPr txBox="1"/>
          <p:nvPr/>
        </p:nvSpPr>
        <p:spPr>
          <a:xfrm>
            <a:off x="0" y="4956313"/>
            <a:ext cx="12192000" cy="1815882"/>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13:50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Antioch</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Jews incited the devout women of prominence and the leading men of 	the city, and instigated a persecution against Paul and Barnabas, and drove them 	out of their district. </a:t>
            </a:r>
          </a:p>
        </p:txBody>
      </p:sp>
    </p:spTree>
    <p:extLst>
      <p:ext uri="{BB962C8B-B14F-4D97-AF65-F5344CB8AC3E}">
        <p14:creationId xmlns:p14="http://schemas.microsoft.com/office/powerpoint/2010/main" val="15823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4" grpId="0" animBg="1"/>
      <p:bldP spid="4"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17:16-17</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while Paul was waiting for them at Athens, his spirit was being provoked 	within him as he was observing the city full of idols.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he was reasoning in the synagogue with the Jews and the God-fearing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in the market place every day with those who happened to be 	present.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Timothy and Silas did arrive while Paul was in Athens but out of deep concern 	he sent them to the church at Thessalonica: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1Thess 3:1-2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Provoked observing idols that filled Athens: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sharpen – the idea that the 	presence of so many idols poked Paul’s spirit moving him to anger.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Septuagint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 9:18;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106:29</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This anger motivated him to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the Jews and God fearing Gentiles in 	the synagogue and with the Athenian people in the market place: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17:2; 18:4; 18:19; 19:8-9; 24:25</a:t>
            </a:r>
          </a:p>
        </p:txBody>
      </p:sp>
      <p:sp>
        <p:nvSpPr>
          <p:cNvPr id="5" name="Speech Bubble: Rectangle 4">
            <a:extLst>
              <a:ext uri="{FF2B5EF4-FFF2-40B4-BE49-F238E27FC236}">
                <a16:creationId xmlns:a16="http://schemas.microsoft.com/office/drawing/2014/main" id="{52E98080-2466-452E-8EA0-585BE979DDD9}"/>
              </a:ext>
            </a:extLst>
          </p:cNvPr>
          <p:cNvSpPr/>
          <p:nvPr/>
        </p:nvSpPr>
        <p:spPr>
          <a:xfrm>
            <a:off x="0" y="2658985"/>
            <a:ext cx="12192000" cy="2503926"/>
          </a:xfrm>
          <a:prstGeom prst="wedgeRectCallout">
            <a:avLst>
              <a:gd name="adj1" fmla="val -8596"/>
              <a:gd name="adj2" fmla="val 6663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Original Word: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δι</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αλέγομαι</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dialegomai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Usage Notes: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think different things with oneself, to ponder," </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then, "to dispute with others," is translated "to reason"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p:txBody>
      </p:sp>
      <p:sp>
        <p:nvSpPr>
          <p:cNvPr id="2" name="TextBox 1">
            <a:extLst>
              <a:ext uri="{FF2B5EF4-FFF2-40B4-BE49-F238E27FC236}">
                <a16:creationId xmlns:a16="http://schemas.microsoft.com/office/drawing/2014/main" id="{F740EFE8-703F-48EB-BE74-F34F59F407F9}"/>
              </a:ext>
            </a:extLst>
          </p:cNvPr>
          <p:cNvSpPr txBox="1"/>
          <p:nvPr/>
        </p:nvSpPr>
        <p:spPr>
          <a:xfrm>
            <a:off x="0" y="3777916"/>
            <a:ext cx="12192000" cy="2246769"/>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3:1-2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when we could endure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longer, we thought it best to be left behind 	at Athens alone,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we sent Timothy, our brother and God's fellow worker in the gospel of Christ, 	to strengthen and encourage you as to your faith, </a:t>
            </a:r>
          </a:p>
        </p:txBody>
      </p:sp>
      <p:sp>
        <p:nvSpPr>
          <p:cNvPr id="4" name="TextBox 3">
            <a:extLst>
              <a:ext uri="{FF2B5EF4-FFF2-40B4-BE49-F238E27FC236}">
                <a16:creationId xmlns:a16="http://schemas.microsoft.com/office/drawing/2014/main" id="{E1C84806-62A2-4DD5-857B-85D24EA733D9}"/>
              </a:ext>
            </a:extLst>
          </p:cNvPr>
          <p:cNvSpPr txBox="1"/>
          <p:nvPr/>
        </p:nvSpPr>
        <p:spPr>
          <a:xfrm>
            <a:off x="0" y="2586787"/>
            <a:ext cx="12192000" cy="1384995"/>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106:29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Thus they provoked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anger with their deeds, And the plague broke out 	among them. </a:t>
            </a:r>
          </a:p>
        </p:txBody>
      </p:sp>
      <p:sp>
        <p:nvSpPr>
          <p:cNvPr id="7" name="TextBox 6">
            <a:extLst>
              <a:ext uri="{FF2B5EF4-FFF2-40B4-BE49-F238E27FC236}">
                <a16:creationId xmlns:a16="http://schemas.microsoft.com/office/drawing/2014/main" id="{B985D8FD-43CA-4BF9-B972-88524BCB230E}"/>
              </a:ext>
            </a:extLst>
          </p:cNvPr>
          <p:cNvSpPr txBox="1"/>
          <p:nvPr/>
        </p:nvSpPr>
        <p:spPr>
          <a:xfrm>
            <a:off x="0" y="2791326"/>
            <a:ext cx="12192000" cy="2477601"/>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according to Paul's custom, he went to them, and for three Sabbaths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reasoned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them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the Scriptures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CF2A82B5-D341-4D7C-9A0B-2ACFBD710B25}"/>
              </a:ext>
            </a:extLst>
          </p:cNvPr>
          <p:cNvSpPr txBox="1"/>
          <p:nvPr/>
        </p:nvSpPr>
        <p:spPr>
          <a:xfrm>
            <a:off x="0" y="2791326"/>
            <a:ext cx="12192000" cy="2477601"/>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was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synagogue every Sabbath and trying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persuade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Jews and Greeks.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75C47DE-E026-4D6C-9F36-19CCD7E65A83}"/>
              </a:ext>
            </a:extLst>
          </p:cNvPr>
          <p:cNvSpPr txBox="1"/>
          <p:nvPr/>
        </p:nvSpPr>
        <p:spPr>
          <a:xfrm>
            <a:off x="0" y="2743198"/>
            <a:ext cx="12192000" cy="2708434"/>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came to Ephesus, and he left them there. Now he himself entered the 	synagogue and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the Jews.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1A71748-131F-451B-894D-73B2A0717902}"/>
              </a:ext>
            </a:extLst>
          </p:cNvPr>
          <p:cNvSpPr txBox="1"/>
          <p:nvPr/>
        </p:nvSpPr>
        <p:spPr>
          <a:xfrm>
            <a:off x="0" y="2719134"/>
            <a:ext cx="12192000" cy="2677656"/>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19:8-9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entered the synagogue and continued speaking out boldly for three 	months,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persuading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about the kingdom of 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some were becoming hardened and disobedient, speaking evil of the 	Way before the people, he withdrew from them and took away the disciples,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reasoning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daily in the school of Tyrannus. </a:t>
            </a:r>
          </a:p>
        </p:txBody>
      </p:sp>
      <p:sp>
        <p:nvSpPr>
          <p:cNvPr id="12" name="TextBox 11">
            <a:extLst>
              <a:ext uri="{FF2B5EF4-FFF2-40B4-BE49-F238E27FC236}">
                <a16:creationId xmlns:a16="http://schemas.microsoft.com/office/drawing/2014/main" id="{7DB9975E-4CBE-4271-8BE6-FC5B9F1E53F3}"/>
              </a:ext>
            </a:extLst>
          </p:cNvPr>
          <p:cNvSpPr txBox="1"/>
          <p:nvPr/>
        </p:nvSpPr>
        <p:spPr>
          <a:xfrm>
            <a:off x="0" y="2731166"/>
            <a:ext cx="12192000" cy="2677656"/>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as he was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discussing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righteousness, self-control and the judgment to 	come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Felix became frightened and said, "Go away for the present, and when I 	find time I will summon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FF0ED81-39A7-4A3B-B00A-78E77BF30E62}"/>
              </a:ext>
            </a:extLst>
          </p:cNvPr>
          <p:cNvSpPr txBox="1"/>
          <p:nvPr/>
        </p:nvSpPr>
        <p:spPr>
          <a:xfrm>
            <a:off x="0" y="0"/>
            <a:ext cx="12192000" cy="3770263"/>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9:18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fell down before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at the first, forty days and nights; I neither ate 	bread nor drank water, because of all your sin which you had committed in doing 	what was evil in the sight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provoke Him to anger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828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fill="hold"/>
                                        <p:tgtEl>
                                          <p:spTgt spid="11"/>
                                        </p:tgtEl>
                                        <p:attrNameLst>
                                          <p:attrName>ppt_w</p:attrName>
                                        </p:attrNameLst>
                                      </p:cBhvr>
                                      <p:tavLst>
                                        <p:tav tm="0">
                                          <p:val>
                                            <p:fltVal val="0"/>
                                          </p:val>
                                        </p:tav>
                                        <p:tav tm="100000">
                                          <p:val>
                                            <p:strVal val="#ppt_w"/>
                                          </p:val>
                                        </p:tav>
                                      </p:tavLst>
                                    </p:anim>
                                    <p:anim calcmode="lin" valueType="num">
                                      <p:cBhvr>
                                        <p:cTn id="118" dur="500" fill="hold"/>
                                        <p:tgtEl>
                                          <p:spTgt spid="11"/>
                                        </p:tgtEl>
                                        <p:attrNameLst>
                                          <p:attrName>ppt_h</p:attrName>
                                        </p:attrNameLst>
                                      </p:cBhvr>
                                      <p:tavLst>
                                        <p:tav tm="0">
                                          <p:val>
                                            <p:fltVal val="0"/>
                                          </p:val>
                                        </p:tav>
                                        <p:tav tm="100000">
                                          <p:val>
                                            <p:strVal val="#ppt_h"/>
                                          </p:val>
                                        </p:tav>
                                      </p:tavLst>
                                    </p:anim>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1"/>
                                        </p:tgtEl>
                                        <p:attrNameLst>
                                          <p:attrName>ppt_w</p:attrName>
                                        </p:attrNameLst>
                                      </p:cBhvr>
                                      <p:tavLst>
                                        <p:tav tm="0">
                                          <p:val>
                                            <p:strVal val="ppt_w"/>
                                          </p:val>
                                        </p:tav>
                                        <p:tav tm="100000">
                                          <p:val>
                                            <p:fltVal val="0"/>
                                          </p:val>
                                        </p:tav>
                                      </p:tavLst>
                                    </p:anim>
                                    <p:anim calcmode="lin" valueType="num">
                                      <p:cBhvr>
                                        <p:cTn id="124" dur="500"/>
                                        <p:tgtEl>
                                          <p:spTgt spid="11"/>
                                        </p:tgtEl>
                                        <p:attrNameLst>
                                          <p:attrName>ppt_h</p:attrName>
                                        </p:attrNameLst>
                                      </p:cBhvr>
                                      <p:tavLst>
                                        <p:tav tm="0">
                                          <p:val>
                                            <p:strVal val="ppt_h"/>
                                          </p:val>
                                        </p:tav>
                                        <p:tav tm="100000">
                                          <p:val>
                                            <p:fltVal val="0"/>
                                          </p:val>
                                        </p:tav>
                                      </p:tavLst>
                                    </p:anim>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2"/>
                                        </p:tgtEl>
                                        <p:attrNameLst>
                                          <p:attrName>style.visibility</p:attrName>
                                        </p:attrNameLst>
                                      </p:cBhvr>
                                      <p:to>
                                        <p:strVal val="visible"/>
                                      </p:to>
                                    </p:set>
                                    <p:anim calcmode="lin" valueType="num">
                                      <p:cBhvr>
                                        <p:cTn id="131" dur="500" fill="hold"/>
                                        <p:tgtEl>
                                          <p:spTgt spid="12"/>
                                        </p:tgtEl>
                                        <p:attrNameLst>
                                          <p:attrName>ppt_w</p:attrName>
                                        </p:attrNameLst>
                                      </p:cBhvr>
                                      <p:tavLst>
                                        <p:tav tm="0">
                                          <p:val>
                                            <p:fltVal val="0"/>
                                          </p:val>
                                        </p:tav>
                                        <p:tav tm="100000">
                                          <p:val>
                                            <p:strVal val="#ppt_w"/>
                                          </p:val>
                                        </p:tav>
                                      </p:tavLst>
                                    </p:anim>
                                    <p:anim calcmode="lin" valueType="num">
                                      <p:cBhvr>
                                        <p:cTn id="132" dur="500" fill="hold"/>
                                        <p:tgtEl>
                                          <p:spTgt spid="12"/>
                                        </p:tgtEl>
                                        <p:attrNameLst>
                                          <p:attrName>ppt_h</p:attrName>
                                        </p:attrNameLst>
                                      </p:cBhvr>
                                      <p:tavLst>
                                        <p:tav tm="0">
                                          <p:val>
                                            <p:fltVal val="0"/>
                                          </p:val>
                                        </p:tav>
                                        <p:tav tm="100000">
                                          <p:val>
                                            <p:strVal val="#ppt_h"/>
                                          </p:val>
                                        </p:tav>
                                      </p:tavLst>
                                    </p:anim>
                                    <p:animEffect transition="in" filter="fade">
                                      <p:cBhvr>
                                        <p:cTn id="133" dur="500"/>
                                        <p:tgtEl>
                                          <p:spTgt spid="12"/>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12"/>
                                        </p:tgtEl>
                                        <p:attrNameLst>
                                          <p:attrName>ppt_w</p:attrName>
                                        </p:attrNameLst>
                                      </p:cBhvr>
                                      <p:tavLst>
                                        <p:tav tm="0">
                                          <p:val>
                                            <p:strVal val="ppt_w"/>
                                          </p:val>
                                        </p:tav>
                                        <p:tav tm="100000">
                                          <p:val>
                                            <p:fltVal val="0"/>
                                          </p:val>
                                        </p:tav>
                                      </p:tavLst>
                                    </p:anim>
                                    <p:anim calcmode="lin" valueType="num">
                                      <p:cBhvr>
                                        <p:cTn id="138" dur="500"/>
                                        <p:tgtEl>
                                          <p:spTgt spid="12"/>
                                        </p:tgtEl>
                                        <p:attrNameLst>
                                          <p:attrName>ppt_h</p:attrName>
                                        </p:attrNameLst>
                                      </p:cBhvr>
                                      <p:tavLst>
                                        <p:tav tm="0">
                                          <p:val>
                                            <p:strVal val="ppt_h"/>
                                          </p:val>
                                        </p:tav>
                                        <p:tav tm="100000">
                                          <p:val>
                                            <p:fltVal val="0"/>
                                          </p:val>
                                        </p:tav>
                                      </p:tavLst>
                                    </p:anim>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2" grpId="1" animBg="1"/>
      <p:bldP spid="4" grpId="0" animBg="1"/>
      <p:bldP spid="4"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3" grpId="0" animBg="1"/>
      <p:bldP spid="3"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703269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17:18-20 </a:t>
            </a:r>
            <a:r>
              <a:rPr kumimoji="0" lang="en-US" sz="27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7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also some of the Epicurean and Stoic philosophers were conversing with him. 	Some were saying, "What would this idle babbler wish to say?" Others, "He seems 	to 	be a proclaimer of strange deities,"—because he was preaching Jesus and the 	resurrection. </a:t>
            </a:r>
            <a:b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took him and brought him to the Areopagus, saying, "May we know what 	this new teaching is which you are proclaiming? </a:t>
            </a:r>
            <a:b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you are bringing some strange things to our ears; so we want to know what 	these things mean."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Epicurean and Stoic philosophers: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Both believed man is the ruler of life</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said Paul was a Babbler: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seed picker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who picks up scraps of 			knowledge and passes it off as truth. This is not a compliment.</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Strange deities, because he preached Jesus and the resurrection: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evil 			spirits or demons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15:1-4; Rom 1:4</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Areopagus:</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4DC87BC-702F-43FB-AC3B-AFA94A279869}"/>
                  </a:ext>
                </a:extLst>
              </p:cNvPr>
              <p:cNvGraphicFramePr>
                <a:graphicFrameLocks noChangeAspect="1"/>
              </p:cNvGraphicFramePr>
              <p:nvPr/>
            </p:nvGraphicFramePr>
            <p:xfrm>
              <a:off x="2916664" y="6457950"/>
              <a:ext cx="711200" cy="400050"/>
            </p:xfrm>
            <a:graphic>
              <a:graphicData uri="http://schemas.microsoft.com/office/powerpoint/2016/slidezoom">
                <pslz:sldZm>
                  <pslz:sldZmObj sldId="5208" cId="1650683360">
                    <pslz:zmPr id="{4C411876-0BF3-4AD3-B62C-B904F964445B}" returnToParent="0" transitionDur="1000">
                      <p166:blipFill xmlns:p166="http://schemas.microsoft.com/office/powerpoint/2016/6/main">
                        <a:blip r:embed="rId4"/>
                        <a:stretch>
                          <a:fillRect/>
                        </a:stretch>
                      </p166:blipFill>
                      <p166:spPr xmlns:p166="http://schemas.microsoft.com/office/powerpoint/2016/6/main">
                        <a:xfrm>
                          <a:off x="0" y="0"/>
                          <a:ext cx="711200" cy="400050"/>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E4DC87BC-702F-43FB-AC3B-AFA94A279869}"/>
                  </a:ext>
                </a:extLst>
              </p:cNvPr>
              <p:cNvPicPr>
                <a:picLocks noGrp="1" noRot="1" noChangeAspect="1" noMove="1" noResize="1" noEditPoints="1" noAdjustHandles="1" noChangeArrowheads="1" noChangeShapeType="1"/>
              </p:cNvPicPr>
              <p:nvPr/>
            </p:nvPicPr>
            <p:blipFill>
              <a:blip r:embed="rId5"/>
              <a:stretch>
                <a:fillRect/>
              </a:stretch>
            </p:blipFill>
            <p:spPr>
              <a:xfrm>
                <a:off x="2916664" y="6457950"/>
                <a:ext cx="711200" cy="400050"/>
              </a:xfrm>
              <a:prstGeom prst="rect">
                <a:avLst/>
              </a:prstGeom>
              <a:ln w="3175">
                <a:solidFill>
                  <a:prstClr val="ltGray"/>
                </a:solidFill>
              </a:ln>
            </p:spPr>
          </p:pic>
        </mc:Fallback>
      </mc:AlternateContent>
      <p:sp>
        <p:nvSpPr>
          <p:cNvPr id="4" name="TextBox 3">
            <a:extLst>
              <a:ext uri="{FF2B5EF4-FFF2-40B4-BE49-F238E27FC236}">
                <a16:creationId xmlns:a16="http://schemas.microsoft.com/office/drawing/2014/main" id="{F68F39BF-E94C-418E-8DB5-B732E65D0CB5}"/>
              </a:ext>
            </a:extLst>
          </p:cNvPr>
          <p:cNvSpPr txBox="1"/>
          <p:nvPr/>
        </p:nvSpPr>
        <p:spPr>
          <a:xfrm>
            <a:off x="0" y="48128"/>
            <a:ext cx="12192000" cy="5293757"/>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 make known to you, brethren, the gospel which I preached to you, which 	also you received, in which also you stand,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which also you are saved, if you hold fast the word which I preached to you, 	unless you believed in vain.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delivered to you as of first importance what I also received, that Christ died 	for our sins according to the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He was buried, and that He was raised on the third day according to the 	Scriptures,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64BED7C-20BA-4F54-A177-709C63F48314}"/>
              </a:ext>
            </a:extLst>
          </p:cNvPr>
          <p:cNvSpPr txBox="1"/>
          <p:nvPr/>
        </p:nvSpPr>
        <p:spPr>
          <a:xfrm>
            <a:off x="0" y="3934328"/>
            <a:ext cx="12192000" cy="1384995"/>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was declared the Son of God with power by the resurrection from the dead, 	according to the Spirit of holiness, Jesus Christ our Lord, </a:t>
            </a:r>
          </a:p>
        </p:txBody>
      </p:sp>
    </p:spTree>
    <p:extLst>
      <p:ext uri="{BB962C8B-B14F-4D97-AF65-F5344CB8AC3E}">
        <p14:creationId xmlns:p14="http://schemas.microsoft.com/office/powerpoint/2010/main" val="134480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5"/>
                                        </p:tgtEl>
                                        <p:attrNameLst>
                                          <p:attrName>ppt_w</p:attrName>
                                        </p:attrNameLst>
                                      </p:cBhvr>
                                      <p:tavLst>
                                        <p:tav tm="0">
                                          <p:val>
                                            <p:strVal val="ppt_w"/>
                                          </p:val>
                                        </p:tav>
                                        <p:tav tm="100000">
                                          <p:val>
                                            <p:fltVal val="0"/>
                                          </p:val>
                                        </p:tav>
                                      </p:tavLst>
                                    </p:anim>
                                    <p:anim calcmode="lin" valueType="num">
                                      <p:cBhvr>
                                        <p:cTn id="40" dur="500"/>
                                        <p:tgtEl>
                                          <p:spTgt spid="5"/>
                                        </p:tgtEl>
                                        <p:attrNameLst>
                                          <p:attrName>ppt_h</p:attrName>
                                        </p:attrNameLst>
                                      </p:cBhvr>
                                      <p:tavLst>
                                        <p:tav tm="0">
                                          <p:val>
                                            <p:strVal val="ppt_h"/>
                                          </p:val>
                                        </p:tav>
                                        <p:tav tm="100000">
                                          <p:val>
                                            <p:fltVal val="0"/>
                                          </p:val>
                                        </p:tav>
                                      </p:tavLst>
                                    </p:anim>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0F2E31-FC06-4EBE-8B7F-6850BEFF029D}"/>
              </a:ext>
            </a:extLst>
          </p:cNvPr>
          <p:cNvSpPr txBox="1"/>
          <p:nvPr/>
        </p:nvSpPr>
        <p:spPr>
          <a:xfrm>
            <a:off x="0" y="0"/>
            <a:ext cx="12192000" cy="4693593"/>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DOES ONE PRESENT THE GOSPEL TO:</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Those who do not believe in the Bible nor the God the Bible?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Who believe that if there is a God he is indifferent to the wellbeing of 							mankind?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Who are steeped in superstitious beliefs such as nature is God, man is God?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Who believe that man is the ultimate source of truth and that man is making 				the world a more perfect place as his knowledge increases in passage of time?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We are going to examine Paul’s method of teaching such people.</a:t>
            </a:r>
          </a:p>
        </p:txBody>
      </p:sp>
    </p:spTree>
    <p:extLst>
      <p:ext uri="{BB962C8B-B14F-4D97-AF65-F5344CB8AC3E}">
        <p14:creationId xmlns:p14="http://schemas.microsoft.com/office/powerpoint/2010/main" val="4071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386364"/>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17:21-23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all the Athenians and the strangers visiting there used to spend their time in 	nothing other than telling or hearing something new.)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Paul stood in the midst of the Areopagus and said, "Men of Athens, I observe 	that you are very religious in all respects.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while I was passing through and examining the objects of your worship, I 	also found an altar with this inscription, 'TO AN UNKNOWN GOD.' Therefore 	what you worship in ignorance, this I proclaim to you.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Telling or hearing something new: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2Tim 3:6-7</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place where they went to hear speakers present some new thing is the 	Areopagus: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Paul observed they were a very superstitious people who even worshiped a God 	they did not know: </a:t>
            </a:r>
          </a:p>
        </p:txBody>
      </p:sp>
      <p:sp>
        <p:nvSpPr>
          <p:cNvPr id="3" name="TextBox 2">
            <a:extLst>
              <a:ext uri="{FF2B5EF4-FFF2-40B4-BE49-F238E27FC236}">
                <a16:creationId xmlns:a16="http://schemas.microsoft.com/office/drawing/2014/main" id="{1EE356BD-2167-4EFB-A64A-398F2EBE555A}"/>
              </a:ext>
            </a:extLst>
          </p:cNvPr>
          <p:cNvSpPr txBox="1"/>
          <p:nvPr/>
        </p:nvSpPr>
        <p:spPr>
          <a:xfrm>
            <a:off x="0" y="4180874"/>
            <a:ext cx="12192000" cy="1815882"/>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3:6-7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among them are those who enter into households and captivate weak women 	weighed down with sins, led on by various impulses,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always learning and never able to come to the knowledge of the truth. </a:t>
            </a:r>
          </a:p>
        </p:txBody>
      </p:sp>
    </p:spTree>
    <p:extLst>
      <p:ext uri="{BB962C8B-B14F-4D97-AF65-F5344CB8AC3E}">
        <p14:creationId xmlns:p14="http://schemas.microsoft.com/office/powerpoint/2010/main" val="40536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5524589"/>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17:24-25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God who made the world and all things in it, since He is Lord of heaven 	and earth, does not dwell in temples made with hands;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nor is He served by human hands, as though He needed anything, since He 	Himself gives to all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people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life and breath and all things;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Athenians could accept the concept that there is a creator, a God of gods 	created all things: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Such a powerful creator has no needs which man provides since he created 				everything, including man.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1Kgs 8:27;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50:8-13; 	</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Man’s existence is entirely dependent upon God. God is never dependent upon 		man: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104:27-30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(entire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312D149-51EE-45E0-B1FB-81A2C7525879}"/>
              </a:ext>
            </a:extLst>
          </p:cNvPr>
          <p:cNvSpPr txBox="1"/>
          <p:nvPr/>
        </p:nvSpPr>
        <p:spPr>
          <a:xfrm>
            <a:off x="0" y="0"/>
            <a:ext cx="12192000" cy="4401205"/>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104:27-30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all wait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You To give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them their food in due season.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give to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gather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 up;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open Your hand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are satisfied 	with good.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hide Your face,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are dismayed;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take away their spirit,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expire 	And return to their dust.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send forth Your Spirit,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they are created;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 renew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the face of the 	ground.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0273A0D-FD1A-45FF-B131-1F2C7089EA45}"/>
              </a:ext>
            </a:extLst>
          </p:cNvPr>
          <p:cNvSpPr txBox="1"/>
          <p:nvPr/>
        </p:nvSpPr>
        <p:spPr>
          <a:xfrm>
            <a:off x="0" y="4408714"/>
            <a:ext cx="12192000" cy="1384995"/>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Kings 8:27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"But will God indeed dwell on the earth? Behold, </a:t>
            </a:r>
            <a:r>
              <a:rPr kumimoji="0" lang="en-US" sz="2800" b="1"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heaven and the highest 	heaven cannot contain You</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 how much less this house which I have built! </a:t>
            </a:r>
          </a:p>
        </p:txBody>
      </p:sp>
      <p:sp>
        <p:nvSpPr>
          <p:cNvPr id="5" name="TextBox 4">
            <a:extLst>
              <a:ext uri="{FF2B5EF4-FFF2-40B4-BE49-F238E27FC236}">
                <a16:creationId xmlns:a16="http://schemas.microsoft.com/office/drawing/2014/main" id="{90828244-6F3A-4E4C-B447-3831B7027BF1}"/>
              </a:ext>
            </a:extLst>
          </p:cNvPr>
          <p:cNvSpPr txBox="1"/>
          <p:nvPr/>
        </p:nvSpPr>
        <p:spPr>
          <a:xfrm>
            <a:off x="0" y="0"/>
            <a:ext cx="12192000" cy="3539430"/>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50:8-13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not reprove you for your sacrifices, And your burnt offerings are continually 	before Me.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shall take no young bull out of your house Nor male goats out of your folds.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every beast of the forest is Mine, The cattle on a thousand hills.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know every bird of the mountains, And everything that moves in the field 	is Mine.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19A5FD0-44B8-48D9-8524-E5E5792B2378}"/>
              </a:ext>
            </a:extLst>
          </p:cNvPr>
          <p:cNvSpPr txBox="1"/>
          <p:nvPr/>
        </p:nvSpPr>
        <p:spPr>
          <a:xfrm>
            <a:off x="0" y="491633"/>
            <a:ext cx="12191999" cy="3108543"/>
          </a:xfrm>
          <a:prstGeom prst="rect">
            <a:avLst/>
          </a:prstGeom>
          <a:solidFill>
            <a:schemeClr val="bg1"/>
          </a:solidFill>
          <a:ln w="38100">
            <a:solidFill>
              <a:srgbClr val="0070C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I were hungry I would not tell you, For the world is Mine, and all it 	contains.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I eat the flesh of bulls Or drink the blood of male goats?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19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5"/>
                                        </p:tgtEl>
                                        <p:attrNameLst>
                                          <p:attrName>ppt_w</p:attrName>
                                        </p:attrNameLst>
                                      </p:cBhvr>
                                      <p:tavLst>
                                        <p:tav tm="0">
                                          <p:val>
                                            <p:strVal val="ppt_w"/>
                                          </p:val>
                                        </p:tav>
                                        <p:tav tm="100000">
                                          <p:val>
                                            <p:fltVal val="0"/>
                                          </p:val>
                                        </p:tav>
                                      </p:tavLst>
                                    </p:anim>
                                    <p:anim calcmode="lin" valueType="num">
                                      <p:cBhvr>
                                        <p:cTn id="48" dur="500"/>
                                        <p:tgtEl>
                                          <p:spTgt spid="5"/>
                                        </p:tgtEl>
                                        <p:attrNameLst>
                                          <p:attrName>ppt_h</p:attrName>
                                        </p:attrNameLst>
                                      </p:cBhvr>
                                      <p:tavLst>
                                        <p:tav tm="0">
                                          <p:val>
                                            <p:strVal val="ppt_h"/>
                                          </p:val>
                                        </p:tav>
                                        <p:tav tm="100000">
                                          <p:val>
                                            <p:fltVal val="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5" grpId="0" animBg="1"/>
      <p:bldP spid="5" grpId="1" animBg="1"/>
      <p:bldP spid="7" grpId="0" animBg="1"/>
      <p:bldP spid="7"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5955476"/>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17:26-27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made from one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every nation of mankind to live on all the face of the 	earth, having determined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appointed times and the boundaries of their 	habitation,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they would seek God, if perhaps they might grope for Him and find Him, 	though He is not far from each one of us;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That man and this world are product of an intelligent God who has designed the 	creation and set the boundaries of the various nations of men:</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divine purpose in the design of this world is that mankind might seek to 			find 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7:7-8; Ro 1:20; Acts 14:15-17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He made from one every nation of mankind and appointed times and 							boundaries: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Gen 9:19; Dt 32:8; Gen 11:7-9; Job 12:23; Gen 15:13-16;</a:t>
            </a:r>
          </a:p>
        </p:txBody>
      </p:sp>
      <p:sp>
        <p:nvSpPr>
          <p:cNvPr id="4" name="TextBox 3">
            <a:extLst>
              <a:ext uri="{FF2B5EF4-FFF2-40B4-BE49-F238E27FC236}">
                <a16:creationId xmlns:a16="http://schemas.microsoft.com/office/drawing/2014/main" id="{FF9838A6-3889-4143-A7A1-E9EF2F669E88}"/>
              </a:ext>
            </a:extLst>
          </p:cNvPr>
          <p:cNvSpPr txBox="1"/>
          <p:nvPr/>
        </p:nvSpPr>
        <p:spPr>
          <a:xfrm>
            <a:off x="0" y="0"/>
            <a:ext cx="12192000" cy="3970318"/>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14:15-17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saying,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"Men, why are you doing these things? We are also men of the same 	nature as you, and preach the gospel to you that you should turn from these vain 	things to a living God, </a:t>
            </a:r>
            <a:r>
              <a:rPr kumimoji="0" lang="en-US" sz="2800" b="1" i="0" u="none" strike="noStrike" kern="1200" cap="small"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WHO MADE THE HEAVEN AND THE EARTH AND 	THE SEA AND ALL THAT IS IN THEM</a:t>
            </a:r>
            <a:r>
              <a:rPr kumimoji="0" lang="en-US" sz="2800" b="1"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"In the generations gone by He permitted all the nations to go their own ways; </a:t>
            </a:r>
            <a:b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and yet He did not leave Himself without witness, in that He did good and gave 	you rains from heaven and fruitful seasons, satisfying your hearts with food and 	gladness." </a:t>
            </a:r>
          </a:p>
        </p:txBody>
      </p:sp>
      <p:sp>
        <p:nvSpPr>
          <p:cNvPr id="5" name="TextBox 4">
            <a:extLst>
              <a:ext uri="{FF2B5EF4-FFF2-40B4-BE49-F238E27FC236}">
                <a16:creationId xmlns:a16="http://schemas.microsoft.com/office/drawing/2014/main" id="{ED8C28DD-813C-4DF0-823F-284643235D69}"/>
              </a:ext>
            </a:extLst>
          </p:cNvPr>
          <p:cNvSpPr txBox="1"/>
          <p:nvPr/>
        </p:nvSpPr>
        <p:spPr>
          <a:xfrm>
            <a:off x="0" y="2910271"/>
            <a:ext cx="12192000" cy="1815882"/>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9:19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These three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sons of Noah, and from these the whole earth was 	populated. </a:t>
            </a:r>
          </a:p>
        </p:txBody>
      </p:sp>
      <p:sp>
        <p:nvSpPr>
          <p:cNvPr id="7" name="TextBox 6">
            <a:extLst>
              <a:ext uri="{FF2B5EF4-FFF2-40B4-BE49-F238E27FC236}">
                <a16:creationId xmlns:a16="http://schemas.microsoft.com/office/drawing/2014/main" id="{9C2111AC-67FF-47F1-A17E-E2341BC9C3B3}"/>
              </a:ext>
            </a:extLst>
          </p:cNvPr>
          <p:cNvSpPr txBox="1"/>
          <p:nvPr/>
        </p:nvSpPr>
        <p:spPr>
          <a:xfrm>
            <a:off x="0" y="0"/>
            <a:ext cx="12192000" cy="2677656"/>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32:8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 Most High gave the nations their inheritance, When He separated the 	sons of man, He set the boundaries of the peoples According to the number of the 	sons of Israel.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02EFCFE-A1DE-4FEC-BBC6-CCF53D4D8236}"/>
              </a:ext>
            </a:extLst>
          </p:cNvPr>
          <p:cNvSpPr txBox="1"/>
          <p:nvPr/>
        </p:nvSpPr>
        <p:spPr>
          <a:xfrm>
            <a:off x="0" y="0"/>
            <a:ext cx="12192000" cy="4832092"/>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15:13-16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to Abram,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"Know for certain that your descendants will be strangers in 	a land that is not theirs, where they will be enslaved and oppressed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four hundred 	years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 will also judge the nation whom they will serve, and afterward they will 	come out with many possessions.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for you, you shall go to your fathers in peace; you will be buried at a good 	old age.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"Then in the fourth generation they will return here, for the iniquity of the 	Amorite is not yet complete."   </a:t>
            </a:r>
            <a:r>
              <a:rPr kumimoji="0" lang="en-US" sz="2800" b="0" i="1"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(Gal 3:16-17 a generation is approx. 100 years)</a:t>
            </a:r>
          </a:p>
        </p:txBody>
      </p:sp>
      <p:sp>
        <p:nvSpPr>
          <p:cNvPr id="8" name="TextBox 7">
            <a:extLst>
              <a:ext uri="{FF2B5EF4-FFF2-40B4-BE49-F238E27FC236}">
                <a16:creationId xmlns:a16="http://schemas.microsoft.com/office/drawing/2014/main" id="{8E49CD9F-0D71-45C2-B87D-58B9134CB53A}"/>
              </a:ext>
            </a:extLst>
          </p:cNvPr>
          <p:cNvSpPr txBox="1"/>
          <p:nvPr/>
        </p:nvSpPr>
        <p:spPr>
          <a:xfrm>
            <a:off x="0" y="2695087"/>
            <a:ext cx="12192000" cy="2246769"/>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Job 12:23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makes the nations great, then destroys them; He enlarges the nations, then 	leads them away.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805EDE5-5959-4C31-93A6-44A1F1850B6C}"/>
              </a:ext>
            </a:extLst>
          </p:cNvPr>
          <p:cNvSpPr txBox="1"/>
          <p:nvPr/>
        </p:nvSpPr>
        <p:spPr>
          <a:xfrm>
            <a:off x="0" y="43544"/>
            <a:ext cx="12192000" cy="3570208"/>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7:7-8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"Ask, and it will be given to you; seek, and you will find; knock, and it will be 	opened to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everyone who asks receives, and he who seeks finds, and to him who knocks 	it will be opened.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8050A6C-1490-497A-AC4C-0D77FB7E017B}"/>
              </a:ext>
            </a:extLst>
          </p:cNvPr>
          <p:cNvSpPr txBox="1"/>
          <p:nvPr/>
        </p:nvSpPr>
        <p:spPr>
          <a:xfrm>
            <a:off x="0" y="4800600"/>
            <a:ext cx="12192000" cy="1815882"/>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since the creation of the world His invisible attributes, His eternal power and 	divine nature, have been clearly seen, being understood through what has been 	made, so that they are without excuse. </a:t>
            </a:r>
          </a:p>
        </p:txBody>
      </p:sp>
      <p:sp>
        <p:nvSpPr>
          <p:cNvPr id="10" name="TextBox 9">
            <a:extLst>
              <a:ext uri="{FF2B5EF4-FFF2-40B4-BE49-F238E27FC236}">
                <a16:creationId xmlns:a16="http://schemas.microsoft.com/office/drawing/2014/main" id="{E0C0ED39-BAE5-4F3B-96FE-4B8E10E9FB48}"/>
              </a:ext>
            </a:extLst>
          </p:cNvPr>
          <p:cNvSpPr txBox="1"/>
          <p:nvPr/>
        </p:nvSpPr>
        <p:spPr>
          <a:xfrm>
            <a:off x="0" y="43544"/>
            <a:ext cx="12192000" cy="4862870"/>
          </a:xfrm>
          <a:prstGeom prst="rect">
            <a:avLst/>
          </a:prstGeom>
          <a:solidFill>
            <a:schemeClr val="bg1"/>
          </a:solidFill>
          <a:ln w="38100">
            <a:solidFill>
              <a:srgbClr val="0070C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11:7-9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 let Us go down and there confuse their language, so that they will not 	understand one another's speech."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the </a:t>
            </a:r>
            <a:r>
              <a:rPr kumimoji="0" lang="en-US" sz="2800" b="1"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scattered them abroad from there over the face of the whole 	earth;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they stopped building the city.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its name was called Babel, because there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confused the 	language of the whole earth;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there the </a:t>
            </a:r>
            <a:r>
              <a:rPr kumimoji="0" lang="en-US" sz="2800" b="1"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scattered them abroad 	over the face of the whole earth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9593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7"/>
                                        </p:tgtEl>
                                        <p:attrNameLst>
                                          <p:attrName>ppt_w</p:attrName>
                                        </p:attrNameLst>
                                      </p:cBhvr>
                                      <p:tavLst>
                                        <p:tav tm="0">
                                          <p:val>
                                            <p:strVal val="ppt_w"/>
                                          </p:val>
                                        </p:tav>
                                        <p:tav tm="100000">
                                          <p:val>
                                            <p:fltVal val="0"/>
                                          </p:val>
                                        </p:tav>
                                      </p:tavLst>
                                    </p:anim>
                                    <p:anim calcmode="lin" valueType="num">
                                      <p:cBhvr>
                                        <p:cTn id="75" dur="500"/>
                                        <p:tgtEl>
                                          <p:spTgt spid="7"/>
                                        </p:tgtEl>
                                        <p:attrNameLst>
                                          <p:attrName>ppt_h</p:attrName>
                                        </p:attrNameLst>
                                      </p:cBhvr>
                                      <p:tavLst>
                                        <p:tav tm="0">
                                          <p:val>
                                            <p:strVal val="ppt_h"/>
                                          </p:val>
                                        </p:tav>
                                        <p:tav tm="100000">
                                          <p:val>
                                            <p:fltVal val="0"/>
                                          </p:val>
                                        </p:tav>
                                      </p:tavLst>
                                    </p:anim>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5"/>
                                        </p:tgtEl>
                                        <p:attrNameLst>
                                          <p:attrName>ppt_w</p:attrName>
                                        </p:attrNameLst>
                                      </p:cBhvr>
                                      <p:tavLst>
                                        <p:tav tm="0">
                                          <p:val>
                                            <p:strVal val="ppt_w"/>
                                          </p:val>
                                        </p:tav>
                                        <p:tav tm="100000">
                                          <p:val>
                                            <p:fltVal val="0"/>
                                          </p:val>
                                        </p:tav>
                                      </p:tavLst>
                                    </p:anim>
                                    <p:anim calcmode="lin" valueType="num">
                                      <p:cBhvr>
                                        <p:cTn id="80" dur="500"/>
                                        <p:tgtEl>
                                          <p:spTgt spid="5"/>
                                        </p:tgtEl>
                                        <p:attrNameLst>
                                          <p:attrName>ppt_h</p:attrName>
                                        </p:attrNameLst>
                                      </p:cBhvr>
                                      <p:tavLst>
                                        <p:tav tm="0">
                                          <p:val>
                                            <p:strVal val="ppt_h"/>
                                          </p:val>
                                        </p:tav>
                                        <p:tav tm="100000">
                                          <p:val>
                                            <p:fltVal val="0"/>
                                          </p:val>
                                        </p:tav>
                                      </p:tavLst>
                                    </p:anim>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fill="hold"/>
                                        <p:tgtEl>
                                          <p:spTgt spid="10"/>
                                        </p:tgtEl>
                                        <p:attrNameLst>
                                          <p:attrName>ppt_w</p:attrName>
                                        </p:attrNameLst>
                                      </p:cBhvr>
                                      <p:tavLst>
                                        <p:tav tm="0">
                                          <p:val>
                                            <p:fltVal val="0"/>
                                          </p:val>
                                        </p:tav>
                                        <p:tav tm="100000">
                                          <p:val>
                                            <p:strVal val="#ppt_w"/>
                                          </p:val>
                                        </p:tav>
                                      </p:tavLst>
                                    </p:anim>
                                    <p:anim calcmode="lin" valueType="num">
                                      <p:cBhvr>
                                        <p:cTn id="88" dur="500" fill="hold"/>
                                        <p:tgtEl>
                                          <p:spTgt spid="10"/>
                                        </p:tgtEl>
                                        <p:attrNameLst>
                                          <p:attrName>ppt_h</p:attrName>
                                        </p:attrNameLst>
                                      </p:cBhvr>
                                      <p:tavLst>
                                        <p:tav tm="0">
                                          <p:val>
                                            <p:fltVal val="0"/>
                                          </p:val>
                                        </p:tav>
                                        <p:tav tm="100000">
                                          <p:val>
                                            <p:strVal val="#ppt_h"/>
                                          </p:val>
                                        </p:tav>
                                      </p:tavLst>
                                    </p:anim>
                                    <p:animEffect transition="in" filter="fade">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0"/>
                                        </p:tgtEl>
                                        <p:attrNameLst>
                                          <p:attrName>ppt_w</p:attrName>
                                        </p:attrNameLst>
                                      </p:cBhvr>
                                      <p:tavLst>
                                        <p:tav tm="0">
                                          <p:val>
                                            <p:strVal val="ppt_w"/>
                                          </p:val>
                                        </p:tav>
                                        <p:tav tm="100000">
                                          <p:val>
                                            <p:fltVal val="0"/>
                                          </p:val>
                                        </p:tav>
                                      </p:tavLst>
                                    </p:anim>
                                    <p:anim calcmode="lin" valueType="num">
                                      <p:cBhvr>
                                        <p:cTn id="94" dur="500"/>
                                        <p:tgtEl>
                                          <p:spTgt spid="10"/>
                                        </p:tgtEl>
                                        <p:attrNameLst>
                                          <p:attrName>ppt_h</p:attrName>
                                        </p:attrNameLst>
                                      </p:cBhvr>
                                      <p:tavLst>
                                        <p:tav tm="0">
                                          <p:val>
                                            <p:strVal val="ppt_h"/>
                                          </p:val>
                                        </p:tav>
                                        <p:tav tm="100000">
                                          <p:val>
                                            <p:fltVal val="0"/>
                                          </p:val>
                                        </p:tav>
                                      </p:tavLst>
                                    </p:anim>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500" fill="hold"/>
                                        <p:tgtEl>
                                          <p:spTgt spid="8"/>
                                        </p:tgtEl>
                                        <p:attrNameLst>
                                          <p:attrName>ppt_w</p:attrName>
                                        </p:attrNameLst>
                                      </p:cBhvr>
                                      <p:tavLst>
                                        <p:tav tm="0">
                                          <p:val>
                                            <p:fltVal val="0"/>
                                          </p:val>
                                        </p:tav>
                                        <p:tav tm="100000">
                                          <p:val>
                                            <p:strVal val="#ppt_w"/>
                                          </p:val>
                                        </p:tav>
                                      </p:tavLst>
                                    </p:anim>
                                    <p:anim calcmode="lin" valueType="num">
                                      <p:cBhvr>
                                        <p:cTn id="102" dur="500" fill="hold"/>
                                        <p:tgtEl>
                                          <p:spTgt spid="8"/>
                                        </p:tgtEl>
                                        <p:attrNameLst>
                                          <p:attrName>ppt_h</p:attrName>
                                        </p:attrNameLst>
                                      </p:cBhvr>
                                      <p:tavLst>
                                        <p:tav tm="0">
                                          <p:val>
                                            <p:fltVal val="0"/>
                                          </p:val>
                                        </p:tav>
                                        <p:tav tm="100000">
                                          <p:val>
                                            <p:strVal val="#ppt_h"/>
                                          </p:val>
                                        </p:tav>
                                      </p:tavLst>
                                    </p:anim>
                                    <p:animEffect transition="in" filter="fade">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8"/>
                                        </p:tgtEl>
                                        <p:attrNameLst>
                                          <p:attrName>ppt_w</p:attrName>
                                        </p:attrNameLst>
                                      </p:cBhvr>
                                      <p:tavLst>
                                        <p:tav tm="0">
                                          <p:val>
                                            <p:strVal val="ppt_w"/>
                                          </p:val>
                                        </p:tav>
                                        <p:tav tm="100000">
                                          <p:val>
                                            <p:fltVal val="0"/>
                                          </p:val>
                                        </p:tav>
                                      </p:tavLst>
                                    </p:anim>
                                    <p:anim calcmode="lin" valueType="num">
                                      <p:cBhvr>
                                        <p:cTn id="108" dur="500"/>
                                        <p:tgtEl>
                                          <p:spTgt spid="8"/>
                                        </p:tgtEl>
                                        <p:attrNameLst>
                                          <p:attrName>ppt_h</p:attrName>
                                        </p:attrNameLst>
                                      </p:cBhvr>
                                      <p:tavLst>
                                        <p:tav tm="0">
                                          <p:val>
                                            <p:strVal val="ppt_h"/>
                                          </p:val>
                                        </p:tav>
                                        <p:tav tm="100000">
                                          <p:val>
                                            <p:fltVal val="0"/>
                                          </p:val>
                                        </p:tav>
                                      </p:tavLst>
                                    </p:anim>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p:cTn id="115" dur="500" fill="hold"/>
                                        <p:tgtEl>
                                          <p:spTgt spid="9"/>
                                        </p:tgtEl>
                                        <p:attrNameLst>
                                          <p:attrName>ppt_w</p:attrName>
                                        </p:attrNameLst>
                                      </p:cBhvr>
                                      <p:tavLst>
                                        <p:tav tm="0">
                                          <p:val>
                                            <p:fltVal val="0"/>
                                          </p:val>
                                        </p:tav>
                                        <p:tav tm="100000">
                                          <p:val>
                                            <p:strVal val="#ppt_w"/>
                                          </p:val>
                                        </p:tav>
                                      </p:tavLst>
                                    </p:anim>
                                    <p:anim calcmode="lin" valueType="num">
                                      <p:cBhvr>
                                        <p:cTn id="116" dur="500" fill="hold"/>
                                        <p:tgtEl>
                                          <p:spTgt spid="9"/>
                                        </p:tgtEl>
                                        <p:attrNameLst>
                                          <p:attrName>ppt_h</p:attrName>
                                        </p:attrNameLst>
                                      </p:cBhvr>
                                      <p:tavLst>
                                        <p:tav tm="0">
                                          <p:val>
                                            <p:fltVal val="0"/>
                                          </p:val>
                                        </p:tav>
                                        <p:tav tm="100000">
                                          <p:val>
                                            <p:strVal val="#ppt_h"/>
                                          </p:val>
                                        </p:tav>
                                      </p:tavLst>
                                    </p:anim>
                                    <p:animEffect transition="in" filter="fade">
                                      <p:cBhvr>
                                        <p:cTn id="117" dur="500"/>
                                        <p:tgtEl>
                                          <p:spTgt spid="9"/>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1" nodeType="clickEffect">
                                  <p:stCondLst>
                                    <p:cond delay="0"/>
                                  </p:stCondLst>
                                  <p:childTnLst>
                                    <p:anim calcmode="lin" valueType="num">
                                      <p:cBhvr>
                                        <p:cTn id="121" dur="500"/>
                                        <p:tgtEl>
                                          <p:spTgt spid="9"/>
                                        </p:tgtEl>
                                        <p:attrNameLst>
                                          <p:attrName>ppt_w</p:attrName>
                                        </p:attrNameLst>
                                      </p:cBhvr>
                                      <p:tavLst>
                                        <p:tav tm="0">
                                          <p:val>
                                            <p:strVal val="ppt_w"/>
                                          </p:val>
                                        </p:tav>
                                        <p:tav tm="100000">
                                          <p:val>
                                            <p:fltVal val="0"/>
                                          </p:val>
                                        </p:tav>
                                      </p:tavLst>
                                    </p:anim>
                                    <p:anim calcmode="lin" valueType="num">
                                      <p:cBhvr>
                                        <p:cTn id="122" dur="500"/>
                                        <p:tgtEl>
                                          <p:spTgt spid="9"/>
                                        </p:tgtEl>
                                        <p:attrNameLst>
                                          <p:attrName>ppt_h</p:attrName>
                                        </p:attrNameLst>
                                      </p:cBhvr>
                                      <p:tavLst>
                                        <p:tav tm="0">
                                          <p:val>
                                            <p:strVal val="ppt_h"/>
                                          </p:val>
                                        </p:tav>
                                        <p:tav tm="100000">
                                          <p:val>
                                            <p:fltVal val="0"/>
                                          </p:val>
                                        </p:tav>
                                      </p:tavLst>
                                    </p:anim>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9" grpId="0" animBg="1"/>
      <p:bldP spid="9" grpId="1" animBg="1"/>
      <p:bldP spid="8" grpId="0" animBg="1"/>
      <p:bldP spid="8" grpId="1" animBg="1"/>
      <p:bldP spid="2" grpId="0" animBg="1"/>
      <p:bldP spid="2" grpId="1" animBg="1"/>
      <p:bldP spid="3" grpId="0" animBg="1"/>
      <p:bldP spid="3" grpId="1" animBg="1"/>
      <p:bldP spid="10" grpId="0" animBg="1"/>
      <p:bldP spid="10"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4001095"/>
          </a:xfrm>
          <a:prstGeom prst="rect">
            <a:avLst/>
          </a:prstGeom>
          <a:blipFill>
            <a:blip r:embed="rId2"/>
            <a:tile tx="0" ty="0" sx="100000" sy="100000" flip="none" algn="tl"/>
          </a:blipFill>
          <a:ln>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17:28-29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in Him we live and move and exist, as even some of your own poets have 	said, 'For we also are His children.'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"Being then the children of God, we ought not to think that the Divine Nature is 	like gold or silver or stone, an image formed by the art and thought of man.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We live, move and exist in Him. How silly it is to think you can build a Temple 	where he lives or that He needs anything from you.</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Your idols could never really be Gods: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10:1-5;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115:3-8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44:9-20)</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DF0D4A87-F42E-46CC-9769-5AC06E725913}"/>
              </a:ext>
            </a:extLst>
          </p:cNvPr>
          <p:cNvSpPr txBox="1"/>
          <p:nvPr/>
        </p:nvSpPr>
        <p:spPr>
          <a:xfrm>
            <a:off x="0" y="3928903"/>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Jeremiah 10:1-5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Hear the word which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speaks to you, O house of Israel.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Thus says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learn the way of the nations, And do not be terrified 	by the signs of the heavens Although the nations are terrified by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customs of the peoples are delusion; Because it is wood cut from the 	forest, The work of the hands of a craftsman with a cutting tool. </a:t>
            </a:r>
          </a:p>
        </p:txBody>
      </p:sp>
      <p:sp>
        <p:nvSpPr>
          <p:cNvPr id="3" name="TextBox 2">
            <a:extLst>
              <a:ext uri="{FF2B5EF4-FFF2-40B4-BE49-F238E27FC236}">
                <a16:creationId xmlns:a16="http://schemas.microsoft.com/office/drawing/2014/main" id="{4F856404-8FBC-46B5-A1EB-3BBC75720891}"/>
              </a:ext>
            </a:extLst>
          </p:cNvPr>
          <p:cNvSpPr txBox="1"/>
          <p:nvPr/>
        </p:nvSpPr>
        <p:spPr>
          <a:xfrm>
            <a:off x="0" y="4403558"/>
            <a:ext cx="12192000" cy="224676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decorate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with silver and with gold; They fasten it with nails and with 	hammers So that it will not totter.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"Like a scarecrow in a cucumber field are they, And they cannot speak; They must 	be carried, Because they cannot walk! Do not fear them, For they can do no 	harm, Nor can they do any good."</a:t>
            </a:r>
          </a:p>
        </p:txBody>
      </p:sp>
      <p:sp>
        <p:nvSpPr>
          <p:cNvPr id="4" name="TextBox 3">
            <a:extLst>
              <a:ext uri="{FF2B5EF4-FFF2-40B4-BE49-F238E27FC236}">
                <a16:creationId xmlns:a16="http://schemas.microsoft.com/office/drawing/2014/main" id="{FE60FC1E-D7F8-4571-AF7D-21E63FCCB8AE}"/>
              </a:ext>
            </a:extLst>
          </p:cNvPr>
          <p:cNvSpPr txBox="1"/>
          <p:nvPr/>
        </p:nvSpPr>
        <p:spPr>
          <a:xfrm>
            <a:off x="0" y="0"/>
            <a:ext cx="12192000" cy="3539430"/>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115:3-8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our God is in the heavens; He does whatever He pleases.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Their idols are silver and gold, The work of man's hands.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have mouths, but they cannot speak; They have eyes, but they cannot see;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have ears, but they cannot hear; They have noses, but they cannot smell;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have hands, but they cannot feel; They have feet, but they cannot walk; They 	cannot make a sound with their throat.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Those who make them will become like them, Everyone who trusts in them. </a:t>
            </a:r>
          </a:p>
        </p:txBody>
      </p:sp>
    </p:spTree>
    <p:extLst>
      <p:ext uri="{BB962C8B-B14F-4D97-AF65-F5344CB8AC3E}">
        <p14:creationId xmlns:p14="http://schemas.microsoft.com/office/powerpoint/2010/main" val="91788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
                                        </p:tgtEl>
                                        <p:attrNameLst>
                                          <p:attrName>ppt_w</p:attrName>
                                        </p:attrNameLst>
                                      </p:cBhvr>
                                      <p:tavLst>
                                        <p:tav tm="0">
                                          <p:val>
                                            <p:strVal val="ppt_w"/>
                                          </p:val>
                                        </p:tav>
                                        <p:tav tm="100000">
                                          <p:val>
                                            <p:fltVal val="0"/>
                                          </p:val>
                                        </p:tav>
                                      </p:tavLst>
                                    </p:anim>
                                    <p:anim calcmode="lin" valueType="num">
                                      <p:cBhvr>
                                        <p:cTn id="29" dur="500"/>
                                        <p:tgtEl>
                                          <p:spTgt spid="3"/>
                                        </p:tgtEl>
                                        <p:attrNameLst>
                                          <p:attrName>ppt_h</p:attrName>
                                        </p:attrNameLst>
                                      </p:cBhvr>
                                      <p:tavLst>
                                        <p:tav tm="0">
                                          <p:val>
                                            <p:strVal val="ppt_h"/>
                                          </p:val>
                                        </p:tav>
                                        <p:tav tm="100000">
                                          <p:val>
                                            <p:fltVal val="0"/>
                                          </p:val>
                                        </p:tav>
                                      </p:tavLst>
                                    </p:anim>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
                                        </p:tgtEl>
                                        <p:attrNameLst>
                                          <p:attrName>ppt_w</p:attrName>
                                        </p:attrNameLst>
                                      </p:cBhvr>
                                      <p:tavLst>
                                        <p:tav tm="0">
                                          <p:val>
                                            <p:strVal val="ppt_w"/>
                                          </p:val>
                                        </p:tav>
                                        <p:tav tm="100000">
                                          <p:val>
                                            <p:fltVal val="0"/>
                                          </p:val>
                                        </p:tav>
                                      </p:tavLst>
                                    </p:anim>
                                    <p:anim calcmode="lin" valueType="num">
                                      <p:cBhvr>
                                        <p:cTn id="34" dur="500"/>
                                        <p:tgtEl>
                                          <p:spTgt spid="2"/>
                                        </p:tgtEl>
                                        <p:attrNameLst>
                                          <p:attrName>ppt_h</p:attrName>
                                        </p:attrNameLst>
                                      </p:cBhvr>
                                      <p:tavLst>
                                        <p:tav tm="0">
                                          <p:val>
                                            <p:strVal val="ppt_h"/>
                                          </p:val>
                                        </p:tav>
                                        <p:tav tm="100000">
                                          <p:val>
                                            <p:fltVal val="0"/>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5524589"/>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17:30-31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having overlooked the times of ignorance, God is now declaring to 	men that all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people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everywhere should repent,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because He has fixed a day in which He will judge the world in righteousness 	through a Man whom He has appointed, having furnished proof to all men by 	raising Him from the dead."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times of your lustful ignorance are over. God holds all men to account: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14:16; Ro 1:28; 3:25; 1Pet 1:14-18; Acts 20:20-21; Titus 2:11-12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God has fixed a day in which he will judge all men through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Jn 5:22, 27; 2Cor 5:9-10;</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Furnished proof by the resurrection: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Ro 1:4; 1Pet 1:3; 1Cor 15:12-18</a:t>
            </a:r>
          </a:p>
        </p:txBody>
      </p:sp>
      <p:sp>
        <p:nvSpPr>
          <p:cNvPr id="2" name="TextBox 1">
            <a:extLst>
              <a:ext uri="{FF2B5EF4-FFF2-40B4-BE49-F238E27FC236}">
                <a16:creationId xmlns:a16="http://schemas.microsoft.com/office/drawing/2014/main" id="{CF580686-3597-4401-BC80-73D15CBBAC93}"/>
              </a:ext>
            </a:extLst>
          </p:cNvPr>
          <p:cNvSpPr txBox="1"/>
          <p:nvPr/>
        </p:nvSpPr>
        <p:spPr>
          <a:xfrm>
            <a:off x="0" y="3741823"/>
            <a:ext cx="12192000" cy="954107"/>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generations gone by He permitted all the nations to go their own ways; </a:t>
            </a:r>
          </a:p>
        </p:txBody>
      </p:sp>
      <p:sp>
        <p:nvSpPr>
          <p:cNvPr id="3" name="TextBox 2">
            <a:extLst>
              <a:ext uri="{FF2B5EF4-FFF2-40B4-BE49-F238E27FC236}">
                <a16:creationId xmlns:a16="http://schemas.microsoft.com/office/drawing/2014/main" id="{5F822F22-4736-4C09-840E-4BD09B92CF39}"/>
              </a:ext>
            </a:extLst>
          </p:cNvPr>
          <p:cNvSpPr txBox="1"/>
          <p:nvPr/>
        </p:nvSpPr>
        <p:spPr>
          <a:xfrm>
            <a:off x="0" y="3741823"/>
            <a:ext cx="12192000" cy="138499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just as they did not see fit to acknowledge God any longer, God gave them 	over to a depraved mind, to do those things which are not proper, </a:t>
            </a:r>
          </a:p>
        </p:txBody>
      </p:sp>
      <p:sp>
        <p:nvSpPr>
          <p:cNvPr id="4" name="TextBox 3">
            <a:extLst>
              <a:ext uri="{FF2B5EF4-FFF2-40B4-BE49-F238E27FC236}">
                <a16:creationId xmlns:a16="http://schemas.microsoft.com/office/drawing/2014/main" id="{966F7302-FEEC-405E-9D00-6895F8204B02}"/>
              </a:ext>
            </a:extLst>
          </p:cNvPr>
          <p:cNvSpPr txBox="1"/>
          <p:nvPr/>
        </p:nvSpPr>
        <p:spPr>
          <a:xfrm>
            <a:off x="0" y="3741823"/>
            <a:ext cx="12192000"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3:25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whom God displayed publicly as a propitiation in His blood through faith.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was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demonstrate His righteousness, because in the forbearance of God He 	passed over the sins previously committed; </a:t>
            </a:r>
          </a:p>
        </p:txBody>
      </p:sp>
      <p:sp>
        <p:nvSpPr>
          <p:cNvPr id="5" name="TextBox 4">
            <a:extLst>
              <a:ext uri="{FF2B5EF4-FFF2-40B4-BE49-F238E27FC236}">
                <a16:creationId xmlns:a16="http://schemas.microsoft.com/office/drawing/2014/main" id="{BAC1EFA4-1ABC-40E1-9BE7-4D8C1E38C4A3}"/>
              </a:ext>
            </a:extLst>
          </p:cNvPr>
          <p:cNvSpPr txBox="1"/>
          <p:nvPr/>
        </p:nvSpPr>
        <p:spPr>
          <a:xfrm>
            <a:off x="0" y="3693695"/>
            <a:ext cx="12192000" cy="3108543"/>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4:14-18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you are reviled for the name of Christ, you are blessed, because the Spirit of 	glory and of God rests on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Make sure that none of you suffers as a murderer, or thief, or evildoer, or a 	troublesome meddler;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anyone suffers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 Christian, he is not to be ashamed, but is to glorify God 	in this name. </a:t>
            </a:r>
          </a:p>
        </p:txBody>
      </p:sp>
      <p:sp>
        <p:nvSpPr>
          <p:cNvPr id="7" name="TextBox 6">
            <a:extLst>
              <a:ext uri="{FF2B5EF4-FFF2-40B4-BE49-F238E27FC236}">
                <a16:creationId xmlns:a16="http://schemas.microsoft.com/office/drawing/2014/main" id="{23DA12AF-690A-4E8C-B059-183225E74DC2}"/>
              </a:ext>
            </a:extLst>
          </p:cNvPr>
          <p:cNvSpPr txBox="1"/>
          <p:nvPr/>
        </p:nvSpPr>
        <p:spPr>
          <a:xfrm>
            <a:off x="0" y="4186989"/>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time for judgment to begin with the household of God; and if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us first, what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outcome for those who do not obey the gospel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IF IT IS WITH DIFFICULTY THAT THE RIGHTEOUS IS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WILL BECOME OF 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GODLESS MAN AND THE SINNER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83F2DD6-FF32-450E-BB34-37D88910F059}"/>
              </a:ext>
            </a:extLst>
          </p:cNvPr>
          <p:cNvSpPr txBox="1"/>
          <p:nvPr/>
        </p:nvSpPr>
        <p:spPr>
          <a:xfrm>
            <a:off x="0" y="3693695"/>
            <a:ext cx="12192000" cy="224676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20:20-21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I did not shrink from declaring to you anything that was profitable, and 	teaching you publicly and from house to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solemnly testifying to both Jews and Greeks of repentance toward God and faith 	in our Lord Jesus Christ.</a:t>
            </a:r>
          </a:p>
        </p:txBody>
      </p:sp>
      <p:sp>
        <p:nvSpPr>
          <p:cNvPr id="9" name="TextBox 8">
            <a:extLst>
              <a:ext uri="{FF2B5EF4-FFF2-40B4-BE49-F238E27FC236}">
                <a16:creationId xmlns:a16="http://schemas.microsoft.com/office/drawing/2014/main" id="{A1AE6A4E-C62B-4992-801F-137B562E3E33}"/>
              </a:ext>
            </a:extLst>
          </p:cNvPr>
          <p:cNvSpPr txBox="1"/>
          <p:nvPr/>
        </p:nvSpPr>
        <p:spPr>
          <a:xfrm>
            <a:off x="0" y="3693695"/>
            <a:ext cx="12192000"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Titus 2:11-12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grace of God has appeared, bringing salvation to all 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instructing us to deny ungodliness and worldly desires and to live sensibly, 	righteously and godly in the present age,</a:t>
            </a:r>
          </a:p>
        </p:txBody>
      </p:sp>
      <p:sp>
        <p:nvSpPr>
          <p:cNvPr id="10" name="TextBox 9">
            <a:extLst>
              <a:ext uri="{FF2B5EF4-FFF2-40B4-BE49-F238E27FC236}">
                <a16:creationId xmlns:a16="http://schemas.microsoft.com/office/drawing/2014/main" id="{C79DA41B-3B02-4C19-BE09-5514E3B19702}"/>
              </a:ext>
            </a:extLst>
          </p:cNvPr>
          <p:cNvSpPr txBox="1"/>
          <p:nvPr/>
        </p:nvSpPr>
        <p:spPr>
          <a:xfrm>
            <a:off x="0" y="55762"/>
            <a:ext cx="12192000" cy="3770263"/>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5:22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not even the Father judges anyone, but He has given all judgment to the 	Son,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5:27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gave Him authority to execute judgment, because He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 of Man.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744B5A4-B252-4F5A-9454-50C40A487E3F}"/>
              </a:ext>
            </a:extLst>
          </p:cNvPr>
          <p:cNvSpPr txBox="1"/>
          <p:nvPr/>
        </p:nvSpPr>
        <p:spPr>
          <a:xfrm>
            <a:off x="0" y="55762"/>
            <a:ext cx="12192000" cy="3770263"/>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5:9-10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we also have as our ambition, whether at home or absent, to be pleasing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we must all appear before the judgment seat of Christ, so that each one may 	be recompensed for his deeds in the body, according to what he has done, 	whether good or bad.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2A2A95D-628D-43F6-A379-E8119FE894EF}"/>
              </a:ext>
            </a:extLst>
          </p:cNvPr>
          <p:cNvSpPr txBox="1"/>
          <p:nvPr/>
        </p:nvSpPr>
        <p:spPr>
          <a:xfrm>
            <a:off x="0" y="5450307"/>
            <a:ext cx="12192000" cy="138499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was declared the Son of God with power by the resurrection from the dead, 	according to the Spirit of holiness, Jesus Christ our Lord, </a:t>
            </a:r>
          </a:p>
        </p:txBody>
      </p:sp>
      <p:sp>
        <p:nvSpPr>
          <p:cNvPr id="13" name="TextBox 12">
            <a:extLst>
              <a:ext uri="{FF2B5EF4-FFF2-40B4-BE49-F238E27FC236}">
                <a16:creationId xmlns:a16="http://schemas.microsoft.com/office/drawing/2014/main" id="{E7EBB72D-C6F6-4492-83DE-E612E21612BD}"/>
              </a:ext>
            </a:extLst>
          </p:cNvPr>
          <p:cNvSpPr txBox="1"/>
          <p:nvPr/>
        </p:nvSpPr>
        <p:spPr>
          <a:xfrm>
            <a:off x="0" y="2646934"/>
            <a:ext cx="12192000" cy="2246769"/>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Blessed be the God and Father of our Lord Jesus Christ, who according to His 	great mercy has caused us to be born again to a living hope through the 	resurrection of Jesus Christ from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FE6A29B-22DF-4385-BC43-970B3F57EDC5}"/>
              </a:ext>
            </a:extLst>
          </p:cNvPr>
          <p:cNvSpPr txBox="1"/>
          <p:nvPr/>
        </p:nvSpPr>
        <p:spPr>
          <a:xfrm>
            <a:off x="0" y="22698"/>
            <a:ext cx="12192000" cy="483209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15:12-18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if Christ is preached, that He has been raised from the dead, how do some 	among you say that there is no resurrection of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if there is no resurrection of the dead, not even Christ has been raised;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if Christ has not been raised, then our preaching is vain, your faith also is 	vain.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Moreover we are even found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false witnesses of God, because we testified 	against God that He raised Christ, whom He did not raise, if in fact the dead are 	not raised.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 dead are not raised, not even Christ has been raised;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C638DF4-85B6-455C-A68A-885838EF376F}"/>
              </a:ext>
            </a:extLst>
          </p:cNvPr>
          <p:cNvSpPr txBox="1"/>
          <p:nvPr/>
        </p:nvSpPr>
        <p:spPr>
          <a:xfrm>
            <a:off x="1" y="457759"/>
            <a:ext cx="12192000" cy="440120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if Christ has not been raised, your faith is worthless; you are still in your 	sins.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those also who have fallen asleep in Christ have perished.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1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7"/>
                                        </p:tgtEl>
                                        <p:attrNameLst>
                                          <p:attrName>ppt_w</p:attrName>
                                        </p:attrNameLst>
                                      </p:cBhvr>
                                      <p:tavLst>
                                        <p:tav tm="0">
                                          <p:val>
                                            <p:strVal val="ppt_w"/>
                                          </p:val>
                                        </p:tav>
                                        <p:tav tm="100000">
                                          <p:val>
                                            <p:fltVal val="0"/>
                                          </p:val>
                                        </p:tav>
                                      </p:tavLst>
                                    </p:anim>
                                    <p:anim calcmode="lin" valueType="num">
                                      <p:cBhvr>
                                        <p:cTn id="61" dur="500"/>
                                        <p:tgtEl>
                                          <p:spTgt spid="7"/>
                                        </p:tgtEl>
                                        <p:attrNameLst>
                                          <p:attrName>ppt_h</p:attrName>
                                        </p:attrNameLst>
                                      </p:cBhvr>
                                      <p:tavLst>
                                        <p:tav tm="0">
                                          <p:val>
                                            <p:strVal val="ppt_h"/>
                                          </p:val>
                                        </p:tav>
                                        <p:tav tm="100000">
                                          <p:val>
                                            <p:fltVal val="0"/>
                                          </p:val>
                                        </p:tav>
                                      </p:tavLst>
                                    </p:anim>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5"/>
                                        </p:tgtEl>
                                        <p:attrNameLst>
                                          <p:attrName>ppt_w</p:attrName>
                                        </p:attrNameLst>
                                      </p:cBhvr>
                                      <p:tavLst>
                                        <p:tav tm="0">
                                          <p:val>
                                            <p:strVal val="ppt_w"/>
                                          </p:val>
                                        </p:tav>
                                        <p:tav tm="100000">
                                          <p:val>
                                            <p:fltVal val="0"/>
                                          </p:val>
                                        </p:tav>
                                      </p:tavLst>
                                    </p:anim>
                                    <p:anim calcmode="lin" valueType="num">
                                      <p:cBhvr>
                                        <p:cTn id="66" dur="500"/>
                                        <p:tgtEl>
                                          <p:spTgt spid="5"/>
                                        </p:tgtEl>
                                        <p:attrNameLst>
                                          <p:attrName>ppt_h</p:attrName>
                                        </p:attrNameLst>
                                      </p:cBhvr>
                                      <p:tavLst>
                                        <p:tav tm="0">
                                          <p:val>
                                            <p:strVal val="ppt_h"/>
                                          </p:val>
                                        </p:tav>
                                        <p:tav tm="100000">
                                          <p:val>
                                            <p:fltVal val="0"/>
                                          </p:val>
                                        </p:tav>
                                      </p:tavLst>
                                    </p:anim>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53" presetClass="entr" presetSubtype="16"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53" presetClass="entr" presetSubtype="16"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p:cTn id="101" dur="500" fill="hold"/>
                                        <p:tgtEl>
                                          <p:spTgt spid="10"/>
                                        </p:tgtEl>
                                        <p:attrNameLst>
                                          <p:attrName>ppt_w</p:attrName>
                                        </p:attrNameLst>
                                      </p:cBhvr>
                                      <p:tavLst>
                                        <p:tav tm="0">
                                          <p:val>
                                            <p:fltVal val="0"/>
                                          </p:val>
                                        </p:tav>
                                        <p:tav tm="100000">
                                          <p:val>
                                            <p:strVal val="#ppt_w"/>
                                          </p:val>
                                        </p:tav>
                                      </p:tavLst>
                                    </p:anim>
                                    <p:anim calcmode="lin" valueType="num">
                                      <p:cBhvr>
                                        <p:cTn id="102" dur="500" fill="hold"/>
                                        <p:tgtEl>
                                          <p:spTgt spid="10"/>
                                        </p:tgtEl>
                                        <p:attrNameLst>
                                          <p:attrName>ppt_h</p:attrName>
                                        </p:attrNameLst>
                                      </p:cBhvr>
                                      <p:tavLst>
                                        <p:tav tm="0">
                                          <p:val>
                                            <p:fltVal val="0"/>
                                          </p:val>
                                        </p:tav>
                                        <p:tav tm="100000">
                                          <p:val>
                                            <p:strVal val="#ppt_h"/>
                                          </p:val>
                                        </p:tav>
                                      </p:tavLst>
                                    </p:anim>
                                    <p:animEffect transition="in" filter="fade">
                                      <p:cBhvr>
                                        <p:cTn id="103" dur="500"/>
                                        <p:tgtEl>
                                          <p:spTgt spid="1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10"/>
                                        </p:tgtEl>
                                        <p:attrNameLst>
                                          <p:attrName>ppt_w</p:attrName>
                                        </p:attrNameLst>
                                      </p:cBhvr>
                                      <p:tavLst>
                                        <p:tav tm="0">
                                          <p:val>
                                            <p:strVal val="ppt_w"/>
                                          </p:val>
                                        </p:tav>
                                        <p:tav tm="100000">
                                          <p:val>
                                            <p:fltVal val="0"/>
                                          </p:val>
                                        </p:tav>
                                      </p:tavLst>
                                    </p:anim>
                                    <p:anim calcmode="lin" valueType="num">
                                      <p:cBhvr>
                                        <p:cTn id="108" dur="500"/>
                                        <p:tgtEl>
                                          <p:spTgt spid="10"/>
                                        </p:tgtEl>
                                        <p:attrNameLst>
                                          <p:attrName>ppt_h</p:attrName>
                                        </p:attrNameLst>
                                      </p:cBhvr>
                                      <p:tavLst>
                                        <p:tav tm="0">
                                          <p:val>
                                            <p:strVal val="ppt_h"/>
                                          </p:val>
                                        </p:tav>
                                        <p:tav tm="100000">
                                          <p:val>
                                            <p:fltVal val="0"/>
                                          </p:val>
                                        </p:tav>
                                      </p:tavLst>
                                    </p:anim>
                                    <p:animEffect transition="out" filter="fade">
                                      <p:cBhvr>
                                        <p:cTn id="109" dur="500"/>
                                        <p:tgtEl>
                                          <p:spTgt spid="10"/>
                                        </p:tgtEl>
                                      </p:cBhvr>
                                    </p:animEffect>
                                    <p:set>
                                      <p:cBhvr>
                                        <p:cTn id="110" dur="1" fill="hold">
                                          <p:stCondLst>
                                            <p:cond delay="499"/>
                                          </p:stCondLst>
                                        </p:cTn>
                                        <p:tgtEl>
                                          <p:spTgt spid="10"/>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p:cTn id="113" dur="500" fill="hold"/>
                                        <p:tgtEl>
                                          <p:spTgt spid="11"/>
                                        </p:tgtEl>
                                        <p:attrNameLst>
                                          <p:attrName>ppt_w</p:attrName>
                                        </p:attrNameLst>
                                      </p:cBhvr>
                                      <p:tavLst>
                                        <p:tav tm="0">
                                          <p:val>
                                            <p:fltVal val="0"/>
                                          </p:val>
                                        </p:tav>
                                        <p:tav tm="100000">
                                          <p:val>
                                            <p:strVal val="#ppt_w"/>
                                          </p:val>
                                        </p:tav>
                                      </p:tavLst>
                                    </p:anim>
                                    <p:anim calcmode="lin" valueType="num">
                                      <p:cBhvr>
                                        <p:cTn id="114" dur="500" fill="hold"/>
                                        <p:tgtEl>
                                          <p:spTgt spid="11"/>
                                        </p:tgtEl>
                                        <p:attrNameLst>
                                          <p:attrName>ppt_h</p:attrName>
                                        </p:attrNameLst>
                                      </p:cBhvr>
                                      <p:tavLst>
                                        <p:tav tm="0">
                                          <p:val>
                                            <p:fltVal val="0"/>
                                          </p:val>
                                        </p:tav>
                                        <p:tav tm="100000">
                                          <p:val>
                                            <p:strVal val="#ppt_h"/>
                                          </p:val>
                                        </p:tav>
                                      </p:tavLst>
                                    </p:anim>
                                    <p:animEffect transition="in" filter="fade">
                                      <p:cBhvr>
                                        <p:cTn id="115" dur="500"/>
                                        <p:tgtEl>
                                          <p:spTgt spid="11"/>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1"/>
                                        </p:tgtEl>
                                        <p:attrNameLst>
                                          <p:attrName>ppt_w</p:attrName>
                                        </p:attrNameLst>
                                      </p:cBhvr>
                                      <p:tavLst>
                                        <p:tav tm="0">
                                          <p:val>
                                            <p:strVal val="ppt_w"/>
                                          </p:val>
                                        </p:tav>
                                        <p:tav tm="100000">
                                          <p:val>
                                            <p:fltVal val="0"/>
                                          </p:val>
                                        </p:tav>
                                      </p:tavLst>
                                    </p:anim>
                                    <p:anim calcmode="lin" valueType="num">
                                      <p:cBhvr>
                                        <p:cTn id="120" dur="500"/>
                                        <p:tgtEl>
                                          <p:spTgt spid="11"/>
                                        </p:tgtEl>
                                        <p:attrNameLst>
                                          <p:attrName>ppt_h</p:attrName>
                                        </p:attrNameLst>
                                      </p:cBhvr>
                                      <p:tavLst>
                                        <p:tav tm="0">
                                          <p:val>
                                            <p:strVal val="ppt_h"/>
                                          </p:val>
                                        </p:tav>
                                        <p:tav tm="100000">
                                          <p:val>
                                            <p:fltVal val="0"/>
                                          </p:val>
                                        </p:tav>
                                      </p:tavLst>
                                    </p:anim>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2"/>
                                        </p:tgtEl>
                                        <p:attrNameLst>
                                          <p:attrName>style.visibility</p:attrName>
                                        </p:attrNameLst>
                                      </p:cBhvr>
                                      <p:to>
                                        <p:strVal val="visible"/>
                                      </p:to>
                                    </p:set>
                                    <p:anim calcmode="lin" valueType="num">
                                      <p:cBhvr>
                                        <p:cTn id="131" dur="500" fill="hold"/>
                                        <p:tgtEl>
                                          <p:spTgt spid="12"/>
                                        </p:tgtEl>
                                        <p:attrNameLst>
                                          <p:attrName>ppt_w</p:attrName>
                                        </p:attrNameLst>
                                      </p:cBhvr>
                                      <p:tavLst>
                                        <p:tav tm="0">
                                          <p:val>
                                            <p:fltVal val="0"/>
                                          </p:val>
                                        </p:tav>
                                        <p:tav tm="100000">
                                          <p:val>
                                            <p:strVal val="#ppt_w"/>
                                          </p:val>
                                        </p:tav>
                                      </p:tavLst>
                                    </p:anim>
                                    <p:anim calcmode="lin" valueType="num">
                                      <p:cBhvr>
                                        <p:cTn id="132" dur="500" fill="hold"/>
                                        <p:tgtEl>
                                          <p:spTgt spid="12"/>
                                        </p:tgtEl>
                                        <p:attrNameLst>
                                          <p:attrName>ppt_h</p:attrName>
                                        </p:attrNameLst>
                                      </p:cBhvr>
                                      <p:tavLst>
                                        <p:tav tm="0">
                                          <p:val>
                                            <p:fltVal val="0"/>
                                          </p:val>
                                        </p:tav>
                                        <p:tav tm="100000">
                                          <p:val>
                                            <p:strVal val="#ppt_h"/>
                                          </p:val>
                                        </p:tav>
                                      </p:tavLst>
                                    </p:anim>
                                    <p:animEffect transition="in" filter="fade">
                                      <p:cBhvr>
                                        <p:cTn id="133" dur="500"/>
                                        <p:tgtEl>
                                          <p:spTgt spid="12"/>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12"/>
                                        </p:tgtEl>
                                        <p:attrNameLst>
                                          <p:attrName>ppt_w</p:attrName>
                                        </p:attrNameLst>
                                      </p:cBhvr>
                                      <p:tavLst>
                                        <p:tav tm="0">
                                          <p:val>
                                            <p:strVal val="ppt_w"/>
                                          </p:val>
                                        </p:tav>
                                        <p:tav tm="100000">
                                          <p:val>
                                            <p:fltVal val="0"/>
                                          </p:val>
                                        </p:tav>
                                      </p:tavLst>
                                    </p:anim>
                                    <p:anim calcmode="lin" valueType="num">
                                      <p:cBhvr>
                                        <p:cTn id="138" dur="500"/>
                                        <p:tgtEl>
                                          <p:spTgt spid="12"/>
                                        </p:tgtEl>
                                        <p:attrNameLst>
                                          <p:attrName>ppt_h</p:attrName>
                                        </p:attrNameLst>
                                      </p:cBhvr>
                                      <p:tavLst>
                                        <p:tav tm="0">
                                          <p:val>
                                            <p:strVal val="ppt_h"/>
                                          </p:val>
                                        </p:tav>
                                        <p:tav tm="100000">
                                          <p:val>
                                            <p:fltVal val="0"/>
                                          </p:val>
                                        </p:tav>
                                      </p:tavLst>
                                    </p:anim>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13"/>
                                        </p:tgtEl>
                                        <p:attrNameLst>
                                          <p:attrName>style.visibility</p:attrName>
                                        </p:attrNameLst>
                                      </p:cBhvr>
                                      <p:to>
                                        <p:strVal val="visible"/>
                                      </p:to>
                                    </p:set>
                                    <p:anim calcmode="lin" valueType="num">
                                      <p:cBhvr>
                                        <p:cTn id="143" dur="500" fill="hold"/>
                                        <p:tgtEl>
                                          <p:spTgt spid="13"/>
                                        </p:tgtEl>
                                        <p:attrNameLst>
                                          <p:attrName>ppt_w</p:attrName>
                                        </p:attrNameLst>
                                      </p:cBhvr>
                                      <p:tavLst>
                                        <p:tav tm="0">
                                          <p:val>
                                            <p:fltVal val="0"/>
                                          </p:val>
                                        </p:tav>
                                        <p:tav tm="100000">
                                          <p:val>
                                            <p:strVal val="#ppt_w"/>
                                          </p:val>
                                        </p:tav>
                                      </p:tavLst>
                                    </p:anim>
                                    <p:anim calcmode="lin" valueType="num">
                                      <p:cBhvr>
                                        <p:cTn id="144" dur="500" fill="hold"/>
                                        <p:tgtEl>
                                          <p:spTgt spid="13"/>
                                        </p:tgtEl>
                                        <p:attrNameLst>
                                          <p:attrName>ppt_h</p:attrName>
                                        </p:attrNameLst>
                                      </p:cBhvr>
                                      <p:tavLst>
                                        <p:tav tm="0">
                                          <p:val>
                                            <p:fltVal val="0"/>
                                          </p:val>
                                        </p:tav>
                                        <p:tav tm="100000">
                                          <p:val>
                                            <p:strVal val="#ppt_h"/>
                                          </p:val>
                                        </p:tav>
                                      </p:tavLst>
                                    </p:anim>
                                    <p:animEffect transition="in" filter="fade">
                                      <p:cBhvr>
                                        <p:cTn id="145" dur="500"/>
                                        <p:tgtEl>
                                          <p:spTgt spid="13"/>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xit" presetSubtype="32" fill="hold" grpId="1" nodeType="clickEffect">
                                  <p:stCondLst>
                                    <p:cond delay="0"/>
                                  </p:stCondLst>
                                  <p:childTnLst>
                                    <p:anim calcmode="lin" valueType="num">
                                      <p:cBhvr>
                                        <p:cTn id="149" dur="500"/>
                                        <p:tgtEl>
                                          <p:spTgt spid="13"/>
                                        </p:tgtEl>
                                        <p:attrNameLst>
                                          <p:attrName>ppt_w</p:attrName>
                                        </p:attrNameLst>
                                      </p:cBhvr>
                                      <p:tavLst>
                                        <p:tav tm="0">
                                          <p:val>
                                            <p:strVal val="ppt_w"/>
                                          </p:val>
                                        </p:tav>
                                        <p:tav tm="100000">
                                          <p:val>
                                            <p:fltVal val="0"/>
                                          </p:val>
                                        </p:tav>
                                      </p:tavLst>
                                    </p:anim>
                                    <p:anim calcmode="lin" valueType="num">
                                      <p:cBhvr>
                                        <p:cTn id="150" dur="500"/>
                                        <p:tgtEl>
                                          <p:spTgt spid="13"/>
                                        </p:tgtEl>
                                        <p:attrNameLst>
                                          <p:attrName>ppt_h</p:attrName>
                                        </p:attrNameLst>
                                      </p:cBhvr>
                                      <p:tavLst>
                                        <p:tav tm="0">
                                          <p:val>
                                            <p:strVal val="ppt_h"/>
                                          </p:val>
                                        </p:tav>
                                        <p:tav tm="100000">
                                          <p:val>
                                            <p:fltVal val="0"/>
                                          </p:val>
                                        </p:tav>
                                      </p:tavLst>
                                    </p:anim>
                                    <p:animEffect transition="out" filter="fade">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53" presetClass="entr" presetSubtype="16" fill="hold" grpId="0" nodeType="withEffect">
                                  <p:stCondLst>
                                    <p:cond delay="0"/>
                                  </p:stCondLst>
                                  <p:childTnLst>
                                    <p:set>
                                      <p:cBhvr>
                                        <p:cTn id="154" dur="1" fill="hold">
                                          <p:stCondLst>
                                            <p:cond delay="0"/>
                                          </p:stCondLst>
                                        </p:cTn>
                                        <p:tgtEl>
                                          <p:spTgt spid="14"/>
                                        </p:tgtEl>
                                        <p:attrNameLst>
                                          <p:attrName>style.visibility</p:attrName>
                                        </p:attrNameLst>
                                      </p:cBhvr>
                                      <p:to>
                                        <p:strVal val="visible"/>
                                      </p:to>
                                    </p:set>
                                    <p:anim calcmode="lin" valueType="num">
                                      <p:cBhvr>
                                        <p:cTn id="155" dur="500" fill="hold"/>
                                        <p:tgtEl>
                                          <p:spTgt spid="14"/>
                                        </p:tgtEl>
                                        <p:attrNameLst>
                                          <p:attrName>ppt_w</p:attrName>
                                        </p:attrNameLst>
                                      </p:cBhvr>
                                      <p:tavLst>
                                        <p:tav tm="0">
                                          <p:val>
                                            <p:fltVal val="0"/>
                                          </p:val>
                                        </p:tav>
                                        <p:tav tm="100000">
                                          <p:val>
                                            <p:strVal val="#ppt_w"/>
                                          </p:val>
                                        </p:tav>
                                      </p:tavLst>
                                    </p:anim>
                                    <p:anim calcmode="lin" valueType="num">
                                      <p:cBhvr>
                                        <p:cTn id="156" dur="500" fill="hold"/>
                                        <p:tgtEl>
                                          <p:spTgt spid="14"/>
                                        </p:tgtEl>
                                        <p:attrNameLst>
                                          <p:attrName>ppt_h</p:attrName>
                                        </p:attrNameLst>
                                      </p:cBhvr>
                                      <p:tavLst>
                                        <p:tav tm="0">
                                          <p:val>
                                            <p:fltVal val="0"/>
                                          </p:val>
                                        </p:tav>
                                        <p:tav tm="100000">
                                          <p:val>
                                            <p:strVal val="#ppt_h"/>
                                          </p:val>
                                        </p:tav>
                                      </p:tavLst>
                                    </p:anim>
                                    <p:animEffect transition="in" filter="fade">
                                      <p:cBhvr>
                                        <p:cTn id="157" dur="500"/>
                                        <p:tgtEl>
                                          <p:spTgt spid="14"/>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5"/>
                                        </p:tgtEl>
                                        <p:attrNameLst>
                                          <p:attrName>style.visibility</p:attrName>
                                        </p:attrNameLst>
                                      </p:cBhvr>
                                      <p:to>
                                        <p:strVal val="visible"/>
                                      </p:to>
                                    </p:set>
                                    <p:anim calcmode="lin" valueType="num">
                                      <p:cBhvr>
                                        <p:cTn id="162" dur="500" fill="hold"/>
                                        <p:tgtEl>
                                          <p:spTgt spid="15"/>
                                        </p:tgtEl>
                                        <p:attrNameLst>
                                          <p:attrName>ppt_w</p:attrName>
                                        </p:attrNameLst>
                                      </p:cBhvr>
                                      <p:tavLst>
                                        <p:tav tm="0">
                                          <p:val>
                                            <p:fltVal val="0"/>
                                          </p:val>
                                        </p:tav>
                                        <p:tav tm="100000">
                                          <p:val>
                                            <p:strVal val="#ppt_w"/>
                                          </p:val>
                                        </p:tav>
                                      </p:tavLst>
                                    </p:anim>
                                    <p:anim calcmode="lin" valueType="num">
                                      <p:cBhvr>
                                        <p:cTn id="163" dur="500" fill="hold"/>
                                        <p:tgtEl>
                                          <p:spTgt spid="15"/>
                                        </p:tgtEl>
                                        <p:attrNameLst>
                                          <p:attrName>ppt_h</p:attrName>
                                        </p:attrNameLst>
                                      </p:cBhvr>
                                      <p:tavLst>
                                        <p:tav tm="0">
                                          <p:val>
                                            <p:fltVal val="0"/>
                                          </p:val>
                                        </p:tav>
                                        <p:tav tm="100000">
                                          <p:val>
                                            <p:strVal val="#ppt_h"/>
                                          </p:val>
                                        </p:tav>
                                      </p:tavLst>
                                    </p:anim>
                                    <p:animEffect transition="in" filter="fade">
                                      <p:cBhvr>
                                        <p:cTn id="164" dur="500"/>
                                        <p:tgtEl>
                                          <p:spTgt spid="15"/>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xit" presetSubtype="32" fill="hold" grpId="1" nodeType="clickEffect">
                                  <p:stCondLst>
                                    <p:cond delay="0"/>
                                  </p:stCondLst>
                                  <p:childTnLst>
                                    <p:anim calcmode="lin" valueType="num">
                                      <p:cBhvr>
                                        <p:cTn id="168" dur="500"/>
                                        <p:tgtEl>
                                          <p:spTgt spid="15"/>
                                        </p:tgtEl>
                                        <p:attrNameLst>
                                          <p:attrName>ppt_w</p:attrName>
                                        </p:attrNameLst>
                                      </p:cBhvr>
                                      <p:tavLst>
                                        <p:tav tm="0">
                                          <p:val>
                                            <p:strVal val="ppt_w"/>
                                          </p:val>
                                        </p:tav>
                                        <p:tav tm="100000">
                                          <p:val>
                                            <p:fltVal val="0"/>
                                          </p:val>
                                        </p:tav>
                                      </p:tavLst>
                                    </p:anim>
                                    <p:anim calcmode="lin" valueType="num">
                                      <p:cBhvr>
                                        <p:cTn id="169" dur="500"/>
                                        <p:tgtEl>
                                          <p:spTgt spid="15"/>
                                        </p:tgtEl>
                                        <p:attrNameLst>
                                          <p:attrName>ppt_h</p:attrName>
                                        </p:attrNameLst>
                                      </p:cBhvr>
                                      <p:tavLst>
                                        <p:tav tm="0">
                                          <p:val>
                                            <p:strVal val="ppt_h"/>
                                          </p:val>
                                        </p:tav>
                                        <p:tav tm="100000">
                                          <p:val>
                                            <p:fltVal val="0"/>
                                          </p:val>
                                        </p:tav>
                                      </p:tavLst>
                                    </p:anim>
                                    <p:animEffect transition="out" filter="fade">
                                      <p:cBhvr>
                                        <p:cTn id="170" dur="500"/>
                                        <p:tgtEl>
                                          <p:spTgt spid="15"/>
                                        </p:tgtEl>
                                      </p:cBhvr>
                                    </p:animEffect>
                                    <p:set>
                                      <p:cBhvr>
                                        <p:cTn id="171" dur="1" fill="hold">
                                          <p:stCondLst>
                                            <p:cond delay="499"/>
                                          </p:stCondLst>
                                        </p:cTn>
                                        <p:tgtEl>
                                          <p:spTgt spid="15"/>
                                        </p:tgtEl>
                                        <p:attrNameLst>
                                          <p:attrName>style.visibility</p:attrName>
                                        </p:attrNameLst>
                                      </p:cBhvr>
                                      <p:to>
                                        <p:strVal val="hidden"/>
                                      </p:to>
                                    </p:set>
                                  </p:childTnLst>
                                </p:cTn>
                              </p:par>
                              <p:par>
                                <p:cTn id="172" presetID="53" presetClass="exit" presetSubtype="32" fill="hold" grpId="1" nodeType="withEffect">
                                  <p:stCondLst>
                                    <p:cond delay="0"/>
                                  </p:stCondLst>
                                  <p:childTnLst>
                                    <p:anim calcmode="lin" valueType="num">
                                      <p:cBhvr>
                                        <p:cTn id="173" dur="500"/>
                                        <p:tgtEl>
                                          <p:spTgt spid="14"/>
                                        </p:tgtEl>
                                        <p:attrNameLst>
                                          <p:attrName>ppt_w</p:attrName>
                                        </p:attrNameLst>
                                      </p:cBhvr>
                                      <p:tavLst>
                                        <p:tav tm="0">
                                          <p:val>
                                            <p:strVal val="ppt_w"/>
                                          </p:val>
                                        </p:tav>
                                        <p:tav tm="100000">
                                          <p:val>
                                            <p:fltVal val="0"/>
                                          </p:val>
                                        </p:tav>
                                      </p:tavLst>
                                    </p:anim>
                                    <p:anim calcmode="lin" valueType="num">
                                      <p:cBhvr>
                                        <p:cTn id="174" dur="500"/>
                                        <p:tgtEl>
                                          <p:spTgt spid="14"/>
                                        </p:tgtEl>
                                        <p:attrNameLst>
                                          <p:attrName>ppt_h</p:attrName>
                                        </p:attrNameLst>
                                      </p:cBhvr>
                                      <p:tavLst>
                                        <p:tav tm="0">
                                          <p:val>
                                            <p:strVal val="ppt_h"/>
                                          </p:val>
                                        </p:tav>
                                        <p:tav tm="100000">
                                          <p:val>
                                            <p:fltVal val="0"/>
                                          </p:val>
                                        </p:tav>
                                      </p:tavLst>
                                    </p:anim>
                                    <p:animEffect transition="out" filter="fade">
                                      <p:cBhvr>
                                        <p:cTn id="175" dur="500"/>
                                        <p:tgtEl>
                                          <p:spTgt spid="14"/>
                                        </p:tgtEl>
                                      </p:cBhvr>
                                    </p:animEffect>
                                    <p:set>
                                      <p:cBhvr>
                                        <p:cTn id="17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617196"/>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17:30-31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when they heard of the resurrection of the dead, some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sneer, but 	others said, "We shall hear you again concerning this."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Paul went out of their midst.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some men joined him and believed, among whom also were Dionysius the 	Areopagite and a woman named Damaris and others with them.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Athenians stumbled at the Resurrection of Christ and the promise of 	Resurrection to all those who embrace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2:34; 20:17-18; 1Pet 2:6-8</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There is no mention of a church established in Athens or Paul returning to 	Athens.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Some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“joined”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meaning they attached themselves to Paul and his cause.</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It would seem that Dionysius was in some way connected to the Areopagus but 		on his conversion this would no longer be so: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17:19, 22)</a:t>
            </a:r>
          </a:p>
        </p:txBody>
      </p:sp>
      <p:sp>
        <p:nvSpPr>
          <p:cNvPr id="2" name="TextBox 1">
            <a:extLst>
              <a:ext uri="{FF2B5EF4-FFF2-40B4-BE49-F238E27FC236}">
                <a16:creationId xmlns:a16="http://schemas.microsoft.com/office/drawing/2014/main" id="{C2F44F84-A497-4813-8A9F-FC2E123EFE76}"/>
              </a:ext>
            </a:extLst>
          </p:cNvPr>
          <p:cNvSpPr txBox="1"/>
          <p:nvPr/>
        </p:nvSpPr>
        <p:spPr>
          <a:xfrm>
            <a:off x="0" y="3693695"/>
            <a:ext cx="12192000" cy="138499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Simeon blessed them and said to Mary His mother,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this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Child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appointed for the fall and rise of many in Israel, and for a sign to be opposed— </a:t>
            </a:r>
          </a:p>
        </p:txBody>
      </p:sp>
      <p:sp>
        <p:nvSpPr>
          <p:cNvPr id="3" name="TextBox 2">
            <a:extLst>
              <a:ext uri="{FF2B5EF4-FFF2-40B4-BE49-F238E27FC236}">
                <a16:creationId xmlns:a16="http://schemas.microsoft.com/office/drawing/2014/main" id="{81634AEC-2911-43D6-9299-DB13CFF4C6CC}"/>
              </a:ext>
            </a:extLst>
          </p:cNvPr>
          <p:cNvSpPr txBox="1"/>
          <p:nvPr/>
        </p:nvSpPr>
        <p:spPr>
          <a:xfrm>
            <a:off x="0" y="3719127"/>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20:17-18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Jesus looked at them and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then is this that is written: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STONE WHICH THE BUILDERS 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BECAME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CHIEF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 falls on that stone will be broken to pieces; but on whomever it 	falls, it will scatter him like dust." </a:t>
            </a:r>
          </a:p>
        </p:txBody>
      </p:sp>
      <p:sp>
        <p:nvSpPr>
          <p:cNvPr id="4" name="TextBox 3">
            <a:extLst>
              <a:ext uri="{FF2B5EF4-FFF2-40B4-BE49-F238E27FC236}">
                <a16:creationId xmlns:a16="http://schemas.microsoft.com/office/drawing/2014/main" id="{30D3D3F7-8AB8-45CF-A5C3-86622E5E75EB}"/>
              </a:ext>
            </a:extLst>
          </p:cNvPr>
          <p:cNvSpPr txBox="1"/>
          <p:nvPr/>
        </p:nvSpPr>
        <p:spPr>
          <a:xfrm>
            <a:off x="0" y="3665993"/>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2:6-8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contained in Scripture: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LAY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ZION A CHOICE 	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PRECIOUS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WHO BELIEVES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WILL NOT 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DISAPPOINTED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6AE953F6-9A25-4192-8C35-FBBB61204AD3}"/>
              </a:ext>
            </a:extLst>
          </p:cNvPr>
          <p:cNvSpPr txBox="1"/>
          <p:nvPr/>
        </p:nvSpPr>
        <p:spPr>
          <a:xfrm>
            <a:off x="0" y="4154923"/>
            <a:ext cx="12192000" cy="2677656"/>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precious value, then, is for you who believe;</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 but for those who disbelieve,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STONE WHICH THE BUILDERS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BECAME THE 	VERY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 OF STUMBLING AND A ROCK OF OFFENSE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they 	stumble because they are disobedient to the 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to this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doom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also appointed.</a:t>
            </a:r>
          </a:p>
        </p:txBody>
      </p:sp>
    </p:spTree>
    <p:extLst>
      <p:ext uri="{BB962C8B-B14F-4D97-AF65-F5344CB8AC3E}">
        <p14:creationId xmlns:p14="http://schemas.microsoft.com/office/powerpoint/2010/main" val="42162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F54FD8-F285-4BE7-9932-1D603E9C3512}"/>
              </a:ext>
            </a:extLst>
          </p:cNvPr>
          <p:cNvSpPr txBox="1"/>
          <p:nvPr/>
        </p:nvSpPr>
        <p:spPr>
          <a:xfrm>
            <a:off x="0" y="0"/>
            <a:ext cx="12192000" cy="954107"/>
          </a:xfrm>
          <a:prstGeom prst="rect">
            <a:avLst/>
          </a:prstGeom>
          <a:blipFill>
            <a:blip r:embed="rId2"/>
            <a:tile tx="0" ty="0" sx="100000" sy="100000" flip="none" algn="tl"/>
          </a:blip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The book of Acts is a history of God’s people and the role they play in bringing 	the Gospel to a world of unbelievers.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2Tim 4:1-5; 1Pet 3:15; Ro 1:16, 10:13-15</a:t>
            </a:r>
          </a:p>
        </p:txBody>
      </p:sp>
      <p:sp>
        <p:nvSpPr>
          <p:cNvPr id="4" name="TextBox 3">
            <a:extLst>
              <a:ext uri="{FF2B5EF4-FFF2-40B4-BE49-F238E27FC236}">
                <a16:creationId xmlns:a16="http://schemas.microsoft.com/office/drawing/2014/main" id="{8C3E588D-4EBA-4126-926A-6F6E1C816740}"/>
              </a:ext>
            </a:extLst>
          </p:cNvPr>
          <p:cNvSpPr txBox="1"/>
          <p:nvPr/>
        </p:nvSpPr>
        <p:spPr>
          <a:xfrm>
            <a:off x="0" y="957947"/>
            <a:ext cx="12192000" cy="440120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will they call on Him in whom they have not believed? How will they 	believe in Him whom they have not heard? And how will they hear without a 	preacher?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they preach unless they are sent? Just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090CA2AB-8A76-419E-8EEE-7E4BCEAE21B1}"/>
              </a:ext>
            </a:extLst>
          </p:cNvPr>
          <p:cNvSpPr txBox="1"/>
          <p:nvPr/>
        </p:nvSpPr>
        <p:spPr>
          <a:xfrm>
            <a:off x="0" y="990597"/>
            <a:ext cx="12192000" cy="1384995"/>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am not ashamed of 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it is the power of God for salvation to 	everyone who believes, to the Jew first and also to the Greek.</a:t>
            </a:r>
          </a:p>
        </p:txBody>
      </p:sp>
      <p:sp>
        <p:nvSpPr>
          <p:cNvPr id="6" name="TextBox 5">
            <a:extLst>
              <a:ext uri="{FF2B5EF4-FFF2-40B4-BE49-F238E27FC236}">
                <a16:creationId xmlns:a16="http://schemas.microsoft.com/office/drawing/2014/main" id="{DAAED20B-E40A-456E-975F-8C4E5D8FA603}"/>
              </a:ext>
            </a:extLst>
          </p:cNvPr>
          <p:cNvSpPr txBox="1"/>
          <p:nvPr/>
        </p:nvSpPr>
        <p:spPr>
          <a:xfrm>
            <a:off x="0" y="1012374"/>
            <a:ext cx="12192000" cy="181588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sanctify Christ as Lord in your hearts, always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ready to make a defense 	to everyone who asks you to give an account for the hope that is in you, yet with 	gentleness and reverence; </a:t>
            </a:r>
          </a:p>
        </p:txBody>
      </p:sp>
      <p:sp>
        <p:nvSpPr>
          <p:cNvPr id="7" name="TextBox 6">
            <a:extLst>
              <a:ext uri="{FF2B5EF4-FFF2-40B4-BE49-F238E27FC236}">
                <a16:creationId xmlns:a16="http://schemas.microsoft.com/office/drawing/2014/main" id="{F68355B2-4D1F-49CC-AA2D-0F501DA6B800}"/>
              </a:ext>
            </a:extLst>
          </p:cNvPr>
          <p:cNvSpPr txBox="1"/>
          <p:nvPr/>
        </p:nvSpPr>
        <p:spPr>
          <a:xfrm>
            <a:off x="0" y="968832"/>
            <a:ext cx="12192000" cy="4832092"/>
          </a:xfrm>
          <a:prstGeom prst="rect">
            <a:avLst/>
          </a:prstGeom>
          <a:solidFill>
            <a:schemeClr val="bg1"/>
          </a:solidFill>
          <a:ln w="38100">
            <a:solidFill>
              <a:schemeClr val="accent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solemnly charge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presence of God and of Christ Jesus, who is to judge 	the living and the dead, and by His appearing and His kingdom: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preach the 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 ready in season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out of season; reprove, rebuke, exhort, 	with great patience and instruction.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time will come when they will not endure sound doctrine;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wanting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have their ears tickled, they will accumulate for themselves teachers in 	accordance to their own desires,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will turn away their ears from the truth </a:t>
            </a:r>
            <a: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t>and will turn aside to myths. </a:t>
            </a:r>
            <a:br>
              <a:rPr kumimoji="0" lang="en-US" sz="2800" b="0" i="0" u="none" strike="noStrike" kern="1200" cap="none" spc="0" normalizeH="0" baseline="0" noProof="0" dirty="0">
                <a:ln>
                  <a:noFill/>
                </a:ln>
                <a:solidFill>
                  <a:srgbClr val="1A04B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you, be sober in all things, endure hardship,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the work of an evangelist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fulfill your ministry. </a:t>
            </a:r>
          </a:p>
        </p:txBody>
      </p:sp>
    </p:spTree>
    <p:extLst>
      <p:ext uri="{BB962C8B-B14F-4D97-AF65-F5344CB8AC3E}">
        <p14:creationId xmlns:p14="http://schemas.microsoft.com/office/powerpoint/2010/main" val="19979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1A04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4ADB-C839-42AF-93D2-FC49D0192AF5}"/>
              </a:ext>
            </a:extLst>
          </p:cNvPr>
          <p:cNvPicPr>
            <a:picLocks noChangeAspect="1"/>
          </p:cNvPicPr>
          <p:nvPr/>
        </p:nvPicPr>
        <p:blipFill>
          <a:blip r:embed="rId3"/>
          <a:stretch>
            <a:fillRect/>
          </a:stretch>
        </p:blipFill>
        <p:spPr>
          <a:xfrm>
            <a:off x="2235143" y="24089"/>
            <a:ext cx="8157155" cy="6809822"/>
          </a:xfrm>
          <a:prstGeom prst="rect">
            <a:avLst/>
          </a:prstGeom>
        </p:spPr>
      </p:pic>
      <p:sp>
        <p:nvSpPr>
          <p:cNvPr id="4" name="Action Button: Go Back or Previous 3">
            <a:hlinkClick r:id="" action="ppaction://hlinkshowjump?jump=lastslideviewed" highlightClick="1">
              <a:snd r:embed="rId4" name="arrow.wav"/>
            </a:hlinkClick>
            <a:extLst>
              <a:ext uri="{FF2B5EF4-FFF2-40B4-BE49-F238E27FC236}">
                <a16:creationId xmlns:a16="http://schemas.microsoft.com/office/drawing/2014/main" id="{3A2162C2-43E0-4D4B-A454-8F930F56A116}"/>
              </a:ext>
            </a:extLst>
          </p:cNvPr>
          <p:cNvSpPr/>
          <p:nvPr/>
        </p:nvSpPr>
        <p:spPr>
          <a:xfrm>
            <a:off x="11267090" y="76639"/>
            <a:ext cx="830318" cy="2491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8845D6-8B5B-41E8-B16E-830CBCE4A4F5}"/>
              </a:ext>
            </a:extLst>
          </p:cNvPr>
          <p:cNvSpPr txBox="1"/>
          <p:nvPr/>
        </p:nvSpPr>
        <p:spPr>
          <a:xfrm>
            <a:off x="-1" y="2836530"/>
            <a:ext cx="2220687" cy="250837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17</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Amphipolis</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Apollonia</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Thessalonica</a:t>
            </a:r>
          </a:p>
        </p:txBody>
      </p:sp>
      <p:sp>
        <p:nvSpPr>
          <p:cNvPr id="5" name="Oval 4">
            <a:extLst>
              <a:ext uri="{FF2B5EF4-FFF2-40B4-BE49-F238E27FC236}">
                <a16:creationId xmlns:a16="http://schemas.microsoft.com/office/drawing/2014/main" id="{CEAD3092-FF03-48FC-83B0-5012F650A789}"/>
              </a:ext>
            </a:extLst>
          </p:cNvPr>
          <p:cNvSpPr/>
          <p:nvPr/>
        </p:nvSpPr>
        <p:spPr>
          <a:xfrm rot="-1500000">
            <a:off x="3461781" y="679591"/>
            <a:ext cx="332730" cy="134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3C537778-AE6A-493D-83BC-8B682A11DF53}"/>
              </a:ext>
            </a:extLst>
          </p:cNvPr>
          <p:cNvSpPr/>
          <p:nvPr/>
        </p:nvSpPr>
        <p:spPr>
          <a:xfrm rot="-1500000">
            <a:off x="3139656" y="716451"/>
            <a:ext cx="178023" cy="10532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10176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1A04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4ADB-C839-42AF-93D2-FC49D0192AF5}"/>
              </a:ext>
            </a:extLst>
          </p:cNvPr>
          <p:cNvPicPr>
            <a:picLocks noChangeAspect="1"/>
          </p:cNvPicPr>
          <p:nvPr/>
        </p:nvPicPr>
        <p:blipFill>
          <a:blip r:embed="rId3"/>
          <a:stretch>
            <a:fillRect/>
          </a:stretch>
        </p:blipFill>
        <p:spPr>
          <a:xfrm>
            <a:off x="2235143" y="24089"/>
            <a:ext cx="8157155" cy="6809822"/>
          </a:xfrm>
          <a:prstGeom prst="rect">
            <a:avLst/>
          </a:prstGeom>
        </p:spPr>
      </p:pic>
      <p:sp>
        <p:nvSpPr>
          <p:cNvPr id="4" name="Action Button: Go Back or Previous 3">
            <a:hlinkClick r:id="rId4" action="ppaction://hlinksldjump" highlightClick="1">
              <a:snd r:embed="rId5" name="arrow.wav"/>
            </a:hlinkClick>
            <a:extLst>
              <a:ext uri="{FF2B5EF4-FFF2-40B4-BE49-F238E27FC236}">
                <a16:creationId xmlns:a16="http://schemas.microsoft.com/office/drawing/2014/main" id="{3A2162C2-43E0-4D4B-A454-8F930F56A116}"/>
              </a:ext>
            </a:extLst>
          </p:cNvPr>
          <p:cNvSpPr/>
          <p:nvPr/>
        </p:nvSpPr>
        <p:spPr>
          <a:xfrm>
            <a:off x="11267090" y="76639"/>
            <a:ext cx="830318" cy="2491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8845D6-8B5B-41E8-B16E-830CBCE4A4F5}"/>
              </a:ext>
            </a:extLst>
          </p:cNvPr>
          <p:cNvSpPr txBox="1"/>
          <p:nvPr/>
        </p:nvSpPr>
        <p:spPr>
          <a:xfrm>
            <a:off x="-1" y="2836530"/>
            <a:ext cx="2220687" cy="1184940"/>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Berea</a:t>
            </a:r>
          </a:p>
        </p:txBody>
      </p:sp>
      <p:sp>
        <p:nvSpPr>
          <p:cNvPr id="5" name="Oval 4">
            <a:extLst>
              <a:ext uri="{FF2B5EF4-FFF2-40B4-BE49-F238E27FC236}">
                <a16:creationId xmlns:a16="http://schemas.microsoft.com/office/drawing/2014/main" id="{0CC7E74D-EC04-4548-88FF-BB6C7D620009}"/>
              </a:ext>
            </a:extLst>
          </p:cNvPr>
          <p:cNvSpPr/>
          <p:nvPr/>
        </p:nvSpPr>
        <p:spPr>
          <a:xfrm>
            <a:off x="2638695" y="748935"/>
            <a:ext cx="435429"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528861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1A04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4ADB-C839-42AF-93D2-FC49D0192AF5}"/>
              </a:ext>
            </a:extLst>
          </p:cNvPr>
          <p:cNvPicPr>
            <a:picLocks noChangeAspect="1"/>
          </p:cNvPicPr>
          <p:nvPr/>
        </p:nvPicPr>
        <p:blipFill>
          <a:blip r:embed="rId3"/>
          <a:stretch>
            <a:fillRect/>
          </a:stretch>
        </p:blipFill>
        <p:spPr>
          <a:xfrm>
            <a:off x="2017423" y="24089"/>
            <a:ext cx="8157155" cy="6809822"/>
          </a:xfrm>
          <a:prstGeom prst="rect">
            <a:avLst/>
          </a:prstGeom>
        </p:spPr>
      </p:pic>
      <p:sp>
        <p:nvSpPr>
          <p:cNvPr id="3" name="TextBox 2">
            <a:extLst>
              <a:ext uri="{FF2B5EF4-FFF2-40B4-BE49-F238E27FC236}">
                <a16:creationId xmlns:a16="http://schemas.microsoft.com/office/drawing/2014/main" id="{4F8845D6-8B5B-41E8-B16E-830CBCE4A4F5}"/>
              </a:ext>
            </a:extLst>
          </p:cNvPr>
          <p:cNvSpPr txBox="1"/>
          <p:nvPr/>
        </p:nvSpPr>
        <p:spPr>
          <a:xfrm>
            <a:off x="10174577" y="2836530"/>
            <a:ext cx="1952107" cy="250837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17</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Athens</a:t>
            </a:r>
          </a:p>
          <a:p>
            <a:pPr marL="0" marR="0" lvl="0" indent="0" algn="ctr"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slides)</a:t>
            </a:r>
          </a:p>
        </p:txBody>
      </p:sp>
      <p:sp>
        <p:nvSpPr>
          <p:cNvPr id="5" name="Speech Bubble: Rectangle 4">
            <a:extLst>
              <a:ext uri="{FF2B5EF4-FFF2-40B4-BE49-F238E27FC236}">
                <a16:creationId xmlns:a16="http://schemas.microsoft.com/office/drawing/2014/main" id="{5FE5EFB1-F45C-43B9-B9CF-F182533D64D5}"/>
              </a:ext>
            </a:extLst>
          </p:cNvPr>
          <p:cNvSpPr/>
          <p:nvPr/>
        </p:nvSpPr>
        <p:spPr>
          <a:xfrm>
            <a:off x="97967" y="31905"/>
            <a:ext cx="1970315" cy="1535638"/>
          </a:xfrm>
          <a:prstGeom prst="wedgeRectCallout">
            <a:avLst>
              <a:gd name="adj1" fmla="val 73528"/>
              <a:gd name="adj2" fmla="val 72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Timothy and Silas left at Berea</a:t>
            </a:r>
          </a:p>
        </p:txBody>
      </p:sp>
      <p:sp>
        <p:nvSpPr>
          <p:cNvPr id="7" name="Speech Bubble: Rectangle 6">
            <a:extLst>
              <a:ext uri="{FF2B5EF4-FFF2-40B4-BE49-F238E27FC236}">
                <a16:creationId xmlns:a16="http://schemas.microsoft.com/office/drawing/2014/main" id="{0FB4F792-A812-4D65-8EF5-29DDB3F1C16F}"/>
              </a:ext>
            </a:extLst>
          </p:cNvPr>
          <p:cNvSpPr/>
          <p:nvPr/>
        </p:nvSpPr>
        <p:spPr>
          <a:xfrm>
            <a:off x="43544" y="2688769"/>
            <a:ext cx="1970315" cy="2090058"/>
          </a:xfrm>
          <a:prstGeom prst="wedgeRectCallout">
            <a:avLst>
              <a:gd name="adj1" fmla="val -19727"/>
              <a:gd name="adj2" fmla="val -1015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waits at Athens for Timothy and Silas</a:t>
            </a:r>
          </a:p>
        </p:txBody>
      </p:sp>
      <p:sp>
        <p:nvSpPr>
          <p:cNvPr id="4" name="Oval 3">
            <a:extLst>
              <a:ext uri="{FF2B5EF4-FFF2-40B4-BE49-F238E27FC236}">
                <a16:creationId xmlns:a16="http://schemas.microsoft.com/office/drawing/2014/main" id="{9938104C-2FE1-4357-A34E-B72760ED4511}"/>
              </a:ext>
            </a:extLst>
          </p:cNvPr>
          <p:cNvSpPr/>
          <p:nvPr/>
        </p:nvSpPr>
        <p:spPr>
          <a:xfrm>
            <a:off x="3275939" y="2099144"/>
            <a:ext cx="437321" cy="11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748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29552-ABD5-4A56-A033-307C31137CD3}"/>
              </a:ext>
            </a:extLst>
          </p:cNvPr>
          <p:cNvPicPr>
            <a:picLocks noChangeAspect="1"/>
          </p:cNvPicPr>
          <p:nvPr/>
        </p:nvPicPr>
        <p:blipFill rotWithShape="1">
          <a:blip r:embed="rId2"/>
          <a:srcRect l="1621" t="1860" r="1381"/>
          <a:stretch/>
        </p:blipFill>
        <p:spPr>
          <a:xfrm>
            <a:off x="1115291" y="165266"/>
            <a:ext cx="9961418" cy="6527469"/>
          </a:xfrm>
          <a:prstGeom prst="rect">
            <a:avLst/>
          </a:prstGeom>
        </p:spPr>
      </p:pic>
    </p:spTree>
    <p:extLst>
      <p:ext uri="{BB962C8B-B14F-4D97-AF65-F5344CB8AC3E}">
        <p14:creationId xmlns:p14="http://schemas.microsoft.com/office/powerpoint/2010/main" val="34565093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071C6-34FB-4865-A591-84728BEF4AC7}"/>
              </a:ext>
            </a:extLst>
          </p:cNvPr>
          <p:cNvPicPr>
            <a:picLocks noChangeAspect="1"/>
          </p:cNvPicPr>
          <p:nvPr/>
        </p:nvPicPr>
        <p:blipFill>
          <a:blip r:embed="rId2"/>
          <a:stretch>
            <a:fillRect/>
          </a:stretch>
        </p:blipFill>
        <p:spPr>
          <a:xfrm>
            <a:off x="1953943" y="643466"/>
            <a:ext cx="8284114" cy="5571067"/>
          </a:xfrm>
          <a:prstGeom prst="rect">
            <a:avLst/>
          </a:prstGeom>
        </p:spPr>
      </p:pic>
      <p:sp>
        <p:nvSpPr>
          <p:cNvPr id="3" name="Action Button: Go Back or Previous 2">
            <a:hlinkClick r:id="rId3" action="ppaction://hlinksldjump" highlightClick="1">
              <a:snd r:embed="rId4" name="arrow.wav"/>
            </a:hlinkClick>
            <a:extLst>
              <a:ext uri="{FF2B5EF4-FFF2-40B4-BE49-F238E27FC236}">
                <a16:creationId xmlns:a16="http://schemas.microsoft.com/office/drawing/2014/main" id="{15CD62F8-58B9-4E32-B02F-8B5AA5CB61E8}"/>
              </a:ext>
            </a:extLst>
          </p:cNvPr>
          <p:cNvSpPr/>
          <p:nvPr/>
        </p:nvSpPr>
        <p:spPr>
          <a:xfrm>
            <a:off x="11267090" y="76639"/>
            <a:ext cx="830318" cy="2491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3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9318F0-138D-4E78-BF08-142138A53304}"/>
              </a:ext>
            </a:extLst>
          </p:cNvPr>
          <p:cNvPicPr>
            <a:picLocks noChangeAspect="1"/>
          </p:cNvPicPr>
          <p:nvPr/>
        </p:nvPicPr>
        <p:blipFill rotWithShape="1">
          <a:blip r:embed="rId2"/>
          <a:srcRect l="1361" t="2020" r="1491"/>
          <a:stretch/>
        </p:blipFill>
        <p:spPr>
          <a:xfrm>
            <a:off x="935182" y="69273"/>
            <a:ext cx="10321636" cy="6719455"/>
          </a:xfrm>
          <a:prstGeom prst="rect">
            <a:avLst/>
          </a:prstGeom>
        </p:spPr>
      </p:pic>
      <p:sp>
        <p:nvSpPr>
          <p:cNvPr id="3" name="Action Button: Go Back or Previous 2">
            <a:hlinkClick r:id="rId3" action="ppaction://hlinksldjump" highlightClick="1">
              <a:snd r:embed="rId4" name="arrow.wav"/>
            </a:hlinkClick>
            <a:extLst>
              <a:ext uri="{FF2B5EF4-FFF2-40B4-BE49-F238E27FC236}">
                <a16:creationId xmlns:a16="http://schemas.microsoft.com/office/drawing/2014/main" id="{61A4EB7A-3FBE-4390-A523-CF53BA8BB66D}"/>
              </a:ext>
            </a:extLst>
          </p:cNvPr>
          <p:cNvSpPr/>
          <p:nvPr/>
        </p:nvSpPr>
        <p:spPr>
          <a:xfrm>
            <a:off x="11430002" y="58122"/>
            <a:ext cx="683941" cy="25411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06833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1495B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3A85A7-7C09-4BCC-8CA5-D2B6270593BB}"/>
              </a:ext>
            </a:extLst>
          </p:cNvPr>
          <p:cNvGrpSpPr/>
          <p:nvPr/>
        </p:nvGrpSpPr>
        <p:grpSpPr>
          <a:xfrm>
            <a:off x="1637697" y="0"/>
            <a:ext cx="10554303" cy="6839827"/>
            <a:chOff x="1637697" y="0"/>
            <a:chExt cx="10554303" cy="6839827"/>
          </a:xfrm>
        </p:grpSpPr>
        <p:pic>
          <p:nvPicPr>
            <p:cNvPr id="2" name="Picture 2" descr="Related image">
              <a:extLst>
                <a:ext uri="{FF2B5EF4-FFF2-40B4-BE49-F238E27FC236}">
                  <a16:creationId xmlns:a16="http://schemas.microsoft.com/office/drawing/2014/main" id="{384EE8C4-E0E9-4306-BDBB-CD5CB5E4A7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 t="1346" r="691" b="1491"/>
            <a:stretch/>
          </p:blipFill>
          <p:spPr bwMode="auto">
            <a:xfrm>
              <a:off x="1637697" y="0"/>
              <a:ext cx="10554303" cy="6839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4E244E-AAA0-4F68-999B-908595633359}"/>
                </a:ext>
              </a:extLst>
            </p:cNvPr>
            <p:cNvSpPr txBox="1"/>
            <p:nvPr/>
          </p:nvSpPr>
          <p:spPr>
            <a:xfrm>
              <a:off x="9832157" y="980388"/>
              <a:ext cx="2083323" cy="369332"/>
            </a:xfrm>
            <a:prstGeom prst="rect">
              <a:avLst/>
            </a:prstGeom>
            <a:solidFill>
              <a:schemeClr val="bg1"/>
            </a:solidFill>
            <a:ln w="127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 – 18:22</a:t>
              </a:r>
            </a:p>
          </p:txBody>
        </p:sp>
      </p:grpSp>
      <p:sp>
        <p:nvSpPr>
          <p:cNvPr id="5" name="TextBox 4">
            <a:extLst>
              <a:ext uri="{FF2B5EF4-FFF2-40B4-BE49-F238E27FC236}">
                <a16:creationId xmlns:a16="http://schemas.microsoft.com/office/drawing/2014/main" id="{5E47AF80-8B3E-48A3-BBFC-B85F311F9A60}"/>
              </a:ext>
            </a:extLst>
          </p:cNvPr>
          <p:cNvSpPr txBox="1"/>
          <p:nvPr/>
        </p:nvSpPr>
        <p:spPr>
          <a:xfrm>
            <a:off x="-1" y="1843951"/>
            <a:ext cx="2220687" cy="317009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Philippi</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Thessalonica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Berea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Athens</a:t>
            </a:r>
          </a:p>
        </p:txBody>
      </p:sp>
    </p:spTree>
    <p:extLst>
      <p:ext uri="{BB962C8B-B14F-4D97-AF65-F5344CB8AC3E}">
        <p14:creationId xmlns:p14="http://schemas.microsoft.com/office/powerpoint/2010/main" val="40647038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17:1 – 34</a:t>
            </a:r>
          </a:p>
        </p:txBody>
      </p:sp>
    </p:spTree>
    <p:extLst>
      <p:ext uri="{BB962C8B-B14F-4D97-AF65-F5344CB8AC3E}">
        <p14:creationId xmlns:p14="http://schemas.microsoft.com/office/powerpoint/2010/main" val="165476089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1890118"/>
            <a:ext cx="2743200" cy="3046411"/>
          </a:xfrm>
          <a:prstGeom prst="rect">
            <a:avLst/>
          </a:prstGeom>
          <a:noFill/>
        </p:spPr>
        <p:txBody>
          <a:bodyPr wrap="square" rtlCol="0">
            <a:spAutoFit/>
          </a:bodyPr>
          <a:lstStyle/>
          <a:p>
            <a:pPr defTabSz="1219170"/>
            <a:r>
              <a:rPr lang="en-US" sz="2133" b="1" dirty="0">
                <a:solidFill>
                  <a:prstClr val="black"/>
                </a:solidFill>
                <a:latin typeface="Candara"/>
              </a:rPr>
              <a:t>Acts 17:</a:t>
            </a:r>
          </a:p>
          <a:p>
            <a:pPr defTabSz="1219170"/>
            <a:r>
              <a:rPr lang="en-US" sz="2133" baseline="30000" dirty="0">
                <a:solidFill>
                  <a:prstClr val="black"/>
                </a:solidFill>
                <a:latin typeface="Candara"/>
              </a:rPr>
              <a:t>1 </a:t>
            </a:r>
            <a:r>
              <a:rPr lang="en-US" sz="2133" dirty="0">
                <a:solidFill>
                  <a:prstClr val="black"/>
                </a:solidFill>
                <a:latin typeface="Candara"/>
              </a:rPr>
              <a:t>Now when they </a:t>
            </a:r>
            <a:br>
              <a:rPr lang="en-US" sz="2133" dirty="0">
                <a:solidFill>
                  <a:prstClr val="black"/>
                </a:solidFill>
                <a:latin typeface="Candara"/>
              </a:rPr>
            </a:br>
            <a:r>
              <a:rPr lang="en-US" sz="2133" dirty="0">
                <a:solidFill>
                  <a:prstClr val="black"/>
                </a:solidFill>
                <a:latin typeface="Candara"/>
              </a:rPr>
              <a:t>had passed through Amphipolis and Apollonia, they came to Thessalonica, where was a synagogue of the Jews: </a:t>
            </a:r>
          </a:p>
        </p:txBody>
      </p:sp>
    </p:spTree>
    <p:extLst>
      <p:ext uri="{BB962C8B-B14F-4D97-AF65-F5344CB8AC3E}">
        <p14:creationId xmlns:p14="http://schemas.microsoft.com/office/powerpoint/2010/main" val="883666717"/>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1890118"/>
            <a:ext cx="2743200" cy="3046411"/>
          </a:xfrm>
          <a:prstGeom prst="rect">
            <a:avLst/>
          </a:prstGeom>
          <a:noFill/>
        </p:spPr>
        <p:txBody>
          <a:bodyPr wrap="square" rtlCol="0">
            <a:spAutoFit/>
          </a:bodyPr>
          <a:lstStyle/>
          <a:p>
            <a:pPr defTabSz="1219170"/>
            <a:r>
              <a:rPr lang="en-US" sz="2133" b="1" dirty="0">
                <a:solidFill>
                  <a:prstClr val="black"/>
                </a:solidFill>
                <a:latin typeface="Candara"/>
              </a:rPr>
              <a:t>Acts 17:</a:t>
            </a:r>
          </a:p>
          <a:p>
            <a:pPr defTabSz="1219170"/>
            <a:r>
              <a:rPr lang="en-US" sz="2133" baseline="30000" dirty="0">
                <a:solidFill>
                  <a:prstClr val="black"/>
                </a:solidFill>
                <a:latin typeface="Candara"/>
              </a:rPr>
              <a:t>1 </a:t>
            </a:r>
            <a:r>
              <a:rPr lang="en-US" sz="2133" dirty="0">
                <a:solidFill>
                  <a:prstClr val="black"/>
                </a:solidFill>
                <a:latin typeface="Candara"/>
              </a:rPr>
              <a:t>Now when they </a:t>
            </a:r>
            <a:br>
              <a:rPr lang="en-US" sz="2133" dirty="0">
                <a:solidFill>
                  <a:prstClr val="black"/>
                </a:solidFill>
                <a:latin typeface="Candara"/>
              </a:rPr>
            </a:br>
            <a:r>
              <a:rPr lang="en-US" sz="2133" dirty="0">
                <a:solidFill>
                  <a:prstClr val="black"/>
                </a:solidFill>
                <a:latin typeface="Candara"/>
              </a:rPr>
              <a:t>had passed through Amphipolis and Apollonia, they came to Thessalonica, where was a synagogue of the Jews: </a:t>
            </a:r>
          </a:p>
        </p:txBody>
      </p:sp>
    </p:spTree>
    <p:extLst>
      <p:ext uri="{BB962C8B-B14F-4D97-AF65-F5344CB8AC3E}">
        <p14:creationId xmlns:p14="http://schemas.microsoft.com/office/powerpoint/2010/main" val="2521064945"/>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1890118"/>
            <a:ext cx="2743200" cy="3046411"/>
          </a:xfrm>
          <a:prstGeom prst="rect">
            <a:avLst/>
          </a:prstGeom>
          <a:noFill/>
        </p:spPr>
        <p:txBody>
          <a:bodyPr wrap="square" rtlCol="0">
            <a:spAutoFit/>
          </a:bodyPr>
          <a:lstStyle/>
          <a:p>
            <a:pPr defTabSz="1219170"/>
            <a:r>
              <a:rPr lang="en-US" sz="2133" b="1" dirty="0">
                <a:solidFill>
                  <a:prstClr val="black"/>
                </a:solidFill>
                <a:latin typeface="Candara"/>
              </a:rPr>
              <a:t>Acts 17:</a:t>
            </a:r>
          </a:p>
          <a:p>
            <a:pPr defTabSz="1219170"/>
            <a:r>
              <a:rPr lang="en-US" sz="2133" baseline="30000" dirty="0">
                <a:solidFill>
                  <a:prstClr val="black"/>
                </a:solidFill>
                <a:latin typeface="Candara"/>
              </a:rPr>
              <a:t>1 </a:t>
            </a:r>
            <a:r>
              <a:rPr lang="en-US" sz="2133" dirty="0">
                <a:solidFill>
                  <a:prstClr val="black"/>
                </a:solidFill>
                <a:latin typeface="Candara"/>
              </a:rPr>
              <a:t>Now when they </a:t>
            </a:r>
            <a:br>
              <a:rPr lang="en-US" sz="2133" dirty="0">
                <a:solidFill>
                  <a:prstClr val="black"/>
                </a:solidFill>
                <a:latin typeface="Candara"/>
              </a:rPr>
            </a:br>
            <a:r>
              <a:rPr lang="en-US" sz="2133" dirty="0">
                <a:solidFill>
                  <a:prstClr val="black"/>
                </a:solidFill>
                <a:latin typeface="Candara"/>
              </a:rPr>
              <a:t>had passed through Amphipolis and Apollonia, they came to Thessalonica, where was a synagogue of the Jews: </a:t>
            </a:r>
          </a:p>
        </p:txBody>
      </p:sp>
    </p:spTree>
    <p:extLst>
      <p:ext uri="{BB962C8B-B14F-4D97-AF65-F5344CB8AC3E}">
        <p14:creationId xmlns:p14="http://schemas.microsoft.com/office/powerpoint/2010/main" val="1975318797"/>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1890118"/>
            <a:ext cx="2743200" cy="3046411"/>
          </a:xfrm>
          <a:prstGeom prst="rect">
            <a:avLst/>
          </a:prstGeom>
          <a:noFill/>
        </p:spPr>
        <p:txBody>
          <a:bodyPr wrap="square" rtlCol="0">
            <a:spAutoFit/>
          </a:bodyPr>
          <a:lstStyle/>
          <a:p>
            <a:pPr defTabSz="1219170"/>
            <a:r>
              <a:rPr lang="en-US" sz="2133" b="1" dirty="0">
                <a:solidFill>
                  <a:prstClr val="black"/>
                </a:solidFill>
                <a:latin typeface="Candara"/>
              </a:rPr>
              <a:t>Acts 17:</a:t>
            </a:r>
          </a:p>
          <a:p>
            <a:pPr defTabSz="1219170"/>
            <a:r>
              <a:rPr lang="en-US" sz="2133" baseline="30000" dirty="0">
                <a:solidFill>
                  <a:prstClr val="black"/>
                </a:solidFill>
                <a:latin typeface="Candara"/>
              </a:rPr>
              <a:t>1 </a:t>
            </a:r>
            <a:r>
              <a:rPr lang="en-US" sz="2133" dirty="0">
                <a:solidFill>
                  <a:prstClr val="black"/>
                </a:solidFill>
                <a:latin typeface="Candara"/>
              </a:rPr>
              <a:t>Now when they </a:t>
            </a:r>
            <a:br>
              <a:rPr lang="en-US" sz="2133" dirty="0">
                <a:solidFill>
                  <a:prstClr val="black"/>
                </a:solidFill>
                <a:latin typeface="Candara"/>
              </a:rPr>
            </a:br>
            <a:r>
              <a:rPr lang="en-US" sz="2133" dirty="0">
                <a:solidFill>
                  <a:prstClr val="black"/>
                </a:solidFill>
                <a:latin typeface="Candara"/>
              </a:rPr>
              <a:t>had passed through Amphipolis and Apollonia, they came to Thessalonica, where was a synagogue of the Jews: </a:t>
            </a:r>
          </a:p>
        </p:txBody>
      </p:sp>
    </p:spTree>
    <p:extLst>
      <p:ext uri="{BB962C8B-B14F-4D97-AF65-F5344CB8AC3E}">
        <p14:creationId xmlns:p14="http://schemas.microsoft.com/office/powerpoint/2010/main" val="4054059847"/>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701800"/>
            <a:ext cx="4490720" cy="3046411"/>
          </a:xfrm>
          <a:prstGeom prst="rect">
            <a:avLst/>
          </a:prstGeom>
          <a:noFill/>
        </p:spPr>
        <p:txBody>
          <a:bodyPr wrap="square" rtlCol="0">
            <a:spAutoFit/>
          </a:bodyPr>
          <a:lstStyle/>
          <a:p>
            <a:pPr defTabSz="1219170"/>
            <a:r>
              <a:rPr lang="en-US" sz="2133" baseline="30000" dirty="0">
                <a:solidFill>
                  <a:prstClr val="black"/>
                </a:solidFill>
                <a:latin typeface="Candara"/>
              </a:rPr>
              <a:t>2</a:t>
            </a:r>
            <a:r>
              <a:rPr lang="en-US" sz="2133" dirty="0">
                <a:solidFill>
                  <a:prstClr val="black"/>
                </a:solidFill>
                <a:latin typeface="Candara"/>
              </a:rPr>
              <a:t> And Paul, as his manner was, </a:t>
            </a:r>
            <a:br>
              <a:rPr lang="en-US" sz="2133" dirty="0">
                <a:solidFill>
                  <a:prstClr val="black"/>
                </a:solidFill>
                <a:latin typeface="Candara"/>
              </a:rPr>
            </a:br>
            <a:r>
              <a:rPr lang="en-US" sz="2133" dirty="0">
                <a:solidFill>
                  <a:prstClr val="black"/>
                </a:solidFill>
                <a:latin typeface="Candara"/>
              </a:rPr>
              <a:t>went in unto them, and three </a:t>
            </a:r>
            <a:r>
              <a:rPr lang="en-US" sz="2133" dirty="0" err="1">
                <a:solidFill>
                  <a:prstClr val="black"/>
                </a:solidFill>
                <a:latin typeface="Candara"/>
              </a:rPr>
              <a:t>sabbath</a:t>
            </a:r>
            <a:r>
              <a:rPr lang="en-US" sz="2133" dirty="0">
                <a:solidFill>
                  <a:prstClr val="black"/>
                </a:solidFill>
                <a:latin typeface="Candara"/>
              </a:rPr>
              <a:t> days reasoned with them out of the scriptures,  </a:t>
            </a:r>
          </a:p>
          <a:p>
            <a:pPr defTabSz="1219170"/>
            <a:r>
              <a:rPr lang="en-US" sz="2133" baseline="30000" dirty="0">
                <a:solidFill>
                  <a:prstClr val="black"/>
                </a:solidFill>
                <a:latin typeface="Candara"/>
              </a:rPr>
              <a:t>3</a:t>
            </a:r>
            <a:r>
              <a:rPr lang="en-US" sz="2133" dirty="0">
                <a:solidFill>
                  <a:prstClr val="black"/>
                </a:solidFill>
                <a:latin typeface="Candara"/>
              </a:rPr>
              <a:t> Opening and alleging, that Christ must needs have suffered, and risen again from the dead; and that this Jesus, whom I preach unto you, is Christ.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1" y="779114"/>
            <a:ext cx="4244812" cy="5297525"/>
          </a:xfrm>
          <a:prstGeom prst="rect">
            <a:avLst/>
          </a:prstGeom>
        </p:spPr>
      </p:pic>
    </p:spTree>
    <p:extLst>
      <p:ext uri="{BB962C8B-B14F-4D97-AF65-F5344CB8AC3E}">
        <p14:creationId xmlns:p14="http://schemas.microsoft.com/office/powerpoint/2010/main" val="1022631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0"/>
            <a:ext cx="4572000" cy="1405256"/>
          </a:xfrm>
          <a:prstGeom prst="rect">
            <a:avLst/>
          </a:prstGeom>
          <a:noFill/>
        </p:spPr>
        <p:txBody>
          <a:bodyPr wrap="square" rtlCol="0">
            <a:spAutoFit/>
          </a:bodyPr>
          <a:lstStyle/>
          <a:p>
            <a:pPr defTabSz="1219170"/>
            <a:r>
              <a:rPr lang="en-US" sz="2133" baseline="30000" dirty="0">
                <a:solidFill>
                  <a:prstClr val="black"/>
                </a:solidFill>
                <a:latin typeface="Candara"/>
              </a:rPr>
              <a:t>4</a:t>
            </a:r>
            <a:r>
              <a:rPr lang="en-US" sz="2133" dirty="0">
                <a:solidFill>
                  <a:prstClr val="black"/>
                </a:solidFill>
                <a:latin typeface="Candara"/>
              </a:rPr>
              <a:t> And some of them believed, and consorted with Paul and Silas; and of the devout Greeks a great multitude, and of the chief women not a few.  </a:t>
            </a:r>
          </a:p>
        </p:txBody>
      </p:sp>
    </p:spTree>
    <p:extLst>
      <p:ext uri="{BB962C8B-B14F-4D97-AF65-F5344CB8AC3E}">
        <p14:creationId xmlns:p14="http://schemas.microsoft.com/office/powerpoint/2010/main" val="1387674498"/>
      </p:ext>
    </p:extLst>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3741345"/>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black"/>
                </a:solidFill>
                <a:latin typeface="Candara"/>
              </a:rPr>
              <a:t>5</a:t>
            </a:r>
            <a:r>
              <a:rPr lang="en-US" sz="2133" dirty="0">
                <a:solidFill>
                  <a:prstClr val="black"/>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p:txBody>
      </p:sp>
    </p:spTree>
    <p:extLst>
      <p:ext uri="{BB962C8B-B14F-4D97-AF65-F5344CB8AC3E}">
        <p14:creationId xmlns:p14="http://schemas.microsoft.com/office/powerpoint/2010/main" val="422552702"/>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4764509"/>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white">
                    <a:lumMod val="50000"/>
                  </a:prstClr>
                </a:solidFill>
                <a:latin typeface="Candara"/>
              </a:rPr>
              <a:t>5</a:t>
            </a:r>
            <a:r>
              <a:rPr lang="en-US" sz="2133" dirty="0">
                <a:solidFill>
                  <a:prstClr val="white">
                    <a:lumMod val="50000"/>
                  </a:prstClr>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a:p>
            <a:pPr defTabSz="1219170">
              <a:spcBef>
                <a:spcPts val="267"/>
              </a:spcBef>
            </a:pPr>
            <a:r>
              <a:rPr lang="en-US" sz="2133" baseline="30000" dirty="0">
                <a:solidFill>
                  <a:prstClr val="black"/>
                </a:solidFill>
                <a:latin typeface="Candara"/>
              </a:rPr>
              <a:t>6</a:t>
            </a:r>
            <a:r>
              <a:rPr lang="en-US" sz="2133" dirty="0">
                <a:solidFill>
                  <a:prstClr val="black"/>
                </a:solidFill>
                <a:latin typeface="Candara"/>
              </a:rPr>
              <a:t> And when they found them not, they drew Jason and certain brethren unto the rulers of the city, crying, </a:t>
            </a:r>
          </a:p>
        </p:txBody>
      </p:sp>
    </p:spTree>
    <p:extLst>
      <p:ext uri="{BB962C8B-B14F-4D97-AF65-F5344CB8AC3E}">
        <p14:creationId xmlns:p14="http://schemas.microsoft.com/office/powerpoint/2010/main" val="1787193505"/>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4764509"/>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white">
                    <a:lumMod val="50000"/>
                  </a:prstClr>
                </a:solidFill>
                <a:latin typeface="Candara"/>
              </a:rPr>
              <a:t>5</a:t>
            </a:r>
            <a:r>
              <a:rPr lang="en-US" sz="2133" dirty="0">
                <a:solidFill>
                  <a:prstClr val="white">
                    <a:lumMod val="50000"/>
                  </a:prstClr>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a:p>
            <a:pPr defTabSz="1219170">
              <a:spcBef>
                <a:spcPts val="267"/>
              </a:spcBef>
            </a:pPr>
            <a:r>
              <a:rPr lang="en-US" sz="2133" baseline="30000" dirty="0">
                <a:solidFill>
                  <a:prstClr val="white">
                    <a:lumMod val="50000"/>
                  </a:prstClr>
                </a:solidFill>
                <a:latin typeface="Candara"/>
              </a:rPr>
              <a:t>6</a:t>
            </a:r>
            <a:r>
              <a:rPr lang="en-US" sz="2133" dirty="0">
                <a:solidFill>
                  <a:prstClr val="white">
                    <a:lumMod val="50000"/>
                  </a:prstClr>
                </a:solidFill>
                <a:latin typeface="Candara"/>
              </a:rPr>
              <a:t> And when they found them not, they drew Jason and certain brethren unto the rulers of the city, crying, </a:t>
            </a:r>
          </a:p>
        </p:txBody>
      </p:sp>
      <p:sp>
        <p:nvSpPr>
          <p:cNvPr id="3" name="Rectangle 2"/>
          <p:cNvSpPr/>
          <p:nvPr/>
        </p:nvSpPr>
        <p:spPr>
          <a:xfrm>
            <a:off x="6446655" y="1268591"/>
            <a:ext cx="4470400" cy="748795"/>
          </a:xfrm>
          <a:prstGeom prst="rect">
            <a:avLst/>
          </a:prstGeom>
        </p:spPr>
        <p:txBody>
          <a:bodyPr wrap="square">
            <a:spAutoFit/>
          </a:bodyPr>
          <a:lstStyle/>
          <a:p>
            <a:pPr defTabSz="1219170"/>
            <a:r>
              <a:rPr lang="en-US" sz="2133" dirty="0">
                <a:solidFill>
                  <a:prstClr val="black"/>
                </a:solidFill>
                <a:latin typeface="Candara"/>
              </a:rPr>
              <a:t>These that have turned the world upside down are come hither also; </a:t>
            </a:r>
          </a:p>
        </p:txBody>
      </p:sp>
    </p:spTree>
    <p:extLst>
      <p:ext uri="{BB962C8B-B14F-4D97-AF65-F5344CB8AC3E}">
        <p14:creationId xmlns:p14="http://schemas.microsoft.com/office/powerpoint/2010/main" val="4241984354"/>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4764509"/>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white">
                    <a:lumMod val="50000"/>
                  </a:prstClr>
                </a:solidFill>
                <a:latin typeface="Candara"/>
              </a:rPr>
              <a:t>5</a:t>
            </a:r>
            <a:r>
              <a:rPr lang="en-US" sz="2133" dirty="0">
                <a:solidFill>
                  <a:prstClr val="white">
                    <a:lumMod val="50000"/>
                  </a:prstClr>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a:p>
            <a:pPr defTabSz="1219170">
              <a:spcBef>
                <a:spcPts val="267"/>
              </a:spcBef>
            </a:pPr>
            <a:r>
              <a:rPr lang="en-US" sz="2133" baseline="30000" dirty="0">
                <a:solidFill>
                  <a:prstClr val="white">
                    <a:lumMod val="50000"/>
                  </a:prstClr>
                </a:solidFill>
                <a:latin typeface="Candara"/>
              </a:rPr>
              <a:t>6</a:t>
            </a:r>
            <a:r>
              <a:rPr lang="en-US" sz="2133" dirty="0">
                <a:solidFill>
                  <a:prstClr val="white">
                    <a:lumMod val="50000"/>
                  </a:prstClr>
                </a:solidFill>
                <a:latin typeface="Candara"/>
              </a:rPr>
              <a:t> And when they found them not, they drew Jason and certain brethren unto the rulers of the city, crying, </a:t>
            </a:r>
          </a:p>
        </p:txBody>
      </p:sp>
      <p:sp>
        <p:nvSpPr>
          <p:cNvPr id="3" name="Rectangle 2"/>
          <p:cNvSpPr/>
          <p:nvPr/>
        </p:nvSpPr>
        <p:spPr>
          <a:xfrm>
            <a:off x="6446655" y="1268591"/>
            <a:ext cx="4470400" cy="2100190"/>
          </a:xfrm>
          <a:prstGeom prst="rect">
            <a:avLst/>
          </a:prstGeom>
        </p:spPr>
        <p:txBody>
          <a:bodyPr wrap="square">
            <a:spAutoFit/>
          </a:bodyPr>
          <a:lstStyle/>
          <a:p>
            <a:pPr defTabSz="1219170"/>
            <a:r>
              <a:rPr lang="en-US" sz="2133" dirty="0">
                <a:solidFill>
                  <a:prstClr val="white">
                    <a:lumMod val="50000"/>
                  </a:prstClr>
                </a:solidFill>
                <a:latin typeface="Candara"/>
              </a:rPr>
              <a:t>These that have turned the world upside down are come hither also;  </a:t>
            </a:r>
          </a:p>
          <a:p>
            <a:pPr defTabSz="1219170">
              <a:spcBef>
                <a:spcPts val="267"/>
              </a:spcBef>
            </a:pPr>
            <a:r>
              <a:rPr lang="en-US" sz="2133" baseline="30000" dirty="0">
                <a:solidFill>
                  <a:prstClr val="black"/>
                </a:solidFill>
                <a:latin typeface="Candara"/>
              </a:rPr>
              <a:t>7</a:t>
            </a:r>
            <a:r>
              <a:rPr lang="en-US" sz="2133" dirty="0">
                <a:solidFill>
                  <a:prstClr val="black"/>
                </a:solidFill>
                <a:latin typeface="Candara"/>
              </a:rPr>
              <a:t> Whom Jason hath received: and these all do contrary to the decrees of Caesar, saying that there is another king, </a:t>
            </a:r>
            <a:r>
              <a:rPr lang="en-US" sz="2133" i="1" dirty="0">
                <a:solidFill>
                  <a:prstClr val="black"/>
                </a:solidFill>
                <a:latin typeface="Candara"/>
              </a:rPr>
              <a:t>one </a:t>
            </a:r>
            <a:r>
              <a:rPr lang="en-US" sz="2133" dirty="0">
                <a:solidFill>
                  <a:prstClr val="black"/>
                </a:solidFill>
                <a:latin typeface="Candara"/>
              </a:rPr>
              <a:t>Jesus.</a:t>
            </a:r>
          </a:p>
        </p:txBody>
      </p:sp>
    </p:spTree>
    <p:extLst>
      <p:ext uri="{BB962C8B-B14F-4D97-AF65-F5344CB8AC3E}">
        <p14:creationId xmlns:p14="http://schemas.microsoft.com/office/powerpoint/2010/main" val="313261883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4764509"/>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white">
                    <a:lumMod val="50000"/>
                  </a:prstClr>
                </a:solidFill>
                <a:latin typeface="Candara"/>
              </a:rPr>
              <a:t>5</a:t>
            </a:r>
            <a:r>
              <a:rPr lang="en-US" sz="2133" dirty="0">
                <a:solidFill>
                  <a:prstClr val="white">
                    <a:lumMod val="50000"/>
                  </a:prstClr>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a:p>
            <a:pPr defTabSz="1219170">
              <a:spcBef>
                <a:spcPts val="267"/>
              </a:spcBef>
            </a:pPr>
            <a:r>
              <a:rPr lang="en-US" sz="2133" baseline="30000" dirty="0">
                <a:solidFill>
                  <a:prstClr val="white">
                    <a:lumMod val="50000"/>
                  </a:prstClr>
                </a:solidFill>
                <a:latin typeface="Candara"/>
              </a:rPr>
              <a:t>6</a:t>
            </a:r>
            <a:r>
              <a:rPr lang="en-US" sz="2133" dirty="0">
                <a:solidFill>
                  <a:prstClr val="white">
                    <a:lumMod val="50000"/>
                  </a:prstClr>
                </a:solidFill>
                <a:latin typeface="Candara"/>
              </a:rPr>
              <a:t> And when they found them not, they drew Jason and certain brethren unto the rulers of the city, crying, </a:t>
            </a:r>
          </a:p>
        </p:txBody>
      </p:sp>
      <p:sp>
        <p:nvSpPr>
          <p:cNvPr id="3" name="Rectangle 2"/>
          <p:cNvSpPr/>
          <p:nvPr/>
        </p:nvSpPr>
        <p:spPr>
          <a:xfrm>
            <a:off x="6446655" y="1268591"/>
            <a:ext cx="4470400" cy="3123356"/>
          </a:xfrm>
          <a:prstGeom prst="rect">
            <a:avLst/>
          </a:prstGeom>
        </p:spPr>
        <p:txBody>
          <a:bodyPr wrap="square">
            <a:spAutoFit/>
          </a:bodyPr>
          <a:lstStyle/>
          <a:p>
            <a:pPr defTabSz="1219170"/>
            <a:r>
              <a:rPr lang="en-US" sz="2133" dirty="0">
                <a:solidFill>
                  <a:prstClr val="white">
                    <a:lumMod val="50000"/>
                  </a:prstClr>
                </a:solidFill>
                <a:latin typeface="Candara"/>
              </a:rPr>
              <a:t>These that have turned the world upside down are come hither also;  </a:t>
            </a:r>
          </a:p>
          <a:p>
            <a:pPr defTabSz="1219170">
              <a:spcBef>
                <a:spcPts val="267"/>
              </a:spcBef>
            </a:pPr>
            <a:r>
              <a:rPr lang="en-US" sz="2133" baseline="30000" dirty="0">
                <a:solidFill>
                  <a:prstClr val="white">
                    <a:lumMod val="50000"/>
                  </a:prstClr>
                </a:solidFill>
                <a:latin typeface="Candara"/>
              </a:rPr>
              <a:t>7</a:t>
            </a:r>
            <a:r>
              <a:rPr lang="en-US" sz="2133" dirty="0">
                <a:solidFill>
                  <a:prstClr val="white">
                    <a:lumMod val="50000"/>
                  </a:prstClr>
                </a:solidFill>
                <a:latin typeface="Candara"/>
              </a:rPr>
              <a:t> Whom Jason hath received: and these all do contrary to the decrees of Caesar, saying that there is another king, </a:t>
            </a:r>
            <a:r>
              <a:rPr lang="en-US" sz="2133" i="1" dirty="0">
                <a:solidFill>
                  <a:prstClr val="white">
                    <a:lumMod val="50000"/>
                  </a:prstClr>
                </a:solidFill>
                <a:latin typeface="Candara"/>
              </a:rPr>
              <a:t>one </a:t>
            </a:r>
            <a:r>
              <a:rPr lang="en-US" sz="2133" dirty="0">
                <a:solidFill>
                  <a:prstClr val="white">
                    <a:lumMod val="50000"/>
                  </a:prstClr>
                </a:solidFill>
                <a:latin typeface="Candara"/>
              </a:rPr>
              <a:t>Jesus.  </a:t>
            </a:r>
          </a:p>
          <a:p>
            <a:pPr defTabSz="1219170">
              <a:spcBef>
                <a:spcPts val="267"/>
              </a:spcBef>
            </a:pPr>
            <a:r>
              <a:rPr lang="en-US" sz="2133" baseline="30000" dirty="0">
                <a:solidFill>
                  <a:prstClr val="black"/>
                </a:solidFill>
                <a:latin typeface="Candara"/>
              </a:rPr>
              <a:t>8</a:t>
            </a:r>
            <a:r>
              <a:rPr lang="en-US" sz="2133" dirty="0">
                <a:solidFill>
                  <a:prstClr val="black"/>
                </a:solidFill>
                <a:latin typeface="Candara"/>
              </a:rPr>
              <a:t> And they troubled the people and the rulers of the city, when they heard these things.</a:t>
            </a:r>
          </a:p>
        </p:txBody>
      </p:sp>
    </p:spTree>
    <p:extLst>
      <p:ext uri="{BB962C8B-B14F-4D97-AF65-F5344CB8AC3E}">
        <p14:creationId xmlns:p14="http://schemas.microsoft.com/office/powerpoint/2010/main" val="3929518237"/>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37" y="889001"/>
            <a:ext cx="4572000" cy="4764509"/>
          </a:xfrm>
          <a:prstGeom prst="rect">
            <a:avLst/>
          </a:prstGeom>
          <a:noFill/>
        </p:spPr>
        <p:txBody>
          <a:bodyPr wrap="square" rtlCol="0">
            <a:spAutoFit/>
          </a:bodyPr>
          <a:lstStyle/>
          <a:p>
            <a:pPr defTabSz="1219170"/>
            <a:r>
              <a:rPr lang="en-US" sz="2133" baseline="30000" dirty="0">
                <a:solidFill>
                  <a:prstClr val="white">
                    <a:lumMod val="50000"/>
                  </a:prstClr>
                </a:solidFill>
                <a:latin typeface="Candara"/>
              </a:rPr>
              <a:t>4</a:t>
            </a:r>
            <a:r>
              <a:rPr lang="en-US" sz="2133" dirty="0">
                <a:solidFill>
                  <a:prstClr val="white">
                    <a:lumMod val="50000"/>
                  </a:prstClr>
                </a:solidFill>
                <a:latin typeface="Candara"/>
              </a:rPr>
              <a:t> And some of them believed, and consorted with Paul and Silas; and of the devout Greeks a great multitude, and of the chief women not a few.  </a:t>
            </a:r>
          </a:p>
          <a:p>
            <a:pPr defTabSz="1219170">
              <a:spcBef>
                <a:spcPts val="267"/>
              </a:spcBef>
            </a:pPr>
            <a:r>
              <a:rPr lang="en-US" sz="2133" baseline="30000" dirty="0">
                <a:solidFill>
                  <a:prstClr val="white">
                    <a:lumMod val="50000"/>
                  </a:prstClr>
                </a:solidFill>
                <a:latin typeface="Candara"/>
              </a:rPr>
              <a:t>5</a:t>
            </a:r>
            <a:r>
              <a:rPr lang="en-US" sz="2133" dirty="0">
                <a:solidFill>
                  <a:prstClr val="white">
                    <a:lumMod val="50000"/>
                  </a:prstClr>
                </a:solidFill>
                <a:latin typeface="Candara"/>
              </a:rPr>
              <a:t> But the Jews which believed not, moved with envy, took unto them certain lewd fellows of the baser sort, and gathered a company, and set all the city on an uproar, and assaulted the house of Jason, and sought to bring them out to the people.</a:t>
            </a:r>
          </a:p>
          <a:p>
            <a:pPr defTabSz="1219170">
              <a:spcBef>
                <a:spcPts val="267"/>
              </a:spcBef>
            </a:pPr>
            <a:r>
              <a:rPr lang="en-US" sz="2133" baseline="30000" dirty="0">
                <a:solidFill>
                  <a:prstClr val="white">
                    <a:lumMod val="50000"/>
                  </a:prstClr>
                </a:solidFill>
                <a:latin typeface="Candara"/>
              </a:rPr>
              <a:t>6</a:t>
            </a:r>
            <a:r>
              <a:rPr lang="en-US" sz="2133" dirty="0">
                <a:solidFill>
                  <a:prstClr val="white">
                    <a:lumMod val="50000"/>
                  </a:prstClr>
                </a:solidFill>
                <a:latin typeface="Candara"/>
              </a:rPr>
              <a:t> And when they found them not, they drew Jason and certain brethren unto the rulers of the city, crying, </a:t>
            </a:r>
          </a:p>
        </p:txBody>
      </p:sp>
      <p:sp>
        <p:nvSpPr>
          <p:cNvPr id="3" name="Rectangle 2"/>
          <p:cNvSpPr/>
          <p:nvPr/>
        </p:nvSpPr>
        <p:spPr>
          <a:xfrm>
            <a:off x="6446655" y="1268592"/>
            <a:ext cx="4470400" cy="4146520"/>
          </a:xfrm>
          <a:prstGeom prst="rect">
            <a:avLst/>
          </a:prstGeom>
        </p:spPr>
        <p:txBody>
          <a:bodyPr wrap="square">
            <a:spAutoFit/>
          </a:bodyPr>
          <a:lstStyle/>
          <a:p>
            <a:pPr defTabSz="1219170"/>
            <a:r>
              <a:rPr lang="en-US" sz="2133" dirty="0">
                <a:solidFill>
                  <a:prstClr val="white">
                    <a:lumMod val="50000"/>
                  </a:prstClr>
                </a:solidFill>
                <a:latin typeface="Candara"/>
              </a:rPr>
              <a:t>These that have turned the world upside down are come hither also;  </a:t>
            </a:r>
          </a:p>
          <a:p>
            <a:pPr defTabSz="1219170">
              <a:spcBef>
                <a:spcPts val="267"/>
              </a:spcBef>
            </a:pPr>
            <a:r>
              <a:rPr lang="en-US" sz="2133" baseline="30000" dirty="0">
                <a:solidFill>
                  <a:prstClr val="white">
                    <a:lumMod val="50000"/>
                  </a:prstClr>
                </a:solidFill>
                <a:latin typeface="Candara"/>
              </a:rPr>
              <a:t>7</a:t>
            </a:r>
            <a:r>
              <a:rPr lang="en-US" sz="2133" dirty="0">
                <a:solidFill>
                  <a:prstClr val="white">
                    <a:lumMod val="50000"/>
                  </a:prstClr>
                </a:solidFill>
                <a:latin typeface="Candara"/>
              </a:rPr>
              <a:t> Whom Jason hath received: and these all do contrary to the decrees of Caesar, saying that there is another king, </a:t>
            </a:r>
            <a:r>
              <a:rPr lang="en-US" sz="2133" i="1" dirty="0">
                <a:solidFill>
                  <a:prstClr val="white">
                    <a:lumMod val="50000"/>
                  </a:prstClr>
                </a:solidFill>
                <a:latin typeface="Candara"/>
              </a:rPr>
              <a:t>one </a:t>
            </a:r>
            <a:r>
              <a:rPr lang="en-US" sz="2133" dirty="0">
                <a:solidFill>
                  <a:prstClr val="white">
                    <a:lumMod val="50000"/>
                  </a:prstClr>
                </a:solidFill>
                <a:latin typeface="Candara"/>
              </a:rPr>
              <a:t>Jesus.  </a:t>
            </a:r>
          </a:p>
          <a:p>
            <a:pPr defTabSz="1219170">
              <a:spcBef>
                <a:spcPts val="267"/>
              </a:spcBef>
            </a:pPr>
            <a:r>
              <a:rPr lang="en-US" sz="2133" baseline="30000" dirty="0">
                <a:solidFill>
                  <a:prstClr val="white">
                    <a:lumMod val="50000"/>
                  </a:prstClr>
                </a:solidFill>
                <a:latin typeface="Candara"/>
              </a:rPr>
              <a:t>8</a:t>
            </a:r>
            <a:r>
              <a:rPr lang="en-US" sz="2133" dirty="0">
                <a:solidFill>
                  <a:prstClr val="white">
                    <a:lumMod val="50000"/>
                  </a:prstClr>
                </a:solidFill>
                <a:latin typeface="Candara"/>
              </a:rPr>
              <a:t> And they troubled the people and the rulers of the city, when they heard these things.</a:t>
            </a:r>
          </a:p>
          <a:p>
            <a:pPr defTabSz="1219170">
              <a:spcBef>
                <a:spcPts val="267"/>
              </a:spcBef>
            </a:pPr>
            <a:r>
              <a:rPr lang="en-US" sz="2133" baseline="30000" dirty="0">
                <a:solidFill>
                  <a:prstClr val="black"/>
                </a:solidFill>
                <a:latin typeface="Candara"/>
              </a:rPr>
              <a:t>9</a:t>
            </a:r>
            <a:r>
              <a:rPr lang="en-US" sz="2133" dirty="0">
                <a:solidFill>
                  <a:prstClr val="black"/>
                </a:solidFill>
                <a:latin typeface="Candara"/>
              </a:rPr>
              <a:t> And when they had taken security [bail money] of Jason, and of the other, they let them go. </a:t>
            </a:r>
          </a:p>
        </p:txBody>
      </p:sp>
    </p:spTree>
    <p:extLst>
      <p:ext uri="{BB962C8B-B14F-4D97-AF65-F5344CB8AC3E}">
        <p14:creationId xmlns:p14="http://schemas.microsoft.com/office/powerpoint/2010/main" val="11487175"/>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8" name="TextBox 7"/>
          <p:cNvSpPr txBox="1"/>
          <p:nvPr/>
        </p:nvSpPr>
        <p:spPr>
          <a:xfrm>
            <a:off x="1097280" y="1890117"/>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10</a:t>
            </a:r>
            <a:r>
              <a:rPr lang="en-US" sz="2133" dirty="0">
                <a:solidFill>
                  <a:prstClr val="black"/>
                </a:solidFill>
                <a:latin typeface="Candara"/>
              </a:rPr>
              <a:t> And the brethren immediately sent away Paul and Silas  by night unto Berea:</a:t>
            </a:r>
          </a:p>
        </p:txBody>
      </p:sp>
    </p:spTree>
    <p:extLst>
      <p:ext uri="{BB962C8B-B14F-4D97-AF65-F5344CB8AC3E}">
        <p14:creationId xmlns:p14="http://schemas.microsoft.com/office/powerpoint/2010/main" val="3847451070"/>
      </p:ext>
    </p:extLst>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8" name="TextBox 7"/>
          <p:cNvSpPr txBox="1"/>
          <p:nvPr/>
        </p:nvSpPr>
        <p:spPr>
          <a:xfrm>
            <a:off x="1097280" y="1890118"/>
            <a:ext cx="2743200" cy="2718180"/>
          </a:xfrm>
          <a:prstGeom prst="rect">
            <a:avLst/>
          </a:prstGeom>
          <a:noFill/>
        </p:spPr>
        <p:txBody>
          <a:bodyPr wrap="square" rtlCol="0">
            <a:spAutoFit/>
          </a:bodyPr>
          <a:lstStyle/>
          <a:p>
            <a:pPr defTabSz="1219170"/>
            <a:r>
              <a:rPr lang="en-US" sz="2133" baseline="30000" dirty="0">
                <a:solidFill>
                  <a:prstClr val="black"/>
                </a:solidFill>
                <a:latin typeface="Candara"/>
              </a:rPr>
              <a:t>10</a:t>
            </a:r>
            <a:r>
              <a:rPr lang="en-US" sz="2133" dirty="0">
                <a:solidFill>
                  <a:prstClr val="black"/>
                </a:solidFill>
                <a:latin typeface="Candara"/>
              </a:rPr>
              <a:t> And the brethren immediately sent away Paul and Silas  by night unto Berea:</a:t>
            </a:r>
          </a:p>
          <a:p>
            <a:pPr defTabSz="1219170"/>
            <a:r>
              <a:rPr lang="en-US" sz="2133" dirty="0">
                <a:solidFill>
                  <a:prstClr val="black"/>
                </a:solidFill>
                <a:latin typeface="Candara"/>
              </a:rPr>
              <a:t>who coming </a:t>
            </a:r>
            <a:r>
              <a:rPr lang="en-US" sz="2133" i="1" dirty="0">
                <a:solidFill>
                  <a:prstClr val="black"/>
                </a:solidFill>
                <a:latin typeface="Candara"/>
              </a:rPr>
              <a:t>thither </a:t>
            </a:r>
            <a:r>
              <a:rPr lang="en-US" sz="2133" dirty="0">
                <a:solidFill>
                  <a:prstClr val="black"/>
                </a:solidFill>
                <a:latin typeface="Candara"/>
              </a:rPr>
              <a:t>went into the synagogue of the Jews. </a:t>
            </a:r>
          </a:p>
        </p:txBody>
      </p:sp>
    </p:spTree>
    <p:extLst>
      <p:ext uri="{BB962C8B-B14F-4D97-AF65-F5344CB8AC3E}">
        <p14:creationId xmlns:p14="http://schemas.microsoft.com/office/powerpoint/2010/main" val="2212706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695529"/>
            <a:ext cx="4490720" cy="2769476"/>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These were more noble than those in Thessalonica, in that they received the word with all readiness of mind, and searched the scriptures daily, whether those things were so.</a:t>
            </a:r>
          </a:p>
          <a:p>
            <a:pPr defTabSz="1219170">
              <a:spcBef>
                <a:spcPts val="400"/>
              </a:spcBef>
            </a:pPr>
            <a:r>
              <a:rPr lang="en-US" sz="2133" baseline="30000" dirty="0">
                <a:solidFill>
                  <a:prstClr val="black"/>
                </a:solidFill>
                <a:latin typeface="Candara"/>
              </a:rPr>
              <a:t>12</a:t>
            </a:r>
            <a:r>
              <a:rPr lang="en-US" sz="2133" dirty="0">
                <a:solidFill>
                  <a:prstClr val="black"/>
                </a:solidFill>
                <a:latin typeface="Candara"/>
              </a:rPr>
              <a:t> Therefore many of them believed; also of </a:t>
            </a:r>
            <a:r>
              <a:rPr lang="en-US" sz="2133" dirty="0" err="1">
                <a:solidFill>
                  <a:prstClr val="black"/>
                </a:solidFill>
                <a:latin typeface="Candara"/>
              </a:rPr>
              <a:t>honourable</a:t>
            </a:r>
            <a:r>
              <a:rPr lang="en-US" sz="2133" dirty="0">
                <a:solidFill>
                  <a:prstClr val="black"/>
                </a:solidFill>
                <a:latin typeface="Candara"/>
              </a:rPr>
              <a:t> women which were Greeks, and of men, not a few.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033" y="772687"/>
            <a:ext cx="3703175" cy="5264204"/>
          </a:xfrm>
          <a:prstGeom prst="rect">
            <a:avLst/>
          </a:prstGeom>
        </p:spPr>
      </p:pic>
    </p:spTree>
    <p:extLst>
      <p:ext uri="{BB962C8B-B14F-4D97-AF65-F5344CB8AC3E}">
        <p14:creationId xmlns:p14="http://schemas.microsoft.com/office/powerpoint/2010/main" val="2604365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8499" y="1672035"/>
            <a:ext cx="4470400" cy="3046411"/>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But when the Jews of Thessalonica had knowledge that the word of God was preached of Paul at Berea, they came thither also, and stirred up the people.  </a:t>
            </a:r>
          </a:p>
          <a:p>
            <a:pPr defTabSz="1219170"/>
            <a:r>
              <a:rPr lang="en-US" sz="2133" baseline="30000" dirty="0">
                <a:solidFill>
                  <a:prstClr val="black"/>
                </a:solidFill>
                <a:latin typeface="Candara"/>
              </a:rPr>
              <a:t>14</a:t>
            </a:r>
            <a:r>
              <a:rPr lang="en-US" sz="2133" dirty="0">
                <a:solidFill>
                  <a:prstClr val="black"/>
                </a:solidFill>
                <a:latin typeface="Candara"/>
              </a:rPr>
              <a:t> And then immediately the brethren sent away Paul to </a:t>
            </a:r>
            <a:r>
              <a:rPr lang="en-US" sz="2133" i="1" dirty="0">
                <a:solidFill>
                  <a:prstClr val="black"/>
                </a:solidFill>
                <a:latin typeface="Candara"/>
              </a:rPr>
              <a:t>decoy</a:t>
            </a:r>
            <a:r>
              <a:rPr lang="en-US" sz="2133" dirty="0">
                <a:solidFill>
                  <a:prstClr val="black"/>
                </a:solidFill>
                <a:latin typeface="Candara"/>
              </a:rPr>
              <a:t> as it were to the sea: but Silas and Timotheus abode there still.  </a:t>
            </a:r>
          </a:p>
        </p:txBody>
      </p:sp>
      <p:pic>
        <p:nvPicPr>
          <p:cNvPr id="1026" name="Picture 2" descr="C:\Users\Tim\Downloads\Paul at Thessalon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787400"/>
            <a:ext cx="4368800" cy="514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361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8" name="TextBox 7"/>
          <p:cNvSpPr txBox="1"/>
          <p:nvPr/>
        </p:nvSpPr>
        <p:spPr>
          <a:xfrm>
            <a:off x="1097280" y="1890117"/>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And they that conducted Paul brought him unto Athens:</a:t>
            </a:r>
          </a:p>
        </p:txBody>
      </p:sp>
    </p:spTree>
    <p:extLst>
      <p:ext uri="{BB962C8B-B14F-4D97-AF65-F5344CB8AC3E}">
        <p14:creationId xmlns:p14="http://schemas.microsoft.com/office/powerpoint/2010/main" val="2009953285"/>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8" name="TextBox 7"/>
          <p:cNvSpPr txBox="1"/>
          <p:nvPr/>
        </p:nvSpPr>
        <p:spPr>
          <a:xfrm>
            <a:off x="1097280" y="1890118"/>
            <a:ext cx="2743200" cy="3374642"/>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And they that conducted Paul brought him unto Athens: </a:t>
            </a:r>
          </a:p>
          <a:p>
            <a:pPr defTabSz="1219170"/>
            <a:r>
              <a:rPr lang="en-US" sz="2133" dirty="0">
                <a:solidFill>
                  <a:prstClr val="black"/>
                </a:solidFill>
                <a:latin typeface="Candara"/>
              </a:rPr>
              <a:t>and receiving a commandment unto Silas and Timotheus for to come to him with all speed, they departed.</a:t>
            </a:r>
          </a:p>
        </p:txBody>
      </p:sp>
      <p:sp>
        <p:nvSpPr>
          <p:cNvPr id="2" name="TextBox 1">
            <a:extLst>
              <a:ext uri="{FF2B5EF4-FFF2-40B4-BE49-F238E27FC236}">
                <a16:creationId xmlns:a16="http://schemas.microsoft.com/office/drawing/2014/main" id="{E4568185-92EE-49D5-9C69-BF4F0B52365B}"/>
              </a:ext>
            </a:extLst>
          </p:cNvPr>
          <p:cNvSpPr txBox="1"/>
          <p:nvPr/>
        </p:nvSpPr>
        <p:spPr>
          <a:xfrm>
            <a:off x="5967663" y="3744227"/>
            <a:ext cx="2618072" cy="246221"/>
          </a:xfrm>
          <a:prstGeom prst="rect">
            <a:avLst/>
          </a:prstGeom>
          <a:solidFill>
            <a:schemeClr val="bg1"/>
          </a:solidFill>
        </p:spPr>
        <p:txBody>
          <a:bodyPr wrap="square" rtlCol="0">
            <a:spAutoFit/>
          </a:bodyPr>
          <a:lstStyle/>
          <a:p>
            <a:r>
              <a:rPr lang="en-US" sz="1000" b="1" dirty="0"/>
              <a:t>Note: It could have been a land route as well.</a:t>
            </a:r>
          </a:p>
        </p:txBody>
      </p:sp>
    </p:spTree>
    <p:extLst>
      <p:ext uri="{BB962C8B-B14F-4D97-AF65-F5344CB8AC3E}">
        <p14:creationId xmlns:p14="http://schemas.microsoft.com/office/powerpoint/2010/main" val="18038125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891" y="1397675"/>
            <a:ext cx="3068320" cy="3754169"/>
          </a:xfrm>
          <a:prstGeom prst="rect">
            <a:avLst/>
          </a:prstGeom>
          <a:noFill/>
        </p:spPr>
        <p:txBody>
          <a:bodyPr wrap="square" rtlCol="0">
            <a:spAutoFit/>
          </a:bodyPr>
          <a:lstStyle/>
          <a:p>
            <a:pPr defTabSz="1219170"/>
            <a:r>
              <a:rPr lang="en-US" sz="2133" baseline="30000" dirty="0">
                <a:solidFill>
                  <a:prstClr val="black"/>
                </a:solidFill>
                <a:latin typeface="Candara"/>
              </a:rPr>
              <a:t>16</a:t>
            </a:r>
            <a:r>
              <a:rPr lang="en-US" sz="2133" dirty="0">
                <a:solidFill>
                  <a:prstClr val="black"/>
                </a:solidFill>
                <a:latin typeface="Candara"/>
              </a:rPr>
              <a:t> Now while Paul waited for them at Athens, his spirit was stirred in him, when he saw the city wholly given to idolatry.  </a:t>
            </a:r>
          </a:p>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Therefore disputed he in the synagogue with the Jews, and with the devout persons, and in the market daily with them that met with him.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388" y="881200"/>
            <a:ext cx="6743513" cy="4986200"/>
          </a:xfrm>
          <a:prstGeom prst="rect">
            <a:avLst/>
          </a:prstGeom>
        </p:spPr>
      </p:pic>
    </p:spTree>
    <p:extLst>
      <p:ext uri="{BB962C8B-B14F-4D97-AF65-F5344CB8AC3E}">
        <p14:creationId xmlns:p14="http://schemas.microsoft.com/office/powerpoint/2010/main" val="2124849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120" y="1463041"/>
            <a:ext cx="3454400" cy="3374642"/>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Then certain philosophers of the Epicureans, and of the </a:t>
            </a:r>
            <a:r>
              <a:rPr lang="en-US" sz="2133" dirty="0" err="1">
                <a:solidFill>
                  <a:prstClr val="black"/>
                </a:solidFill>
                <a:latin typeface="Candara"/>
              </a:rPr>
              <a:t>Stoicks</a:t>
            </a:r>
            <a:r>
              <a:rPr lang="en-US" sz="2133" dirty="0">
                <a:solidFill>
                  <a:prstClr val="black"/>
                </a:solidFill>
                <a:latin typeface="Candara"/>
              </a:rPr>
              <a:t>, encountered him. And some said, What will this babbler say? other some, He </a:t>
            </a:r>
            <a:r>
              <a:rPr lang="en-US" sz="2133" dirty="0" err="1">
                <a:solidFill>
                  <a:prstClr val="black"/>
                </a:solidFill>
                <a:latin typeface="Candara"/>
              </a:rPr>
              <a:t>seemeth</a:t>
            </a:r>
            <a:r>
              <a:rPr lang="en-US" sz="2133" dirty="0">
                <a:solidFill>
                  <a:prstClr val="black"/>
                </a:solidFill>
                <a:latin typeface="Candara"/>
              </a:rPr>
              <a:t> to be a setter forth of strange gods: because he preached unto them Jesus, and the resurrection.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677" y="822856"/>
            <a:ext cx="6705075" cy="5146145"/>
          </a:xfrm>
          <a:prstGeom prst="rect">
            <a:avLst/>
          </a:prstGeom>
        </p:spPr>
      </p:pic>
    </p:spTree>
    <p:extLst>
      <p:ext uri="{BB962C8B-B14F-4D97-AF65-F5344CB8AC3E}">
        <p14:creationId xmlns:p14="http://schemas.microsoft.com/office/powerpoint/2010/main" val="44884890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463041"/>
            <a:ext cx="3149600" cy="3754169"/>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they took him,   and brought him unto Areopagus, saying, May we know what this new doctrine, whereof thou </a:t>
            </a:r>
            <a:r>
              <a:rPr lang="en-US" sz="2133" dirty="0" err="1">
                <a:solidFill>
                  <a:prstClr val="black"/>
                </a:solidFill>
                <a:latin typeface="Candara"/>
              </a:rPr>
              <a:t>speakest</a:t>
            </a:r>
            <a:r>
              <a:rPr lang="en-US" sz="2133" dirty="0">
                <a:solidFill>
                  <a:prstClr val="black"/>
                </a:solidFill>
                <a:latin typeface="Candara"/>
              </a:rPr>
              <a:t>, </a:t>
            </a:r>
            <a:r>
              <a:rPr lang="en-US" sz="2133" i="1" dirty="0">
                <a:solidFill>
                  <a:prstClr val="black"/>
                </a:solidFill>
                <a:latin typeface="Candara"/>
              </a:rPr>
              <a:t>is</a:t>
            </a:r>
            <a:r>
              <a:rPr lang="en-US" sz="2133" dirty="0">
                <a:solidFill>
                  <a:prstClr val="black"/>
                </a:solidFill>
                <a:latin typeface="Candara"/>
              </a:rPr>
              <a:t>?  </a:t>
            </a:r>
          </a:p>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For thou </a:t>
            </a:r>
            <a:r>
              <a:rPr lang="en-US" sz="2133" dirty="0" err="1">
                <a:solidFill>
                  <a:prstClr val="black"/>
                </a:solidFill>
                <a:latin typeface="Candara"/>
              </a:rPr>
              <a:t>bringest</a:t>
            </a:r>
            <a:r>
              <a:rPr lang="en-US" sz="2133" dirty="0">
                <a:solidFill>
                  <a:prstClr val="black"/>
                </a:solidFill>
                <a:latin typeface="Candara"/>
              </a:rPr>
              <a:t> certain strange things to our ears: we would know therefore what these things mean.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677" y="822856"/>
            <a:ext cx="6705075" cy="5146145"/>
          </a:xfrm>
          <a:prstGeom prst="rect">
            <a:avLst/>
          </a:prstGeom>
        </p:spPr>
      </p:pic>
    </p:spTree>
    <p:extLst>
      <p:ext uri="{BB962C8B-B14F-4D97-AF65-F5344CB8AC3E}">
        <p14:creationId xmlns:p14="http://schemas.microsoft.com/office/powerpoint/2010/main" val="2836731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463041"/>
            <a:ext cx="3149600" cy="2061718"/>
          </a:xfrm>
          <a:prstGeom prst="rect">
            <a:avLst/>
          </a:prstGeom>
          <a:noFill/>
        </p:spPr>
        <p:txBody>
          <a:bodyPr wrap="square" rtlCol="0">
            <a:spAutoFit/>
          </a:bodyPr>
          <a:lstStyle/>
          <a:p>
            <a:pPr defTabSz="1219170"/>
            <a:r>
              <a:rPr lang="en-US" sz="2133" baseline="30000" dirty="0">
                <a:solidFill>
                  <a:prstClr val="black"/>
                </a:solidFill>
                <a:latin typeface="Candara"/>
              </a:rPr>
              <a:t>21</a:t>
            </a:r>
            <a:r>
              <a:rPr lang="en-US" sz="2133" dirty="0">
                <a:solidFill>
                  <a:prstClr val="black"/>
                </a:solidFill>
                <a:latin typeface="Candara"/>
              </a:rPr>
              <a:t> (For all the Athenians and strangers which were there spent their time in nothing else, but either to tell, or to hear some new thing.)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677" y="822856"/>
            <a:ext cx="6705075" cy="5146145"/>
          </a:xfrm>
          <a:prstGeom prst="rect">
            <a:avLst/>
          </a:prstGeom>
        </p:spPr>
      </p:pic>
    </p:spTree>
    <p:extLst>
      <p:ext uri="{BB962C8B-B14F-4D97-AF65-F5344CB8AC3E}">
        <p14:creationId xmlns:p14="http://schemas.microsoft.com/office/powerpoint/2010/main" val="2104276269"/>
      </p:ext>
    </p:extLst>
  </p:cSld>
  <p:clrMapOvr>
    <a:masterClrMapping/>
  </p:clrMapOvr>
  <p:transition spd="med">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0"/>
            <a:ext cx="4572000" cy="1405256"/>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Then Paul stood in the midst of Mars' hill, and said, </a:t>
            </a:r>
            <a:r>
              <a:rPr lang="en-US" sz="2133" i="1" dirty="0">
                <a:solidFill>
                  <a:prstClr val="black"/>
                </a:solidFill>
                <a:latin typeface="Candara"/>
              </a:rPr>
              <a:t>Ye </a:t>
            </a:r>
            <a:r>
              <a:rPr lang="en-US" sz="2133" dirty="0">
                <a:solidFill>
                  <a:prstClr val="black"/>
                </a:solidFill>
                <a:latin typeface="Candara"/>
              </a:rPr>
              <a:t>men of Athens, I perceive that in all things ye are too superstitious.</a:t>
            </a:r>
          </a:p>
        </p:txBody>
      </p:sp>
    </p:spTree>
    <p:extLst>
      <p:ext uri="{BB962C8B-B14F-4D97-AF65-F5344CB8AC3E}">
        <p14:creationId xmlns:p14="http://schemas.microsoft.com/office/powerpoint/2010/main" val="3552694282"/>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1"/>
            <a:ext cx="4572000" cy="3046411"/>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22</a:t>
            </a:r>
            <a:r>
              <a:rPr lang="en-US" sz="2133" dirty="0">
                <a:solidFill>
                  <a:prstClr val="white">
                    <a:lumMod val="65000"/>
                  </a:prstClr>
                </a:solidFill>
                <a:latin typeface="Candara"/>
              </a:rPr>
              <a:t> Then Paul stood in the midst of Mars' hill, and said, </a:t>
            </a:r>
            <a:r>
              <a:rPr lang="en-US" sz="2133" i="1" dirty="0">
                <a:solidFill>
                  <a:prstClr val="white">
                    <a:lumMod val="65000"/>
                  </a:prstClr>
                </a:solidFill>
                <a:latin typeface="Candara"/>
              </a:rPr>
              <a:t>Ye </a:t>
            </a:r>
            <a:r>
              <a:rPr lang="en-US" sz="2133" dirty="0">
                <a:solidFill>
                  <a:prstClr val="white">
                    <a:lumMod val="65000"/>
                  </a:prstClr>
                </a:solidFill>
                <a:latin typeface="Candara"/>
              </a:rPr>
              <a:t>men of Athens, I perceive that in all things ye are too superstitious.  </a:t>
            </a:r>
          </a:p>
          <a:p>
            <a:pPr defTabSz="1219170"/>
            <a:r>
              <a:rPr lang="en-US" sz="2133" baseline="30000" dirty="0">
                <a:solidFill>
                  <a:prstClr val="black"/>
                </a:solidFill>
                <a:latin typeface="Candara"/>
              </a:rPr>
              <a:t>23</a:t>
            </a:r>
            <a:r>
              <a:rPr lang="en-US" sz="2133" dirty="0">
                <a:solidFill>
                  <a:prstClr val="black"/>
                </a:solidFill>
                <a:latin typeface="Candara"/>
              </a:rPr>
              <a:t> For as I passed by, and beheld your devotions, I found an altar with this inscription, TO THE UNKNOWN GOD. Whom therefore ye ignorantly worship, him declare I unto you.  </a:t>
            </a:r>
          </a:p>
        </p:txBody>
      </p:sp>
    </p:spTree>
    <p:extLst>
      <p:ext uri="{BB962C8B-B14F-4D97-AF65-F5344CB8AC3E}">
        <p14:creationId xmlns:p14="http://schemas.microsoft.com/office/powerpoint/2010/main" val="1450918795"/>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1"/>
            <a:ext cx="4572000" cy="468756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22</a:t>
            </a:r>
            <a:r>
              <a:rPr lang="en-US" sz="2133" dirty="0">
                <a:solidFill>
                  <a:prstClr val="white">
                    <a:lumMod val="65000"/>
                  </a:prstClr>
                </a:solidFill>
                <a:latin typeface="Candara"/>
              </a:rPr>
              <a:t> Then Paul stood in the midst of Mars' hill, and said, </a:t>
            </a:r>
            <a:r>
              <a:rPr lang="en-US" sz="2133" i="1" dirty="0">
                <a:solidFill>
                  <a:prstClr val="white">
                    <a:lumMod val="65000"/>
                  </a:prstClr>
                </a:solidFill>
                <a:latin typeface="Candara"/>
              </a:rPr>
              <a:t>Ye </a:t>
            </a:r>
            <a:r>
              <a:rPr lang="en-US" sz="2133" dirty="0">
                <a:solidFill>
                  <a:prstClr val="white">
                    <a:lumMod val="65000"/>
                  </a:prstClr>
                </a:solidFill>
                <a:latin typeface="Candara"/>
              </a:rPr>
              <a:t>men of Athens, I perceive that in all things ye are too superstitious.  </a:t>
            </a:r>
          </a:p>
          <a:p>
            <a:pPr defTabSz="1219170"/>
            <a:r>
              <a:rPr lang="en-US" sz="2133" baseline="30000" dirty="0">
                <a:solidFill>
                  <a:prstClr val="white">
                    <a:lumMod val="65000"/>
                  </a:prstClr>
                </a:solidFill>
                <a:latin typeface="Candara"/>
              </a:rPr>
              <a:t>23</a:t>
            </a:r>
            <a:r>
              <a:rPr lang="en-US" sz="2133" dirty="0">
                <a:solidFill>
                  <a:prstClr val="white">
                    <a:lumMod val="65000"/>
                  </a:prstClr>
                </a:solidFill>
                <a:latin typeface="Candara"/>
              </a:rPr>
              <a:t> For as I passed by, and beheld your devotions, I found an altar with this inscription, TO THE UNKNOWN GOD. Whom therefore ye ignorantly worship, him declare I unto you.  </a:t>
            </a:r>
          </a:p>
          <a:p>
            <a:pPr defTabSz="1219170"/>
            <a:r>
              <a:rPr lang="en-US" sz="2133" baseline="30000" dirty="0">
                <a:solidFill>
                  <a:prstClr val="black"/>
                </a:solidFill>
                <a:latin typeface="Candara"/>
              </a:rPr>
              <a:t>24</a:t>
            </a:r>
            <a:r>
              <a:rPr lang="en-US" sz="2133" dirty="0">
                <a:solidFill>
                  <a:prstClr val="black"/>
                </a:solidFill>
                <a:latin typeface="Candara"/>
              </a:rPr>
              <a:t> God that made the world and all things therein, seeing that he is Lord of heaven and earth, </a:t>
            </a:r>
            <a:r>
              <a:rPr lang="en-US" sz="2133" dirty="0" err="1">
                <a:solidFill>
                  <a:prstClr val="black"/>
                </a:solidFill>
                <a:latin typeface="Candara"/>
              </a:rPr>
              <a:t>dwelleth</a:t>
            </a:r>
            <a:r>
              <a:rPr lang="en-US" sz="2133" dirty="0">
                <a:solidFill>
                  <a:prstClr val="black"/>
                </a:solidFill>
                <a:latin typeface="Candara"/>
              </a:rPr>
              <a:t> not in temples made with hands;  </a:t>
            </a:r>
          </a:p>
          <a:p>
            <a:pPr defTabSz="1219170"/>
            <a:endParaRPr lang="en-US" sz="2133" dirty="0">
              <a:solidFill>
                <a:prstClr val="black"/>
              </a:solidFill>
              <a:latin typeface="Candara"/>
            </a:endParaRPr>
          </a:p>
        </p:txBody>
      </p:sp>
    </p:spTree>
    <p:extLst>
      <p:ext uri="{BB962C8B-B14F-4D97-AF65-F5344CB8AC3E}">
        <p14:creationId xmlns:p14="http://schemas.microsoft.com/office/powerpoint/2010/main" val="1449550151"/>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1"/>
            <a:ext cx="4572000" cy="468756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22</a:t>
            </a:r>
            <a:r>
              <a:rPr lang="en-US" sz="2133" dirty="0">
                <a:solidFill>
                  <a:prstClr val="white">
                    <a:lumMod val="65000"/>
                  </a:prstClr>
                </a:solidFill>
                <a:latin typeface="Candara"/>
              </a:rPr>
              <a:t> Then Paul stood in the midst of Mars' hill, and said, </a:t>
            </a:r>
            <a:r>
              <a:rPr lang="en-US" sz="2133" i="1" dirty="0">
                <a:solidFill>
                  <a:prstClr val="white">
                    <a:lumMod val="65000"/>
                  </a:prstClr>
                </a:solidFill>
                <a:latin typeface="Candara"/>
              </a:rPr>
              <a:t>Ye </a:t>
            </a:r>
            <a:r>
              <a:rPr lang="en-US" sz="2133" dirty="0">
                <a:solidFill>
                  <a:prstClr val="white">
                    <a:lumMod val="65000"/>
                  </a:prstClr>
                </a:solidFill>
                <a:latin typeface="Candara"/>
              </a:rPr>
              <a:t>men of Athens, I perceive that in all things ye are too superstitious.  </a:t>
            </a:r>
          </a:p>
          <a:p>
            <a:pPr defTabSz="1219170"/>
            <a:r>
              <a:rPr lang="en-US" sz="2133" baseline="30000" dirty="0">
                <a:solidFill>
                  <a:prstClr val="white">
                    <a:lumMod val="65000"/>
                  </a:prstClr>
                </a:solidFill>
                <a:latin typeface="Candara"/>
              </a:rPr>
              <a:t>23</a:t>
            </a:r>
            <a:r>
              <a:rPr lang="en-US" sz="2133" dirty="0">
                <a:solidFill>
                  <a:prstClr val="white">
                    <a:lumMod val="65000"/>
                  </a:prstClr>
                </a:solidFill>
                <a:latin typeface="Candara"/>
              </a:rPr>
              <a:t> For as I passed by, and beheld your devotions, I found an altar with this inscription, TO THE UNKNOWN GOD. Whom therefore ye ignorantly worship, him declare I unto you.  </a:t>
            </a:r>
          </a:p>
          <a:p>
            <a:pPr defTabSz="1219170"/>
            <a:r>
              <a:rPr lang="en-US" sz="2133" baseline="30000" dirty="0">
                <a:solidFill>
                  <a:prstClr val="white">
                    <a:lumMod val="65000"/>
                  </a:prstClr>
                </a:solidFill>
                <a:latin typeface="Candara"/>
              </a:rPr>
              <a:t>24</a:t>
            </a:r>
            <a:r>
              <a:rPr lang="en-US" sz="2133" dirty="0">
                <a:solidFill>
                  <a:prstClr val="white">
                    <a:lumMod val="65000"/>
                  </a:prstClr>
                </a:solidFill>
                <a:latin typeface="Candara"/>
              </a:rPr>
              <a:t> God that made the world and all things therein, seeing that he is Lord of heaven and earth, </a:t>
            </a:r>
            <a:r>
              <a:rPr lang="en-US" sz="2133" dirty="0" err="1">
                <a:solidFill>
                  <a:prstClr val="white">
                    <a:lumMod val="65000"/>
                  </a:prstClr>
                </a:solidFill>
                <a:latin typeface="Candara"/>
              </a:rPr>
              <a:t>dwelleth</a:t>
            </a:r>
            <a:r>
              <a:rPr lang="en-US" sz="2133" dirty="0">
                <a:solidFill>
                  <a:prstClr val="white">
                    <a:lumMod val="65000"/>
                  </a:prstClr>
                </a:solidFill>
                <a:latin typeface="Candara"/>
              </a:rPr>
              <a:t> not in temples made with hands;  </a:t>
            </a:r>
          </a:p>
          <a:p>
            <a:pPr defTabSz="1219170"/>
            <a:endParaRPr lang="en-US" sz="2133" dirty="0">
              <a:solidFill>
                <a:prstClr val="black"/>
              </a:solidFill>
              <a:latin typeface="Candara"/>
            </a:endParaRPr>
          </a:p>
        </p:txBody>
      </p:sp>
      <p:sp>
        <p:nvSpPr>
          <p:cNvPr id="3" name="TextBox 2"/>
          <p:cNvSpPr txBox="1"/>
          <p:nvPr/>
        </p:nvSpPr>
        <p:spPr>
          <a:xfrm>
            <a:off x="6400800" y="944960"/>
            <a:ext cx="4470400" cy="1405256"/>
          </a:xfrm>
          <a:prstGeom prst="rect">
            <a:avLst/>
          </a:prstGeom>
          <a:noFill/>
        </p:spPr>
        <p:txBody>
          <a:bodyPr wrap="square" rtlCol="0">
            <a:spAutoFit/>
          </a:bodyPr>
          <a:lstStyle/>
          <a:p>
            <a:pPr defTabSz="1219170"/>
            <a:r>
              <a:rPr lang="en-US" sz="2133" baseline="30000" dirty="0">
                <a:solidFill>
                  <a:prstClr val="black"/>
                </a:solidFill>
                <a:latin typeface="Candara"/>
              </a:rPr>
              <a:t>25</a:t>
            </a:r>
            <a:r>
              <a:rPr lang="en-US" sz="2133" dirty="0">
                <a:solidFill>
                  <a:prstClr val="black"/>
                </a:solidFill>
                <a:latin typeface="Candara"/>
              </a:rPr>
              <a:t> Neither is worshipped with men's hands, as though he needed any thing, seeing he giveth to all life, and breath, and all things; </a:t>
            </a:r>
          </a:p>
        </p:txBody>
      </p:sp>
    </p:spTree>
    <p:extLst>
      <p:ext uri="{BB962C8B-B14F-4D97-AF65-F5344CB8AC3E}">
        <p14:creationId xmlns:p14="http://schemas.microsoft.com/office/powerpoint/2010/main" val="492319788"/>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1"/>
            <a:ext cx="4572000" cy="468756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22</a:t>
            </a:r>
            <a:r>
              <a:rPr lang="en-US" sz="2133" dirty="0">
                <a:solidFill>
                  <a:prstClr val="white">
                    <a:lumMod val="65000"/>
                  </a:prstClr>
                </a:solidFill>
                <a:latin typeface="Candara"/>
              </a:rPr>
              <a:t> Then Paul stood in the midst of Mars' hill, and said, </a:t>
            </a:r>
            <a:r>
              <a:rPr lang="en-US" sz="2133" i="1" dirty="0">
                <a:solidFill>
                  <a:prstClr val="white">
                    <a:lumMod val="65000"/>
                  </a:prstClr>
                </a:solidFill>
                <a:latin typeface="Candara"/>
              </a:rPr>
              <a:t>Ye </a:t>
            </a:r>
            <a:r>
              <a:rPr lang="en-US" sz="2133" dirty="0">
                <a:solidFill>
                  <a:prstClr val="white">
                    <a:lumMod val="65000"/>
                  </a:prstClr>
                </a:solidFill>
                <a:latin typeface="Candara"/>
              </a:rPr>
              <a:t>men of Athens, I perceive that in all things ye are too superstitious.  </a:t>
            </a:r>
          </a:p>
          <a:p>
            <a:pPr defTabSz="1219170"/>
            <a:r>
              <a:rPr lang="en-US" sz="2133" baseline="30000" dirty="0">
                <a:solidFill>
                  <a:prstClr val="white">
                    <a:lumMod val="65000"/>
                  </a:prstClr>
                </a:solidFill>
                <a:latin typeface="Candara"/>
              </a:rPr>
              <a:t>23</a:t>
            </a:r>
            <a:r>
              <a:rPr lang="en-US" sz="2133" dirty="0">
                <a:solidFill>
                  <a:prstClr val="white">
                    <a:lumMod val="65000"/>
                  </a:prstClr>
                </a:solidFill>
                <a:latin typeface="Candara"/>
              </a:rPr>
              <a:t> For as I passed by, and beheld your devotions, I found an altar with this inscription, TO THE UNKNOWN GOD. Whom therefore ye ignorantly worship, him declare I unto you.  </a:t>
            </a:r>
          </a:p>
          <a:p>
            <a:pPr defTabSz="1219170"/>
            <a:r>
              <a:rPr lang="en-US" sz="2133" baseline="30000" dirty="0">
                <a:solidFill>
                  <a:prstClr val="white">
                    <a:lumMod val="65000"/>
                  </a:prstClr>
                </a:solidFill>
                <a:latin typeface="Candara"/>
              </a:rPr>
              <a:t>24</a:t>
            </a:r>
            <a:r>
              <a:rPr lang="en-US" sz="2133" dirty="0">
                <a:solidFill>
                  <a:prstClr val="white">
                    <a:lumMod val="65000"/>
                  </a:prstClr>
                </a:solidFill>
                <a:latin typeface="Candara"/>
              </a:rPr>
              <a:t> God that made the world and all things therein, seeing that he is Lord of heaven and earth, </a:t>
            </a:r>
            <a:r>
              <a:rPr lang="en-US" sz="2133" dirty="0" err="1">
                <a:solidFill>
                  <a:prstClr val="white">
                    <a:lumMod val="65000"/>
                  </a:prstClr>
                </a:solidFill>
                <a:latin typeface="Candara"/>
              </a:rPr>
              <a:t>dwelleth</a:t>
            </a:r>
            <a:r>
              <a:rPr lang="en-US" sz="2133" dirty="0">
                <a:solidFill>
                  <a:prstClr val="white">
                    <a:lumMod val="65000"/>
                  </a:prstClr>
                </a:solidFill>
                <a:latin typeface="Candara"/>
              </a:rPr>
              <a:t> not in temples made with hands;  </a:t>
            </a:r>
          </a:p>
          <a:p>
            <a:pPr defTabSz="1219170"/>
            <a:endParaRPr lang="en-US" sz="2133" dirty="0">
              <a:solidFill>
                <a:prstClr val="black"/>
              </a:solidFill>
              <a:latin typeface="Candara"/>
            </a:endParaRPr>
          </a:p>
        </p:txBody>
      </p:sp>
      <p:sp>
        <p:nvSpPr>
          <p:cNvPr id="3" name="TextBox 2"/>
          <p:cNvSpPr txBox="1"/>
          <p:nvPr/>
        </p:nvSpPr>
        <p:spPr>
          <a:xfrm>
            <a:off x="6400800" y="944961"/>
            <a:ext cx="4470400" cy="3374642"/>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25</a:t>
            </a:r>
            <a:r>
              <a:rPr lang="en-US" sz="2133" dirty="0">
                <a:solidFill>
                  <a:prstClr val="white">
                    <a:lumMod val="65000"/>
                  </a:prstClr>
                </a:solidFill>
                <a:latin typeface="Candara"/>
              </a:rPr>
              <a:t> Neither is worshipped with men's hands, as though he needed any thing, seeing he giveth to all life, and breath, and all things;  </a:t>
            </a:r>
          </a:p>
          <a:p>
            <a:pPr defTabSz="1219170"/>
            <a:r>
              <a:rPr lang="en-US" sz="2133" baseline="30000" dirty="0">
                <a:solidFill>
                  <a:prstClr val="black"/>
                </a:solidFill>
                <a:latin typeface="Candara"/>
              </a:rPr>
              <a:t>26</a:t>
            </a:r>
            <a:r>
              <a:rPr lang="en-US" sz="2133" dirty="0">
                <a:solidFill>
                  <a:prstClr val="black"/>
                </a:solidFill>
                <a:latin typeface="Candara"/>
              </a:rPr>
              <a:t> And hath made of one blood all nations of men for to dwell on all   the face of the earth, and hath determined the times before appointed, and the bounds of their habitation; </a:t>
            </a:r>
          </a:p>
        </p:txBody>
      </p:sp>
    </p:spTree>
    <p:extLst>
      <p:ext uri="{BB962C8B-B14F-4D97-AF65-F5344CB8AC3E}">
        <p14:creationId xmlns:p14="http://schemas.microsoft.com/office/powerpoint/2010/main" val="1569474103"/>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1069381"/>
            <a:ext cx="4572000" cy="468756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22</a:t>
            </a:r>
            <a:r>
              <a:rPr lang="en-US" sz="2133" dirty="0">
                <a:solidFill>
                  <a:prstClr val="white">
                    <a:lumMod val="65000"/>
                  </a:prstClr>
                </a:solidFill>
                <a:latin typeface="Candara"/>
              </a:rPr>
              <a:t> Then Paul stood in the midst of Mars' hill, and said, </a:t>
            </a:r>
            <a:r>
              <a:rPr lang="en-US" sz="2133" i="1" dirty="0">
                <a:solidFill>
                  <a:prstClr val="white">
                    <a:lumMod val="65000"/>
                  </a:prstClr>
                </a:solidFill>
                <a:latin typeface="Candara"/>
              </a:rPr>
              <a:t>Ye </a:t>
            </a:r>
            <a:r>
              <a:rPr lang="en-US" sz="2133" dirty="0">
                <a:solidFill>
                  <a:prstClr val="white">
                    <a:lumMod val="65000"/>
                  </a:prstClr>
                </a:solidFill>
                <a:latin typeface="Candara"/>
              </a:rPr>
              <a:t>men of Athens, I perceive that in all things ye are too superstitious.  </a:t>
            </a:r>
          </a:p>
          <a:p>
            <a:pPr defTabSz="1219170"/>
            <a:r>
              <a:rPr lang="en-US" sz="2133" baseline="30000" dirty="0">
                <a:solidFill>
                  <a:prstClr val="white">
                    <a:lumMod val="65000"/>
                  </a:prstClr>
                </a:solidFill>
                <a:latin typeface="Candara"/>
              </a:rPr>
              <a:t>23</a:t>
            </a:r>
            <a:r>
              <a:rPr lang="en-US" sz="2133" dirty="0">
                <a:solidFill>
                  <a:prstClr val="white">
                    <a:lumMod val="65000"/>
                  </a:prstClr>
                </a:solidFill>
                <a:latin typeface="Candara"/>
              </a:rPr>
              <a:t> For as I passed by, and beheld your devotions, I found an altar with this inscription, TO THE UNKNOWN GOD. Whom therefore ye ignorantly worship, him declare I unto you.  </a:t>
            </a:r>
          </a:p>
          <a:p>
            <a:pPr defTabSz="1219170"/>
            <a:r>
              <a:rPr lang="en-US" sz="2133" baseline="30000" dirty="0">
                <a:solidFill>
                  <a:prstClr val="white">
                    <a:lumMod val="65000"/>
                  </a:prstClr>
                </a:solidFill>
                <a:latin typeface="Candara"/>
              </a:rPr>
              <a:t>24</a:t>
            </a:r>
            <a:r>
              <a:rPr lang="en-US" sz="2133" dirty="0">
                <a:solidFill>
                  <a:prstClr val="white">
                    <a:lumMod val="65000"/>
                  </a:prstClr>
                </a:solidFill>
                <a:latin typeface="Candara"/>
              </a:rPr>
              <a:t> God that made the world and all things therein, seeing that he is Lord of heaven and earth, </a:t>
            </a:r>
            <a:r>
              <a:rPr lang="en-US" sz="2133" dirty="0" err="1">
                <a:solidFill>
                  <a:prstClr val="white">
                    <a:lumMod val="65000"/>
                  </a:prstClr>
                </a:solidFill>
                <a:latin typeface="Candara"/>
              </a:rPr>
              <a:t>dwelleth</a:t>
            </a:r>
            <a:r>
              <a:rPr lang="en-US" sz="2133" dirty="0">
                <a:solidFill>
                  <a:prstClr val="white">
                    <a:lumMod val="65000"/>
                  </a:prstClr>
                </a:solidFill>
                <a:latin typeface="Candara"/>
              </a:rPr>
              <a:t> not in temples made with hands;  </a:t>
            </a:r>
          </a:p>
          <a:p>
            <a:pPr defTabSz="1219170"/>
            <a:endParaRPr lang="en-US" sz="2133" dirty="0">
              <a:solidFill>
                <a:prstClr val="black"/>
              </a:solidFill>
              <a:latin typeface="Candara"/>
            </a:endParaRPr>
          </a:p>
        </p:txBody>
      </p:sp>
      <p:sp>
        <p:nvSpPr>
          <p:cNvPr id="3" name="TextBox 2"/>
          <p:cNvSpPr txBox="1"/>
          <p:nvPr/>
        </p:nvSpPr>
        <p:spPr>
          <a:xfrm>
            <a:off x="6400800" y="944961"/>
            <a:ext cx="4470400" cy="468756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25</a:t>
            </a:r>
            <a:r>
              <a:rPr lang="en-US" sz="2133" dirty="0">
                <a:solidFill>
                  <a:prstClr val="white">
                    <a:lumMod val="65000"/>
                  </a:prstClr>
                </a:solidFill>
                <a:latin typeface="Candara"/>
              </a:rPr>
              <a:t> Neither is worshipped with men's hands, as though he needed any thing, seeing he giveth to all life, and breath, and all things;  </a:t>
            </a:r>
          </a:p>
          <a:p>
            <a:pPr defTabSz="1219170"/>
            <a:r>
              <a:rPr lang="en-US" sz="2133" baseline="30000" dirty="0">
                <a:solidFill>
                  <a:prstClr val="white">
                    <a:lumMod val="65000"/>
                  </a:prstClr>
                </a:solidFill>
                <a:latin typeface="Candara"/>
              </a:rPr>
              <a:t>26</a:t>
            </a:r>
            <a:r>
              <a:rPr lang="en-US" sz="2133" dirty="0">
                <a:solidFill>
                  <a:prstClr val="white">
                    <a:lumMod val="65000"/>
                  </a:prstClr>
                </a:solidFill>
                <a:latin typeface="Candara"/>
              </a:rPr>
              <a:t> And hath made of one blood all nations of men for to dwell on all the face of the earth, and hath determined the times before appointed, and the bounds of their habitation;  </a:t>
            </a:r>
          </a:p>
          <a:p>
            <a:pPr defTabSz="1219170"/>
            <a:r>
              <a:rPr lang="en-US" sz="2133" baseline="30000" dirty="0">
                <a:solidFill>
                  <a:prstClr val="black"/>
                </a:solidFill>
                <a:latin typeface="Candara"/>
              </a:rPr>
              <a:t>27</a:t>
            </a:r>
            <a:r>
              <a:rPr lang="en-US" sz="2133" dirty="0">
                <a:solidFill>
                  <a:prstClr val="black"/>
                </a:solidFill>
                <a:latin typeface="Candara"/>
              </a:rPr>
              <a:t> That they should seek the Lord, if haply they might feel after him, and find him, though he be not far from every one of us:  </a:t>
            </a:r>
          </a:p>
        </p:txBody>
      </p:sp>
    </p:spTree>
    <p:extLst>
      <p:ext uri="{BB962C8B-B14F-4D97-AF65-F5344CB8AC3E}">
        <p14:creationId xmlns:p14="http://schemas.microsoft.com/office/powerpoint/2010/main" val="1884527853"/>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8705" y="1092200"/>
            <a:ext cx="4470400" cy="1405256"/>
          </a:xfrm>
          <a:prstGeom prst="rect">
            <a:avLst/>
          </a:prstGeom>
          <a:noFill/>
        </p:spPr>
        <p:txBody>
          <a:bodyPr wrap="square" rtlCol="0">
            <a:spAutoFit/>
          </a:bodyPr>
          <a:lstStyle/>
          <a:p>
            <a:pPr defTabSz="1219170"/>
            <a:r>
              <a:rPr lang="en-US" sz="2133" baseline="30000" dirty="0">
                <a:solidFill>
                  <a:prstClr val="black"/>
                </a:solidFill>
                <a:latin typeface="Candara"/>
              </a:rPr>
              <a:t>28</a:t>
            </a:r>
            <a:r>
              <a:rPr lang="en-US" sz="2133" dirty="0">
                <a:solidFill>
                  <a:prstClr val="black"/>
                </a:solidFill>
                <a:latin typeface="Candara"/>
              </a:rPr>
              <a:t> For in him we live, and move, and have our being; as certain also of your own poets have said, For we   are also his offspring.</a:t>
            </a:r>
          </a:p>
        </p:txBody>
      </p:sp>
    </p:spTree>
    <p:extLst>
      <p:ext uri="{BB962C8B-B14F-4D97-AF65-F5344CB8AC3E}">
        <p14:creationId xmlns:p14="http://schemas.microsoft.com/office/powerpoint/2010/main" val="2314435569"/>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8705" y="1092200"/>
            <a:ext cx="4470400" cy="3046411"/>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28</a:t>
            </a:r>
            <a:r>
              <a:rPr lang="en-US" sz="2133" dirty="0">
                <a:solidFill>
                  <a:prstClr val="white">
                    <a:lumMod val="65000"/>
                  </a:prstClr>
                </a:solidFill>
                <a:latin typeface="Candara"/>
              </a:rPr>
              <a:t> For in him we live, and move, and have our being; as certain also of your own poets have said, For we are also his offspring.</a:t>
            </a:r>
          </a:p>
          <a:p>
            <a:pPr defTabSz="1219170"/>
            <a:r>
              <a:rPr lang="en-US" sz="2133" baseline="30000" dirty="0">
                <a:solidFill>
                  <a:prstClr val="black"/>
                </a:solidFill>
                <a:latin typeface="Candara"/>
              </a:rPr>
              <a:t>29</a:t>
            </a:r>
            <a:r>
              <a:rPr lang="en-US" sz="2133" dirty="0">
                <a:solidFill>
                  <a:prstClr val="black"/>
                </a:solidFill>
                <a:latin typeface="Candara"/>
              </a:rPr>
              <a:t> Forasmuch then as we are the offspring of God, we ought not to think that the Godhead is like unto gold, or silver, or stone, graven by  art and man's device. </a:t>
            </a:r>
          </a:p>
        </p:txBody>
      </p:sp>
    </p:spTree>
    <p:extLst>
      <p:ext uri="{BB962C8B-B14F-4D97-AF65-F5344CB8AC3E}">
        <p14:creationId xmlns:p14="http://schemas.microsoft.com/office/powerpoint/2010/main" val="83013034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8705" y="1092200"/>
            <a:ext cx="4470400" cy="435933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28</a:t>
            </a:r>
            <a:r>
              <a:rPr lang="en-US" sz="2133" dirty="0">
                <a:solidFill>
                  <a:prstClr val="white">
                    <a:lumMod val="65000"/>
                  </a:prstClr>
                </a:solidFill>
                <a:latin typeface="Candara"/>
              </a:rPr>
              <a:t> For in him we live, and move, and have our being; as certain also of your own poets have said, For we are also his offspring.</a:t>
            </a:r>
          </a:p>
          <a:p>
            <a:pPr defTabSz="1219170"/>
            <a:r>
              <a:rPr lang="en-US" sz="2133" baseline="30000" dirty="0">
                <a:solidFill>
                  <a:prstClr val="white">
                    <a:lumMod val="65000"/>
                  </a:prstClr>
                </a:solidFill>
                <a:latin typeface="Candara"/>
              </a:rPr>
              <a:t>29</a:t>
            </a:r>
            <a:r>
              <a:rPr lang="en-US" sz="2133" dirty="0">
                <a:solidFill>
                  <a:prstClr val="white">
                    <a:lumMod val="65000"/>
                  </a:prstClr>
                </a:solidFill>
                <a:latin typeface="Candara"/>
              </a:rPr>
              <a:t> Forasmuch then as we are the offspring of God, we ought not to think that the Godhead is like unto gold, or silver, or stone, graven by art and man's device.  </a:t>
            </a:r>
          </a:p>
          <a:p>
            <a:pPr defTabSz="1219170"/>
            <a:r>
              <a:rPr lang="en-US" sz="2133" baseline="30000" dirty="0">
                <a:solidFill>
                  <a:prstClr val="black"/>
                </a:solidFill>
                <a:latin typeface="Candara"/>
              </a:rPr>
              <a:t>30</a:t>
            </a:r>
            <a:r>
              <a:rPr lang="en-US" sz="2133" dirty="0">
                <a:solidFill>
                  <a:prstClr val="black"/>
                </a:solidFill>
                <a:latin typeface="Candara"/>
              </a:rPr>
              <a:t> And the times of this ignorance God winked at; </a:t>
            </a:r>
            <a:br>
              <a:rPr lang="en-US" sz="2133" dirty="0">
                <a:solidFill>
                  <a:prstClr val="black"/>
                </a:solidFill>
                <a:latin typeface="Candara"/>
              </a:rPr>
            </a:br>
            <a:r>
              <a:rPr lang="en-US" sz="2133" dirty="0">
                <a:solidFill>
                  <a:prstClr val="black"/>
                </a:solidFill>
                <a:latin typeface="Candara"/>
              </a:rPr>
              <a:t>but now </a:t>
            </a:r>
            <a:r>
              <a:rPr lang="en-US" sz="2133" dirty="0" err="1">
                <a:solidFill>
                  <a:prstClr val="black"/>
                </a:solidFill>
                <a:latin typeface="Candara"/>
              </a:rPr>
              <a:t>commandeth</a:t>
            </a:r>
            <a:r>
              <a:rPr lang="en-US" sz="2133" dirty="0">
                <a:solidFill>
                  <a:prstClr val="black"/>
                </a:solidFill>
                <a:latin typeface="Candara"/>
              </a:rPr>
              <a:t> all men every where to repent:  </a:t>
            </a:r>
          </a:p>
        </p:txBody>
      </p:sp>
    </p:spTree>
    <p:extLst>
      <p:ext uri="{BB962C8B-B14F-4D97-AF65-F5344CB8AC3E}">
        <p14:creationId xmlns:p14="http://schemas.microsoft.com/office/powerpoint/2010/main" val="597959859"/>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8705" y="1092200"/>
            <a:ext cx="4470400" cy="4359335"/>
          </a:xfrm>
          <a:prstGeom prst="rect">
            <a:avLst/>
          </a:prstGeom>
          <a:noFill/>
        </p:spPr>
        <p:txBody>
          <a:bodyPr wrap="square" rtlCol="0">
            <a:spAutoFit/>
          </a:bodyPr>
          <a:lstStyle/>
          <a:p>
            <a:pPr defTabSz="1219170"/>
            <a:r>
              <a:rPr lang="en-US" sz="2133" baseline="30000" dirty="0">
                <a:solidFill>
                  <a:prstClr val="white">
                    <a:lumMod val="65000"/>
                  </a:prstClr>
                </a:solidFill>
                <a:latin typeface="Candara"/>
              </a:rPr>
              <a:t>28</a:t>
            </a:r>
            <a:r>
              <a:rPr lang="en-US" sz="2133" dirty="0">
                <a:solidFill>
                  <a:prstClr val="white">
                    <a:lumMod val="65000"/>
                  </a:prstClr>
                </a:solidFill>
                <a:latin typeface="Candara"/>
              </a:rPr>
              <a:t> For in him we live, and move, and have our being; as certain also of your own poets have said, For we are also his offspring.</a:t>
            </a:r>
          </a:p>
          <a:p>
            <a:pPr defTabSz="1219170"/>
            <a:r>
              <a:rPr lang="en-US" sz="2133" baseline="30000" dirty="0">
                <a:solidFill>
                  <a:prstClr val="white">
                    <a:lumMod val="65000"/>
                  </a:prstClr>
                </a:solidFill>
                <a:latin typeface="Candara"/>
              </a:rPr>
              <a:t>29</a:t>
            </a:r>
            <a:r>
              <a:rPr lang="en-US" sz="2133" dirty="0">
                <a:solidFill>
                  <a:prstClr val="white">
                    <a:lumMod val="65000"/>
                  </a:prstClr>
                </a:solidFill>
                <a:latin typeface="Candara"/>
              </a:rPr>
              <a:t> Forasmuch then as we are the offspring of God, we ought not to think that the Godhead is like unto gold, or silver, or stone, graven by art and man's device.  </a:t>
            </a:r>
          </a:p>
          <a:p>
            <a:pPr defTabSz="1219170"/>
            <a:r>
              <a:rPr lang="en-US" sz="2133" baseline="30000" dirty="0">
                <a:solidFill>
                  <a:prstClr val="white">
                    <a:lumMod val="65000"/>
                  </a:prstClr>
                </a:solidFill>
                <a:latin typeface="Candara"/>
              </a:rPr>
              <a:t>30</a:t>
            </a:r>
            <a:r>
              <a:rPr lang="en-US" sz="2133" dirty="0">
                <a:solidFill>
                  <a:prstClr val="white">
                    <a:lumMod val="65000"/>
                  </a:prstClr>
                </a:solidFill>
                <a:latin typeface="Candara"/>
              </a:rPr>
              <a:t> And the times of this ignorance God winked at; </a:t>
            </a:r>
            <a:br>
              <a:rPr lang="en-US" sz="2133" dirty="0">
                <a:solidFill>
                  <a:prstClr val="white">
                    <a:lumMod val="65000"/>
                  </a:prstClr>
                </a:solidFill>
                <a:latin typeface="Candara"/>
              </a:rPr>
            </a:br>
            <a:r>
              <a:rPr lang="en-US" sz="2133" dirty="0">
                <a:solidFill>
                  <a:prstClr val="white">
                    <a:lumMod val="65000"/>
                  </a:prstClr>
                </a:solidFill>
                <a:latin typeface="Candara"/>
              </a:rPr>
              <a:t>but now </a:t>
            </a:r>
            <a:r>
              <a:rPr lang="en-US" sz="2133" dirty="0" err="1">
                <a:solidFill>
                  <a:prstClr val="white">
                    <a:lumMod val="65000"/>
                  </a:prstClr>
                </a:solidFill>
                <a:latin typeface="Candara"/>
              </a:rPr>
              <a:t>commandeth</a:t>
            </a:r>
            <a:r>
              <a:rPr lang="en-US" sz="2133" dirty="0">
                <a:solidFill>
                  <a:prstClr val="white">
                    <a:lumMod val="65000"/>
                  </a:prstClr>
                </a:solidFill>
                <a:latin typeface="Candara"/>
              </a:rPr>
              <a:t> all men every where to repent:  </a:t>
            </a:r>
          </a:p>
        </p:txBody>
      </p:sp>
      <p:sp>
        <p:nvSpPr>
          <p:cNvPr id="4" name="TextBox 3"/>
          <p:cNvSpPr txBox="1"/>
          <p:nvPr/>
        </p:nvSpPr>
        <p:spPr>
          <a:xfrm>
            <a:off x="6604000" y="1083425"/>
            <a:ext cx="4064000" cy="2389950"/>
          </a:xfrm>
          <a:prstGeom prst="rect">
            <a:avLst/>
          </a:prstGeom>
          <a:noFill/>
        </p:spPr>
        <p:txBody>
          <a:bodyPr wrap="square" rtlCol="0">
            <a:spAutoFit/>
          </a:bodyPr>
          <a:lstStyle/>
          <a:p>
            <a:pPr defTabSz="1219170"/>
            <a:r>
              <a:rPr lang="en-US" sz="2133" baseline="30000" dirty="0">
                <a:solidFill>
                  <a:prstClr val="black"/>
                </a:solidFill>
                <a:latin typeface="Candara"/>
              </a:rPr>
              <a:t>31</a:t>
            </a:r>
            <a:r>
              <a:rPr lang="en-US" sz="2133" dirty="0">
                <a:solidFill>
                  <a:prstClr val="black"/>
                </a:solidFill>
                <a:latin typeface="Candara"/>
              </a:rPr>
              <a:t> </a:t>
            </a:r>
            <a:r>
              <a:rPr lang="en-US" sz="2133" b="1" dirty="0">
                <a:solidFill>
                  <a:prstClr val="black"/>
                </a:solidFill>
                <a:latin typeface="Candara"/>
              </a:rPr>
              <a:t>Because he hath appointed a day, in the which he will judge the world in righteousness by </a:t>
            </a:r>
            <a:r>
              <a:rPr lang="en-US" sz="2133" b="1" i="1" dirty="0">
                <a:solidFill>
                  <a:prstClr val="black"/>
                </a:solidFill>
                <a:latin typeface="Candara"/>
              </a:rPr>
              <a:t>that </a:t>
            </a:r>
            <a:r>
              <a:rPr lang="en-US" sz="2133" b="1" dirty="0">
                <a:solidFill>
                  <a:prstClr val="black"/>
                </a:solidFill>
                <a:latin typeface="Candara"/>
              </a:rPr>
              <a:t>man whom he hath ordained; </a:t>
            </a:r>
            <a:r>
              <a:rPr lang="en-US" sz="2133" b="1" i="1" dirty="0">
                <a:solidFill>
                  <a:srgbClr val="C00000"/>
                </a:solidFill>
                <a:latin typeface="Candara"/>
              </a:rPr>
              <a:t>whereof </a:t>
            </a:r>
            <a:r>
              <a:rPr lang="en-US" sz="2133" b="1" dirty="0">
                <a:solidFill>
                  <a:srgbClr val="C00000"/>
                </a:solidFill>
                <a:latin typeface="Candara"/>
              </a:rPr>
              <a:t>he hath given assurance unto all </a:t>
            </a:r>
            <a:r>
              <a:rPr lang="en-US" sz="2133" b="1" i="1" dirty="0">
                <a:solidFill>
                  <a:srgbClr val="C00000"/>
                </a:solidFill>
                <a:latin typeface="Candara"/>
              </a:rPr>
              <a:t>men</a:t>
            </a:r>
            <a:r>
              <a:rPr lang="en-US" sz="2133" b="1" dirty="0">
                <a:solidFill>
                  <a:srgbClr val="C00000"/>
                </a:solidFill>
                <a:latin typeface="Candara"/>
              </a:rPr>
              <a:t>, in that he hath raised him from the dead.</a:t>
            </a:r>
          </a:p>
        </p:txBody>
      </p:sp>
    </p:spTree>
    <p:extLst>
      <p:ext uri="{BB962C8B-B14F-4D97-AF65-F5344CB8AC3E}">
        <p14:creationId xmlns:p14="http://schemas.microsoft.com/office/powerpoint/2010/main" val="519026916"/>
      </p:ext>
    </p:extLst>
  </p:cSld>
  <p:clrMapOvr>
    <a:masterClrMapping/>
  </p:clrMapOvr>
  <p:transition spd="med">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990600"/>
            <a:ext cx="4572000" cy="4092787"/>
          </a:xfrm>
          <a:prstGeom prst="rect">
            <a:avLst/>
          </a:prstGeom>
          <a:noFill/>
        </p:spPr>
        <p:txBody>
          <a:bodyPr wrap="square" rtlCol="0">
            <a:spAutoFit/>
          </a:bodyPr>
          <a:lstStyle/>
          <a:p>
            <a:pPr defTabSz="1219170"/>
            <a:r>
              <a:rPr lang="en-US" sz="2133" baseline="30000" dirty="0">
                <a:solidFill>
                  <a:prstClr val="black"/>
                </a:solidFill>
                <a:latin typeface="Candara"/>
              </a:rPr>
              <a:t>32</a:t>
            </a:r>
            <a:r>
              <a:rPr lang="en-US" sz="2133" dirty="0">
                <a:solidFill>
                  <a:prstClr val="black"/>
                </a:solidFill>
                <a:latin typeface="Candara"/>
              </a:rPr>
              <a:t> And when they heard of the resurrection of the dead, some mocked: and others said, We will   hear thee again of this </a:t>
            </a:r>
            <a:r>
              <a:rPr lang="en-US" sz="2133" i="1" dirty="0">
                <a:solidFill>
                  <a:prstClr val="black"/>
                </a:solidFill>
                <a:latin typeface="Candara"/>
              </a:rPr>
              <a:t>matter</a:t>
            </a:r>
            <a:r>
              <a:rPr lang="en-US" sz="2133" dirty="0">
                <a:solidFill>
                  <a:prstClr val="black"/>
                </a:solidFill>
                <a:latin typeface="Candara"/>
              </a:rPr>
              <a:t>.  </a:t>
            </a:r>
          </a:p>
          <a:p>
            <a:pPr defTabSz="1219170"/>
            <a:r>
              <a:rPr lang="en-US" sz="2133" baseline="30000" dirty="0">
                <a:solidFill>
                  <a:prstClr val="black"/>
                </a:solidFill>
                <a:latin typeface="Candara"/>
              </a:rPr>
              <a:t>33</a:t>
            </a:r>
            <a:r>
              <a:rPr lang="en-US" sz="2133" dirty="0">
                <a:solidFill>
                  <a:prstClr val="black"/>
                </a:solidFill>
                <a:latin typeface="Candara"/>
              </a:rPr>
              <a:t> So Paul departed from among them.  </a:t>
            </a:r>
          </a:p>
          <a:p>
            <a:pPr defTabSz="1219170"/>
            <a:r>
              <a:rPr lang="en-US" sz="2133" baseline="30000" dirty="0">
                <a:solidFill>
                  <a:prstClr val="black"/>
                </a:solidFill>
                <a:latin typeface="Candara"/>
              </a:rPr>
              <a:t>34</a:t>
            </a:r>
            <a:r>
              <a:rPr lang="en-US" sz="2133" dirty="0">
                <a:solidFill>
                  <a:prstClr val="black"/>
                </a:solidFill>
                <a:latin typeface="Candara"/>
              </a:rPr>
              <a:t> Howbeit certain men clave unto him, and believed: among the which </a:t>
            </a:r>
            <a:r>
              <a:rPr lang="en-US" sz="2133" i="1" dirty="0">
                <a:solidFill>
                  <a:prstClr val="black"/>
                </a:solidFill>
                <a:latin typeface="Candara"/>
              </a:rPr>
              <a:t>was </a:t>
            </a:r>
            <a:r>
              <a:rPr lang="en-US" sz="2133" dirty="0">
                <a:solidFill>
                  <a:prstClr val="black"/>
                </a:solidFill>
                <a:latin typeface="Candara"/>
              </a:rPr>
              <a:t>Dionysius the Areopagite, and a woman named Damaris, and others with them.</a:t>
            </a:r>
          </a:p>
          <a:p>
            <a:pPr algn="ctr" defTabSz="1219170">
              <a:spcBef>
                <a:spcPts val="800"/>
              </a:spcBef>
            </a:pPr>
            <a:r>
              <a:rPr lang="en-US" sz="1867" dirty="0">
                <a:solidFill>
                  <a:srgbClr val="C00000"/>
                </a:solidFill>
                <a:latin typeface="Candara"/>
              </a:rPr>
              <a:t>(End of Chapter 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787401"/>
            <a:ext cx="4470400" cy="5241545"/>
          </a:xfrm>
          <a:prstGeom prst="rect">
            <a:avLst/>
          </a:prstGeom>
        </p:spPr>
      </p:pic>
    </p:spTree>
    <p:extLst>
      <p:ext uri="{BB962C8B-B14F-4D97-AF65-F5344CB8AC3E}">
        <p14:creationId xmlns:p14="http://schemas.microsoft.com/office/powerpoint/2010/main" val="279625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5941" y="3763478"/>
            <a:ext cx="7337659" cy="995016"/>
          </a:xfrm>
          <a:prstGeom prst="rect">
            <a:avLst/>
          </a:prstGeom>
          <a:noFill/>
        </p:spPr>
        <p:txBody>
          <a:bodyPr wrap="square" rtlCol="0">
            <a:spAutoFit/>
          </a:bodyPr>
          <a:lstStyle/>
          <a:p>
            <a:pPr algn="ctr" defTabSz="1219170"/>
            <a:r>
              <a:rPr lang="en-US" sz="3733" dirty="0">
                <a:solidFill>
                  <a:prstClr val="black"/>
                </a:solidFill>
                <a:latin typeface="Candara"/>
              </a:rPr>
              <a:t>Paul’s Second Mission, Part 3</a:t>
            </a:r>
            <a:br>
              <a:rPr lang="en-US" sz="3733" dirty="0">
                <a:solidFill>
                  <a:prstClr val="black"/>
                </a:solidFill>
                <a:latin typeface="Candara"/>
              </a:rPr>
            </a:br>
            <a:r>
              <a:rPr lang="en-US" sz="2133" dirty="0">
                <a:solidFill>
                  <a:prstClr val="black"/>
                </a:solidFill>
                <a:latin typeface="Candara"/>
              </a:rPr>
              <a:t>(From Corinth back to Antioch) </a:t>
            </a:r>
            <a:endParaRPr lang="en-US" sz="3200" dirty="0">
              <a:solidFill>
                <a:prstClr val="black"/>
              </a:solidFill>
              <a:latin typeface="Candar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884" y="1722968"/>
            <a:ext cx="9656233" cy="17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630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9" name="TextBox 8"/>
          <p:cNvSpPr txBox="1"/>
          <p:nvPr/>
        </p:nvSpPr>
        <p:spPr>
          <a:xfrm>
            <a:off x="1097280" y="2438401"/>
            <a:ext cx="2844800" cy="748795"/>
          </a:xfrm>
          <a:prstGeom prst="rect">
            <a:avLst/>
          </a:prstGeom>
          <a:noFill/>
        </p:spPr>
        <p:txBody>
          <a:bodyPr wrap="square" rtlCol="0">
            <a:spAutoFit/>
          </a:bodyPr>
          <a:lstStyle/>
          <a:p>
            <a:pPr defTabSz="1219170"/>
            <a:r>
              <a:rPr lang="en-US" sz="2133" dirty="0">
                <a:solidFill>
                  <a:prstClr val="white"/>
                </a:solidFill>
                <a:latin typeface="Candara"/>
              </a:rPr>
              <a:t>Recapping the mission so far… </a:t>
            </a:r>
            <a:endParaRPr lang="en-US" sz="2133" dirty="0">
              <a:solidFill>
                <a:prstClr val="black"/>
              </a:solidFill>
              <a:latin typeface="Candara"/>
            </a:endParaRPr>
          </a:p>
        </p:txBody>
      </p:sp>
    </p:spTree>
    <p:extLst>
      <p:ext uri="{BB962C8B-B14F-4D97-AF65-F5344CB8AC3E}">
        <p14:creationId xmlns:p14="http://schemas.microsoft.com/office/powerpoint/2010/main" val="3481370879"/>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9" name="TextBox 8"/>
          <p:cNvSpPr txBox="1"/>
          <p:nvPr/>
        </p:nvSpPr>
        <p:spPr>
          <a:xfrm>
            <a:off x="1097280" y="2101930"/>
            <a:ext cx="2844800" cy="2718180"/>
          </a:xfrm>
          <a:prstGeom prst="rect">
            <a:avLst/>
          </a:prstGeom>
          <a:noFill/>
        </p:spPr>
        <p:txBody>
          <a:bodyPr wrap="square" rtlCol="0">
            <a:spAutoFit/>
          </a:bodyPr>
          <a:lstStyle/>
          <a:p>
            <a:pPr defTabSz="1219170"/>
            <a:r>
              <a:rPr lang="en-US" sz="2133" dirty="0">
                <a:solidFill>
                  <a:prstClr val="white"/>
                </a:solidFill>
                <a:latin typeface="Candara"/>
              </a:rPr>
              <a:t>Paul and Silas left Antioch intending to </a:t>
            </a:r>
            <a:r>
              <a:rPr lang="en-US" sz="2133" dirty="0">
                <a:solidFill>
                  <a:srgbClr val="FFFF99"/>
                </a:solidFill>
                <a:latin typeface="Candara"/>
              </a:rPr>
              <a:t>“visit our brethren in every city where we have preached the word of the Lord, and see how they do” </a:t>
            </a:r>
            <a:r>
              <a:rPr lang="en-US" sz="2133" dirty="0">
                <a:solidFill>
                  <a:prstClr val="white"/>
                </a:solidFill>
                <a:latin typeface="Candara"/>
              </a:rPr>
              <a:t>(Acts 15:36).</a:t>
            </a:r>
            <a:endParaRPr lang="en-US" sz="2133" dirty="0">
              <a:solidFill>
                <a:prstClr val="black"/>
              </a:solidFill>
              <a:latin typeface="Candara"/>
            </a:endParaRPr>
          </a:p>
        </p:txBody>
      </p:sp>
      <p:sp>
        <p:nvSpPr>
          <p:cNvPr id="4" name="Down Arrow 3"/>
          <p:cNvSpPr/>
          <p:nvPr/>
        </p:nvSpPr>
        <p:spPr>
          <a:xfrm>
            <a:off x="10160000" y="2514600"/>
            <a:ext cx="203200" cy="421957"/>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31114971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5" name="TextBox 4"/>
          <p:cNvSpPr txBox="1"/>
          <p:nvPr/>
        </p:nvSpPr>
        <p:spPr>
          <a:xfrm>
            <a:off x="1097280" y="2438400"/>
            <a:ext cx="2844800" cy="748795"/>
          </a:xfrm>
          <a:prstGeom prst="rect">
            <a:avLst/>
          </a:prstGeom>
          <a:noFill/>
        </p:spPr>
        <p:txBody>
          <a:bodyPr wrap="square" rtlCol="0">
            <a:spAutoFit/>
          </a:bodyPr>
          <a:lstStyle/>
          <a:p>
            <a:pPr defTabSz="1219170"/>
            <a:r>
              <a:rPr lang="en-US" sz="2133" dirty="0">
                <a:solidFill>
                  <a:prstClr val="white"/>
                </a:solidFill>
                <a:latin typeface="Candara"/>
              </a:rPr>
              <a:t>They traveled through Syria and Cilicia,</a:t>
            </a:r>
            <a:endParaRPr lang="en-US" sz="2133" dirty="0">
              <a:solidFill>
                <a:prstClr val="black"/>
              </a:solidFill>
              <a:latin typeface="Candara"/>
            </a:endParaRPr>
          </a:p>
        </p:txBody>
      </p:sp>
    </p:spTree>
    <p:extLst>
      <p:ext uri="{BB962C8B-B14F-4D97-AF65-F5344CB8AC3E}">
        <p14:creationId xmlns:p14="http://schemas.microsoft.com/office/powerpoint/2010/main" val="4291629052"/>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11" name="TextBox 10"/>
          <p:cNvSpPr txBox="1"/>
          <p:nvPr/>
        </p:nvSpPr>
        <p:spPr>
          <a:xfrm>
            <a:off x="1097280" y="2438400"/>
            <a:ext cx="2844800" cy="748795"/>
          </a:xfrm>
          <a:prstGeom prst="rect">
            <a:avLst/>
          </a:prstGeom>
          <a:noFill/>
        </p:spPr>
        <p:txBody>
          <a:bodyPr wrap="square" rtlCol="0">
            <a:spAutoFit/>
          </a:bodyPr>
          <a:lstStyle/>
          <a:p>
            <a:pPr defTabSz="1219170"/>
            <a:r>
              <a:rPr lang="en-US" sz="2133" dirty="0">
                <a:solidFill>
                  <a:prstClr val="white"/>
                </a:solidFill>
                <a:latin typeface="Candara"/>
              </a:rPr>
              <a:t>They traveled through Syria and Cilicia,</a:t>
            </a:r>
            <a:endParaRPr lang="en-US" sz="2133" dirty="0">
              <a:solidFill>
                <a:prstClr val="black"/>
              </a:solidFill>
              <a:latin typeface="Candara"/>
            </a:endParaRPr>
          </a:p>
        </p:txBody>
      </p:sp>
    </p:spTree>
    <p:extLst>
      <p:ext uri="{BB962C8B-B14F-4D97-AF65-F5344CB8AC3E}">
        <p14:creationId xmlns:p14="http://schemas.microsoft.com/office/powerpoint/2010/main" val="1303811749"/>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5" name="TextBox 4"/>
          <p:cNvSpPr txBox="1"/>
          <p:nvPr/>
        </p:nvSpPr>
        <p:spPr>
          <a:xfrm>
            <a:off x="1097280" y="2438400"/>
            <a:ext cx="2966720" cy="748795"/>
          </a:xfrm>
          <a:prstGeom prst="rect">
            <a:avLst/>
          </a:prstGeom>
          <a:noFill/>
        </p:spPr>
        <p:txBody>
          <a:bodyPr wrap="square" rtlCol="0">
            <a:spAutoFit/>
          </a:bodyPr>
          <a:lstStyle/>
          <a:p>
            <a:pPr defTabSz="1219170"/>
            <a:r>
              <a:rPr lang="en-US" sz="2133" dirty="0">
                <a:solidFill>
                  <a:prstClr val="white"/>
                </a:solidFill>
                <a:latin typeface="Candara"/>
              </a:rPr>
              <a:t>and revisited </a:t>
            </a:r>
            <a:r>
              <a:rPr lang="en-US" sz="2133" dirty="0" err="1">
                <a:solidFill>
                  <a:prstClr val="white"/>
                </a:solidFill>
                <a:latin typeface="Candara"/>
              </a:rPr>
              <a:t>Derbe</a:t>
            </a:r>
            <a:r>
              <a:rPr lang="en-US" sz="2133" dirty="0">
                <a:solidFill>
                  <a:prstClr val="white"/>
                </a:solidFill>
                <a:latin typeface="Candara"/>
              </a:rPr>
              <a:t> </a:t>
            </a:r>
            <a:br>
              <a:rPr lang="en-US" sz="2133" dirty="0">
                <a:solidFill>
                  <a:prstClr val="white"/>
                </a:solidFill>
                <a:latin typeface="Candara"/>
              </a:rPr>
            </a:br>
            <a:endParaRPr lang="en-US" sz="2133" dirty="0">
              <a:solidFill>
                <a:prstClr val="white"/>
              </a:solidFill>
              <a:latin typeface="Candara"/>
            </a:endParaRPr>
          </a:p>
        </p:txBody>
      </p:sp>
    </p:spTree>
    <p:extLst>
      <p:ext uri="{BB962C8B-B14F-4D97-AF65-F5344CB8AC3E}">
        <p14:creationId xmlns:p14="http://schemas.microsoft.com/office/powerpoint/2010/main" val="469272779"/>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11" name="TextBox 10"/>
          <p:cNvSpPr txBox="1"/>
          <p:nvPr/>
        </p:nvSpPr>
        <p:spPr>
          <a:xfrm>
            <a:off x="1097280" y="2438400"/>
            <a:ext cx="2966720" cy="748795"/>
          </a:xfrm>
          <a:prstGeom prst="rect">
            <a:avLst/>
          </a:prstGeom>
          <a:noFill/>
        </p:spPr>
        <p:txBody>
          <a:bodyPr wrap="square" rtlCol="0">
            <a:spAutoFit/>
          </a:bodyPr>
          <a:lstStyle/>
          <a:p>
            <a:pPr defTabSz="1219170"/>
            <a:r>
              <a:rPr lang="en-US" sz="2133" dirty="0">
                <a:solidFill>
                  <a:prstClr val="white"/>
                </a:solidFill>
                <a:latin typeface="Candara"/>
              </a:rPr>
              <a:t>and revisited </a:t>
            </a:r>
            <a:r>
              <a:rPr lang="en-US" sz="2133" dirty="0" err="1">
                <a:solidFill>
                  <a:prstClr val="white"/>
                </a:solidFill>
                <a:latin typeface="Candara"/>
              </a:rPr>
              <a:t>Derbe</a:t>
            </a:r>
            <a:r>
              <a:rPr lang="en-US" sz="2133" dirty="0">
                <a:solidFill>
                  <a:prstClr val="white"/>
                </a:solidFill>
                <a:latin typeface="Candara"/>
              </a:rPr>
              <a:t> </a:t>
            </a:r>
          </a:p>
          <a:p>
            <a:pPr defTabSz="1219170"/>
            <a:r>
              <a:rPr lang="en-US" sz="2133" dirty="0">
                <a:solidFill>
                  <a:prstClr val="white"/>
                </a:solidFill>
                <a:latin typeface="Candara"/>
              </a:rPr>
              <a:t>and </a:t>
            </a:r>
            <a:r>
              <a:rPr lang="en-US" sz="2133" dirty="0" err="1">
                <a:solidFill>
                  <a:prstClr val="white"/>
                </a:solidFill>
                <a:latin typeface="Candara"/>
              </a:rPr>
              <a:t>Lystra</a:t>
            </a:r>
            <a:r>
              <a:rPr lang="en-US" sz="2133" dirty="0">
                <a:solidFill>
                  <a:prstClr val="white"/>
                </a:solidFill>
                <a:latin typeface="Candara"/>
              </a:rPr>
              <a:t>,</a:t>
            </a:r>
          </a:p>
        </p:txBody>
      </p:sp>
    </p:spTree>
    <p:extLst>
      <p:ext uri="{BB962C8B-B14F-4D97-AF65-F5344CB8AC3E}">
        <p14:creationId xmlns:p14="http://schemas.microsoft.com/office/powerpoint/2010/main" val="2225245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11" name="TextBox 10"/>
          <p:cNvSpPr txBox="1"/>
          <p:nvPr/>
        </p:nvSpPr>
        <p:spPr>
          <a:xfrm>
            <a:off x="1097280" y="2438400"/>
            <a:ext cx="2966720" cy="748795"/>
          </a:xfrm>
          <a:prstGeom prst="rect">
            <a:avLst/>
          </a:prstGeom>
          <a:noFill/>
        </p:spPr>
        <p:txBody>
          <a:bodyPr wrap="square" rtlCol="0">
            <a:spAutoFit/>
          </a:bodyPr>
          <a:lstStyle/>
          <a:p>
            <a:pPr defTabSz="1219170"/>
            <a:r>
              <a:rPr lang="en-US" sz="2133" dirty="0">
                <a:solidFill>
                  <a:prstClr val="white"/>
                </a:solidFill>
                <a:latin typeface="Candara"/>
              </a:rPr>
              <a:t>and revisited </a:t>
            </a:r>
            <a:r>
              <a:rPr lang="en-US" sz="2133" dirty="0" err="1">
                <a:solidFill>
                  <a:prstClr val="white"/>
                </a:solidFill>
                <a:latin typeface="Candara"/>
              </a:rPr>
              <a:t>Derbe</a:t>
            </a:r>
            <a:r>
              <a:rPr lang="en-US" sz="2133" dirty="0">
                <a:solidFill>
                  <a:prstClr val="white"/>
                </a:solidFill>
                <a:latin typeface="Candara"/>
              </a:rPr>
              <a:t> </a:t>
            </a:r>
            <a:br>
              <a:rPr lang="en-US" sz="2133" dirty="0">
                <a:solidFill>
                  <a:prstClr val="white"/>
                </a:solidFill>
                <a:latin typeface="Candara"/>
              </a:rPr>
            </a:br>
            <a:r>
              <a:rPr lang="en-US" sz="2133" dirty="0">
                <a:solidFill>
                  <a:prstClr val="white"/>
                </a:solidFill>
                <a:latin typeface="Candara"/>
              </a:rPr>
              <a:t>and </a:t>
            </a:r>
            <a:r>
              <a:rPr lang="en-US" sz="2133" dirty="0" err="1">
                <a:solidFill>
                  <a:prstClr val="white"/>
                </a:solidFill>
                <a:latin typeface="Candara"/>
              </a:rPr>
              <a:t>Lystra</a:t>
            </a:r>
            <a:r>
              <a:rPr lang="en-US" sz="2133" dirty="0">
                <a:solidFill>
                  <a:prstClr val="white"/>
                </a:solidFill>
                <a:latin typeface="Candara"/>
              </a:rPr>
              <a:t>,</a:t>
            </a:r>
          </a:p>
        </p:txBody>
      </p:sp>
    </p:spTree>
    <p:extLst>
      <p:ext uri="{BB962C8B-B14F-4D97-AF65-F5344CB8AC3E}">
        <p14:creationId xmlns:p14="http://schemas.microsoft.com/office/powerpoint/2010/main" val="836387032"/>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11" name="TextBox 10"/>
          <p:cNvSpPr txBox="1"/>
          <p:nvPr/>
        </p:nvSpPr>
        <p:spPr>
          <a:xfrm>
            <a:off x="1097280" y="2438400"/>
            <a:ext cx="2966720" cy="1405256"/>
          </a:xfrm>
          <a:prstGeom prst="rect">
            <a:avLst/>
          </a:prstGeom>
          <a:noFill/>
        </p:spPr>
        <p:txBody>
          <a:bodyPr wrap="square" rtlCol="0">
            <a:spAutoFit/>
          </a:bodyPr>
          <a:lstStyle/>
          <a:p>
            <a:pPr defTabSz="1219170"/>
            <a:r>
              <a:rPr lang="en-US" sz="2133" dirty="0">
                <a:solidFill>
                  <a:prstClr val="white"/>
                </a:solidFill>
                <a:latin typeface="Candara"/>
              </a:rPr>
              <a:t>and revisited </a:t>
            </a:r>
            <a:r>
              <a:rPr lang="en-US" sz="2133" dirty="0" err="1">
                <a:solidFill>
                  <a:prstClr val="white"/>
                </a:solidFill>
                <a:latin typeface="Candara"/>
              </a:rPr>
              <a:t>Derbe</a:t>
            </a:r>
            <a:r>
              <a:rPr lang="en-US" sz="2133" dirty="0">
                <a:solidFill>
                  <a:prstClr val="white"/>
                </a:solidFill>
                <a:latin typeface="Candara"/>
              </a:rPr>
              <a:t> </a:t>
            </a:r>
            <a:br>
              <a:rPr lang="en-US" sz="2133" dirty="0">
                <a:solidFill>
                  <a:prstClr val="white"/>
                </a:solidFill>
                <a:latin typeface="Candara"/>
              </a:rPr>
            </a:br>
            <a:r>
              <a:rPr lang="en-US" sz="2133" dirty="0">
                <a:solidFill>
                  <a:prstClr val="white"/>
                </a:solidFill>
                <a:latin typeface="Candara"/>
              </a:rPr>
              <a:t>and </a:t>
            </a:r>
            <a:r>
              <a:rPr lang="en-US" sz="2133" dirty="0" err="1">
                <a:solidFill>
                  <a:prstClr val="white"/>
                </a:solidFill>
                <a:latin typeface="Candara"/>
              </a:rPr>
              <a:t>Lystra</a:t>
            </a:r>
            <a:r>
              <a:rPr lang="en-US" sz="2133" dirty="0">
                <a:solidFill>
                  <a:prstClr val="white"/>
                </a:solidFill>
                <a:latin typeface="Candara"/>
              </a:rPr>
              <a:t>, where</a:t>
            </a:r>
          </a:p>
          <a:p>
            <a:pPr defTabSz="1219170"/>
            <a:r>
              <a:rPr lang="en-US" sz="2133" dirty="0">
                <a:solidFill>
                  <a:prstClr val="white"/>
                </a:solidFill>
                <a:latin typeface="Candara"/>
              </a:rPr>
              <a:t>Timothy joined the mission team.</a:t>
            </a:r>
          </a:p>
        </p:txBody>
      </p:sp>
    </p:spTree>
    <p:extLst>
      <p:ext uri="{BB962C8B-B14F-4D97-AF65-F5344CB8AC3E}">
        <p14:creationId xmlns:p14="http://schemas.microsoft.com/office/powerpoint/2010/main" val="3987022215"/>
      </p:ext>
    </p:extLst>
  </p:cSld>
  <p:clrMapOvr>
    <a:masterClrMapping/>
  </p:clrMapOvr>
  <p:transition spd="med">
    <p:fade/>
  </p:transition>
</p:sld>
</file>

<file path=ppt/slides/slide1910.xml><?xml version="1.0" encoding="utf-8"?>
<p:sld xmlns:a="http://schemas.openxmlformats.org/drawingml/2006/main" xmlns:r="http://schemas.openxmlformats.org/officeDocument/2006/relationships" xmlns:p="http://schemas.openxmlformats.org/presentationml/2006/main">
  <p:cSld>
    <p:bg>
      <p:bgPr>
        <a:solidFill>
          <a:srgbClr val="1A04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4ADB-C839-42AF-93D2-FC49D0192AF5}"/>
              </a:ext>
            </a:extLst>
          </p:cNvPr>
          <p:cNvPicPr>
            <a:picLocks noChangeAspect="1"/>
          </p:cNvPicPr>
          <p:nvPr/>
        </p:nvPicPr>
        <p:blipFill>
          <a:blip r:embed="rId3"/>
          <a:stretch>
            <a:fillRect/>
          </a:stretch>
        </p:blipFill>
        <p:spPr>
          <a:xfrm>
            <a:off x="2235143" y="24089"/>
            <a:ext cx="8157155" cy="6809822"/>
          </a:xfrm>
          <a:prstGeom prst="rect">
            <a:avLst/>
          </a:prstGeom>
        </p:spPr>
      </p:pic>
      <p:sp>
        <p:nvSpPr>
          <p:cNvPr id="4" name="Action Button: Go Back or Previous 3">
            <a:hlinkClick r:id="rId4" action="ppaction://hlinksldjump" highlightClick="1">
              <a:snd r:embed="rId5" name="arrow.wav"/>
            </a:hlinkClick>
            <a:extLst>
              <a:ext uri="{FF2B5EF4-FFF2-40B4-BE49-F238E27FC236}">
                <a16:creationId xmlns:a16="http://schemas.microsoft.com/office/drawing/2014/main" id="{3A2162C2-43E0-4D4B-A454-8F930F56A116}"/>
              </a:ext>
            </a:extLst>
          </p:cNvPr>
          <p:cNvSpPr/>
          <p:nvPr/>
        </p:nvSpPr>
        <p:spPr>
          <a:xfrm>
            <a:off x="11267090" y="76639"/>
            <a:ext cx="830318" cy="2491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8845D6-8B5B-41E8-B16E-830CBCE4A4F5}"/>
              </a:ext>
            </a:extLst>
          </p:cNvPr>
          <p:cNvSpPr txBox="1"/>
          <p:nvPr/>
        </p:nvSpPr>
        <p:spPr>
          <a:xfrm>
            <a:off x="-1" y="2836530"/>
            <a:ext cx="2220687" cy="1184940"/>
          </a:xfrm>
          <a:prstGeom prst="rect">
            <a:avLst/>
          </a:prstGeom>
          <a:noFill/>
          <a:ln w="38100">
            <a:noFill/>
          </a:ln>
        </p:spPr>
        <p:txBody>
          <a:bodyPr wrap="square" rtlCol="0">
            <a:spAutoFit/>
          </a:bodyPr>
          <a:lstStyle/>
          <a:p>
            <a:pPr algn="ctr" defTabSz="274320">
              <a:spcBef>
                <a:spcPts val="1800"/>
              </a:spcBef>
            </a:pPr>
            <a:r>
              <a:rPr lang="en-US" sz="2800" b="1" u="sng" dirty="0">
                <a:solidFill>
                  <a:schemeClr val="bg1"/>
                </a:solidFill>
                <a:latin typeface="Times New Roman" panose="02020603050405020304" pitchFamily="18" charset="0"/>
                <a:cs typeface="Times New Roman" panose="02020603050405020304" pitchFamily="18" charset="0"/>
              </a:rPr>
              <a:t>ACTS 17</a:t>
            </a:r>
          </a:p>
          <a:p>
            <a:pPr algn="l" defTabSz="274320">
              <a:spcBef>
                <a:spcPts val="1800"/>
              </a:spcBef>
            </a:pPr>
            <a:r>
              <a:rPr lang="en-US" sz="2800" b="1" dirty="0">
                <a:solidFill>
                  <a:schemeClr val="bg1"/>
                </a:solidFill>
                <a:latin typeface="Times New Roman" panose="02020603050405020304" pitchFamily="18" charset="0"/>
                <a:cs typeface="Times New Roman" panose="02020603050405020304" pitchFamily="18" charset="0"/>
              </a:rPr>
              <a:t>Berea</a:t>
            </a:r>
          </a:p>
        </p:txBody>
      </p:sp>
      <p:sp>
        <p:nvSpPr>
          <p:cNvPr id="5" name="Oval 4">
            <a:extLst>
              <a:ext uri="{FF2B5EF4-FFF2-40B4-BE49-F238E27FC236}">
                <a16:creationId xmlns:a16="http://schemas.microsoft.com/office/drawing/2014/main" id="{0CC7E74D-EC04-4548-88FF-BB6C7D620009}"/>
              </a:ext>
            </a:extLst>
          </p:cNvPr>
          <p:cNvSpPr/>
          <p:nvPr/>
        </p:nvSpPr>
        <p:spPr>
          <a:xfrm>
            <a:off x="2638695" y="748935"/>
            <a:ext cx="435429" cy="1828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8861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8" name="TextBox 7"/>
          <p:cNvSpPr txBox="1"/>
          <p:nvPr/>
        </p:nvSpPr>
        <p:spPr>
          <a:xfrm>
            <a:off x="1097280" y="2438400"/>
            <a:ext cx="2865120" cy="1077026"/>
          </a:xfrm>
          <a:prstGeom prst="rect">
            <a:avLst/>
          </a:prstGeom>
          <a:noFill/>
        </p:spPr>
        <p:txBody>
          <a:bodyPr wrap="square" rtlCol="0">
            <a:spAutoFit/>
          </a:bodyPr>
          <a:lstStyle/>
          <a:p>
            <a:pPr defTabSz="1219170"/>
            <a:r>
              <a:rPr lang="en-US" sz="2133" dirty="0">
                <a:solidFill>
                  <a:prstClr val="white"/>
                </a:solidFill>
                <a:latin typeface="Candara"/>
              </a:rPr>
              <a:t>They continued  through Phrygia and the region of Galatia,</a:t>
            </a:r>
          </a:p>
        </p:txBody>
      </p:sp>
    </p:spTree>
    <p:extLst>
      <p:ext uri="{BB962C8B-B14F-4D97-AF65-F5344CB8AC3E}">
        <p14:creationId xmlns:p14="http://schemas.microsoft.com/office/powerpoint/2010/main" val="829380752"/>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5" name="TextBox 4"/>
          <p:cNvSpPr txBox="1"/>
          <p:nvPr/>
        </p:nvSpPr>
        <p:spPr>
          <a:xfrm>
            <a:off x="1097280" y="2438400"/>
            <a:ext cx="2865120" cy="2061718"/>
          </a:xfrm>
          <a:prstGeom prst="rect">
            <a:avLst/>
          </a:prstGeom>
          <a:noFill/>
        </p:spPr>
        <p:txBody>
          <a:bodyPr wrap="square" rtlCol="0">
            <a:spAutoFit/>
          </a:bodyPr>
          <a:lstStyle/>
          <a:p>
            <a:pPr defTabSz="1219170"/>
            <a:r>
              <a:rPr lang="en-US" sz="2133" dirty="0">
                <a:solidFill>
                  <a:prstClr val="white"/>
                </a:solidFill>
                <a:latin typeface="Candara"/>
              </a:rPr>
              <a:t>They continued  through Phrygia and the region of Galatia,</a:t>
            </a:r>
          </a:p>
          <a:p>
            <a:pPr defTabSz="1219170"/>
            <a:r>
              <a:rPr lang="en-US" sz="2133" dirty="0">
                <a:solidFill>
                  <a:prstClr val="white"/>
                </a:solidFill>
                <a:latin typeface="Candara"/>
              </a:rPr>
              <a:t>telling the churches about the council in Jerusalem.</a:t>
            </a:r>
          </a:p>
        </p:txBody>
      </p:sp>
    </p:spTree>
    <p:extLst>
      <p:ext uri="{BB962C8B-B14F-4D97-AF65-F5344CB8AC3E}">
        <p14:creationId xmlns:p14="http://schemas.microsoft.com/office/powerpoint/2010/main" val="1224001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5" name="TextBox 4"/>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Passing by </a:t>
            </a:r>
            <a:r>
              <a:rPr lang="en-US" sz="2133" dirty="0" err="1">
                <a:solidFill>
                  <a:prstClr val="white"/>
                </a:solidFill>
                <a:latin typeface="Candara"/>
              </a:rPr>
              <a:t>Mysia</a:t>
            </a:r>
            <a:r>
              <a:rPr lang="en-US" sz="2133" dirty="0">
                <a:solidFill>
                  <a:prstClr val="white"/>
                </a:solidFill>
                <a:latin typeface="Candara"/>
              </a:rPr>
              <a:t>, they came to Troas</a:t>
            </a:r>
          </a:p>
        </p:txBody>
      </p:sp>
    </p:spTree>
    <p:extLst>
      <p:ext uri="{BB962C8B-B14F-4D97-AF65-F5344CB8AC3E}">
        <p14:creationId xmlns:p14="http://schemas.microsoft.com/office/powerpoint/2010/main" val="1574610218"/>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10" name="TextBox 9"/>
          <p:cNvSpPr txBox="1"/>
          <p:nvPr/>
        </p:nvSpPr>
        <p:spPr>
          <a:xfrm>
            <a:off x="1097280" y="2438400"/>
            <a:ext cx="2743200" cy="1733488"/>
          </a:xfrm>
          <a:prstGeom prst="rect">
            <a:avLst/>
          </a:prstGeom>
          <a:noFill/>
        </p:spPr>
        <p:txBody>
          <a:bodyPr wrap="square" rtlCol="0">
            <a:spAutoFit/>
          </a:bodyPr>
          <a:lstStyle/>
          <a:p>
            <a:pPr defTabSz="1219170"/>
            <a:r>
              <a:rPr lang="en-US" sz="2133" dirty="0">
                <a:solidFill>
                  <a:prstClr val="white"/>
                </a:solidFill>
                <a:latin typeface="Candara"/>
              </a:rPr>
              <a:t>Passing by </a:t>
            </a:r>
            <a:r>
              <a:rPr lang="en-US" sz="2133" dirty="0" err="1">
                <a:solidFill>
                  <a:prstClr val="white"/>
                </a:solidFill>
                <a:latin typeface="Candara"/>
              </a:rPr>
              <a:t>Mysia</a:t>
            </a:r>
            <a:r>
              <a:rPr lang="en-US" sz="2133" dirty="0">
                <a:solidFill>
                  <a:prstClr val="white"/>
                </a:solidFill>
                <a:latin typeface="Candara"/>
              </a:rPr>
              <a:t>, they came to Troas</a:t>
            </a:r>
          </a:p>
          <a:p>
            <a:pPr defTabSz="1219170"/>
            <a:r>
              <a:rPr lang="en-US" sz="2133" dirty="0">
                <a:solidFill>
                  <a:prstClr val="white"/>
                </a:solidFill>
                <a:latin typeface="Candara"/>
              </a:rPr>
              <a:t>where Paul had the vision known as the Macedonian Call. </a:t>
            </a:r>
          </a:p>
        </p:txBody>
      </p:sp>
    </p:spTree>
    <p:extLst>
      <p:ext uri="{BB962C8B-B14F-4D97-AF65-F5344CB8AC3E}">
        <p14:creationId xmlns:p14="http://schemas.microsoft.com/office/powerpoint/2010/main" val="1308199914"/>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5" name="TextBox 4"/>
          <p:cNvSpPr txBox="1"/>
          <p:nvPr/>
        </p:nvSpPr>
        <p:spPr>
          <a:xfrm>
            <a:off x="1097280" y="2438400"/>
            <a:ext cx="2966720" cy="1077026"/>
          </a:xfrm>
          <a:prstGeom prst="rect">
            <a:avLst/>
          </a:prstGeom>
          <a:noFill/>
        </p:spPr>
        <p:txBody>
          <a:bodyPr wrap="square" rtlCol="0">
            <a:spAutoFit/>
          </a:bodyPr>
          <a:lstStyle/>
          <a:p>
            <a:pPr defTabSz="1219170"/>
            <a:r>
              <a:rPr lang="en-US" sz="2133" dirty="0">
                <a:solidFill>
                  <a:prstClr val="white"/>
                </a:solidFill>
                <a:latin typeface="Candara"/>
              </a:rPr>
              <a:t>They sailed across the Aegean Sea to the island of </a:t>
            </a:r>
            <a:r>
              <a:rPr lang="en-US" sz="2133" dirty="0" err="1">
                <a:solidFill>
                  <a:prstClr val="white"/>
                </a:solidFill>
                <a:latin typeface="Candara"/>
              </a:rPr>
              <a:t>Samothracia</a:t>
            </a:r>
            <a:r>
              <a:rPr lang="en-US" sz="2133" dirty="0">
                <a:solidFill>
                  <a:prstClr val="white"/>
                </a:solidFill>
                <a:latin typeface="Candara"/>
              </a:rPr>
              <a:t>, </a:t>
            </a:r>
          </a:p>
        </p:txBody>
      </p:sp>
    </p:spTree>
    <p:extLst>
      <p:ext uri="{BB962C8B-B14F-4D97-AF65-F5344CB8AC3E}">
        <p14:creationId xmlns:p14="http://schemas.microsoft.com/office/powerpoint/2010/main" val="1292532421"/>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11" name="TextBox 10"/>
          <p:cNvSpPr txBox="1"/>
          <p:nvPr/>
        </p:nvSpPr>
        <p:spPr>
          <a:xfrm>
            <a:off x="1097280" y="2438400"/>
            <a:ext cx="2966720" cy="1077026"/>
          </a:xfrm>
          <a:prstGeom prst="rect">
            <a:avLst/>
          </a:prstGeom>
          <a:noFill/>
        </p:spPr>
        <p:txBody>
          <a:bodyPr wrap="square" rtlCol="0">
            <a:spAutoFit/>
          </a:bodyPr>
          <a:lstStyle/>
          <a:p>
            <a:pPr defTabSz="1219170"/>
            <a:r>
              <a:rPr lang="en-US" sz="2133" dirty="0">
                <a:solidFill>
                  <a:prstClr val="white"/>
                </a:solidFill>
                <a:latin typeface="Candara"/>
              </a:rPr>
              <a:t>They sailed across the Aegean Sea to the island of </a:t>
            </a:r>
            <a:r>
              <a:rPr lang="en-US" sz="2133" dirty="0" err="1">
                <a:solidFill>
                  <a:prstClr val="white"/>
                </a:solidFill>
                <a:latin typeface="Candara"/>
              </a:rPr>
              <a:t>Samothracia</a:t>
            </a:r>
            <a:r>
              <a:rPr lang="en-US" sz="2133" dirty="0">
                <a:solidFill>
                  <a:prstClr val="white"/>
                </a:solidFill>
                <a:latin typeface="Candara"/>
              </a:rPr>
              <a:t>, </a:t>
            </a:r>
          </a:p>
        </p:txBody>
      </p:sp>
    </p:spTree>
    <p:extLst>
      <p:ext uri="{BB962C8B-B14F-4D97-AF65-F5344CB8AC3E}">
        <p14:creationId xmlns:p14="http://schemas.microsoft.com/office/powerpoint/2010/main" val="3953019890"/>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8" name="TextBox 7"/>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and landed at the port city of </a:t>
            </a:r>
            <a:r>
              <a:rPr lang="en-US" sz="2133" dirty="0" err="1">
                <a:solidFill>
                  <a:prstClr val="white"/>
                </a:solidFill>
                <a:latin typeface="Candara"/>
              </a:rPr>
              <a:t>Neapolis</a:t>
            </a:r>
            <a:r>
              <a:rPr lang="en-US" sz="2133" dirty="0">
                <a:solidFill>
                  <a:prstClr val="white"/>
                </a:solidFill>
                <a:latin typeface="Candara"/>
              </a:rPr>
              <a:t>. </a:t>
            </a:r>
          </a:p>
        </p:txBody>
      </p:sp>
    </p:spTree>
    <p:extLst>
      <p:ext uri="{BB962C8B-B14F-4D97-AF65-F5344CB8AC3E}">
        <p14:creationId xmlns:p14="http://schemas.microsoft.com/office/powerpoint/2010/main" val="691918566"/>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12" name="TextBox 11"/>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and landed at the port city of </a:t>
            </a:r>
            <a:r>
              <a:rPr lang="en-US" sz="2133" dirty="0" err="1">
                <a:solidFill>
                  <a:prstClr val="white"/>
                </a:solidFill>
                <a:latin typeface="Candara"/>
              </a:rPr>
              <a:t>Neapolis</a:t>
            </a:r>
            <a:r>
              <a:rPr lang="en-US" sz="2133" dirty="0">
                <a:solidFill>
                  <a:prstClr val="white"/>
                </a:solidFill>
                <a:latin typeface="Candara"/>
              </a:rPr>
              <a:t>. </a:t>
            </a:r>
          </a:p>
        </p:txBody>
      </p:sp>
    </p:spTree>
    <p:extLst>
      <p:ext uri="{BB962C8B-B14F-4D97-AF65-F5344CB8AC3E}">
        <p14:creationId xmlns:p14="http://schemas.microsoft.com/office/powerpoint/2010/main" val="201301481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207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From </a:t>
            </a:r>
            <a:r>
              <a:rPr lang="en-US" sz="2133" dirty="0" err="1">
                <a:solidFill>
                  <a:prstClr val="white"/>
                </a:solidFill>
                <a:latin typeface="Candara"/>
              </a:rPr>
              <a:t>Neapolis</a:t>
            </a:r>
            <a:r>
              <a:rPr lang="en-US" sz="2133" dirty="0">
                <a:solidFill>
                  <a:prstClr val="white"/>
                </a:solidFill>
                <a:latin typeface="Candara"/>
              </a:rPr>
              <a:t> they went to Philippi. </a:t>
            </a:r>
          </a:p>
        </p:txBody>
      </p:sp>
    </p:spTree>
    <p:extLst>
      <p:ext uri="{BB962C8B-B14F-4D97-AF65-F5344CB8AC3E}">
        <p14:creationId xmlns:p14="http://schemas.microsoft.com/office/powerpoint/2010/main" val="3417635409"/>
      </p:ext>
    </p:extLst>
  </p:cSld>
  <p:clrMapOvr>
    <a:masterClrMapping/>
  </p:clrMapOvr>
  <p:transition spd="med">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11" name="TextBox 10"/>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From </a:t>
            </a:r>
            <a:r>
              <a:rPr lang="en-US" sz="2133" dirty="0" err="1">
                <a:solidFill>
                  <a:prstClr val="white"/>
                </a:solidFill>
                <a:latin typeface="Candara"/>
              </a:rPr>
              <a:t>Neapolis</a:t>
            </a:r>
            <a:r>
              <a:rPr lang="en-US" sz="2133" dirty="0">
                <a:solidFill>
                  <a:prstClr val="white"/>
                </a:solidFill>
                <a:latin typeface="Candara"/>
              </a:rPr>
              <a:t> they went to Philippi.</a:t>
            </a:r>
          </a:p>
        </p:txBody>
      </p:sp>
    </p:spTree>
    <p:extLst>
      <p:ext uri="{BB962C8B-B14F-4D97-AF65-F5344CB8AC3E}">
        <p14:creationId xmlns:p14="http://schemas.microsoft.com/office/powerpoint/2010/main" val="420841842"/>
      </p:ext>
    </p:extLst>
  </p:cSld>
  <p:clrMapOvr>
    <a:masterClrMapping/>
  </p:clrMapOvr>
  <p:transition spd="med">
    <p:fade/>
  </p:transition>
</p:sld>
</file>

<file path=ppt/slides/slide2010.xml><?xml version="1.0" encoding="utf-8"?>
<p:sld xmlns:a="http://schemas.openxmlformats.org/drawingml/2006/main" xmlns:r="http://schemas.openxmlformats.org/officeDocument/2006/relationships" xmlns:p="http://schemas.openxmlformats.org/presentationml/2006/main">
  <p:cSld>
    <p:bg>
      <p:bgPr>
        <a:solidFill>
          <a:srgbClr val="1A04B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4ADB-C839-42AF-93D2-FC49D0192AF5}"/>
              </a:ext>
            </a:extLst>
          </p:cNvPr>
          <p:cNvPicPr>
            <a:picLocks noChangeAspect="1"/>
          </p:cNvPicPr>
          <p:nvPr/>
        </p:nvPicPr>
        <p:blipFill>
          <a:blip r:embed="rId3"/>
          <a:stretch>
            <a:fillRect/>
          </a:stretch>
        </p:blipFill>
        <p:spPr>
          <a:xfrm>
            <a:off x="2017423" y="24089"/>
            <a:ext cx="8157155" cy="6809822"/>
          </a:xfrm>
          <a:prstGeom prst="rect">
            <a:avLst/>
          </a:prstGeom>
        </p:spPr>
      </p:pic>
      <p:sp>
        <p:nvSpPr>
          <p:cNvPr id="3" name="TextBox 2">
            <a:extLst>
              <a:ext uri="{FF2B5EF4-FFF2-40B4-BE49-F238E27FC236}">
                <a16:creationId xmlns:a16="http://schemas.microsoft.com/office/drawing/2014/main" id="{4F8845D6-8B5B-41E8-B16E-830CBCE4A4F5}"/>
              </a:ext>
            </a:extLst>
          </p:cNvPr>
          <p:cNvSpPr txBox="1"/>
          <p:nvPr/>
        </p:nvSpPr>
        <p:spPr>
          <a:xfrm>
            <a:off x="10174577" y="2836530"/>
            <a:ext cx="1952107" cy="2508379"/>
          </a:xfrm>
          <a:prstGeom prst="rect">
            <a:avLst/>
          </a:prstGeom>
          <a:noFill/>
          <a:ln w="38100">
            <a:noFill/>
          </a:ln>
        </p:spPr>
        <p:txBody>
          <a:bodyPr wrap="square" rtlCol="0">
            <a:spAutoFit/>
          </a:bodyPr>
          <a:lstStyle/>
          <a:p>
            <a:pPr algn="ctr" defTabSz="274320">
              <a:spcBef>
                <a:spcPts val="1800"/>
              </a:spcBef>
            </a:pPr>
            <a:r>
              <a:rPr lang="en-US" sz="2800" b="1" u="sng" dirty="0">
                <a:solidFill>
                  <a:schemeClr val="bg1"/>
                </a:solidFill>
                <a:latin typeface="Times New Roman" panose="02020603050405020304" pitchFamily="18" charset="0"/>
                <a:cs typeface="Times New Roman" panose="02020603050405020304" pitchFamily="18" charset="0"/>
              </a:rPr>
              <a:t>ACTS 17</a:t>
            </a:r>
          </a:p>
          <a:p>
            <a:pPr algn="ctr" defTabSz="274320">
              <a:spcBef>
                <a:spcPts val="1800"/>
              </a:spcBef>
            </a:pPr>
            <a:r>
              <a:rPr lang="en-US" sz="2800" b="1" dirty="0">
                <a:solidFill>
                  <a:schemeClr val="bg1"/>
                </a:solidFill>
                <a:latin typeface="Times New Roman" panose="02020603050405020304" pitchFamily="18" charset="0"/>
                <a:cs typeface="Times New Roman" panose="02020603050405020304" pitchFamily="18" charset="0"/>
              </a:rPr>
              <a:t>Athens</a:t>
            </a:r>
          </a:p>
          <a:p>
            <a:pPr algn="ctr" defTabSz="274320">
              <a:spcBef>
                <a:spcPts val="1800"/>
              </a:spcBef>
            </a:pPr>
            <a:endParaRPr lang="en-US" sz="2800" b="1" dirty="0">
              <a:solidFill>
                <a:schemeClr val="bg1"/>
              </a:solidFill>
              <a:latin typeface="Times New Roman" panose="02020603050405020304" pitchFamily="18" charset="0"/>
              <a:cs typeface="Times New Roman" panose="02020603050405020304" pitchFamily="18" charset="0"/>
            </a:endParaRPr>
          </a:p>
          <a:p>
            <a:pPr algn="ctr" defTabSz="274320">
              <a:spcBef>
                <a:spcPts val="1800"/>
              </a:spcBef>
            </a:pPr>
            <a:r>
              <a:rPr lang="en-US" sz="2800" i="1" dirty="0">
                <a:solidFill>
                  <a:schemeClr val="bg1"/>
                </a:solidFill>
                <a:latin typeface="Times New Roman" panose="02020603050405020304" pitchFamily="18" charset="0"/>
                <a:cs typeface="Times New Roman" panose="02020603050405020304" pitchFamily="18" charset="0"/>
              </a:rPr>
              <a:t>(3 slides)</a:t>
            </a:r>
          </a:p>
        </p:txBody>
      </p:sp>
      <p:sp>
        <p:nvSpPr>
          <p:cNvPr id="5" name="Speech Bubble: Rectangle 4">
            <a:extLst>
              <a:ext uri="{FF2B5EF4-FFF2-40B4-BE49-F238E27FC236}">
                <a16:creationId xmlns:a16="http://schemas.microsoft.com/office/drawing/2014/main" id="{5FE5EFB1-F45C-43B9-B9CF-F182533D64D5}"/>
              </a:ext>
            </a:extLst>
          </p:cNvPr>
          <p:cNvSpPr/>
          <p:nvPr/>
        </p:nvSpPr>
        <p:spPr>
          <a:xfrm>
            <a:off x="97967" y="31905"/>
            <a:ext cx="1970315" cy="1535638"/>
          </a:xfrm>
          <a:prstGeom prst="wedgeRectCallout">
            <a:avLst>
              <a:gd name="adj1" fmla="val 73528"/>
              <a:gd name="adj2" fmla="val 72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Timothy and Silas left at Berea</a:t>
            </a:r>
          </a:p>
        </p:txBody>
      </p:sp>
      <p:sp>
        <p:nvSpPr>
          <p:cNvPr id="7" name="Speech Bubble: Rectangle 6">
            <a:extLst>
              <a:ext uri="{FF2B5EF4-FFF2-40B4-BE49-F238E27FC236}">
                <a16:creationId xmlns:a16="http://schemas.microsoft.com/office/drawing/2014/main" id="{0FB4F792-A812-4D65-8EF5-29DDB3F1C16F}"/>
              </a:ext>
            </a:extLst>
          </p:cNvPr>
          <p:cNvSpPr/>
          <p:nvPr/>
        </p:nvSpPr>
        <p:spPr>
          <a:xfrm>
            <a:off x="43544" y="2688769"/>
            <a:ext cx="1970315" cy="2090058"/>
          </a:xfrm>
          <a:prstGeom prst="wedgeRectCallout">
            <a:avLst>
              <a:gd name="adj1" fmla="val -19727"/>
              <a:gd name="adj2" fmla="val -1015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Paul waits at Athens for Timothy and Silas</a:t>
            </a:r>
          </a:p>
        </p:txBody>
      </p:sp>
      <p:sp>
        <p:nvSpPr>
          <p:cNvPr id="4" name="Oval 3">
            <a:extLst>
              <a:ext uri="{FF2B5EF4-FFF2-40B4-BE49-F238E27FC236}">
                <a16:creationId xmlns:a16="http://schemas.microsoft.com/office/drawing/2014/main" id="{9938104C-2FE1-4357-A34E-B72760ED4511}"/>
              </a:ext>
            </a:extLst>
          </p:cNvPr>
          <p:cNvSpPr/>
          <p:nvPr/>
        </p:nvSpPr>
        <p:spPr>
          <a:xfrm>
            <a:off x="3275939" y="2099144"/>
            <a:ext cx="437321" cy="11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7748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11" name="TextBox 10"/>
          <p:cNvSpPr txBox="1"/>
          <p:nvPr/>
        </p:nvSpPr>
        <p:spPr>
          <a:xfrm>
            <a:off x="1097280" y="2438400"/>
            <a:ext cx="2743200" cy="2389950"/>
          </a:xfrm>
          <a:prstGeom prst="rect">
            <a:avLst/>
          </a:prstGeom>
          <a:noFill/>
        </p:spPr>
        <p:txBody>
          <a:bodyPr wrap="square" rtlCol="0">
            <a:spAutoFit/>
          </a:bodyPr>
          <a:lstStyle/>
          <a:p>
            <a:pPr defTabSz="1219170"/>
            <a:r>
              <a:rPr lang="en-US" sz="2133" dirty="0">
                <a:solidFill>
                  <a:prstClr val="white"/>
                </a:solidFill>
                <a:latin typeface="Candara"/>
              </a:rPr>
              <a:t>From </a:t>
            </a:r>
            <a:r>
              <a:rPr lang="en-US" sz="2133" dirty="0" err="1">
                <a:solidFill>
                  <a:prstClr val="white"/>
                </a:solidFill>
                <a:latin typeface="Candara"/>
              </a:rPr>
              <a:t>Neapolis</a:t>
            </a:r>
            <a:r>
              <a:rPr lang="en-US" sz="2133" dirty="0">
                <a:solidFill>
                  <a:prstClr val="white"/>
                </a:solidFill>
                <a:latin typeface="Candara"/>
              </a:rPr>
              <a:t> they went to Philippi. </a:t>
            </a:r>
            <a:br>
              <a:rPr lang="en-US" sz="2133" dirty="0">
                <a:solidFill>
                  <a:prstClr val="white"/>
                </a:solidFill>
                <a:latin typeface="Candara"/>
              </a:rPr>
            </a:br>
            <a:r>
              <a:rPr lang="en-US" sz="2133" dirty="0">
                <a:solidFill>
                  <a:prstClr val="white"/>
                </a:solidFill>
                <a:latin typeface="Candara"/>
              </a:rPr>
              <a:t>The first European converts were Lydia and her household, and a prison guard and his family. </a:t>
            </a:r>
          </a:p>
        </p:txBody>
      </p:sp>
    </p:spTree>
    <p:extLst>
      <p:ext uri="{BB962C8B-B14F-4D97-AF65-F5344CB8AC3E}">
        <p14:creationId xmlns:p14="http://schemas.microsoft.com/office/powerpoint/2010/main" val="1804205473"/>
      </p:ext>
    </p:extLst>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5" cy="5283196"/>
          </a:xfrm>
          <a:prstGeom prst="rect">
            <a:avLst/>
          </a:prstGeom>
        </p:spPr>
      </p:pic>
      <p:sp>
        <p:nvSpPr>
          <p:cNvPr id="8" name="TextBox 7"/>
          <p:cNvSpPr txBox="1"/>
          <p:nvPr/>
        </p:nvSpPr>
        <p:spPr>
          <a:xfrm>
            <a:off x="1097280" y="2438400"/>
            <a:ext cx="2743200" cy="1077026"/>
          </a:xfrm>
          <a:prstGeom prst="rect">
            <a:avLst/>
          </a:prstGeom>
          <a:noFill/>
        </p:spPr>
        <p:txBody>
          <a:bodyPr wrap="square" rtlCol="0">
            <a:spAutoFit/>
          </a:bodyPr>
          <a:lstStyle/>
          <a:p>
            <a:pPr defTabSz="1219170"/>
            <a:r>
              <a:rPr lang="en-US" sz="2133" dirty="0">
                <a:solidFill>
                  <a:prstClr val="white"/>
                </a:solidFill>
                <a:latin typeface="Candara"/>
              </a:rPr>
              <a:t>They continued through Amphipolis and Apollonia,</a:t>
            </a:r>
          </a:p>
        </p:txBody>
      </p:sp>
    </p:spTree>
    <p:extLst>
      <p:ext uri="{BB962C8B-B14F-4D97-AF65-F5344CB8AC3E}">
        <p14:creationId xmlns:p14="http://schemas.microsoft.com/office/powerpoint/2010/main" val="504901055"/>
      </p:ext>
    </p:extLst>
  </p:cSld>
  <p:clrMapOvr>
    <a:masterClrMapping/>
  </p:clrMapOvr>
  <p:transition spd="med">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5" name="TextBox 4"/>
          <p:cNvSpPr txBox="1"/>
          <p:nvPr/>
        </p:nvSpPr>
        <p:spPr>
          <a:xfrm>
            <a:off x="1097280" y="2438400"/>
            <a:ext cx="2743200" cy="1077026"/>
          </a:xfrm>
          <a:prstGeom prst="rect">
            <a:avLst/>
          </a:prstGeom>
          <a:noFill/>
        </p:spPr>
        <p:txBody>
          <a:bodyPr wrap="square" rtlCol="0">
            <a:spAutoFit/>
          </a:bodyPr>
          <a:lstStyle/>
          <a:p>
            <a:pPr defTabSz="1219170"/>
            <a:r>
              <a:rPr lang="en-US" sz="2133" dirty="0">
                <a:solidFill>
                  <a:prstClr val="white"/>
                </a:solidFill>
                <a:latin typeface="Candara"/>
              </a:rPr>
              <a:t>They continued through Amphipolis and Apollonia,</a:t>
            </a:r>
          </a:p>
        </p:txBody>
      </p:sp>
    </p:spTree>
    <p:extLst>
      <p:ext uri="{BB962C8B-B14F-4D97-AF65-F5344CB8AC3E}">
        <p14:creationId xmlns:p14="http://schemas.microsoft.com/office/powerpoint/2010/main" val="2910989746"/>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5" name="TextBox 4"/>
          <p:cNvSpPr txBox="1"/>
          <p:nvPr/>
        </p:nvSpPr>
        <p:spPr>
          <a:xfrm>
            <a:off x="1097280" y="2438400"/>
            <a:ext cx="2743200" cy="1077026"/>
          </a:xfrm>
          <a:prstGeom prst="rect">
            <a:avLst/>
          </a:prstGeom>
          <a:noFill/>
        </p:spPr>
        <p:txBody>
          <a:bodyPr wrap="square" rtlCol="0">
            <a:spAutoFit/>
          </a:bodyPr>
          <a:lstStyle/>
          <a:p>
            <a:pPr defTabSz="1219170"/>
            <a:r>
              <a:rPr lang="en-US" sz="2133" dirty="0">
                <a:solidFill>
                  <a:prstClr val="white"/>
                </a:solidFill>
                <a:latin typeface="Candara"/>
              </a:rPr>
              <a:t>They continued through Amphipolis and Apollonia,</a:t>
            </a:r>
          </a:p>
        </p:txBody>
      </p:sp>
    </p:spTree>
    <p:extLst>
      <p:ext uri="{BB962C8B-B14F-4D97-AF65-F5344CB8AC3E}">
        <p14:creationId xmlns:p14="http://schemas.microsoft.com/office/powerpoint/2010/main" val="458334495"/>
      </p:ext>
    </p:extLst>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5" name="TextBox 4"/>
          <p:cNvSpPr txBox="1"/>
          <p:nvPr/>
        </p:nvSpPr>
        <p:spPr>
          <a:xfrm>
            <a:off x="1097280" y="2438401"/>
            <a:ext cx="2966720" cy="748795"/>
          </a:xfrm>
          <a:prstGeom prst="rect">
            <a:avLst/>
          </a:prstGeom>
          <a:noFill/>
        </p:spPr>
        <p:txBody>
          <a:bodyPr wrap="square" rtlCol="0">
            <a:spAutoFit/>
          </a:bodyPr>
          <a:lstStyle/>
          <a:p>
            <a:pPr defTabSz="1219170"/>
            <a:r>
              <a:rPr lang="en-US" sz="2133" dirty="0">
                <a:solidFill>
                  <a:prstClr val="white"/>
                </a:solidFill>
                <a:latin typeface="Candara"/>
              </a:rPr>
              <a:t>and came to Thessalonica.</a:t>
            </a:r>
          </a:p>
        </p:txBody>
      </p:sp>
    </p:spTree>
    <p:extLst>
      <p:ext uri="{BB962C8B-B14F-4D97-AF65-F5344CB8AC3E}">
        <p14:creationId xmlns:p14="http://schemas.microsoft.com/office/powerpoint/2010/main" val="3287725058"/>
      </p:ext>
    </p:extLst>
  </p:cSld>
  <p:clrMapOvr>
    <a:masterClrMapping/>
  </p:clrMapOvr>
  <p:transition spd="med">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5" name="TextBox 4"/>
          <p:cNvSpPr txBox="1"/>
          <p:nvPr/>
        </p:nvSpPr>
        <p:spPr>
          <a:xfrm>
            <a:off x="1097280" y="2438401"/>
            <a:ext cx="2966720" cy="748795"/>
          </a:xfrm>
          <a:prstGeom prst="rect">
            <a:avLst/>
          </a:prstGeom>
          <a:noFill/>
        </p:spPr>
        <p:txBody>
          <a:bodyPr wrap="square" rtlCol="0">
            <a:spAutoFit/>
          </a:bodyPr>
          <a:lstStyle/>
          <a:p>
            <a:pPr defTabSz="1219170"/>
            <a:r>
              <a:rPr lang="en-US" sz="2133" dirty="0">
                <a:solidFill>
                  <a:prstClr val="white"/>
                </a:solidFill>
                <a:latin typeface="Candara"/>
              </a:rPr>
              <a:t>and came to Thessalonica.</a:t>
            </a:r>
          </a:p>
        </p:txBody>
      </p:sp>
    </p:spTree>
    <p:extLst>
      <p:ext uri="{BB962C8B-B14F-4D97-AF65-F5344CB8AC3E}">
        <p14:creationId xmlns:p14="http://schemas.microsoft.com/office/powerpoint/2010/main" val="4062621895"/>
      </p:ext>
    </p:extLst>
  </p:cSld>
  <p:clrMapOvr>
    <a:masterClrMapping/>
  </p:clrMapOvr>
  <p:transition spd="med">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5" cy="5283195"/>
          </a:xfrm>
          <a:prstGeom prst="rect">
            <a:avLst/>
          </a:prstGeom>
        </p:spPr>
      </p:pic>
      <p:sp>
        <p:nvSpPr>
          <p:cNvPr id="8" name="TextBox 7"/>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From Thessalonica </a:t>
            </a:r>
          </a:p>
          <a:p>
            <a:pPr defTabSz="1219170"/>
            <a:r>
              <a:rPr lang="en-US" sz="2133" dirty="0">
                <a:solidFill>
                  <a:prstClr val="white"/>
                </a:solidFill>
                <a:latin typeface="Candara"/>
              </a:rPr>
              <a:t>to Berea,</a:t>
            </a:r>
          </a:p>
        </p:txBody>
      </p:sp>
    </p:spTree>
    <p:extLst>
      <p:ext uri="{BB962C8B-B14F-4D97-AF65-F5344CB8AC3E}">
        <p14:creationId xmlns:p14="http://schemas.microsoft.com/office/powerpoint/2010/main" val="275942953"/>
      </p:ext>
    </p:extLst>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5" name="TextBox 4"/>
          <p:cNvSpPr txBox="1"/>
          <p:nvPr/>
        </p:nvSpPr>
        <p:spPr>
          <a:xfrm>
            <a:off x="1097280" y="2438400"/>
            <a:ext cx="2743200" cy="748795"/>
          </a:xfrm>
          <a:prstGeom prst="rect">
            <a:avLst/>
          </a:prstGeom>
          <a:noFill/>
        </p:spPr>
        <p:txBody>
          <a:bodyPr wrap="square" rtlCol="0">
            <a:spAutoFit/>
          </a:bodyPr>
          <a:lstStyle/>
          <a:p>
            <a:pPr defTabSz="1219170"/>
            <a:r>
              <a:rPr lang="en-US" sz="2133" dirty="0">
                <a:solidFill>
                  <a:prstClr val="white"/>
                </a:solidFill>
                <a:latin typeface="Candara"/>
              </a:rPr>
              <a:t>From Thessalonica </a:t>
            </a:r>
          </a:p>
          <a:p>
            <a:pPr defTabSz="1219170"/>
            <a:r>
              <a:rPr lang="en-US" sz="2133" dirty="0">
                <a:solidFill>
                  <a:prstClr val="white"/>
                </a:solidFill>
                <a:latin typeface="Candara"/>
              </a:rPr>
              <a:t>to Berea,</a:t>
            </a:r>
          </a:p>
        </p:txBody>
      </p:sp>
    </p:spTree>
    <p:extLst>
      <p:ext uri="{BB962C8B-B14F-4D97-AF65-F5344CB8AC3E}">
        <p14:creationId xmlns:p14="http://schemas.microsoft.com/office/powerpoint/2010/main" val="367124750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8" name="TextBox 7"/>
          <p:cNvSpPr txBox="1"/>
          <p:nvPr/>
        </p:nvSpPr>
        <p:spPr>
          <a:xfrm>
            <a:off x="1097280" y="2438401"/>
            <a:ext cx="2743200" cy="748795"/>
          </a:xfrm>
          <a:prstGeom prst="rect">
            <a:avLst/>
          </a:prstGeom>
          <a:noFill/>
        </p:spPr>
        <p:txBody>
          <a:bodyPr wrap="square" rtlCol="0">
            <a:spAutoFit/>
          </a:bodyPr>
          <a:lstStyle/>
          <a:p>
            <a:pPr defTabSz="1219170"/>
            <a:r>
              <a:rPr lang="en-US" sz="2133" dirty="0">
                <a:solidFill>
                  <a:prstClr val="white"/>
                </a:solidFill>
                <a:latin typeface="Candara"/>
              </a:rPr>
              <a:t>and Berea to </a:t>
            </a:r>
          </a:p>
          <a:p>
            <a:pPr defTabSz="1219170"/>
            <a:r>
              <a:rPr lang="en-US" sz="2133" dirty="0">
                <a:solidFill>
                  <a:prstClr val="white"/>
                </a:solidFill>
                <a:latin typeface="Candara"/>
              </a:rPr>
              <a:t>Athens. </a:t>
            </a:r>
          </a:p>
        </p:txBody>
      </p:sp>
    </p:spTree>
    <p:extLst>
      <p:ext uri="{BB962C8B-B14F-4D97-AF65-F5344CB8AC3E}">
        <p14:creationId xmlns:p14="http://schemas.microsoft.com/office/powerpoint/2010/main" val="1973495481"/>
      </p:ext>
    </p:extLst>
  </p:cSld>
  <p:clrMapOvr>
    <a:masterClrMapping/>
  </p:clrMapOvr>
  <p:transition spd="med">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11" name="TextBox 10"/>
          <p:cNvSpPr txBox="1"/>
          <p:nvPr/>
        </p:nvSpPr>
        <p:spPr>
          <a:xfrm>
            <a:off x="1097280" y="2438401"/>
            <a:ext cx="2743200" cy="748795"/>
          </a:xfrm>
          <a:prstGeom prst="rect">
            <a:avLst/>
          </a:prstGeom>
          <a:noFill/>
        </p:spPr>
        <p:txBody>
          <a:bodyPr wrap="square" rtlCol="0">
            <a:spAutoFit/>
          </a:bodyPr>
          <a:lstStyle/>
          <a:p>
            <a:pPr defTabSz="1219170"/>
            <a:r>
              <a:rPr lang="en-US" sz="2133" dirty="0">
                <a:solidFill>
                  <a:prstClr val="white"/>
                </a:solidFill>
                <a:latin typeface="Candara"/>
              </a:rPr>
              <a:t>and Berea to </a:t>
            </a:r>
          </a:p>
          <a:p>
            <a:pPr defTabSz="1219170"/>
            <a:r>
              <a:rPr lang="en-US" sz="2133" dirty="0">
                <a:solidFill>
                  <a:prstClr val="white"/>
                </a:solidFill>
                <a:latin typeface="Candara"/>
              </a:rPr>
              <a:t>Athens. </a:t>
            </a:r>
          </a:p>
        </p:txBody>
      </p:sp>
      <p:sp>
        <p:nvSpPr>
          <p:cNvPr id="5" name="TextBox 4">
            <a:extLst>
              <a:ext uri="{FF2B5EF4-FFF2-40B4-BE49-F238E27FC236}">
                <a16:creationId xmlns:a16="http://schemas.microsoft.com/office/drawing/2014/main" id="{C1434397-9C45-4407-A55A-B9A02EDB9D30}"/>
              </a:ext>
            </a:extLst>
          </p:cNvPr>
          <p:cNvSpPr txBox="1"/>
          <p:nvPr/>
        </p:nvSpPr>
        <p:spPr>
          <a:xfrm>
            <a:off x="5967663" y="3744227"/>
            <a:ext cx="2618072" cy="246221"/>
          </a:xfrm>
          <a:prstGeom prst="rect">
            <a:avLst/>
          </a:prstGeom>
          <a:solidFill>
            <a:schemeClr val="bg1"/>
          </a:solidFill>
        </p:spPr>
        <p:txBody>
          <a:bodyPr wrap="square" rtlCol="0">
            <a:spAutoFit/>
          </a:bodyPr>
          <a:lstStyle/>
          <a:p>
            <a:r>
              <a:rPr lang="en-US" sz="1000" b="1" dirty="0"/>
              <a:t>Note: It could have been a land route as well.</a:t>
            </a:r>
          </a:p>
        </p:txBody>
      </p:sp>
    </p:spTree>
    <p:extLst>
      <p:ext uri="{BB962C8B-B14F-4D97-AF65-F5344CB8AC3E}">
        <p14:creationId xmlns:p14="http://schemas.microsoft.com/office/powerpoint/2010/main" val="667924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11" name="TextBox 10"/>
          <p:cNvSpPr txBox="1"/>
          <p:nvPr/>
        </p:nvSpPr>
        <p:spPr>
          <a:xfrm>
            <a:off x="1097280" y="2438401"/>
            <a:ext cx="2743200" cy="2041264"/>
          </a:xfrm>
          <a:prstGeom prst="rect">
            <a:avLst/>
          </a:prstGeom>
          <a:noFill/>
        </p:spPr>
        <p:txBody>
          <a:bodyPr wrap="square" rtlCol="0">
            <a:spAutoFit/>
          </a:bodyPr>
          <a:lstStyle/>
          <a:p>
            <a:pPr defTabSz="1219170"/>
            <a:r>
              <a:rPr lang="en-US" sz="2133" dirty="0">
                <a:solidFill>
                  <a:prstClr val="white"/>
                </a:solidFill>
                <a:latin typeface="Candara"/>
              </a:rPr>
              <a:t>and Berea to </a:t>
            </a:r>
          </a:p>
          <a:p>
            <a:pPr defTabSz="1219170"/>
            <a:r>
              <a:rPr lang="en-US" sz="2133" dirty="0">
                <a:solidFill>
                  <a:prstClr val="white"/>
                </a:solidFill>
                <a:latin typeface="Candara"/>
              </a:rPr>
              <a:t>Athens. </a:t>
            </a:r>
          </a:p>
          <a:p>
            <a:pPr defTabSz="1219170">
              <a:spcBef>
                <a:spcPts val="2400"/>
              </a:spcBef>
            </a:pPr>
            <a:r>
              <a:rPr lang="en-US" sz="2133" dirty="0">
                <a:solidFill>
                  <a:prstClr val="white"/>
                </a:solidFill>
                <a:latin typeface="Candara"/>
              </a:rPr>
              <a:t>Now we read the conclusion to Paul’s second mission. </a:t>
            </a:r>
          </a:p>
        </p:txBody>
      </p:sp>
    </p:spTree>
    <p:extLst>
      <p:ext uri="{BB962C8B-B14F-4D97-AF65-F5344CB8AC3E}">
        <p14:creationId xmlns:p14="http://schemas.microsoft.com/office/powerpoint/2010/main" val="1685979339"/>
      </p:ext>
    </p:extLst>
  </p:cSld>
  <p:clrMapOvr>
    <a:masterClrMapping/>
  </p:clrMapOvr>
  <p:transition spd="med">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520787" y="1674795"/>
            <a:ext cx="8017818" cy="4345005"/>
            <a:chOff x="8007609" y="-3457847"/>
            <a:chExt cx="396699"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07609" y="-1468415"/>
              <a:ext cx="396699"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+ 8 … The Corinth Wait”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kumimoji="0" lang="en-US" sz="4800" b="1" i="1" u="none" strike="noStrike" kern="1200" cap="none" spc="0" normalizeH="0" baseline="0" noProof="0" dirty="0" err="1">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Eigh</a:t>
              </a:r>
              <a:r>
                <a:rPr kumimoji="0" lang="en-US" sz="4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teen</a:t>
              </a:r>
            </a:p>
          </p:txBody>
        </p:sp>
      </p:grpSp>
    </p:spTree>
    <p:extLst>
      <p:ext uri="{BB962C8B-B14F-4D97-AF65-F5344CB8AC3E}">
        <p14:creationId xmlns:p14="http://schemas.microsoft.com/office/powerpoint/2010/main" val="3303111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454F-73DA-4FA7-830D-5B3662D5E026}"/>
              </a:ext>
            </a:extLst>
          </p:cNvPr>
          <p:cNvSpPr>
            <a:spLocks noGrp="1"/>
          </p:cNvSpPr>
          <p:nvPr>
            <p:ph type="ctrTitle"/>
          </p:nvPr>
        </p:nvSpPr>
        <p:spPr>
          <a:xfrm>
            <a:off x="8274422" y="1294646"/>
            <a:ext cx="3424518" cy="1160318"/>
          </a:xfrm>
          <a:noFill/>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ACTS 18</a:t>
            </a:r>
          </a:p>
        </p:txBody>
      </p:sp>
      <p:sp>
        <p:nvSpPr>
          <p:cNvPr id="3" name="Subtitle 2">
            <a:extLst>
              <a:ext uri="{FF2B5EF4-FFF2-40B4-BE49-F238E27FC236}">
                <a16:creationId xmlns:a16="http://schemas.microsoft.com/office/drawing/2014/main" id="{BE7FF5B0-647F-42CD-8C0F-2D14457FDF69}"/>
              </a:ext>
            </a:extLst>
          </p:cNvPr>
          <p:cNvSpPr>
            <a:spLocks noGrp="1"/>
          </p:cNvSpPr>
          <p:nvPr>
            <p:ph type="subTitle" idx="1"/>
          </p:nvPr>
        </p:nvSpPr>
        <p:spPr>
          <a:xfrm>
            <a:off x="8157155" y="3044858"/>
            <a:ext cx="3992952" cy="3210168"/>
          </a:xfrm>
          <a:noFill/>
        </p:spPr>
        <p:txBody>
          <a:bodyPr>
            <a:noAutofit/>
          </a:bodyPr>
          <a:lstStyle/>
          <a:p>
            <a:r>
              <a:rPr lang="en-US" sz="2800" dirty="0">
                <a:solidFill>
                  <a:schemeClr val="bg1"/>
                </a:solidFill>
                <a:latin typeface="Times New Roman" panose="02020603050405020304" pitchFamily="18" charset="0"/>
                <a:cs typeface="Times New Roman" panose="02020603050405020304" pitchFamily="18" charset="0"/>
              </a:rPr>
              <a:t>PAUL’S </a:t>
            </a:r>
          </a:p>
          <a:p>
            <a:r>
              <a:rPr lang="en-US" sz="2800" dirty="0">
                <a:solidFill>
                  <a:schemeClr val="bg1"/>
                </a:solidFill>
                <a:latin typeface="Times New Roman" panose="02020603050405020304" pitchFamily="18" charset="0"/>
                <a:cs typeface="Times New Roman" panose="02020603050405020304" pitchFamily="18" charset="0"/>
              </a:rPr>
              <a:t>2</a:t>
            </a:r>
            <a:r>
              <a:rPr lang="en-US" sz="2800" baseline="30000" dirty="0">
                <a:solidFill>
                  <a:schemeClr val="bg1"/>
                </a:solidFill>
                <a:latin typeface="Times New Roman" panose="02020603050405020304" pitchFamily="18" charset="0"/>
                <a:cs typeface="Times New Roman" panose="02020603050405020304" pitchFamily="18" charset="0"/>
              </a:rPr>
              <a:t>ND</a:t>
            </a:r>
            <a:r>
              <a:rPr lang="en-US" sz="2800" dirty="0">
                <a:solidFill>
                  <a:schemeClr val="bg1"/>
                </a:solidFill>
                <a:latin typeface="Times New Roman" panose="02020603050405020304" pitchFamily="18" charset="0"/>
                <a:cs typeface="Times New Roman" panose="02020603050405020304" pitchFamily="18" charset="0"/>
              </a:rPr>
              <a:t> MISSIONARY</a:t>
            </a:r>
          </a:p>
          <a:p>
            <a:r>
              <a:rPr lang="en-US" sz="2800" i="1" dirty="0">
                <a:solidFill>
                  <a:schemeClr val="bg1"/>
                </a:solidFill>
                <a:latin typeface="Times New Roman" panose="02020603050405020304" pitchFamily="18" charset="0"/>
                <a:cs typeface="Times New Roman" panose="02020603050405020304" pitchFamily="18" charset="0"/>
              </a:rPr>
              <a:t>(Corinth, </a:t>
            </a:r>
            <a:r>
              <a:rPr lang="en-US" sz="2800" i="1" dirty="0" err="1">
                <a:solidFill>
                  <a:schemeClr val="bg1"/>
                </a:solidFill>
                <a:latin typeface="Times New Roman" panose="02020603050405020304" pitchFamily="18" charset="0"/>
                <a:cs typeface="Times New Roman" panose="02020603050405020304" pitchFamily="18" charset="0"/>
              </a:rPr>
              <a:t>Cenchreae</a:t>
            </a:r>
            <a:r>
              <a:rPr lang="en-US" sz="2800" i="1" dirty="0">
                <a:solidFill>
                  <a:schemeClr val="bg1"/>
                </a:solidFill>
                <a:latin typeface="Times New Roman" panose="02020603050405020304" pitchFamily="18" charset="0"/>
                <a:cs typeface="Times New Roman" panose="02020603050405020304" pitchFamily="18" charset="0"/>
              </a:rPr>
              <a:t>, Ephesus, Caesarea, Jerusalem, Antioch)</a:t>
            </a:r>
          </a:p>
          <a:p>
            <a:r>
              <a:rPr lang="en-US" sz="2800" dirty="0">
                <a:solidFill>
                  <a:schemeClr val="bg1"/>
                </a:solidFill>
                <a:latin typeface="Times New Roman" panose="02020603050405020304" pitchFamily="18" charset="0"/>
                <a:cs typeface="Times New Roman" panose="02020603050405020304" pitchFamily="18" charset="0"/>
              </a:rPr>
              <a:t>JOURNEY COMPLETED</a:t>
            </a:r>
          </a:p>
          <a:p>
            <a:endParaRPr lang="en-US" sz="2800" dirty="0">
              <a:solidFill>
                <a:schemeClr val="bg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94D513E2-8AD7-4B0F-934A-CB02A49D5E2B}"/>
              </a:ext>
            </a:extLst>
          </p:cNvPr>
          <p:cNvGrpSpPr/>
          <p:nvPr/>
        </p:nvGrpSpPr>
        <p:grpSpPr>
          <a:xfrm>
            <a:off x="0" y="24089"/>
            <a:ext cx="8157155" cy="6809822"/>
            <a:chOff x="9053" y="33142"/>
            <a:chExt cx="8157155" cy="6809822"/>
          </a:xfrm>
        </p:grpSpPr>
        <p:pic>
          <p:nvPicPr>
            <p:cNvPr id="5" name="Picture 4">
              <a:extLst>
                <a:ext uri="{FF2B5EF4-FFF2-40B4-BE49-F238E27FC236}">
                  <a16:creationId xmlns:a16="http://schemas.microsoft.com/office/drawing/2014/main" id="{229CAAC6-7F33-49FA-97B1-90F19E0F3B56}"/>
                </a:ext>
              </a:extLst>
            </p:cNvPr>
            <p:cNvPicPr>
              <a:picLocks noChangeAspect="1"/>
            </p:cNvPicPr>
            <p:nvPr/>
          </p:nvPicPr>
          <p:blipFill>
            <a:blip r:embed="rId2"/>
            <a:stretch>
              <a:fillRect/>
            </a:stretch>
          </p:blipFill>
          <p:spPr>
            <a:xfrm>
              <a:off x="9053" y="33142"/>
              <a:ext cx="8157155" cy="6809822"/>
            </a:xfrm>
            <a:prstGeom prst="rect">
              <a:avLst/>
            </a:prstGeom>
          </p:spPr>
        </p:pic>
        <p:sp>
          <p:nvSpPr>
            <p:cNvPr id="4" name="TextBox 3">
              <a:extLst>
                <a:ext uri="{FF2B5EF4-FFF2-40B4-BE49-F238E27FC236}">
                  <a16:creationId xmlns:a16="http://schemas.microsoft.com/office/drawing/2014/main" id="{2045449D-8ADC-4EF2-9608-118296FD4BC6}"/>
                </a:ext>
              </a:extLst>
            </p:cNvPr>
            <p:cNvSpPr txBox="1"/>
            <p:nvPr/>
          </p:nvSpPr>
          <p:spPr>
            <a:xfrm>
              <a:off x="688072" y="5522617"/>
              <a:ext cx="1249378" cy="253916"/>
            </a:xfrm>
            <a:prstGeom prst="rect">
              <a:avLst/>
            </a:prstGeom>
            <a:solidFill>
              <a:schemeClr val="bg1"/>
            </a:solidFill>
            <a:ln w="38100">
              <a:solidFill>
                <a:schemeClr val="bg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 – 18:22</a:t>
              </a:r>
            </a:p>
          </p:txBody>
        </p:sp>
      </p:grpSp>
    </p:spTree>
    <p:extLst>
      <p:ext uri="{BB962C8B-B14F-4D97-AF65-F5344CB8AC3E}">
        <p14:creationId xmlns:p14="http://schemas.microsoft.com/office/powerpoint/2010/main" val="28714734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6894195"/>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18:1-3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After these things he left Athens and went to Corinth.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found a Jew named Aquila, a native of Pontus, having recently come from 	Italy with his wife Priscilla, because Claudius had commanded all the Jews to 	leave Rome. He came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because he was of the same trade, he stayed with them and they were 	working, for by trade they were tent-makers.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Corinth: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Capital city of the Roman province of Achaia in NT times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Map and Photos: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slides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Jew named Aquila, a native of Pontus and his wife Priscilla:</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Claudius expelled all Jews (Christian or non) in approximately 49 A.D.. Paul 			arrived in Corinth in the summer of 50 A.D.</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Paul and Aquila were of the same trade: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1Thess 2:9; Phil 4:14-18; 2Thess 3:6-12;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9:6-11, 14-15 2Cor 11:7-9</a:t>
            </a:r>
          </a:p>
        </p:txBody>
      </p:sp>
      <p:sp>
        <p:nvSpPr>
          <p:cNvPr id="2" name="Speech Bubble: Rectangle 1">
            <a:extLst>
              <a:ext uri="{FF2B5EF4-FFF2-40B4-BE49-F238E27FC236}">
                <a16:creationId xmlns:a16="http://schemas.microsoft.com/office/drawing/2014/main" id="{25500BCD-1902-4275-82DF-47220FEED51F}"/>
              </a:ext>
            </a:extLst>
          </p:cNvPr>
          <p:cNvSpPr/>
          <p:nvPr/>
        </p:nvSpPr>
        <p:spPr>
          <a:xfrm>
            <a:off x="0" y="0"/>
            <a:ext cx="12192000" cy="3074504"/>
          </a:xfrm>
          <a:prstGeom prst="wedgeRectCallout">
            <a:avLst>
              <a:gd name="adj1" fmla="val -36050"/>
              <a:gd name="adj2" fmla="val 5999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Julius Caesar decreed in 46 B.C. that it should be rebuilt. A Roman colony was founded on the site, which later became the capital of the province of Achaia. Its population was made up of local Greeks, Orientals including a large number of Jews, freedmen from Italy, and Roman government officials and businessmen. The city became a favorite spot of the Roman emperors. </a:t>
            </a:r>
          </a:p>
        </p:txBody>
      </p:sp>
      <p:sp>
        <p:nvSpPr>
          <p:cNvPr id="8" name="Speech Bubble: Rectangle 7">
            <a:extLst>
              <a:ext uri="{FF2B5EF4-FFF2-40B4-BE49-F238E27FC236}">
                <a16:creationId xmlns:a16="http://schemas.microsoft.com/office/drawing/2014/main" id="{1186EEE4-8320-4248-A204-CC93EE9F4051}"/>
              </a:ext>
            </a:extLst>
          </p:cNvPr>
          <p:cNvSpPr/>
          <p:nvPr/>
        </p:nvSpPr>
        <p:spPr>
          <a:xfrm>
            <a:off x="0" y="0"/>
            <a:ext cx="12192000" cy="3074504"/>
          </a:xfrm>
          <a:prstGeom prst="wedgeRectCallout">
            <a:avLst>
              <a:gd name="adj1" fmla="val -36050"/>
              <a:gd name="adj2" fmla="val 5999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Roman times the city was notorious as a place of wealth and indulgence. “To live as a Corinthian” meant to live in luxury and immorality. …..The temple of Aphrodite 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Acrocorinth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unique in Greece. Its priestesses were said to be more than a thousand …..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“sacred slaves,”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engaged in Prostitution…... Its wealth was derived from its commercial traffic by sea and by land…… At its height it probably had a population of 200,000 free men and 500,000 slaves.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Zondervan Encyclopedia of the Bible</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B48B9B44-DAB8-45F1-A281-A4388E0A6536}"/>
                  </a:ext>
                </a:extLst>
              </p:cNvPr>
              <p:cNvGraphicFramePr>
                <a:graphicFrameLocks noChangeAspect="1"/>
              </p:cNvGraphicFramePr>
              <p:nvPr/>
            </p:nvGraphicFramePr>
            <p:xfrm>
              <a:off x="4683774" y="3743742"/>
              <a:ext cx="874642" cy="491986"/>
            </p:xfrm>
            <a:graphic>
              <a:graphicData uri="http://schemas.microsoft.com/office/powerpoint/2016/slidezoom">
                <pslz:sldZm>
                  <pslz:sldZmObj sldId="473" cId="1036088187">
                    <pslz:zmPr id="{1F70253F-3CBE-4D61-9D6C-1EC50D2EEBC8}" returnToParent="0" transitionDur="1000">
                      <p166:blipFill xmlns:p166="http://schemas.microsoft.com/office/powerpoint/2016/6/main">
                        <a:blip r:embed="rId4"/>
                        <a:stretch>
                          <a:fillRect/>
                        </a:stretch>
                      </p166:blipFill>
                      <p166:spPr xmlns:p166="http://schemas.microsoft.com/office/powerpoint/2016/6/main">
                        <a:xfrm>
                          <a:off x="0" y="0"/>
                          <a:ext cx="874642" cy="491986"/>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B48B9B44-DAB8-45F1-A281-A4388E0A6536}"/>
                  </a:ext>
                </a:extLst>
              </p:cNvPr>
              <p:cNvPicPr>
                <a:picLocks noGrp="1" noRot="1" noChangeAspect="1" noMove="1" noResize="1" noEditPoints="1" noAdjustHandles="1" noChangeArrowheads="1" noChangeShapeType="1"/>
              </p:cNvPicPr>
              <p:nvPr/>
            </p:nvPicPr>
            <p:blipFill>
              <a:blip r:embed="rId5"/>
              <a:stretch>
                <a:fillRect/>
              </a:stretch>
            </p:blipFill>
            <p:spPr>
              <a:xfrm>
                <a:off x="4683774" y="3743742"/>
                <a:ext cx="874642" cy="4919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A950DEC8-B807-4FDF-BC9C-CFBD513F0C80}"/>
                  </a:ext>
                </a:extLst>
              </p:cNvPr>
              <p:cNvGraphicFramePr>
                <a:graphicFrameLocks noChangeAspect="1"/>
              </p:cNvGraphicFramePr>
              <p:nvPr/>
            </p:nvGraphicFramePr>
            <p:xfrm>
              <a:off x="9819862" y="4389684"/>
              <a:ext cx="662608" cy="372717"/>
            </p:xfrm>
            <a:graphic>
              <a:graphicData uri="http://schemas.microsoft.com/office/powerpoint/2016/slidezoom">
                <pslz:sldZm>
                  <pslz:sldZmObj sldId="474" cId="2764446770">
                    <pslz:zmPr id="{EF045AE4-B890-49A7-A7DC-5226A914F7AD}" returnToParent="0" transitionDur="1000">
                      <p166:blipFill xmlns:p166="http://schemas.microsoft.com/office/powerpoint/2016/6/main">
                        <a:blip r:embed="rId6"/>
                        <a:stretch>
                          <a:fillRect/>
                        </a:stretch>
                      </p166:blipFill>
                      <p166:spPr xmlns:p166="http://schemas.microsoft.com/office/powerpoint/2016/6/main">
                        <a:xfrm>
                          <a:off x="0" y="0"/>
                          <a:ext cx="662608" cy="372717"/>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A950DEC8-B807-4FDF-BC9C-CFBD513F0C80}"/>
                  </a:ext>
                </a:extLst>
              </p:cNvPr>
              <p:cNvPicPr>
                <a:picLocks noGrp="1" noRot="1" noChangeAspect="1" noMove="1" noResize="1" noEditPoints="1" noAdjustHandles="1" noChangeArrowheads="1" noChangeShapeType="1"/>
              </p:cNvPicPr>
              <p:nvPr/>
            </p:nvPicPr>
            <p:blipFill>
              <a:blip r:embed="rId7"/>
              <a:stretch>
                <a:fillRect/>
              </a:stretch>
            </p:blipFill>
            <p:spPr>
              <a:xfrm>
                <a:off x="9819862" y="4389684"/>
                <a:ext cx="662608" cy="372717"/>
              </a:xfrm>
              <a:prstGeom prst="rect">
                <a:avLst/>
              </a:prstGeom>
              <a:ln w="3175">
                <a:solidFill>
                  <a:prstClr val="ltGray"/>
                </a:solidFill>
              </a:ln>
            </p:spPr>
          </p:pic>
        </mc:Fallback>
      </mc:AlternateContent>
      <p:sp>
        <p:nvSpPr>
          <p:cNvPr id="16" name="Speech Bubble: Rectangle 15">
            <a:extLst>
              <a:ext uri="{FF2B5EF4-FFF2-40B4-BE49-F238E27FC236}">
                <a16:creationId xmlns:a16="http://schemas.microsoft.com/office/drawing/2014/main" id="{1B894B33-E0BB-49DD-86EE-2308B001F347}"/>
              </a:ext>
            </a:extLst>
          </p:cNvPr>
          <p:cNvSpPr/>
          <p:nvPr/>
        </p:nvSpPr>
        <p:spPr>
          <a:xfrm>
            <a:off x="0" y="0"/>
            <a:ext cx="12099235" cy="4315239"/>
          </a:xfrm>
          <a:prstGeom prst="wedgeRectCallout">
            <a:avLst>
              <a:gd name="adj1" fmla="val -34195"/>
              <a:gd name="adj2" fmla="val 67955"/>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Suetonius, the Roman historian, refers to this expulsion as due to Jewish rioting in Rome 'at the instigation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Chrestus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impulsore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Chresto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it is a plausible hypothesis that the trouble in the Jewish community in Rome was caused by the arrival of the gospel of Christus. ….. If Aquila and Priscilla were expelled in such circumstances, it is quite possible that they were Christians (i.e. Christian Jews) before they met Paul, and this may be implied by the absence of any reference to their conversion in 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Book of Acts in Its Ancient Literary Setting.</a:t>
            </a:r>
          </a:p>
        </p:txBody>
      </p:sp>
      <p:sp>
        <p:nvSpPr>
          <p:cNvPr id="26" name="TextBox 25">
            <a:extLst>
              <a:ext uri="{FF2B5EF4-FFF2-40B4-BE49-F238E27FC236}">
                <a16:creationId xmlns:a16="http://schemas.microsoft.com/office/drawing/2014/main" id="{FFA085F6-ADC2-4ED3-B183-E63EC55E611D}"/>
              </a:ext>
            </a:extLst>
          </p:cNvPr>
          <p:cNvSpPr txBox="1"/>
          <p:nvPr/>
        </p:nvSpPr>
        <p:spPr>
          <a:xfrm>
            <a:off x="46381" y="3167252"/>
            <a:ext cx="12099234"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11:7-9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did I commit a sin in humbling myself so that you might be exalted, because I 	preached the gospel of God to you without charge?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robbed other churches by taking wages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serve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57C67895-674C-4D9B-9DF0-B6D4AC3C1704}"/>
              </a:ext>
            </a:extLst>
          </p:cNvPr>
          <p:cNvSpPr txBox="1"/>
          <p:nvPr/>
        </p:nvSpPr>
        <p:spPr>
          <a:xfrm>
            <a:off x="46379" y="3657599"/>
            <a:ext cx="12052856" cy="224676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I was present with you and was in need, I was not a burden to anyone; 	for when the brethren came from Macedonia they fully supplied my need, and in 	everything I kept myself from being a burden to you, and will continue to do so.</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D17D1504-BBF6-47E5-8AB2-7F38CF852A39}"/>
              </a:ext>
            </a:extLst>
          </p:cNvPr>
          <p:cNvSpPr txBox="1"/>
          <p:nvPr/>
        </p:nvSpPr>
        <p:spPr>
          <a:xfrm>
            <a:off x="0" y="3127514"/>
            <a:ext cx="12192000" cy="2708434"/>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2:9</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recall, brethren, our labor and hardship,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working night and day so as 	not to be a burden to any of you, we proclaimed to you the gospel of God.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72AED6BC-A935-4873-97E2-D84532987FBD}"/>
              </a:ext>
            </a:extLst>
          </p:cNvPr>
          <p:cNvSpPr txBox="1"/>
          <p:nvPr/>
        </p:nvSpPr>
        <p:spPr>
          <a:xfrm>
            <a:off x="0" y="66260"/>
            <a:ext cx="12192000" cy="569386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4:14-18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Nevertheless, you have done well to share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my affliction.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yourselves also know, Philippians, that at the first preaching of the gospel, 	after I left Macedonia, no church shared with me in the matter of giving and 	receiving but you alone;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even in Thessalonica you sent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gift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more than once for my needs.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that I seek the gift itself, but I seek for the profit which increases to your 	account.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 have received everything in full and have an abundance; I am amply 	supplied, having received from Epaphroditus what you have sent, a fragrant 	aroma, an acceptable sacrifice, well-pleasing to God.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497E11D2-F56C-4DD0-8EBF-A42A3C2B8F3E}"/>
              </a:ext>
            </a:extLst>
          </p:cNvPr>
          <p:cNvSpPr txBox="1"/>
          <p:nvPr/>
        </p:nvSpPr>
        <p:spPr>
          <a:xfrm>
            <a:off x="0" y="66260"/>
            <a:ext cx="12192000" cy="569386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Thessalonians 3:6-12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we command you, brethren, in the name of our Lord Jesus Christ, that you 	keep away from every brother who leads an unruly life and not according to the 	tradition which you received from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yourselves know how you ought to follow our example, because we did 	not act in an undisciplined manner among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nor did we eat anyone's bread without paying for it, but with labor and hardship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kept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working night and day so that we would not be a burden to any of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because we do not have the right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in order to offer ourselves as a 	model for you, so that you would follow our example.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even when we were with you, we used to give you this order: if anyone is not 	willing to work, then he is not to eat, either.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C7F1DBDB-A3C0-4B70-B67D-874367FE4EE2}"/>
              </a:ext>
            </a:extLst>
          </p:cNvPr>
          <p:cNvSpPr txBox="1"/>
          <p:nvPr/>
        </p:nvSpPr>
        <p:spPr>
          <a:xfrm>
            <a:off x="46383" y="622851"/>
            <a:ext cx="12099236" cy="512448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we hear that some among you are leading an undisciplined life, doing no 	work at all, but acting like busybodies.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such persons we command and exhort in the Lord Jesus Christ to work in 	quiet fashion and eat their own bread.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E6B600C-8D9A-4A4C-93ED-1F144F0585A2}"/>
              </a:ext>
            </a:extLst>
          </p:cNvPr>
          <p:cNvSpPr txBox="1"/>
          <p:nvPr/>
        </p:nvSpPr>
        <p:spPr>
          <a:xfrm>
            <a:off x="23192" y="39756"/>
            <a:ext cx="12145617" cy="569386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9:6-11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do only Barnabas and I not have a right to refrain from working?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at any time serves as a soldier at his own expense? Who plants a vineyard 	and does not eat the fruit of it? Or who tends a flock and does not use the milk of 	the flock?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am not speaking these things according to human judgment, am I? Or does not 	the Law also say these things?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it is written in the Law of Moses,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SHALL NOT MUZZLE THE OX 	WHILE HE IS THRESHING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is not concerned about oxen, is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is He speaking altogether for our sake? Yes, for our sake it was written, 	because the plowman ought to plow in hope, and the thresher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thresh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hope of 	sharing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crops.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290A4F15-3ABD-43E2-93EA-257BB73380F5}"/>
              </a:ext>
            </a:extLst>
          </p:cNvPr>
          <p:cNvSpPr txBox="1"/>
          <p:nvPr/>
        </p:nvSpPr>
        <p:spPr>
          <a:xfrm>
            <a:off x="46383" y="530087"/>
            <a:ext cx="12099234" cy="5293757"/>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we sowed spiritual things in you, is it too much if we reap material things 	from you?</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also the Lord directed those who proclaim the gospel to get their living from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 have used none of these things. And I am not writing these things so that it 	will be done so in my case; for it would be better for me to die than have any 	man make my boast an empty one.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18"/>
                                        </p:tgtEl>
                                        <p:attrNameLst>
                                          <p:attrName>ppt_w</p:attrName>
                                        </p:attrNameLst>
                                      </p:cBhvr>
                                      <p:tavLst>
                                        <p:tav tm="0">
                                          <p:val>
                                            <p:strVal val="ppt_w"/>
                                          </p:val>
                                        </p:tav>
                                        <p:tav tm="100000">
                                          <p:val>
                                            <p:fltVal val="0"/>
                                          </p:val>
                                        </p:tav>
                                      </p:tavLst>
                                    </p:anim>
                                    <p:anim calcmode="lin" valueType="num">
                                      <p:cBhvr>
                                        <p:cTn id="72" dur="500"/>
                                        <p:tgtEl>
                                          <p:spTgt spid="18"/>
                                        </p:tgtEl>
                                        <p:attrNameLst>
                                          <p:attrName>ppt_h</p:attrName>
                                        </p:attrNameLst>
                                      </p:cBhvr>
                                      <p:tavLst>
                                        <p:tav tm="0">
                                          <p:val>
                                            <p:strVal val="ppt_h"/>
                                          </p:val>
                                        </p:tav>
                                        <p:tav tm="100000">
                                          <p:val>
                                            <p:fltVal val="0"/>
                                          </p:val>
                                        </p:tav>
                                      </p:tavLst>
                                    </p:anim>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53" presetClass="entr" presetSubtype="16"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9"/>
                                        </p:tgtEl>
                                        <p:attrNameLst>
                                          <p:attrName>ppt_w</p:attrName>
                                        </p:attrNameLst>
                                      </p:cBhvr>
                                      <p:tavLst>
                                        <p:tav tm="0">
                                          <p:val>
                                            <p:strVal val="ppt_w"/>
                                          </p:val>
                                        </p:tav>
                                        <p:tav tm="100000">
                                          <p:val>
                                            <p:fltVal val="0"/>
                                          </p:val>
                                        </p:tav>
                                      </p:tavLst>
                                    </p:anim>
                                    <p:anim calcmode="lin" valueType="num">
                                      <p:cBhvr>
                                        <p:cTn id="84" dur="500"/>
                                        <p:tgtEl>
                                          <p:spTgt spid="19"/>
                                        </p:tgtEl>
                                        <p:attrNameLst>
                                          <p:attrName>ppt_h</p:attrName>
                                        </p:attrNameLst>
                                      </p:cBhvr>
                                      <p:tavLst>
                                        <p:tav tm="0">
                                          <p:val>
                                            <p:strVal val="ppt_h"/>
                                          </p:val>
                                        </p:tav>
                                        <p:tav tm="100000">
                                          <p:val>
                                            <p:fltVal val="0"/>
                                          </p:val>
                                        </p:tav>
                                      </p:tavLst>
                                    </p:anim>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500" fill="hold"/>
                                        <p:tgtEl>
                                          <p:spTgt spid="23"/>
                                        </p:tgtEl>
                                        <p:attrNameLst>
                                          <p:attrName>ppt_w</p:attrName>
                                        </p:attrNameLst>
                                      </p:cBhvr>
                                      <p:tavLst>
                                        <p:tav tm="0">
                                          <p:val>
                                            <p:fltVal val="0"/>
                                          </p:val>
                                        </p:tav>
                                        <p:tav tm="100000">
                                          <p:val>
                                            <p:strVal val="#ppt_w"/>
                                          </p:val>
                                        </p:tav>
                                      </p:tavLst>
                                    </p:anim>
                                    <p:anim calcmode="lin" valueType="num">
                                      <p:cBhvr>
                                        <p:cTn id="97" dur="500" fill="hold"/>
                                        <p:tgtEl>
                                          <p:spTgt spid="23"/>
                                        </p:tgtEl>
                                        <p:attrNameLst>
                                          <p:attrName>ppt_h</p:attrName>
                                        </p:attrNameLst>
                                      </p:cBhvr>
                                      <p:tavLst>
                                        <p:tav tm="0">
                                          <p:val>
                                            <p:fltVal val="0"/>
                                          </p:val>
                                        </p:tav>
                                        <p:tav tm="100000">
                                          <p:val>
                                            <p:strVal val="#ppt_h"/>
                                          </p:val>
                                        </p:tav>
                                      </p:tavLst>
                                    </p:anim>
                                    <p:animEffect transition="in" filter="fade">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23"/>
                                        </p:tgtEl>
                                        <p:attrNameLst>
                                          <p:attrName>ppt_w</p:attrName>
                                        </p:attrNameLst>
                                      </p:cBhvr>
                                      <p:tavLst>
                                        <p:tav tm="0">
                                          <p:val>
                                            <p:strVal val="ppt_w"/>
                                          </p:val>
                                        </p:tav>
                                        <p:tav tm="100000">
                                          <p:val>
                                            <p:fltVal val="0"/>
                                          </p:val>
                                        </p:tav>
                                      </p:tavLst>
                                    </p:anim>
                                    <p:anim calcmode="lin" valueType="num">
                                      <p:cBhvr>
                                        <p:cTn id="103" dur="500"/>
                                        <p:tgtEl>
                                          <p:spTgt spid="23"/>
                                        </p:tgtEl>
                                        <p:attrNameLst>
                                          <p:attrName>ppt_h</p:attrName>
                                        </p:attrNameLst>
                                      </p:cBhvr>
                                      <p:tavLst>
                                        <p:tav tm="0">
                                          <p:val>
                                            <p:strVal val="ppt_h"/>
                                          </p:val>
                                        </p:tav>
                                        <p:tav tm="100000">
                                          <p:val>
                                            <p:fltVal val="0"/>
                                          </p:val>
                                        </p:tav>
                                      </p:tavLst>
                                    </p:anim>
                                    <p:animEffect transition="out" filter="fade">
                                      <p:cBhvr>
                                        <p:cTn id="104" dur="500"/>
                                        <p:tgtEl>
                                          <p:spTgt spid="23"/>
                                        </p:tgtEl>
                                      </p:cBhvr>
                                    </p:animEffect>
                                    <p:set>
                                      <p:cBhvr>
                                        <p:cTn id="105" dur="1" fill="hold">
                                          <p:stCondLst>
                                            <p:cond delay="499"/>
                                          </p:stCondLst>
                                        </p:cTn>
                                        <p:tgtEl>
                                          <p:spTgt spid="23"/>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22"/>
                                        </p:tgtEl>
                                        <p:attrNameLst>
                                          <p:attrName>ppt_w</p:attrName>
                                        </p:attrNameLst>
                                      </p:cBhvr>
                                      <p:tavLst>
                                        <p:tav tm="0">
                                          <p:val>
                                            <p:strVal val="ppt_w"/>
                                          </p:val>
                                        </p:tav>
                                        <p:tav tm="100000">
                                          <p:val>
                                            <p:fltVal val="0"/>
                                          </p:val>
                                        </p:tav>
                                      </p:tavLst>
                                    </p:anim>
                                    <p:anim calcmode="lin" valueType="num">
                                      <p:cBhvr>
                                        <p:cTn id="108" dur="500"/>
                                        <p:tgtEl>
                                          <p:spTgt spid="22"/>
                                        </p:tgtEl>
                                        <p:attrNameLst>
                                          <p:attrName>ppt_h</p:attrName>
                                        </p:attrNameLst>
                                      </p:cBhvr>
                                      <p:tavLst>
                                        <p:tav tm="0">
                                          <p:val>
                                            <p:strVal val="ppt_h"/>
                                          </p:val>
                                        </p:tav>
                                        <p:tav tm="100000">
                                          <p:val>
                                            <p:fltVal val="0"/>
                                          </p:val>
                                        </p:tav>
                                      </p:tavLst>
                                    </p:anim>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Effect transition="in" filter="fade">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fltVal val="0"/>
                                          </p:val>
                                        </p:tav>
                                        <p:tav tm="100000">
                                          <p:val>
                                            <p:strVal val="#ppt_h"/>
                                          </p:val>
                                        </p:tav>
                                      </p:tavLst>
                                    </p:anim>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xit" presetSubtype="32" fill="hold" grpId="1" nodeType="clickEffect">
                                  <p:stCondLst>
                                    <p:cond delay="0"/>
                                  </p:stCondLst>
                                  <p:childTnLst>
                                    <p:anim calcmode="lin" valueType="num">
                                      <p:cBhvr>
                                        <p:cTn id="126" dur="500"/>
                                        <p:tgtEl>
                                          <p:spTgt spid="25"/>
                                        </p:tgtEl>
                                        <p:attrNameLst>
                                          <p:attrName>ppt_w</p:attrName>
                                        </p:attrNameLst>
                                      </p:cBhvr>
                                      <p:tavLst>
                                        <p:tav tm="0">
                                          <p:val>
                                            <p:strVal val="ppt_w"/>
                                          </p:val>
                                        </p:tav>
                                        <p:tav tm="100000">
                                          <p:val>
                                            <p:fltVal val="0"/>
                                          </p:val>
                                        </p:tav>
                                      </p:tavLst>
                                    </p:anim>
                                    <p:anim calcmode="lin" valueType="num">
                                      <p:cBhvr>
                                        <p:cTn id="127" dur="500"/>
                                        <p:tgtEl>
                                          <p:spTgt spid="25"/>
                                        </p:tgtEl>
                                        <p:attrNameLst>
                                          <p:attrName>ppt_h</p:attrName>
                                        </p:attrNameLst>
                                      </p:cBhvr>
                                      <p:tavLst>
                                        <p:tav tm="0">
                                          <p:val>
                                            <p:strVal val="ppt_h"/>
                                          </p:val>
                                        </p:tav>
                                        <p:tav tm="100000">
                                          <p:val>
                                            <p:fltVal val="0"/>
                                          </p:val>
                                        </p:tav>
                                      </p:tavLst>
                                    </p:anim>
                                    <p:animEffect transition="out" filter="fade">
                                      <p:cBhvr>
                                        <p:cTn id="128" dur="500"/>
                                        <p:tgtEl>
                                          <p:spTgt spid="25"/>
                                        </p:tgtEl>
                                      </p:cBhvr>
                                    </p:animEffect>
                                    <p:set>
                                      <p:cBhvr>
                                        <p:cTn id="129" dur="1" fill="hold">
                                          <p:stCondLst>
                                            <p:cond delay="499"/>
                                          </p:stCondLst>
                                        </p:cTn>
                                        <p:tgtEl>
                                          <p:spTgt spid="25"/>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24"/>
                                        </p:tgtEl>
                                        <p:attrNameLst>
                                          <p:attrName>ppt_w</p:attrName>
                                        </p:attrNameLst>
                                      </p:cBhvr>
                                      <p:tavLst>
                                        <p:tav tm="0">
                                          <p:val>
                                            <p:strVal val="ppt_w"/>
                                          </p:val>
                                        </p:tav>
                                        <p:tav tm="100000">
                                          <p:val>
                                            <p:fltVal val="0"/>
                                          </p:val>
                                        </p:tav>
                                      </p:tavLst>
                                    </p:anim>
                                    <p:anim calcmode="lin" valueType="num">
                                      <p:cBhvr>
                                        <p:cTn id="132" dur="500"/>
                                        <p:tgtEl>
                                          <p:spTgt spid="24"/>
                                        </p:tgtEl>
                                        <p:attrNameLst>
                                          <p:attrName>ppt_h</p:attrName>
                                        </p:attrNameLst>
                                      </p:cBhvr>
                                      <p:tavLst>
                                        <p:tav tm="0">
                                          <p:val>
                                            <p:strVal val="ppt_h"/>
                                          </p:val>
                                        </p:tav>
                                        <p:tav tm="100000">
                                          <p:val>
                                            <p:fltVal val="0"/>
                                          </p:val>
                                        </p:tav>
                                      </p:tavLst>
                                    </p:anim>
                                    <p:animEffect transition="out" filter="fade">
                                      <p:cBhvr>
                                        <p:cTn id="133" dur="500"/>
                                        <p:tgtEl>
                                          <p:spTgt spid="24"/>
                                        </p:tgtEl>
                                      </p:cBhvr>
                                    </p:animEffect>
                                    <p:set>
                                      <p:cBhvr>
                                        <p:cTn id="134" dur="1" fill="hold">
                                          <p:stCondLst>
                                            <p:cond delay="499"/>
                                          </p:stCondLst>
                                        </p:cTn>
                                        <p:tgtEl>
                                          <p:spTgt spid="24"/>
                                        </p:tgtEl>
                                        <p:attrNameLst>
                                          <p:attrName>style.visibility</p:attrName>
                                        </p:attrNameLst>
                                      </p:cBhvr>
                                      <p:to>
                                        <p:strVal val="hidden"/>
                                      </p:to>
                                    </p:set>
                                  </p:childTnLst>
                                </p:cTn>
                              </p:par>
                              <p:par>
                                <p:cTn id="135" presetID="53" presetClass="entr" presetSubtype="16"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500" fill="hold"/>
                                        <p:tgtEl>
                                          <p:spTgt spid="27"/>
                                        </p:tgtEl>
                                        <p:attrNameLst>
                                          <p:attrName>ppt_w</p:attrName>
                                        </p:attrNameLst>
                                      </p:cBhvr>
                                      <p:tavLst>
                                        <p:tav tm="0">
                                          <p:val>
                                            <p:fltVal val="0"/>
                                          </p:val>
                                        </p:tav>
                                        <p:tav tm="100000">
                                          <p:val>
                                            <p:strVal val="#ppt_w"/>
                                          </p:val>
                                        </p:tav>
                                      </p:tavLst>
                                    </p:anim>
                                    <p:anim calcmode="lin" valueType="num">
                                      <p:cBhvr>
                                        <p:cTn id="145" dur="500" fill="hold"/>
                                        <p:tgtEl>
                                          <p:spTgt spid="27"/>
                                        </p:tgtEl>
                                        <p:attrNameLst>
                                          <p:attrName>ppt_h</p:attrName>
                                        </p:attrNameLst>
                                      </p:cBhvr>
                                      <p:tavLst>
                                        <p:tav tm="0">
                                          <p:val>
                                            <p:fltVal val="0"/>
                                          </p:val>
                                        </p:tav>
                                        <p:tav tm="100000">
                                          <p:val>
                                            <p:strVal val="#ppt_h"/>
                                          </p:val>
                                        </p:tav>
                                      </p:tavLst>
                                    </p:anim>
                                    <p:animEffect transition="in" filter="fade">
                                      <p:cBhvr>
                                        <p:cTn id="146" dur="500"/>
                                        <p:tgtEl>
                                          <p:spTgt spid="27"/>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xit" presetSubtype="32" fill="hold" grpId="1" nodeType="clickEffect">
                                  <p:stCondLst>
                                    <p:cond delay="0"/>
                                  </p:stCondLst>
                                  <p:childTnLst>
                                    <p:anim calcmode="lin" valueType="num">
                                      <p:cBhvr>
                                        <p:cTn id="150" dur="500"/>
                                        <p:tgtEl>
                                          <p:spTgt spid="27"/>
                                        </p:tgtEl>
                                        <p:attrNameLst>
                                          <p:attrName>ppt_w</p:attrName>
                                        </p:attrNameLst>
                                      </p:cBhvr>
                                      <p:tavLst>
                                        <p:tav tm="0">
                                          <p:val>
                                            <p:strVal val="ppt_w"/>
                                          </p:val>
                                        </p:tav>
                                        <p:tav tm="100000">
                                          <p:val>
                                            <p:fltVal val="0"/>
                                          </p:val>
                                        </p:tav>
                                      </p:tavLst>
                                    </p:anim>
                                    <p:anim calcmode="lin" valueType="num">
                                      <p:cBhvr>
                                        <p:cTn id="151" dur="500"/>
                                        <p:tgtEl>
                                          <p:spTgt spid="27"/>
                                        </p:tgtEl>
                                        <p:attrNameLst>
                                          <p:attrName>ppt_h</p:attrName>
                                        </p:attrNameLst>
                                      </p:cBhvr>
                                      <p:tavLst>
                                        <p:tav tm="0">
                                          <p:val>
                                            <p:strVal val="ppt_h"/>
                                          </p:val>
                                        </p:tav>
                                        <p:tav tm="100000">
                                          <p:val>
                                            <p:fltVal val="0"/>
                                          </p:val>
                                        </p:tav>
                                      </p:tavLst>
                                    </p:anim>
                                    <p:animEffect transition="out" filter="fade">
                                      <p:cBhvr>
                                        <p:cTn id="152" dur="500"/>
                                        <p:tgtEl>
                                          <p:spTgt spid="27"/>
                                        </p:tgtEl>
                                      </p:cBhvr>
                                    </p:animEffect>
                                    <p:set>
                                      <p:cBhvr>
                                        <p:cTn id="153" dur="1" fill="hold">
                                          <p:stCondLst>
                                            <p:cond delay="499"/>
                                          </p:stCondLst>
                                        </p:cTn>
                                        <p:tgtEl>
                                          <p:spTgt spid="27"/>
                                        </p:tgtEl>
                                        <p:attrNameLst>
                                          <p:attrName>style.visibility</p:attrName>
                                        </p:attrNameLst>
                                      </p:cBhvr>
                                      <p:to>
                                        <p:strVal val="hidden"/>
                                      </p:to>
                                    </p:set>
                                  </p:childTnLst>
                                </p:cTn>
                              </p:par>
                              <p:par>
                                <p:cTn id="154" presetID="53" presetClass="exit" presetSubtype="32" fill="hold" grpId="1" nodeType="withEffect">
                                  <p:stCondLst>
                                    <p:cond delay="0"/>
                                  </p:stCondLst>
                                  <p:childTnLst>
                                    <p:anim calcmode="lin" valueType="num">
                                      <p:cBhvr>
                                        <p:cTn id="155" dur="500"/>
                                        <p:tgtEl>
                                          <p:spTgt spid="26"/>
                                        </p:tgtEl>
                                        <p:attrNameLst>
                                          <p:attrName>ppt_w</p:attrName>
                                        </p:attrNameLst>
                                      </p:cBhvr>
                                      <p:tavLst>
                                        <p:tav tm="0">
                                          <p:val>
                                            <p:strVal val="ppt_w"/>
                                          </p:val>
                                        </p:tav>
                                        <p:tav tm="100000">
                                          <p:val>
                                            <p:fltVal val="0"/>
                                          </p:val>
                                        </p:tav>
                                      </p:tavLst>
                                    </p:anim>
                                    <p:anim calcmode="lin" valueType="num">
                                      <p:cBhvr>
                                        <p:cTn id="156" dur="500"/>
                                        <p:tgtEl>
                                          <p:spTgt spid="26"/>
                                        </p:tgtEl>
                                        <p:attrNameLst>
                                          <p:attrName>ppt_h</p:attrName>
                                        </p:attrNameLst>
                                      </p:cBhvr>
                                      <p:tavLst>
                                        <p:tav tm="0">
                                          <p:val>
                                            <p:strVal val="ppt_h"/>
                                          </p:val>
                                        </p:tav>
                                        <p:tav tm="100000">
                                          <p:val>
                                            <p:fltVal val="0"/>
                                          </p:val>
                                        </p:tav>
                                      </p:tavLst>
                                    </p:anim>
                                    <p:animEffect transition="out" filter="fade">
                                      <p:cBhvr>
                                        <p:cTn id="157" dur="500"/>
                                        <p:tgtEl>
                                          <p:spTgt spid="26"/>
                                        </p:tgtEl>
                                      </p:cBhvr>
                                    </p:animEffect>
                                    <p:set>
                                      <p:cBhvr>
                                        <p:cTn id="15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16" grpId="0" animBg="1"/>
      <p:bldP spid="16" grpId="1" animBg="1"/>
      <p:bldP spid="26" grpId="0" animBg="1"/>
      <p:bldP spid="26" grpId="1" animBg="1"/>
      <p:bldP spid="27" grpId="0" animBg="1"/>
      <p:bldP spid="2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6386364"/>
          </a:xfrm>
          <a:prstGeom prst="rect">
            <a:avLst/>
          </a:prstGeom>
          <a:blipFill>
            <a:blip r:embed="rId3"/>
            <a:tile tx="0" ty="0" sx="100000" sy="100000" flip="none" algn="tl"/>
          </a:blipFill>
          <a:ln>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18:4-6</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was reasoning in the synagogue every Sabbath and trying to persuade 	Jews and Greeks.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Silas and Timothy came down from Macedonia, Paul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devoting 	himself completely to the word, solemnly testifying to the Jews that Jesus was the 	Christ.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they resisted and blasphemed, he shook out his garments and said to 	them, "Your blood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on your own heads! I am clean. From now on I will go to 	the Gentiles."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reasoned in the synagogue with the Gospel message: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1:16</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Silas and Timothy arrive from Macedonia, Paul was fearful, less bold 				before their arrival: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1Thess 3:1-2; 1Cor 2:1-5; Acts 18:9-10; Eph 6:19-20</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Jews reject the message of life, Paul turns to the Gentiles.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13:46; 20:26-27</a:t>
            </a:r>
          </a:p>
        </p:txBody>
      </p:sp>
      <p:sp>
        <p:nvSpPr>
          <p:cNvPr id="2" name="TextBox 1">
            <a:extLst>
              <a:ext uri="{FF2B5EF4-FFF2-40B4-BE49-F238E27FC236}">
                <a16:creationId xmlns:a16="http://schemas.microsoft.com/office/drawing/2014/main" id="{0BABD817-642B-45FB-9BC2-FEFA24DE8EDD}"/>
              </a:ext>
            </a:extLst>
          </p:cNvPr>
          <p:cNvSpPr txBox="1"/>
          <p:nvPr/>
        </p:nvSpPr>
        <p:spPr>
          <a:xfrm>
            <a:off x="0" y="4572000"/>
            <a:ext cx="12192000" cy="138499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082250AC-5EF6-4294-9928-0AAFADA0F64A}"/>
              </a:ext>
            </a:extLst>
          </p:cNvPr>
          <p:cNvSpPr txBox="1"/>
          <p:nvPr/>
        </p:nvSpPr>
        <p:spPr>
          <a:xfrm>
            <a:off x="0" y="0"/>
            <a:ext cx="12192000" cy="466281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3:1-2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when we could endure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longer, we thought it best to be left behind 	at Athens alone,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we sent Timothy, our brother and God's fellow worker in the gospel of Christ, 	to strengthen and encourage you as to your faith,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1D71068-AB0B-4271-BD99-FA7A827DDBAF}"/>
              </a:ext>
            </a:extLst>
          </p:cNvPr>
          <p:cNvSpPr txBox="1"/>
          <p:nvPr/>
        </p:nvSpPr>
        <p:spPr>
          <a:xfrm>
            <a:off x="0" y="0"/>
            <a:ext cx="12192000" cy="466281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18:9-10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Lord said to Paul in the night by a vision,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be afraid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any longer,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go on speaking and do not be silent;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with you, and no man will attack you in order to harm you, for I have 	many people in this city."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50752E5-7D94-4C50-851C-68EEDF335BB9}"/>
              </a:ext>
            </a:extLst>
          </p:cNvPr>
          <p:cNvSpPr txBox="1"/>
          <p:nvPr/>
        </p:nvSpPr>
        <p:spPr>
          <a:xfrm>
            <a:off x="0" y="0"/>
            <a:ext cx="12192000" cy="466281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6:19-20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my behalf, that utterance may be given to me in the opening of my 	mouth,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make known with boldness the mystery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which I am an ambassador in chains;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proclaiming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I may speak 	boldly, as I ought to speak.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2A53834-BFBC-4C90-B201-8DAB325C8DD1}"/>
              </a:ext>
            </a:extLst>
          </p:cNvPr>
          <p:cNvSpPr txBox="1"/>
          <p:nvPr/>
        </p:nvSpPr>
        <p:spPr>
          <a:xfrm>
            <a:off x="0" y="0"/>
            <a:ext cx="12192000" cy="483209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2:1-5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I came to you, brethren, I did not come with superiority of speech or of 	wisdom, proclaiming to you the testimony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determined to know nothing among you except Jesus Christ, and Him 	crucified.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was with you in weakness and in fear and in much trembling,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my message and my preaching were not in persuasive words of wisdom, but 	in demonstration of the Spirit and of power,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your faith would not rest on the wisdom of men, but on the power of God.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DB257787-A328-4B72-89A2-C82DC7117BF9}"/>
              </a:ext>
            </a:extLst>
          </p:cNvPr>
          <p:cNvSpPr txBox="1"/>
          <p:nvPr/>
        </p:nvSpPr>
        <p:spPr>
          <a:xfrm>
            <a:off x="0" y="12032"/>
            <a:ext cx="12192000" cy="5724644"/>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and Barnabas spoke out boldly and said,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necessary that the word 	of God be spoken to you first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you repudiate it and judge yourselves 	unworthy of eternal life, behold, we are turning to the Gentiles.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20:26-27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I testify to you this day that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am innocent of the blood of all men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did not shrink from declaring to you the whole purpose of God.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58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7" grpId="0" animBg="1"/>
      <p:bldP spid="7" grpId="1" animBg="1"/>
      <p:bldP spid="5" grpId="0" animBg="1"/>
      <p:bldP spid="5" grpId="1" animBg="1"/>
      <p:bldP spid="8" grpId="0" animBg="1"/>
      <p:bldP spid="8"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6848029"/>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18:7-8</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Then he left there and went to the house of a man named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Titius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Justus, a 	worshiper of God, whose house was next to the synagogue.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Crispus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leader of the synagogue, believed in the Lord with all his household, 	and many of the Corinthians when they heard were believing and being baptized.</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(Gaius?)</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Titius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Justus is a Roman name. It seems from Luke’s description that 	he was 	either a proselyte or considering Judaism. His home becomes Paul’s base 	from which he could continue to teach.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18:2-3; Ro 16:23; 1Co 1:14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Crispus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leader of the synagogue and all his household believed in the 	Lord, as did many Gentiles: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1:14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Heard: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2:37; 4:4; 10:22, 33; 13:44; 15:7</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believed: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Jn 8:24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were baptized: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2:37-38, 41; 8:12; 8:36-38; 16:14-15, 33-34; Lk 7:30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E61C0D0-3C78-46ED-9B32-7773E8B89940}"/>
              </a:ext>
            </a:extLst>
          </p:cNvPr>
          <p:cNvSpPr txBox="1"/>
          <p:nvPr/>
        </p:nvSpPr>
        <p:spPr>
          <a:xfrm>
            <a:off x="0" y="3737280"/>
            <a:ext cx="12192000"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18:2-3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found a Jew named Aquila, a native of Pontus, having recently come from 	Italy with his wife Priscilla, because Claudius had commanded all the Jews to 	leave Rome. He came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because he was of the same trade, he stayed with them and they were 	working, for by trade they were tent-makers.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AB5B289-D2C4-4A8E-9291-A69C559B8D15}"/>
              </a:ext>
            </a:extLst>
          </p:cNvPr>
          <p:cNvSpPr txBox="1"/>
          <p:nvPr/>
        </p:nvSpPr>
        <p:spPr>
          <a:xfrm>
            <a:off x="0" y="3725248"/>
            <a:ext cx="12192000" cy="138499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16:23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Gaius, host to me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to the whole church, greets you. Erastus, the city 	treasurer greets you, and Quartus, the brother.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B357CEE-0891-4776-B346-1A52F9872CCE}"/>
              </a:ext>
            </a:extLst>
          </p:cNvPr>
          <p:cNvSpPr txBox="1"/>
          <p:nvPr/>
        </p:nvSpPr>
        <p:spPr>
          <a:xfrm>
            <a:off x="0" y="3737280"/>
            <a:ext cx="12192000" cy="954107"/>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1:14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thank God that I baptized none of you except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Crispus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Gaius,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A8B131-FAA1-4AEA-8020-EC5481CBB8B2}"/>
              </a:ext>
            </a:extLst>
          </p:cNvPr>
          <p:cNvSpPr txBox="1"/>
          <p:nvPr/>
        </p:nvSpPr>
        <p:spPr>
          <a:xfrm>
            <a:off x="0" y="4767836"/>
            <a:ext cx="12192000" cy="954107"/>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1:14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thank God that I baptized none of you except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Crispus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Gaius,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3AC8473-2AA1-4ED2-9F1F-DA82E6701181}"/>
              </a:ext>
            </a:extLst>
          </p:cNvPr>
          <p:cNvSpPr txBox="1"/>
          <p:nvPr/>
        </p:nvSpPr>
        <p:spPr>
          <a:xfrm>
            <a:off x="0" y="2333297"/>
            <a:ext cx="12192000" cy="2477601"/>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755E8DF-B7A4-4799-BEB8-5BC6F42C33BF}"/>
              </a:ext>
            </a:extLst>
          </p:cNvPr>
          <p:cNvSpPr txBox="1"/>
          <p:nvPr/>
        </p:nvSpPr>
        <p:spPr>
          <a:xfrm>
            <a:off x="0" y="2333297"/>
            <a:ext cx="12192000" cy="2477601"/>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many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those who had heard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message believed; and the number of the 	men came to be about five thousand.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3F0A059-91B6-4A00-AA8D-42C7EAD28A6C}"/>
              </a:ext>
            </a:extLst>
          </p:cNvPr>
          <p:cNvSpPr txBox="1"/>
          <p:nvPr/>
        </p:nvSpPr>
        <p:spPr>
          <a:xfrm>
            <a:off x="0" y="2333297"/>
            <a:ext cx="12192000"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10:22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said, "Cornelius, a centurion, a righteous and God-fearing man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well spoken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by the entire nation of the Jews, was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divinely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directed by a holy angel to send 	for you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come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his house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hear a message from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CBA22C6-C04E-4C6C-A4E4-5B252BAEBA30}"/>
              </a:ext>
            </a:extLst>
          </p:cNvPr>
          <p:cNvSpPr txBox="1"/>
          <p:nvPr/>
        </p:nvSpPr>
        <p:spPr>
          <a:xfrm>
            <a:off x="0" y="2333297"/>
            <a:ext cx="12192000"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I sent for you immediately, and you have been kind enough to come. Now 	then,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are all here present before God to hear all that you have been 	commanded by the Lord.“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15871F08-15A5-478E-9734-E309923E6F14}"/>
              </a:ext>
            </a:extLst>
          </p:cNvPr>
          <p:cNvSpPr txBox="1"/>
          <p:nvPr/>
        </p:nvSpPr>
        <p:spPr>
          <a:xfrm>
            <a:off x="0" y="2333297"/>
            <a:ext cx="12192000"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next Sabbath nearly the whole city assembled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hear the word of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A19AB8A9-8827-44E8-AF15-D84E7F65D9C7}"/>
              </a:ext>
            </a:extLst>
          </p:cNvPr>
          <p:cNvSpPr txBox="1"/>
          <p:nvPr/>
        </p:nvSpPr>
        <p:spPr>
          <a:xfrm>
            <a:off x="0" y="2333297"/>
            <a:ext cx="12192000" cy="2677656"/>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"Brethren, 	you know that in the early days God made a choice among you, that by my 	mouth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Gentiles would hear the word of the gospel and believe.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6A84D080-C3E0-4F30-B40A-5F1C4334E36C}"/>
              </a:ext>
            </a:extLst>
          </p:cNvPr>
          <p:cNvSpPr txBox="1"/>
          <p:nvPr/>
        </p:nvSpPr>
        <p:spPr>
          <a:xfrm>
            <a:off x="0" y="2280747"/>
            <a:ext cx="12192000" cy="403187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7:30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Pharisees and the lawyers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rejected God's purpose for themselves, not 	having been baptized by John.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DBEA0727-E1DE-41A5-8E2D-DFD5858419CB}"/>
              </a:ext>
            </a:extLst>
          </p:cNvPr>
          <p:cNvSpPr txBox="1"/>
          <p:nvPr/>
        </p:nvSpPr>
        <p:spPr>
          <a:xfrm>
            <a:off x="0" y="2417377"/>
            <a:ext cx="12192000" cy="377026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41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they heard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will receive the gift of the Holy 	Spirit.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there 	were added about three thousand souls.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36B9B12C-D680-4B63-805C-791332B17D07}"/>
              </a:ext>
            </a:extLst>
          </p:cNvPr>
          <p:cNvSpPr txBox="1"/>
          <p:nvPr/>
        </p:nvSpPr>
        <p:spPr>
          <a:xfrm>
            <a:off x="0" y="2417377"/>
            <a:ext cx="12192000" cy="377026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believed Philip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preaching the good news about the kingdom of 	God and the name of Jesus Christ,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918F86CE-94C1-460C-92BF-366BAE53DC46}"/>
              </a:ext>
            </a:extLst>
          </p:cNvPr>
          <p:cNvSpPr txBox="1"/>
          <p:nvPr/>
        </p:nvSpPr>
        <p:spPr>
          <a:xfrm>
            <a:off x="0" y="2333297"/>
            <a:ext cx="12192000" cy="3970318"/>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8:35-38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this Scripture he preached 	Jesus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went along the road they came to some water; and the eunuch *said, 	"Look! Water!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prevents me from being baptized?"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Philip said, "If you believe with all your heart, you may." And he answered 	and said, "I believe that Jesus Christ is the Son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ordered the chariot to stop; and they both went down into the water, 	Philip as well as the eunuch,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baptized him.</a:t>
            </a:r>
          </a:p>
        </p:txBody>
      </p:sp>
      <p:sp>
        <p:nvSpPr>
          <p:cNvPr id="19" name="TextBox 18">
            <a:extLst>
              <a:ext uri="{FF2B5EF4-FFF2-40B4-BE49-F238E27FC236}">
                <a16:creationId xmlns:a16="http://schemas.microsoft.com/office/drawing/2014/main" id="{86B05BF8-4FA4-4945-9B90-BA88C5B39B63}"/>
              </a:ext>
            </a:extLst>
          </p:cNvPr>
          <p:cNvSpPr txBox="1"/>
          <p:nvPr/>
        </p:nvSpPr>
        <p:spPr>
          <a:xfrm>
            <a:off x="0" y="2280747"/>
            <a:ext cx="12192000" cy="3970318"/>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16:14-15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the things spoken by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she and her household had been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urged us, saying, "If 	you have judged me to be faithful to the Lord, come into my house and stay." 	And she prevailed upon us.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969BC332-64A8-4B6E-8DF2-34F50B5C7372}"/>
              </a:ext>
            </a:extLst>
          </p:cNvPr>
          <p:cNvSpPr txBox="1"/>
          <p:nvPr/>
        </p:nvSpPr>
        <p:spPr>
          <a:xfrm>
            <a:off x="0" y="2280747"/>
            <a:ext cx="12192000" cy="400109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16:33-34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hour of the night and washed their wounds,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immediately he was baptized, he and all his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household.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brought them into his house and set food before them, and rejoiced 	greatly,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having believed in God with his whole household.</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EBB2C13E-E2AF-4D46-BEAD-28D4025FA289}"/>
              </a:ext>
            </a:extLst>
          </p:cNvPr>
          <p:cNvSpPr txBox="1"/>
          <p:nvPr/>
        </p:nvSpPr>
        <p:spPr>
          <a:xfrm>
            <a:off x="0" y="2416415"/>
            <a:ext cx="12192000" cy="310854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8:24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I said to you that you will die in your sins; for unless you believe that 	I am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will die in your sins."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3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7"/>
                                        </p:tgtEl>
                                        <p:attrNameLst>
                                          <p:attrName>ppt_w</p:attrName>
                                        </p:attrNameLst>
                                      </p:cBhvr>
                                      <p:tavLst>
                                        <p:tav tm="0">
                                          <p:val>
                                            <p:strVal val="ppt_w"/>
                                          </p:val>
                                        </p:tav>
                                        <p:tav tm="100000">
                                          <p:val>
                                            <p:fltVal val="0"/>
                                          </p:val>
                                        </p:tav>
                                      </p:tavLst>
                                    </p:anim>
                                    <p:anim calcmode="lin" valueType="num">
                                      <p:cBhvr>
                                        <p:cTn id="82" dur="500"/>
                                        <p:tgtEl>
                                          <p:spTgt spid="7"/>
                                        </p:tgtEl>
                                        <p:attrNameLst>
                                          <p:attrName>ppt_h</p:attrName>
                                        </p:attrNameLst>
                                      </p:cBhvr>
                                      <p:tavLst>
                                        <p:tav tm="0">
                                          <p:val>
                                            <p:strVal val="ppt_h"/>
                                          </p:val>
                                        </p:tav>
                                        <p:tav tm="100000">
                                          <p:val>
                                            <p:fltVal val="0"/>
                                          </p:val>
                                        </p:tav>
                                      </p:tavLst>
                                    </p:anim>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0"/>
                                        </p:tgtEl>
                                        <p:attrNameLst>
                                          <p:attrName>ppt_w</p:attrName>
                                        </p:attrNameLst>
                                      </p:cBhvr>
                                      <p:tavLst>
                                        <p:tav tm="0">
                                          <p:val>
                                            <p:strVal val="ppt_w"/>
                                          </p:val>
                                        </p:tav>
                                        <p:tav tm="100000">
                                          <p:val>
                                            <p:fltVal val="0"/>
                                          </p:val>
                                        </p:tav>
                                      </p:tavLst>
                                    </p:anim>
                                    <p:anim calcmode="lin" valueType="num">
                                      <p:cBhvr>
                                        <p:cTn id="124" dur="500"/>
                                        <p:tgtEl>
                                          <p:spTgt spid="10"/>
                                        </p:tgtEl>
                                        <p:attrNameLst>
                                          <p:attrName>ppt_h</p:attrName>
                                        </p:attrNameLst>
                                      </p:cBhvr>
                                      <p:tavLst>
                                        <p:tav tm="0">
                                          <p:val>
                                            <p:strVal val="ppt_h"/>
                                          </p:val>
                                        </p:tav>
                                        <p:tav tm="100000">
                                          <p:val>
                                            <p:fltVal val="0"/>
                                          </p:val>
                                        </p:tav>
                                      </p:tavLst>
                                    </p:anim>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p:cTn id="131" dur="500" fill="hold"/>
                                        <p:tgtEl>
                                          <p:spTgt spid="11"/>
                                        </p:tgtEl>
                                        <p:attrNameLst>
                                          <p:attrName>ppt_w</p:attrName>
                                        </p:attrNameLst>
                                      </p:cBhvr>
                                      <p:tavLst>
                                        <p:tav tm="0">
                                          <p:val>
                                            <p:fltVal val="0"/>
                                          </p:val>
                                        </p:tav>
                                        <p:tav tm="100000">
                                          <p:val>
                                            <p:strVal val="#ppt_w"/>
                                          </p:val>
                                        </p:tav>
                                      </p:tavLst>
                                    </p:anim>
                                    <p:anim calcmode="lin" valueType="num">
                                      <p:cBhvr>
                                        <p:cTn id="132" dur="500" fill="hold"/>
                                        <p:tgtEl>
                                          <p:spTgt spid="11"/>
                                        </p:tgtEl>
                                        <p:attrNameLst>
                                          <p:attrName>ppt_h</p:attrName>
                                        </p:attrNameLst>
                                      </p:cBhvr>
                                      <p:tavLst>
                                        <p:tav tm="0">
                                          <p:val>
                                            <p:fltVal val="0"/>
                                          </p:val>
                                        </p:tav>
                                        <p:tav tm="100000">
                                          <p:val>
                                            <p:strVal val="#ppt_h"/>
                                          </p:val>
                                        </p:tav>
                                      </p:tavLst>
                                    </p:anim>
                                    <p:animEffect transition="in" filter="fade">
                                      <p:cBhvr>
                                        <p:cTn id="133" dur="500"/>
                                        <p:tgtEl>
                                          <p:spTgt spid="11"/>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11"/>
                                        </p:tgtEl>
                                        <p:attrNameLst>
                                          <p:attrName>ppt_w</p:attrName>
                                        </p:attrNameLst>
                                      </p:cBhvr>
                                      <p:tavLst>
                                        <p:tav tm="0">
                                          <p:val>
                                            <p:strVal val="ppt_w"/>
                                          </p:val>
                                        </p:tav>
                                        <p:tav tm="100000">
                                          <p:val>
                                            <p:fltVal val="0"/>
                                          </p:val>
                                        </p:tav>
                                      </p:tavLst>
                                    </p:anim>
                                    <p:anim calcmode="lin" valueType="num">
                                      <p:cBhvr>
                                        <p:cTn id="138" dur="500"/>
                                        <p:tgtEl>
                                          <p:spTgt spid="11"/>
                                        </p:tgtEl>
                                        <p:attrNameLst>
                                          <p:attrName>ppt_h</p:attrName>
                                        </p:attrNameLst>
                                      </p:cBhvr>
                                      <p:tavLst>
                                        <p:tav tm="0">
                                          <p:val>
                                            <p:strVal val="ppt_h"/>
                                          </p:val>
                                        </p:tav>
                                        <p:tav tm="100000">
                                          <p:val>
                                            <p:fltVal val="0"/>
                                          </p:val>
                                        </p:tav>
                                      </p:tavLst>
                                    </p:anim>
                                    <p:animEffect transition="out" filter="fade">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grpId="0" nodeType="clickEffect">
                                  <p:stCondLst>
                                    <p:cond delay="0"/>
                                  </p:stCondLst>
                                  <p:childTnLst>
                                    <p:set>
                                      <p:cBhvr>
                                        <p:cTn id="144" dur="1" fill="hold">
                                          <p:stCondLst>
                                            <p:cond delay="0"/>
                                          </p:stCondLst>
                                        </p:cTn>
                                        <p:tgtEl>
                                          <p:spTgt spid="12"/>
                                        </p:tgtEl>
                                        <p:attrNameLst>
                                          <p:attrName>style.visibility</p:attrName>
                                        </p:attrNameLst>
                                      </p:cBhvr>
                                      <p:to>
                                        <p:strVal val="visible"/>
                                      </p:to>
                                    </p:set>
                                    <p:anim calcmode="lin" valueType="num">
                                      <p:cBhvr>
                                        <p:cTn id="145" dur="500" fill="hold"/>
                                        <p:tgtEl>
                                          <p:spTgt spid="12"/>
                                        </p:tgtEl>
                                        <p:attrNameLst>
                                          <p:attrName>ppt_w</p:attrName>
                                        </p:attrNameLst>
                                      </p:cBhvr>
                                      <p:tavLst>
                                        <p:tav tm="0">
                                          <p:val>
                                            <p:fltVal val="0"/>
                                          </p:val>
                                        </p:tav>
                                        <p:tav tm="100000">
                                          <p:val>
                                            <p:strVal val="#ppt_w"/>
                                          </p:val>
                                        </p:tav>
                                      </p:tavLst>
                                    </p:anim>
                                    <p:anim calcmode="lin" valueType="num">
                                      <p:cBhvr>
                                        <p:cTn id="146" dur="500" fill="hold"/>
                                        <p:tgtEl>
                                          <p:spTgt spid="12"/>
                                        </p:tgtEl>
                                        <p:attrNameLst>
                                          <p:attrName>ppt_h</p:attrName>
                                        </p:attrNameLst>
                                      </p:cBhvr>
                                      <p:tavLst>
                                        <p:tav tm="0">
                                          <p:val>
                                            <p:fltVal val="0"/>
                                          </p:val>
                                        </p:tav>
                                        <p:tav tm="100000">
                                          <p:val>
                                            <p:strVal val="#ppt_h"/>
                                          </p:val>
                                        </p:tav>
                                      </p:tavLst>
                                    </p:anim>
                                    <p:animEffect transition="in" filter="fade">
                                      <p:cBhvr>
                                        <p:cTn id="147" dur="500"/>
                                        <p:tgtEl>
                                          <p:spTgt spid="12"/>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grpId="1" nodeType="clickEffect">
                                  <p:stCondLst>
                                    <p:cond delay="0"/>
                                  </p:stCondLst>
                                  <p:childTnLst>
                                    <p:anim calcmode="lin" valueType="num">
                                      <p:cBhvr>
                                        <p:cTn id="151" dur="500"/>
                                        <p:tgtEl>
                                          <p:spTgt spid="12"/>
                                        </p:tgtEl>
                                        <p:attrNameLst>
                                          <p:attrName>ppt_w</p:attrName>
                                        </p:attrNameLst>
                                      </p:cBhvr>
                                      <p:tavLst>
                                        <p:tav tm="0">
                                          <p:val>
                                            <p:strVal val="ppt_w"/>
                                          </p:val>
                                        </p:tav>
                                        <p:tav tm="100000">
                                          <p:val>
                                            <p:fltVal val="0"/>
                                          </p:val>
                                        </p:tav>
                                      </p:tavLst>
                                    </p:anim>
                                    <p:anim calcmode="lin" valueType="num">
                                      <p:cBhvr>
                                        <p:cTn id="152" dur="500"/>
                                        <p:tgtEl>
                                          <p:spTgt spid="12"/>
                                        </p:tgtEl>
                                        <p:attrNameLst>
                                          <p:attrName>ppt_h</p:attrName>
                                        </p:attrNameLst>
                                      </p:cBhvr>
                                      <p:tavLst>
                                        <p:tav tm="0">
                                          <p:val>
                                            <p:strVal val="ppt_h"/>
                                          </p:val>
                                        </p:tav>
                                        <p:tav tm="100000">
                                          <p:val>
                                            <p:fltVal val="0"/>
                                          </p:val>
                                        </p:tav>
                                      </p:tavLst>
                                    </p:anim>
                                    <p:animEffect transition="out" filter="fade">
                                      <p:cBhvr>
                                        <p:cTn id="153" dur="500"/>
                                        <p:tgtEl>
                                          <p:spTgt spid="12"/>
                                        </p:tgtEl>
                                      </p:cBhvr>
                                    </p:animEffect>
                                    <p:set>
                                      <p:cBhvr>
                                        <p:cTn id="154" dur="1" fill="hold">
                                          <p:stCondLst>
                                            <p:cond delay="499"/>
                                          </p:stCondLst>
                                        </p:cTn>
                                        <p:tgtEl>
                                          <p:spTgt spid="1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grpId="0" nodeType="clickEffect">
                                  <p:stCondLst>
                                    <p:cond delay="0"/>
                                  </p:stCondLst>
                                  <p:childTnLst>
                                    <p:set>
                                      <p:cBhvr>
                                        <p:cTn id="162" dur="1" fill="hold">
                                          <p:stCondLst>
                                            <p:cond delay="0"/>
                                          </p:stCondLst>
                                        </p:cTn>
                                        <p:tgtEl>
                                          <p:spTgt spid="13"/>
                                        </p:tgtEl>
                                        <p:attrNameLst>
                                          <p:attrName>style.visibility</p:attrName>
                                        </p:attrNameLst>
                                      </p:cBhvr>
                                      <p:to>
                                        <p:strVal val="visible"/>
                                      </p:to>
                                    </p:set>
                                    <p:anim calcmode="lin" valueType="num">
                                      <p:cBhvr>
                                        <p:cTn id="163" dur="500" fill="hold"/>
                                        <p:tgtEl>
                                          <p:spTgt spid="13"/>
                                        </p:tgtEl>
                                        <p:attrNameLst>
                                          <p:attrName>ppt_w</p:attrName>
                                        </p:attrNameLst>
                                      </p:cBhvr>
                                      <p:tavLst>
                                        <p:tav tm="0">
                                          <p:val>
                                            <p:fltVal val="0"/>
                                          </p:val>
                                        </p:tav>
                                        <p:tav tm="100000">
                                          <p:val>
                                            <p:strVal val="#ppt_w"/>
                                          </p:val>
                                        </p:tav>
                                      </p:tavLst>
                                    </p:anim>
                                    <p:anim calcmode="lin" valueType="num">
                                      <p:cBhvr>
                                        <p:cTn id="164" dur="500" fill="hold"/>
                                        <p:tgtEl>
                                          <p:spTgt spid="13"/>
                                        </p:tgtEl>
                                        <p:attrNameLst>
                                          <p:attrName>ppt_h</p:attrName>
                                        </p:attrNameLst>
                                      </p:cBhvr>
                                      <p:tavLst>
                                        <p:tav tm="0">
                                          <p:val>
                                            <p:fltVal val="0"/>
                                          </p:val>
                                        </p:tav>
                                        <p:tav tm="100000">
                                          <p:val>
                                            <p:strVal val="#ppt_h"/>
                                          </p:val>
                                        </p:tav>
                                      </p:tavLst>
                                    </p:anim>
                                    <p:animEffect transition="in" filter="fade">
                                      <p:cBhvr>
                                        <p:cTn id="165" dur="500"/>
                                        <p:tgtEl>
                                          <p:spTgt spid="13"/>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xit" presetSubtype="32" fill="hold" grpId="1" nodeType="clickEffect">
                                  <p:stCondLst>
                                    <p:cond delay="0"/>
                                  </p:stCondLst>
                                  <p:childTnLst>
                                    <p:anim calcmode="lin" valueType="num">
                                      <p:cBhvr>
                                        <p:cTn id="169" dur="500"/>
                                        <p:tgtEl>
                                          <p:spTgt spid="13"/>
                                        </p:tgtEl>
                                        <p:attrNameLst>
                                          <p:attrName>ppt_w</p:attrName>
                                        </p:attrNameLst>
                                      </p:cBhvr>
                                      <p:tavLst>
                                        <p:tav tm="0">
                                          <p:val>
                                            <p:strVal val="ppt_w"/>
                                          </p:val>
                                        </p:tav>
                                        <p:tav tm="100000">
                                          <p:val>
                                            <p:fltVal val="0"/>
                                          </p:val>
                                        </p:tav>
                                      </p:tavLst>
                                    </p:anim>
                                    <p:anim calcmode="lin" valueType="num">
                                      <p:cBhvr>
                                        <p:cTn id="170" dur="500"/>
                                        <p:tgtEl>
                                          <p:spTgt spid="13"/>
                                        </p:tgtEl>
                                        <p:attrNameLst>
                                          <p:attrName>ppt_h</p:attrName>
                                        </p:attrNameLst>
                                      </p:cBhvr>
                                      <p:tavLst>
                                        <p:tav tm="0">
                                          <p:val>
                                            <p:strVal val="ppt_h"/>
                                          </p:val>
                                        </p:tav>
                                        <p:tav tm="100000">
                                          <p:val>
                                            <p:fltVal val="0"/>
                                          </p:val>
                                        </p:tav>
                                      </p:tavLst>
                                    </p:anim>
                                    <p:animEffect transition="out" filter="fade">
                                      <p:cBhvr>
                                        <p:cTn id="171" dur="500"/>
                                        <p:tgtEl>
                                          <p:spTgt spid="13"/>
                                        </p:tgtEl>
                                      </p:cBhvr>
                                    </p:animEffect>
                                    <p:set>
                                      <p:cBhvr>
                                        <p:cTn id="172" dur="1" fill="hold">
                                          <p:stCondLst>
                                            <p:cond delay="499"/>
                                          </p:stCondLst>
                                        </p:cTn>
                                        <p:tgtEl>
                                          <p:spTgt spid="1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grpId="0" nodeType="clickEffect">
                                  <p:stCondLst>
                                    <p:cond delay="0"/>
                                  </p:stCondLst>
                                  <p:childTnLst>
                                    <p:set>
                                      <p:cBhvr>
                                        <p:cTn id="180" dur="1" fill="hold">
                                          <p:stCondLst>
                                            <p:cond delay="0"/>
                                          </p:stCondLst>
                                        </p:cTn>
                                        <p:tgtEl>
                                          <p:spTgt spid="16"/>
                                        </p:tgtEl>
                                        <p:attrNameLst>
                                          <p:attrName>style.visibility</p:attrName>
                                        </p:attrNameLst>
                                      </p:cBhvr>
                                      <p:to>
                                        <p:strVal val="visible"/>
                                      </p:to>
                                    </p:set>
                                    <p:anim calcmode="lin" valueType="num">
                                      <p:cBhvr>
                                        <p:cTn id="181" dur="500" fill="hold"/>
                                        <p:tgtEl>
                                          <p:spTgt spid="16"/>
                                        </p:tgtEl>
                                        <p:attrNameLst>
                                          <p:attrName>ppt_w</p:attrName>
                                        </p:attrNameLst>
                                      </p:cBhvr>
                                      <p:tavLst>
                                        <p:tav tm="0">
                                          <p:val>
                                            <p:fltVal val="0"/>
                                          </p:val>
                                        </p:tav>
                                        <p:tav tm="100000">
                                          <p:val>
                                            <p:strVal val="#ppt_w"/>
                                          </p:val>
                                        </p:tav>
                                      </p:tavLst>
                                    </p:anim>
                                    <p:anim calcmode="lin" valueType="num">
                                      <p:cBhvr>
                                        <p:cTn id="182" dur="500" fill="hold"/>
                                        <p:tgtEl>
                                          <p:spTgt spid="16"/>
                                        </p:tgtEl>
                                        <p:attrNameLst>
                                          <p:attrName>ppt_h</p:attrName>
                                        </p:attrNameLst>
                                      </p:cBhvr>
                                      <p:tavLst>
                                        <p:tav tm="0">
                                          <p:val>
                                            <p:fltVal val="0"/>
                                          </p:val>
                                        </p:tav>
                                        <p:tav tm="100000">
                                          <p:val>
                                            <p:strVal val="#ppt_h"/>
                                          </p:val>
                                        </p:tav>
                                      </p:tavLst>
                                    </p:anim>
                                    <p:animEffect transition="in" filter="fade">
                                      <p:cBhvr>
                                        <p:cTn id="183" dur="500"/>
                                        <p:tgtEl>
                                          <p:spTgt spid="16"/>
                                        </p:tgtEl>
                                      </p:cBhvr>
                                    </p:animEffect>
                                  </p:childTnLst>
                                </p:cTn>
                              </p:par>
                            </p:childTnLst>
                          </p:cTn>
                        </p:par>
                      </p:childTnLst>
                    </p:cTn>
                  </p:par>
                  <p:par>
                    <p:cTn id="184" fill="hold">
                      <p:stCondLst>
                        <p:cond delay="indefinite"/>
                      </p:stCondLst>
                      <p:childTnLst>
                        <p:par>
                          <p:cTn id="185" fill="hold">
                            <p:stCondLst>
                              <p:cond delay="0"/>
                            </p:stCondLst>
                            <p:childTnLst>
                              <p:par>
                                <p:cTn id="186" presetID="53" presetClass="exit" presetSubtype="32" fill="hold" grpId="1" nodeType="clickEffect">
                                  <p:stCondLst>
                                    <p:cond delay="0"/>
                                  </p:stCondLst>
                                  <p:childTnLst>
                                    <p:anim calcmode="lin" valueType="num">
                                      <p:cBhvr>
                                        <p:cTn id="187" dur="500"/>
                                        <p:tgtEl>
                                          <p:spTgt spid="16"/>
                                        </p:tgtEl>
                                        <p:attrNameLst>
                                          <p:attrName>ppt_w</p:attrName>
                                        </p:attrNameLst>
                                      </p:cBhvr>
                                      <p:tavLst>
                                        <p:tav tm="0">
                                          <p:val>
                                            <p:strVal val="ppt_w"/>
                                          </p:val>
                                        </p:tav>
                                        <p:tav tm="100000">
                                          <p:val>
                                            <p:fltVal val="0"/>
                                          </p:val>
                                        </p:tav>
                                      </p:tavLst>
                                    </p:anim>
                                    <p:anim calcmode="lin" valueType="num">
                                      <p:cBhvr>
                                        <p:cTn id="188" dur="500"/>
                                        <p:tgtEl>
                                          <p:spTgt spid="16"/>
                                        </p:tgtEl>
                                        <p:attrNameLst>
                                          <p:attrName>ppt_h</p:attrName>
                                        </p:attrNameLst>
                                      </p:cBhvr>
                                      <p:tavLst>
                                        <p:tav tm="0">
                                          <p:val>
                                            <p:strVal val="ppt_h"/>
                                          </p:val>
                                        </p:tav>
                                        <p:tav tm="100000">
                                          <p:val>
                                            <p:fltVal val="0"/>
                                          </p:val>
                                        </p:tav>
                                      </p:tavLst>
                                    </p:anim>
                                    <p:animEffect transition="out" filter="fade">
                                      <p:cBhvr>
                                        <p:cTn id="189" dur="500"/>
                                        <p:tgtEl>
                                          <p:spTgt spid="16"/>
                                        </p:tgtEl>
                                      </p:cBhvr>
                                    </p:animEffect>
                                    <p:set>
                                      <p:cBhvr>
                                        <p:cTn id="190" dur="1" fill="hold">
                                          <p:stCondLst>
                                            <p:cond delay="499"/>
                                          </p:stCondLst>
                                        </p:cTn>
                                        <p:tgtEl>
                                          <p:spTgt spid="16"/>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grpId="0" nodeType="clickEffect">
                                  <p:stCondLst>
                                    <p:cond delay="0"/>
                                  </p:stCondLst>
                                  <p:childTnLst>
                                    <p:set>
                                      <p:cBhvr>
                                        <p:cTn id="194" dur="1" fill="hold">
                                          <p:stCondLst>
                                            <p:cond delay="0"/>
                                          </p:stCondLst>
                                        </p:cTn>
                                        <p:tgtEl>
                                          <p:spTgt spid="17"/>
                                        </p:tgtEl>
                                        <p:attrNameLst>
                                          <p:attrName>style.visibility</p:attrName>
                                        </p:attrNameLst>
                                      </p:cBhvr>
                                      <p:to>
                                        <p:strVal val="visible"/>
                                      </p:to>
                                    </p:set>
                                    <p:anim calcmode="lin" valueType="num">
                                      <p:cBhvr>
                                        <p:cTn id="195" dur="500" fill="hold"/>
                                        <p:tgtEl>
                                          <p:spTgt spid="17"/>
                                        </p:tgtEl>
                                        <p:attrNameLst>
                                          <p:attrName>ppt_w</p:attrName>
                                        </p:attrNameLst>
                                      </p:cBhvr>
                                      <p:tavLst>
                                        <p:tav tm="0">
                                          <p:val>
                                            <p:fltVal val="0"/>
                                          </p:val>
                                        </p:tav>
                                        <p:tav tm="100000">
                                          <p:val>
                                            <p:strVal val="#ppt_w"/>
                                          </p:val>
                                        </p:tav>
                                      </p:tavLst>
                                    </p:anim>
                                    <p:anim calcmode="lin" valueType="num">
                                      <p:cBhvr>
                                        <p:cTn id="196" dur="500" fill="hold"/>
                                        <p:tgtEl>
                                          <p:spTgt spid="17"/>
                                        </p:tgtEl>
                                        <p:attrNameLst>
                                          <p:attrName>ppt_h</p:attrName>
                                        </p:attrNameLst>
                                      </p:cBhvr>
                                      <p:tavLst>
                                        <p:tav tm="0">
                                          <p:val>
                                            <p:fltVal val="0"/>
                                          </p:val>
                                        </p:tav>
                                        <p:tav tm="100000">
                                          <p:val>
                                            <p:strVal val="#ppt_h"/>
                                          </p:val>
                                        </p:tav>
                                      </p:tavLst>
                                    </p:anim>
                                    <p:animEffect transition="in" filter="fade">
                                      <p:cBhvr>
                                        <p:cTn id="197" dur="500"/>
                                        <p:tgtEl>
                                          <p:spTgt spid="17"/>
                                        </p:tgtEl>
                                      </p:cBhvr>
                                    </p:animEffect>
                                  </p:childTnLst>
                                </p:cTn>
                              </p:par>
                            </p:childTnLst>
                          </p:cTn>
                        </p:par>
                      </p:childTnLst>
                    </p:cTn>
                  </p:par>
                  <p:par>
                    <p:cTn id="198" fill="hold">
                      <p:stCondLst>
                        <p:cond delay="indefinite"/>
                      </p:stCondLst>
                      <p:childTnLst>
                        <p:par>
                          <p:cTn id="199" fill="hold">
                            <p:stCondLst>
                              <p:cond delay="0"/>
                            </p:stCondLst>
                            <p:childTnLst>
                              <p:par>
                                <p:cTn id="200" presetID="53" presetClass="exit" presetSubtype="32" fill="hold" grpId="1" nodeType="clickEffect">
                                  <p:stCondLst>
                                    <p:cond delay="0"/>
                                  </p:stCondLst>
                                  <p:childTnLst>
                                    <p:anim calcmode="lin" valueType="num">
                                      <p:cBhvr>
                                        <p:cTn id="201" dur="500"/>
                                        <p:tgtEl>
                                          <p:spTgt spid="17"/>
                                        </p:tgtEl>
                                        <p:attrNameLst>
                                          <p:attrName>ppt_w</p:attrName>
                                        </p:attrNameLst>
                                      </p:cBhvr>
                                      <p:tavLst>
                                        <p:tav tm="0">
                                          <p:val>
                                            <p:strVal val="ppt_w"/>
                                          </p:val>
                                        </p:tav>
                                        <p:tav tm="100000">
                                          <p:val>
                                            <p:fltVal val="0"/>
                                          </p:val>
                                        </p:tav>
                                      </p:tavLst>
                                    </p:anim>
                                    <p:anim calcmode="lin" valueType="num">
                                      <p:cBhvr>
                                        <p:cTn id="202" dur="500"/>
                                        <p:tgtEl>
                                          <p:spTgt spid="17"/>
                                        </p:tgtEl>
                                        <p:attrNameLst>
                                          <p:attrName>ppt_h</p:attrName>
                                        </p:attrNameLst>
                                      </p:cBhvr>
                                      <p:tavLst>
                                        <p:tav tm="0">
                                          <p:val>
                                            <p:strVal val="ppt_h"/>
                                          </p:val>
                                        </p:tav>
                                        <p:tav tm="100000">
                                          <p:val>
                                            <p:fltVal val="0"/>
                                          </p:val>
                                        </p:tav>
                                      </p:tavLst>
                                    </p:anim>
                                    <p:animEffect transition="out" filter="fade">
                                      <p:cBhvr>
                                        <p:cTn id="203" dur="500"/>
                                        <p:tgtEl>
                                          <p:spTgt spid="17"/>
                                        </p:tgtEl>
                                      </p:cBhvr>
                                    </p:animEffect>
                                    <p:set>
                                      <p:cBhvr>
                                        <p:cTn id="204" dur="1" fill="hold">
                                          <p:stCondLst>
                                            <p:cond delay="499"/>
                                          </p:stCondLst>
                                        </p:cTn>
                                        <p:tgtEl>
                                          <p:spTgt spid="17"/>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53" presetClass="entr" presetSubtype="16" fill="hold" grpId="0" nodeType="clickEffect">
                                  <p:stCondLst>
                                    <p:cond delay="0"/>
                                  </p:stCondLst>
                                  <p:childTnLst>
                                    <p:set>
                                      <p:cBhvr>
                                        <p:cTn id="208" dur="1" fill="hold">
                                          <p:stCondLst>
                                            <p:cond delay="0"/>
                                          </p:stCondLst>
                                        </p:cTn>
                                        <p:tgtEl>
                                          <p:spTgt spid="18"/>
                                        </p:tgtEl>
                                        <p:attrNameLst>
                                          <p:attrName>style.visibility</p:attrName>
                                        </p:attrNameLst>
                                      </p:cBhvr>
                                      <p:to>
                                        <p:strVal val="visible"/>
                                      </p:to>
                                    </p:set>
                                    <p:anim calcmode="lin" valueType="num">
                                      <p:cBhvr>
                                        <p:cTn id="209" dur="500" fill="hold"/>
                                        <p:tgtEl>
                                          <p:spTgt spid="18"/>
                                        </p:tgtEl>
                                        <p:attrNameLst>
                                          <p:attrName>ppt_w</p:attrName>
                                        </p:attrNameLst>
                                      </p:cBhvr>
                                      <p:tavLst>
                                        <p:tav tm="0">
                                          <p:val>
                                            <p:fltVal val="0"/>
                                          </p:val>
                                        </p:tav>
                                        <p:tav tm="100000">
                                          <p:val>
                                            <p:strVal val="#ppt_w"/>
                                          </p:val>
                                        </p:tav>
                                      </p:tavLst>
                                    </p:anim>
                                    <p:anim calcmode="lin" valueType="num">
                                      <p:cBhvr>
                                        <p:cTn id="210" dur="500" fill="hold"/>
                                        <p:tgtEl>
                                          <p:spTgt spid="18"/>
                                        </p:tgtEl>
                                        <p:attrNameLst>
                                          <p:attrName>ppt_h</p:attrName>
                                        </p:attrNameLst>
                                      </p:cBhvr>
                                      <p:tavLst>
                                        <p:tav tm="0">
                                          <p:val>
                                            <p:fltVal val="0"/>
                                          </p:val>
                                        </p:tav>
                                        <p:tav tm="100000">
                                          <p:val>
                                            <p:strVal val="#ppt_h"/>
                                          </p:val>
                                        </p:tav>
                                      </p:tavLst>
                                    </p:anim>
                                    <p:animEffect transition="in" filter="fade">
                                      <p:cBhvr>
                                        <p:cTn id="211" dur="500"/>
                                        <p:tgtEl>
                                          <p:spTgt spid="18"/>
                                        </p:tgtEl>
                                      </p:cBhvr>
                                    </p:animEffect>
                                  </p:childTnLst>
                                </p:cTn>
                              </p:par>
                            </p:childTnLst>
                          </p:cTn>
                        </p:par>
                      </p:childTnLst>
                    </p:cTn>
                  </p:par>
                  <p:par>
                    <p:cTn id="212" fill="hold">
                      <p:stCondLst>
                        <p:cond delay="indefinite"/>
                      </p:stCondLst>
                      <p:childTnLst>
                        <p:par>
                          <p:cTn id="213" fill="hold">
                            <p:stCondLst>
                              <p:cond delay="0"/>
                            </p:stCondLst>
                            <p:childTnLst>
                              <p:par>
                                <p:cTn id="214" presetID="53" presetClass="exit" presetSubtype="32" fill="hold" grpId="1" nodeType="clickEffect">
                                  <p:stCondLst>
                                    <p:cond delay="0"/>
                                  </p:stCondLst>
                                  <p:childTnLst>
                                    <p:anim calcmode="lin" valueType="num">
                                      <p:cBhvr>
                                        <p:cTn id="215" dur="500"/>
                                        <p:tgtEl>
                                          <p:spTgt spid="18"/>
                                        </p:tgtEl>
                                        <p:attrNameLst>
                                          <p:attrName>ppt_w</p:attrName>
                                        </p:attrNameLst>
                                      </p:cBhvr>
                                      <p:tavLst>
                                        <p:tav tm="0">
                                          <p:val>
                                            <p:strVal val="ppt_w"/>
                                          </p:val>
                                        </p:tav>
                                        <p:tav tm="100000">
                                          <p:val>
                                            <p:fltVal val="0"/>
                                          </p:val>
                                        </p:tav>
                                      </p:tavLst>
                                    </p:anim>
                                    <p:anim calcmode="lin" valueType="num">
                                      <p:cBhvr>
                                        <p:cTn id="216" dur="500"/>
                                        <p:tgtEl>
                                          <p:spTgt spid="18"/>
                                        </p:tgtEl>
                                        <p:attrNameLst>
                                          <p:attrName>ppt_h</p:attrName>
                                        </p:attrNameLst>
                                      </p:cBhvr>
                                      <p:tavLst>
                                        <p:tav tm="0">
                                          <p:val>
                                            <p:strVal val="ppt_h"/>
                                          </p:val>
                                        </p:tav>
                                        <p:tav tm="100000">
                                          <p:val>
                                            <p:fltVal val="0"/>
                                          </p:val>
                                        </p:tav>
                                      </p:tavLst>
                                    </p:anim>
                                    <p:animEffect transition="out" filter="fade">
                                      <p:cBhvr>
                                        <p:cTn id="217" dur="500"/>
                                        <p:tgtEl>
                                          <p:spTgt spid="18"/>
                                        </p:tgtEl>
                                      </p:cBhvr>
                                    </p:animEffect>
                                    <p:set>
                                      <p:cBhvr>
                                        <p:cTn id="218" dur="1" fill="hold">
                                          <p:stCondLst>
                                            <p:cond delay="499"/>
                                          </p:stCondLst>
                                        </p:cTn>
                                        <p:tgtEl>
                                          <p:spTgt spid="18"/>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53" presetClass="entr" presetSubtype="16" fill="hold" grpId="0" nodeType="clickEffect">
                                  <p:stCondLst>
                                    <p:cond delay="0"/>
                                  </p:stCondLst>
                                  <p:childTnLst>
                                    <p:set>
                                      <p:cBhvr>
                                        <p:cTn id="222" dur="1" fill="hold">
                                          <p:stCondLst>
                                            <p:cond delay="0"/>
                                          </p:stCondLst>
                                        </p:cTn>
                                        <p:tgtEl>
                                          <p:spTgt spid="19"/>
                                        </p:tgtEl>
                                        <p:attrNameLst>
                                          <p:attrName>style.visibility</p:attrName>
                                        </p:attrNameLst>
                                      </p:cBhvr>
                                      <p:to>
                                        <p:strVal val="visible"/>
                                      </p:to>
                                    </p:set>
                                    <p:anim calcmode="lin" valueType="num">
                                      <p:cBhvr>
                                        <p:cTn id="223" dur="500" fill="hold"/>
                                        <p:tgtEl>
                                          <p:spTgt spid="19"/>
                                        </p:tgtEl>
                                        <p:attrNameLst>
                                          <p:attrName>ppt_w</p:attrName>
                                        </p:attrNameLst>
                                      </p:cBhvr>
                                      <p:tavLst>
                                        <p:tav tm="0">
                                          <p:val>
                                            <p:fltVal val="0"/>
                                          </p:val>
                                        </p:tav>
                                        <p:tav tm="100000">
                                          <p:val>
                                            <p:strVal val="#ppt_w"/>
                                          </p:val>
                                        </p:tav>
                                      </p:tavLst>
                                    </p:anim>
                                    <p:anim calcmode="lin" valueType="num">
                                      <p:cBhvr>
                                        <p:cTn id="224" dur="500" fill="hold"/>
                                        <p:tgtEl>
                                          <p:spTgt spid="19"/>
                                        </p:tgtEl>
                                        <p:attrNameLst>
                                          <p:attrName>ppt_h</p:attrName>
                                        </p:attrNameLst>
                                      </p:cBhvr>
                                      <p:tavLst>
                                        <p:tav tm="0">
                                          <p:val>
                                            <p:fltVal val="0"/>
                                          </p:val>
                                        </p:tav>
                                        <p:tav tm="100000">
                                          <p:val>
                                            <p:strVal val="#ppt_h"/>
                                          </p:val>
                                        </p:tav>
                                      </p:tavLst>
                                    </p:anim>
                                    <p:animEffect transition="in" filter="fade">
                                      <p:cBhvr>
                                        <p:cTn id="225" dur="500"/>
                                        <p:tgtEl>
                                          <p:spTgt spid="19"/>
                                        </p:tgtEl>
                                      </p:cBhvr>
                                    </p:animEffect>
                                  </p:childTnLst>
                                </p:cTn>
                              </p:par>
                            </p:childTnLst>
                          </p:cTn>
                        </p:par>
                      </p:childTnLst>
                    </p:cTn>
                  </p:par>
                  <p:par>
                    <p:cTn id="226" fill="hold">
                      <p:stCondLst>
                        <p:cond delay="indefinite"/>
                      </p:stCondLst>
                      <p:childTnLst>
                        <p:par>
                          <p:cTn id="227" fill="hold">
                            <p:stCondLst>
                              <p:cond delay="0"/>
                            </p:stCondLst>
                            <p:childTnLst>
                              <p:par>
                                <p:cTn id="228" presetID="53" presetClass="exit" presetSubtype="32" fill="hold" grpId="1" nodeType="clickEffect">
                                  <p:stCondLst>
                                    <p:cond delay="0"/>
                                  </p:stCondLst>
                                  <p:childTnLst>
                                    <p:anim calcmode="lin" valueType="num">
                                      <p:cBhvr>
                                        <p:cTn id="229" dur="500"/>
                                        <p:tgtEl>
                                          <p:spTgt spid="19"/>
                                        </p:tgtEl>
                                        <p:attrNameLst>
                                          <p:attrName>ppt_w</p:attrName>
                                        </p:attrNameLst>
                                      </p:cBhvr>
                                      <p:tavLst>
                                        <p:tav tm="0">
                                          <p:val>
                                            <p:strVal val="ppt_w"/>
                                          </p:val>
                                        </p:tav>
                                        <p:tav tm="100000">
                                          <p:val>
                                            <p:fltVal val="0"/>
                                          </p:val>
                                        </p:tav>
                                      </p:tavLst>
                                    </p:anim>
                                    <p:anim calcmode="lin" valueType="num">
                                      <p:cBhvr>
                                        <p:cTn id="230" dur="500"/>
                                        <p:tgtEl>
                                          <p:spTgt spid="19"/>
                                        </p:tgtEl>
                                        <p:attrNameLst>
                                          <p:attrName>ppt_h</p:attrName>
                                        </p:attrNameLst>
                                      </p:cBhvr>
                                      <p:tavLst>
                                        <p:tav tm="0">
                                          <p:val>
                                            <p:strVal val="ppt_h"/>
                                          </p:val>
                                        </p:tav>
                                        <p:tav tm="100000">
                                          <p:val>
                                            <p:fltVal val="0"/>
                                          </p:val>
                                        </p:tav>
                                      </p:tavLst>
                                    </p:anim>
                                    <p:animEffect transition="out" filter="fade">
                                      <p:cBhvr>
                                        <p:cTn id="231" dur="500"/>
                                        <p:tgtEl>
                                          <p:spTgt spid="19"/>
                                        </p:tgtEl>
                                      </p:cBhvr>
                                    </p:animEffect>
                                    <p:set>
                                      <p:cBhvr>
                                        <p:cTn id="232" dur="1" fill="hold">
                                          <p:stCondLst>
                                            <p:cond delay="499"/>
                                          </p:stCondLst>
                                        </p:cTn>
                                        <p:tgtEl>
                                          <p:spTgt spid="19"/>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53" presetClass="entr" presetSubtype="16" fill="hold" grpId="0" nodeType="clickEffect">
                                  <p:stCondLst>
                                    <p:cond delay="0"/>
                                  </p:stCondLst>
                                  <p:childTnLst>
                                    <p:set>
                                      <p:cBhvr>
                                        <p:cTn id="236" dur="1" fill="hold">
                                          <p:stCondLst>
                                            <p:cond delay="0"/>
                                          </p:stCondLst>
                                        </p:cTn>
                                        <p:tgtEl>
                                          <p:spTgt spid="20"/>
                                        </p:tgtEl>
                                        <p:attrNameLst>
                                          <p:attrName>style.visibility</p:attrName>
                                        </p:attrNameLst>
                                      </p:cBhvr>
                                      <p:to>
                                        <p:strVal val="visible"/>
                                      </p:to>
                                    </p:set>
                                    <p:anim calcmode="lin" valueType="num">
                                      <p:cBhvr>
                                        <p:cTn id="237" dur="500" fill="hold"/>
                                        <p:tgtEl>
                                          <p:spTgt spid="20"/>
                                        </p:tgtEl>
                                        <p:attrNameLst>
                                          <p:attrName>ppt_w</p:attrName>
                                        </p:attrNameLst>
                                      </p:cBhvr>
                                      <p:tavLst>
                                        <p:tav tm="0">
                                          <p:val>
                                            <p:fltVal val="0"/>
                                          </p:val>
                                        </p:tav>
                                        <p:tav tm="100000">
                                          <p:val>
                                            <p:strVal val="#ppt_w"/>
                                          </p:val>
                                        </p:tav>
                                      </p:tavLst>
                                    </p:anim>
                                    <p:anim calcmode="lin" valueType="num">
                                      <p:cBhvr>
                                        <p:cTn id="238" dur="500" fill="hold"/>
                                        <p:tgtEl>
                                          <p:spTgt spid="20"/>
                                        </p:tgtEl>
                                        <p:attrNameLst>
                                          <p:attrName>ppt_h</p:attrName>
                                        </p:attrNameLst>
                                      </p:cBhvr>
                                      <p:tavLst>
                                        <p:tav tm="0">
                                          <p:val>
                                            <p:fltVal val="0"/>
                                          </p:val>
                                        </p:tav>
                                        <p:tav tm="100000">
                                          <p:val>
                                            <p:strVal val="#ppt_h"/>
                                          </p:val>
                                        </p:tav>
                                      </p:tavLst>
                                    </p:anim>
                                    <p:animEffect transition="in" filter="fade">
                                      <p:cBhvr>
                                        <p:cTn id="239" dur="500"/>
                                        <p:tgtEl>
                                          <p:spTgt spid="20"/>
                                        </p:tgtEl>
                                      </p:cBhvr>
                                    </p:animEffect>
                                  </p:childTnLst>
                                </p:cTn>
                              </p:par>
                            </p:childTnLst>
                          </p:cTn>
                        </p:par>
                      </p:childTnLst>
                    </p:cTn>
                  </p:par>
                  <p:par>
                    <p:cTn id="240" fill="hold">
                      <p:stCondLst>
                        <p:cond delay="indefinite"/>
                      </p:stCondLst>
                      <p:childTnLst>
                        <p:par>
                          <p:cTn id="241" fill="hold">
                            <p:stCondLst>
                              <p:cond delay="0"/>
                            </p:stCondLst>
                            <p:childTnLst>
                              <p:par>
                                <p:cTn id="242" presetID="53" presetClass="exit" presetSubtype="32" fill="hold" grpId="1" nodeType="clickEffect">
                                  <p:stCondLst>
                                    <p:cond delay="0"/>
                                  </p:stCondLst>
                                  <p:childTnLst>
                                    <p:anim calcmode="lin" valueType="num">
                                      <p:cBhvr>
                                        <p:cTn id="243" dur="500"/>
                                        <p:tgtEl>
                                          <p:spTgt spid="20"/>
                                        </p:tgtEl>
                                        <p:attrNameLst>
                                          <p:attrName>ppt_w</p:attrName>
                                        </p:attrNameLst>
                                      </p:cBhvr>
                                      <p:tavLst>
                                        <p:tav tm="0">
                                          <p:val>
                                            <p:strVal val="ppt_w"/>
                                          </p:val>
                                        </p:tav>
                                        <p:tav tm="100000">
                                          <p:val>
                                            <p:fltVal val="0"/>
                                          </p:val>
                                        </p:tav>
                                      </p:tavLst>
                                    </p:anim>
                                    <p:anim calcmode="lin" valueType="num">
                                      <p:cBhvr>
                                        <p:cTn id="244" dur="500"/>
                                        <p:tgtEl>
                                          <p:spTgt spid="20"/>
                                        </p:tgtEl>
                                        <p:attrNameLst>
                                          <p:attrName>ppt_h</p:attrName>
                                        </p:attrNameLst>
                                      </p:cBhvr>
                                      <p:tavLst>
                                        <p:tav tm="0">
                                          <p:val>
                                            <p:strVal val="ppt_h"/>
                                          </p:val>
                                        </p:tav>
                                        <p:tav tm="100000">
                                          <p:val>
                                            <p:fltVal val="0"/>
                                          </p:val>
                                        </p:tav>
                                      </p:tavLst>
                                    </p:anim>
                                    <p:animEffect transition="out" filter="fade">
                                      <p:cBhvr>
                                        <p:cTn id="245" dur="500"/>
                                        <p:tgtEl>
                                          <p:spTgt spid="20"/>
                                        </p:tgtEl>
                                      </p:cBhvr>
                                    </p:animEffect>
                                    <p:set>
                                      <p:cBhvr>
                                        <p:cTn id="246" dur="1" fill="hold">
                                          <p:stCondLst>
                                            <p:cond delay="499"/>
                                          </p:stCondLst>
                                        </p:cTn>
                                        <p:tgtEl>
                                          <p:spTgt spid="20"/>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53" presetClass="entr" presetSubtype="16" fill="hold" grpId="0" nodeType="clickEffect">
                                  <p:stCondLst>
                                    <p:cond delay="0"/>
                                  </p:stCondLst>
                                  <p:childTnLst>
                                    <p:set>
                                      <p:cBhvr>
                                        <p:cTn id="250" dur="1" fill="hold">
                                          <p:stCondLst>
                                            <p:cond delay="0"/>
                                          </p:stCondLst>
                                        </p:cTn>
                                        <p:tgtEl>
                                          <p:spTgt spid="15"/>
                                        </p:tgtEl>
                                        <p:attrNameLst>
                                          <p:attrName>style.visibility</p:attrName>
                                        </p:attrNameLst>
                                      </p:cBhvr>
                                      <p:to>
                                        <p:strVal val="visible"/>
                                      </p:to>
                                    </p:set>
                                    <p:anim calcmode="lin" valueType="num">
                                      <p:cBhvr>
                                        <p:cTn id="251" dur="500" fill="hold"/>
                                        <p:tgtEl>
                                          <p:spTgt spid="15"/>
                                        </p:tgtEl>
                                        <p:attrNameLst>
                                          <p:attrName>ppt_w</p:attrName>
                                        </p:attrNameLst>
                                      </p:cBhvr>
                                      <p:tavLst>
                                        <p:tav tm="0">
                                          <p:val>
                                            <p:fltVal val="0"/>
                                          </p:val>
                                        </p:tav>
                                        <p:tav tm="100000">
                                          <p:val>
                                            <p:strVal val="#ppt_w"/>
                                          </p:val>
                                        </p:tav>
                                      </p:tavLst>
                                    </p:anim>
                                    <p:anim calcmode="lin" valueType="num">
                                      <p:cBhvr>
                                        <p:cTn id="252" dur="500" fill="hold"/>
                                        <p:tgtEl>
                                          <p:spTgt spid="15"/>
                                        </p:tgtEl>
                                        <p:attrNameLst>
                                          <p:attrName>ppt_h</p:attrName>
                                        </p:attrNameLst>
                                      </p:cBhvr>
                                      <p:tavLst>
                                        <p:tav tm="0">
                                          <p:val>
                                            <p:fltVal val="0"/>
                                          </p:val>
                                        </p:tav>
                                        <p:tav tm="100000">
                                          <p:val>
                                            <p:strVal val="#ppt_h"/>
                                          </p:val>
                                        </p:tav>
                                      </p:tavLst>
                                    </p:anim>
                                    <p:animEffect transition="in" filter="fade">
                                      <p:cBhvr>
                                        <p:cTn id="253" dur="500"/>
                                        <p:tgtEl>
                                          <p:spTgt spid="15"/>
                                        </p:tgtEl>
                                      </p:cBhvr>
                                    </p:animEffect>
                                  </p:childTnLst>
                                </p:cTn>
                              </p:par>
                            </p:childTnLst>
                          </p:cTn>
                        </p:par>
                      </p:childTnLst>
                    </p:cTn>
                  </p:par>
                  <p:par>
                    <p:cTn id="254" fill="hold">
                      <p:stCondLst>
                        <p:cond delay="indefinite"/>
                      </p:stCondLst>
                      <p:childTnLst>
                        <p:par>
                          <p:cTn id="255" fill="hold">
                            <p:stCondLst>
                              <p:cond delay="0"/>
                            </p:stCondLst>
                            <p:childTnLst>
                              <p:par>
                                <p:cTn id="256" presetID="53" presetClass="exit" presetSubtype="32" fill="hold" grpId="1" nodeType="clickEffect">
                                  <p:stCondLst>
                                    <p:cond delay="0"/>
                                  </p:stCondLst>
                                  <p:childTnLst>
                                    <p:anim calcmode="lin" valueType="num">
                                      <p:cBhvr>
                                        <p:cTn id="257" dur="500"/>
                                        <p:tgtEl>
                                          <p:spTgt spid="15"/>
                                        </p:tgtEl>
                                        <p:attrNameLst>
                                          <p:attrName>ppt_w</p:attrName>
                                        </p:attrNameLst>
                                      </p:cBhvr>
                                      <p:tavLst>
                                        <p:tav tm="0">
                                          <p:val>
                                            <p:strVal val="ppt_w"/>
                                          </p:val>
                                        </p:tav>
                                        <p:tav tm="100000">
                                          <p:val>
                                            <p:fltVal val="0"/>
                                          </p:val>
                                        </p:tav>
                                      </p:tavLst>
                                    </p:anim>
                                    <p:anim calcmode="lin" valueType="num">
                                      <p:cBhvr>
                                        <p:cTn id="258" dur="500"/>
                                        <p:tgtEl>
                                          <p:spTgt spid="15"/>
                                        </p:tgtEl>
                                        <p:attrNameLst>
                                          <p:attrName>ppt_h</p:attrName>
                                        </p:attrNameLst>
                                      </p:cBhvr>
                                      <p:tavLst>
                                        <p:tav tm="0">
                                          <p:val>
                                            <p:strVal val="ppt_h"/>
                                          </p:val>
                                        </p:tav>
                                        <p:tav tm="100000">
                                          <p:val>
                                            <p:fltVal val="0"/>
                                          </p:val>
                                        </p:tav>
                                      </p:tavLst>
                                    </p:anim>
                                    <p:animEffect transition="out" filter="fade">
                                      <p:cBhvr>
                                        <p:cTn id="259" dur="500"/>
                                        <p:tgtEl>
                                          <p:spTgt spid="15"/>
                                        </p:tgtEl>
                                      </p:cBhvr>
                                    </p:animEffect>
                                    <p:set>
                                      <p:cBhvr>
                                        <p:cTn id="26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3" grpId="0" animBg="1"/>
      <p:bldP spid="13"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5293757"/>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18:9-11</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Lord said to Paul in the night by a vision, "Do not be afraid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any longer,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go on speaking and do not be silent;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I am with you, and no man will attack you in order to harm you, for I have 	many people in this city."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settled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year and six months, teaching the word of God among 	them.</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Lord encourages Paul so that he will let go of his fear and speak boldly:</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18:5; Eph 6:19-20</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one will attack you or hurt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2Cor 11:23-27;</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14:19-20 stoned)</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Encouraged by the Lord, he taught the word of God for a year and a half.</a:t>
            </a:r>
          </a:p>
        </p:txBody>
      </p:sp>
      <p:sp>
        <p:nvSpPr>
          <p:cNvPr id="2" name="TextBox 1">
            <a:extLst>
              <a:ext uri="{FF2B5EF4-FFF2-40B4-BE49-F238E27FC236}">
                <a16:creationId xmlns:a16="http://schemas.microsoft.com/office/drawing/2014/main" id="{B84E3D60-F73D-49FB-A338-9C7BDA829C40}"/>
              </a:ext>
            </a:extLst>
          </p:cNvPr>
          <p:cNvSpPr txBox="1"/>
          <p:nvPr/>
        </p:nvSpPr>
        <p:spPr>
          <a:xfrm>
            <a:off x="0" y="4040372"/>
            <a:ext cx="12192000" cy="181588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when Silas and Timothy came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down from Macedonia,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devoting himself completely to the 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solemnly testifying to the Jews that 	Jesus was the Christ.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54259C5-E848-4485-86C3-33F5F5B93C67}"/>
              </a:ext>
            </a:extLst>
          </p:cNvPr>
          <p:cNvSpPr txBox="1"/>
          <p:nvPr/>
        </p:nvSpPr>
        <p:spPr>
          <a:xfrm>
            <a:off x="0" y="4040372"/>
            <a:ext cx="12192000" cy="224676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6:19-20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pray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my behalf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utterance may be given to me in the opening of my 	mouth,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make known with boldness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mystery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which I am an ambassador in chains;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in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proclaiming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I may speak 	boldly, as I ought to speak.</a:t>
            </a:r>
          </a:p>
        </p:txBody>
      </p:sp>
      <p:sp>
        <p:nvSpPr>
          <p:cNvPr id="5" name="TextBox 4">
            <a:extLst>
              <a:ext uri="{FF2B5EF4-FFF2-40B4-BE49-F238E27FC236}">
                <a16:creationId xmlns:a16="http://schemas.microsoft.com/office/drawing/2014/main" id="{D8567A35-C372-4260-A555-83A941EACBC3}"/>
              </a:ext>
            </a:extLst>
          </p:cNvPr>
          <p:cNvSpPr txBox="1"/>
          <p:nvPr/>
        </p:nvSpPr>
        <p:spPr>
          <a:xfrm>
            <a:off x="0" y="0"/>
            <a:ext cx="12192000" cy="420115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11:23-27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they servants of Christ?—I speak as if insane—I more so; in far more labors, 	in far more imprisonments, beaten times without number, often in danger of 	death.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Five times I received from the Jews thirty-nine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lashes.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Three times I was beaten with rods, once I was stoned, three times I was 	shipwrecked, a night and a day I have spent in the deep.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740DF17-07BD-4BC3-B604-8E58EA144E37}"/>
              </a:ext>
            </a:extLst>
          </p:cNvPr>
          <p:cNvSpPr txBox="1"/>
          <p:nvPr/>
        </p:nvSpPr>
        <p:spPr>
          <a:xfrm>
            <a:off x="0" y="552894"/>
            <a:ext cx="12192000" cy="3570208"/>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have been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frequent journeys, in dangers from rivers, dangers from robbers, 	dangers from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countrymen, dangers from the Gentiles, dangers in the city, 	dangers in the wilderness, dangers on the sea, dangers among false brethren;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have been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labor and hardship, through many sleepless nights, in hunger and 	thirst, often without food, in cold and exposure.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09D09FD-4301-4084-8B20-F652D683A95F}"/>
              </a:ext>
            </a:extLst>
          </p:cNvPr>
          <p:cNvSpPr txBox="1"/>
          <p:nvPr/>
        </p:nvSpPr>
        <p:spPr>
          <a:xfrm>
            <a:off x="0" y="4584031"/>
            <a:ext cx="12192000" cy="224676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14:19-20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Jews came from Antioch and Iconium, and having won over the crowds, they 	stoned Paul and dragged him out of the city, supposing him to be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while the disciples stood around him, he got up and entered the city. The next 	day he went away with Barnabas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99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fltVal val="0"/>
                                          </p:val>
                                        </p:tav>
                                        <p:tav tm="100000">
                                          <p:val>
                                            <p:strVal val="#ppt_h"/>
                                          </p:val>
                                        </p:tav>
                                      </p:tavLst>
                                    </p:anim>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6"/>
                                        </p:tgtEl>
                                        <p:attrNameLst>
                                          <p:attrName>ppt_w</p:attrName>
                                        </p:attrNameLst>
                                      </p:cBhvr>
                                      <p:tavLst>
                                        <p:tav tm="0">
                                          <p:val>
                                            <p:strVal val="ppt_w"/>
                                          </p:val>
                                        </p:tav>
                                        <p:tav tm="100000">
                                          <p:val>
                                            <p:fltVal val="0"/>
                                          </p:val>
                                        </p:tav>
                                      </p:tavLst>
                                    </p:anim>
                                    <p:anim calcmode="lin" valueType="num">
                                      <p:cBhvr>
                                        <p:cTn id="76" dur="500"/>
                                        <p:tgtEl>
                                          <p:spTgt spid="6"/>
                                        </p:tgtEl>
                                        <p:attrNameLst>
                                          <p:attrName>ppt_h</p:attrName>
                                        </p:attrNameLst>
                                      </p:cBhvr>
                                      <p:tavLst>
                                        <p:tav tm="0">
                                          <p:val>
                                            <p:strVal val="ppt_h"/>
                                          </p:val>
                                        </p:tav>
                                        <p:tav tm="100000">
                                          <p:val>
                                            <p:fltVal val="0"/>
                                          </p:val>
                                        </p:tav>
                                      </p:tavLst>
                                    </p:anim>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10" grpId="0" animBg="1"/>
      <p:bldP spid="10" grpId="1" animBg="1"/>
      <p:bldP spid="6" grpId="0" animBg="1"/>
      <p:bldP spid="6"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7248138"/>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18:12-15</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while Gallio was proconsul of Achaia, the Jews with one accord rose up 	against Paul and brought him before the judgment seat,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saying, "This man persuades men to worship God contrary to the law."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Paul was about to open his mouth, Gallio said to the Jews, "If it were a 	matter of wrong or of vicious crime, O Jews, it would be reasonable for me to put 	up with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if there are questions about words and names and your own law, look after it 	yourselves; I am unwilling to be a judge of these matters."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Gallio proconsul of Achaia: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Governor of Achaia from 52 – 53 A.D.. Later he 	was put to death by Nero.</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Jewish pattern of trying to silence Christians through the false use of 	Roman law: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17:6-7; Jn 19:12-13</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Gallio refuses to hear the case: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Jn 18:28-31; Acts 5:33-35; Acts 23:24-29; 			Acts 25:14-19; 26:30-32</a:t>
            </a:r>
          </a:p>
        </p:txBody>
      </p:sp>
      <p:sp>
        <p:nvSpPr>
          <p:cNvPr id="7" name="TextBox 6">
            <a:extLst>
              <a:ext uri="{FF2B5EF4-FFF2-40B4-BE49-F238E27FC236}">
                <a16:creationId xmlns:a16="http://schemas.microsoft.com/office/drawing/2014/main" id="{6907F7B7-7C60-40DD-99AE-E700F8CCAB0E}"/>
              </a:ext>
            </a:extLst>
          </p:cNvPr>
          <p:cNvSpPr txBox="1"/>
          <p:nvPr/>
        </p:nvSpPr>
        <p:spPr>
          <a:xfrm>
            <a:off x="0" y="0"/>
            <a:ext cx="12192000" cy="5724644"/>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5:33-35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they heard this, they were cut to the quick and intended to kill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 Pharisee named Gamaliel, a teacher of the Law, respected by all the people, 	stood up in the Council and gave orders to put the men outside for a short time.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said to them,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"Men of Israel, take care what you propose to do with 	these men.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D938D99-52CD-4D94-B025-61BEE16E9E59}"/>
              </a:ext>
            </a:extLst>
          </p:cNvPr>
          <p:cNvSpPr txBox="1"/>
          <p:nvPr/>
        </p:nvSpPr>
        <p:spPr>
          <a:xfrm>
            <a:off x="0" y="0"/>
            <a:ext cx="12192000" cy="6124754"/>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23:24-29</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were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also to provide mounts to put Paul on and bring him safely to Felix 	the governor.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wrote a letter having this form: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"Claudius Lysias, to the most excellent governor Felix, greetings.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"When this man was arrested by the Jews and was about to be slain by them, I 	came up to them with the troops and rescued him, having learned that he was a 	Roman.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wanting to ascertain the charge for which they were accusing him, I 	brought him down to their Council;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I found him to be accused over questions about their Law, but under no 	accusation deserving death or imprisonment. </a:t>
            </a:r>
            <a:b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C22A149-DA26-4EDE-8BD0-21B59BB82080}"/>
              </a:ext>
            </a:extLst>
          </p:cNvPr>
          <p:cNvSpPr txBox="1"/>
          <p:nvPr/>
        </p:nvSpPr>
        <p:spPr>
          <a:xfrm>
            <a:off x="0" y="0"/>
            <a:ext cx="12192000" cy="6124754"/>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25:14-19</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While they were spending many days there, Festus laid Paul's case before the 	king,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"There is a man who was left as a prisoner by Felix;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when I was at Jerusalem, the chief priests and the elders of the Jews 	brought charges against him, asking for a sentence of condemnation against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 answered them that it is not the custom of the Romans to hand over any man 	before the accused meets his accusers face to face and has an opportunity to 	make his defense against the charges.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"So after they had assembled here, I did not delay, but on the next day took my 	seat on the tribunal and ordered the man to be brought before me.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"When the accusers stood up, they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bringing charges against him not of 	such crimes as I was expecting,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but they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simply</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had some points of disagreement with him about their own 	religion and about a dead man, Jesus, whom Paul asserted to be alive. </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CA41269-794E-48E1-85F4-7A17A00792BD}"/>
              </a:ext>
            </a:extLst>
          </p:cNvPr>
          <p:cNvSpPr txBox="1"/>
          <p:nvPr/>
        </p:nvSpPr>
        <p:spPr>
          <a:xfrm>
            <a:off x="0" y="74431"/>
            <a:ext cx="12192000" cy="575542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26:30-32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king stood up and the governor and Bernice, and those who were sitting with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they had gone aside,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talking to one another,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"This 	man is not doing anything worthy of death or imprisonment."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Agrippa said to Festus,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"This man might have been set free if he had not 	appealed to Caesar."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2F13104-9EFE-4B88-BE3E-8262B7A98600}"/>
              </a:ext>
            </a:extLst>
          </p:cNvPr>
          <p:cNvSpPr txBox="1"/>
          <p:nvPr/>
        </p:nvSpPr>
        <p:spPr>
          <a:xfrm>
            <a:off x="0" y="0"/>
            <a:ext cx="12192000" cy="486287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17:6-7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they did not find them,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dragging Jason and some brethren 	before the city authorities, shouting,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"These men who have upset the world have 	come here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Jason has welcomed them, and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they all act contrary to the decrees of 	Caesar, saying that there is another king, Jesus.“</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B303462-5FB0-4193-BDC0-B3E758DCFFCA}"/>
              </a:ext>
            </a:extLst>
          </p:cNvPr>
          <p:cNvSpPr txBox="1"/>
          <p:nvPr/>
        </p:nvSpPr>
        <p:spPr>
          <a:xfrm>
            <a:off x="0" y="0"/>
            <a:ext cx="12192000" cy="486287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19:12-13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 result of this Pilate made efforts to release Him, but the Jews cried out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release this Man, you are no friend of Caesar; everyone who 	makes himself out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be</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 king opposes Caesar."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when Pilate heard these words, he brought Jesus out, and sat down 	on the judgment seat at a place called The Pavement, but in Hebrew,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Gabbatha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DFCA685-E7B9-42F8-9512-B92463208947}"/>
              </a:ext>
            </a:extLst>
          </p:cNvPr>
          <p:cNvSpPr txBox="1"/>
          <p:nvPr/>
        </p:nvSpPr>
        <p:spPr>
          <a:xfrm>
            <a:off x="0" y="0"/>
            <a:ext cx="12192000" cy="6124754"/>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18:28-31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they *led Jesus from Caiaphas into the Praetorium, and it was early; and 	they themselves did not enter into the Praetorium so that they would not be 	defiled, but might eat the Passover.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Pilate went out to them and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accusation do you bring 	against this Man?"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answered and said to him,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"If this Man were not an evildoer, we would not 	have delivered Him to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Pilate said to them,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"Take Him yourselves, and judge Him according to your 	law."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Jews said to him,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"We are not permitted to put anyone to death," </a:t>
            </a:r>
            <a:b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93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7"/>
                                        </p:tgtEl>
                                        <p:attrNameLst>
                                          <p:attrName>ppt_w</p:attrName>
                                        </p:attrNameLst>
                                      </p:cBhvr>
                                      <p:tavLst>
                                        <p:tav tm="0">
                                          <p:val>
                                            <p:strVal val="ppt_w"/>
                                          </p:val>
                                        </p:tav>
                                        <p:tav tm="100000">
                                          <p:val>
                                            <p:fltVal val="0"/>
                                          </p:val>
                                        </p:tav>
                                      </p:tavLst>
                                    </p:anim>
                                    <p:anim calcmode="lin" valueType="num">
                                      <p:cBhvr>
                                        <p:cTn id="68" dur="500"/>
                                        <p:tgtEl>
                                          <p:spTgt spid="7"/>
                                        </p:tgtEl>
                                        <p:attrNameLst>
                                          <p:attrName>ppt_h</p:attrName>
                                        </p:attrNameLst>
                                      </p:cBhvr>
                                      <p:tavLst>
                                        <p:tav tm="0">
                                          <p:val>
                                            <p:strVal val="ppt_h"/>
                                          </p:val>
                                        </p:tav>
                                        <p:tav tm="100000">
                                          <p:val>
                                            <p:fltVal val="0"/>
                                          </p:val>
                                        </p:tav>
                                      </p:tavLst>
                                    </p:anim>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9"/>
                                        </p:tgtEl>
                                        <p:attrNameLst>
                                          <p:attrName>ppt_w</p:attrName>
                                        </p:attrNameLst>
                                      </p:cBhvr>
                                      <p:tavLst>
                                        <p:tav tm="0">
                                          <p:val>
                                            <p:strVal val="ppt_w"/>
                                          </p:val>
                                        </p:tav>
                                        <p:tav tm="100000">
                                          <p:val>
                                            <p:fltVal val="0"/>
                                          </p:val>
                                        </p:tav>
                                      </p:tavLst>
                                    </p:anim>
                                    <p:anim calcmode="lin" valueType="num">
                                      <p:cBhvr>
                                        <p:cTn id="96" dur="500"/>
                                        <p:tgtEl>
                                          <p:spTgt spid="9"/>
                                        </p:tgtEl>
                                        <p:attrNameLst>
                                          <p:attrName>ppt_h</p:attrName>
                                        </p:attrNameLst>
                                      </p:cBhvr>
                                      <p:tavLst>
                                        <p:tav tm="0">
                                          <p:val>
                                            <p:strVal val="ppt_h"/>
                                          </p:val>
                                        </p:tav>
                                        <p:tav tm="100000">
                                          <p:val>
                                            <p:fltVal val="0"/>
                                          </p:val>
                                        </p:tav>
                                      </p:tavLst>
                                    </p:anim>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500" fill="hold"/>
                                        <p:tgtEl>
                                          <p:spTgt spid="10"/>
                                        </p:tgtEl>
                                        <p:attrNameLst>
                                          <p:attrName>ppt_w</p:attrName>
                                        </p:attrNameLst>
                                      </p:cBhvr>
                                      <p:tavLst>
                                        <p:tav tm="0">
                                          <p:val>
                                            <p:fltVal val="0"/>
                                          </p:val>
                                        </p:tav>
                                        <p:tav tm="100000">
                                          <p:val>
                                            <p:strVal val="#ppt_w"/>
                                          </p:val>
                                        </p:tav>
                                      </p:tavLst>
                                    </p:anim>
                                    <p:anim calcmode="lin" valueType="num">
                                      <p:cBhvr>
                                        <p:cTn id="104" dur="500" fill="hold"/>
                                        <p:tgtEl>
                                          <p:spTgt spid="10"/>
                                        </p:tgtEl>
                                        <p:attrNameLst>
                                          <p:attrName>ppt_h</p:attrName>
                                        </p:attrNameLst>
                                      </p:cBhvr>
                                      <p:tavLst>
                                        <p:tav tm="0">
                                          <p:val>
                                            <p:fltVal val="0"/>
                                          </p:val>
                                        </p:tav>
                                        <p:tav tm="100000">
                                          <p:val>
                                            <p:strVal val="#ppt_h"/>
                                          </p:val>
                                        </p:tav>
                                      </p:tavLst>
                                    </p:anim>
                                    <p:animEffect transition="in" filter="fade">
                                      <p:cBhvr>
                                        <p:cTn id="105" dur="500"/>
                                        <p:tgtEl>
                                          <p:spTgt spid="1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10"/>
                                        </p:tgtEl>
                                        <p:attrNameLst>
                                          <p:attrName>ppt_w</p:attrName>
                                        </p:attrNameLst>
                                      </p:cBhvr>
                                      <p:tavLst>
                                        <p:tav tm="0">
                                          <p:val>
                                            <p:strVal val="ppt_w"/>
                                          </p:val>
                                        </p:tav>
                                        <p:tav tm="100000">
                                          <p:val>
                                            <p:fltVal val="0"/>
                                          </p:val>
                                        </p:tav>
                                      </p:tavLst>
                                    </p:anim>
                                    <p:anim calcmode="lin" valueType="num">
                                      <p:cBhvr>
                                        <p:cTn id="110" dur="500"/>
                                        <p:tgtEl>
                                          <p:spTgt spid="10"/>
                                        </p:tgtEl>
                                        <p:attrNameLst>
                                          <p:attrName>ppt_h</p:attrName>
                                        </p:attrNameLst>
                                      </p:cBhvr>
                                      <p:tavLst>
                                        <p:tav tm="0">
                                          <p:val>
                                            <p:strVal val="ppt_h"/>
                                          </p:val>
                                        </p:tav>
                                        <p:tav tm="100000">
                                          <p:val>
                                            <p:fltVal val="0"/>
                                          </p:val>
                                        </p:tav>
                                      </p:tavLst>
                                    </p:anim>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2" grpId="0" animBg="1"/>
      <p:bldP spid="2" grpId="1" animBg="1"/>
      <p:bldP spid="5" grpId="0" animBg="1"/>
      <p:bldP spid="5"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6617196"/>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18:16-17</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drove them away from the judgment seat.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all took hold of Sosthenes, the leader of the synagogue,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beating him in front of the judgment seat. But Gallio was not concerned about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any of these things.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Gallio’s opinion of the Jews is clearly demonstrated as he forcefully drives them 	away from his judgment seat.</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Gallio set a legal precedence which would prevent the Jews of Corinth from 			ever using the Roman government or Roman power against Christians again.</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Gentiles taking advantage of Gallio’s attitude, grabbed Sosthenes and beat 	him in Gallio’s presence. Gallio was unmoved and did nothing about the beating.</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Sosthenes, the new leader of the synagogue, was converted by Paul. He is with 		Paul in Ephesus, 56 A.D. 3</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missionary journey: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18:8; 1Cor 1:1-2; 16:5-8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23304FD-0027-47E0-AB4D-01BE6E9F6ACE}"/>
              </a:ext>
            </a:extLst>
          </p:cNvPr>
          <p:cNvSpPr txBox="1"/>
          <p:nvPr/>
        </p:nvSpPr>
        <p:spPr>
          <a:xfrm>
            <a:off x="0" y="2165687"/>
            <a:ext cx="12192000" cy="3539430"/>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16:5-8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come to you after I go through Macedonia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going through 	Macedonia;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perhaps I will stay with you, or even spend the winter, so that you may send 	me on my way wherever I may go.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do not wish to see you now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passing; for I hope to remain with you for 	some time, if the Lord permits.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remain in Ephesus until Pentecost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DE948179-148E-4FF1-B23F-A0852CAF38A0}"/>
              </a:ext>
            </a:extLst>
          </p:cNvPr>
          <p:cNvSpPr txBox="1"/>
          <p:nvPr/>
        </p:nvSpPr>
        <p:spPr>
          <a:xfrm>
            <a:off x="0" y="2165687"/>
            <a:ext cx="12192000" cy="3539430"/>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1:1-2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called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of Jesus Christ by the will of God, and Sosthenes our 	brother,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church of God which is at Corinth, to those who have been sanctified in 	Christ Jesus, saints by calling, with all who in every place call on the name of our 	Lord Jesus Christ, their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ours: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60AA306-82FF-4F1C-8FF1-8BCD92DB68BB}"/>
              </a:ext>
            </a:extLst>
          </p:cNvPr>
          <p:cNvSpPr txBox="1"/>
          <p:nvPr/>
        </p:nvSpPr>
        <p:spPr>
          <a:xfrm>
            <a:off x="0" y="2418347"/>
            <a:ext cx="12192000" cy="3108543"/>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Crispus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leader of the synagogue, believed in the Lord with all his household, 	and many of the Corinthians when they heard were believing and being baptized.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188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2"/>
                                        </p:tgtEl>
                                        <p:attrNameLst>
                                          <p:attrName>ppt_w</p:attrName>
                                        </p:attrNameLst>
                                      </p:cBhvr>
                                      <p:tavLst>
                                        <p:tav tm="0">
                                          <p:val>
                                            <p:strVal val="ppt_w"/>
                                          </p:val>
                                        </p:tav>
                                        <p:tav tm="100000">
                                          <p:val>
                                            <p:fltVal val="0"/>
                                          </p:val>
                                        </p:tav>
                                      </p:tavLst>
                                    </p:anim>
                                    <p:anim calcmode="lin" valueType="num">
                                      <p:cBhvr>
                                        <p:cTn id="44" dur="500"/>
                                        <p:tgtEl>
                                          <p:spTgt spid="2"/>
                                        </p:tgtEl>
                                        <p:attrNameLst>
                                          <p:attrName>ppt_h</p:attrName>
                                        </p:attrNameLst>
                                      </p:cBhvr>
                                      <p:tavLst>
                                        <p:tav tm="0">
                                          <p:val>
                                            <p:strVal val="ppt_h"/>
                                          </p:val>
                                        </p:tav>
                                        <p:tav tm="100000">
                                          <p:val>
                                            <p:fltVal val="0"/>
                                          </p:val>
                                        </p:tav>
                                      </p:tavLst>
                                    </p:anim>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5"/>
                                        </p:tgtEl>
                                        <p:attrNameLst>
                                          <p:attrName>ppt_w</p:attrName>
                                        </p:attrNameLst>
                                      </p:cBhvr>
                                      <p:tavLst>
                                        <p:tav tm="0">
                                          <p:val>
                                            <p:strVal val="ppt_w"/>
                                          </p:val>
                                        </p:tav>
                                        <p:tav tm="100000">
                                          <p:val>
                                            <p:fltVal val="0"/>
                                          </p:val>
                                        </p:tav>
                                      </p:tavLst>
                                    </p:anim>
                                    <p:anim calcmode="lin" valueType="num">
                                      <p:cBhvr>
                                        <p:cTn id="58" dur="500"/>
                                        <p:tgtEl>
                                          <p:spTgt spid="5"/>
                                        </p:tgtEl>
                                        <p:attrNameLst>
                                          <p:attrName>ppt_h</p:attrName>
                                        </p:attrNameLst>
                                      </p:cBhvr>
                                      <p:tavLst>
                                        <p:tav tm="0">
                                          <p:val>
                                            <p:strVal val="ppt_h"/>
                                          </p:val>
                                        </p:tav>
                                        <p:tav tm="100000">
                                          <p:val>
                                            <p:fltVal val="0"/>
                                          </p:val>
                                        </p:tav>
                                      </p:tavLst>
                                    </p:anim>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2" grpId="1" animBg="1"/>
      <p:bldP spid="3" grpId="0" animBg="1"/>
      <p:bldP spid="3" grpId="1" animBg="1"/>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18:18-20</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 having remained many days longer, took leave of the brethren and put out 	to sea for Syria, and with him were Priscilla and Aquila. In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Cenchrea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had his 	hair cut, for he was keeping a vow.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came to Ephesus, and he left them there. Now he himself entered the 	synagogue and reasoned with the Jews.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asked him to stay for a longer time, he did not consent,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riotous attempt failed to stop Paul from teaching 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writes 	2Thessalonians sometime during these many days.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cut his hair as part of a vow: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 23:21-23; Mt 5:33-37; Nu 6:1-5, 18-21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21:21-26; 1Cor 9:19-23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Paul, Priscilla and Aquila arrive at Ephesus where Paul reasons with the Jews in 	the Synagogue.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refuses to stay at Ephesus, his plan is go to Syria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 18)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appears that he wants to finish his vow in Jerusalem before going to Syria.</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0A5EA6B-BEBB-4557-AC9D-CE8F4387B6D7}"/>
                  </a:ext>
                </a:extLst>
              </p:cNvPr>
              <p:cNvGraphicFramePr>
                <a:graphicFrameLocks noChangeAspect="1"/>
              </p:cNvGraphicFramePr>
              <p:nvPr/>
            </p:nvGraphicFramePr>
            <p:xfrm>
              <a:off x="5041230" y="4804236"/>
              <a:ext cx="641684" cy="360947"/>
            </p:xfrm>
            <a:graphic>
              <a:graphicData uri="http://schemas.microsoft.com/office/powerpoint/2016/slidezoom">
                <pslz:sldZm>
                  <pslz:sldZmObj sldId="478" cId="1047288290">
                    <pslz:zmPr id="{D3AA076B-94A9-4AA9-8C57-C0D69485B146}" returnToParent="0" transitionDur="1000">
                      <p166:blipFill xmlns:p166="http://schemas.microsoft.com/office/powerpoint/2016/6/main">
                        <a:blip r:embed="rId4"/>
                        <a:stretch>
                          <a:fillRect/>
                        </a:stretch>
                      </p166:blipFill>
                      <p166:spPr xmlns:p166="http://schemas.microsoft.com/office/powerpoint/2016/6/main">
                        <a:xfrm>
                          <a:off x="0" y="0"/>
                          <a:ext cx="641684" cy="360947"/>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0A5EA6B-BEBB-4557-AC9D-CE8F4387B6D7}"/>
                  </a:ext>
                </a:extLst>
              </p:cNvPr>
              <p:cNvPicPr>
                <a:picLocks noGrp="1" noRot="1" noChangeAspect="1" noMove="1" noResize="1" noEditPoints="1" noAdjustHandles="1" noChangeArrowheads="1" noChangeShapeType="1"/>
              </p:cNvPicPr>
              <p:nvPr/>
            </p:nvPicPr>
            <p:blipFill>
              <a:blip r:embed="rId5"/>
              <a:stretch>
                <a:fillRect/>
              </a:stretch>
            </p:blipFill>
            <p:spPr>
              <a:xfrm>
                <a:off x="5041230" y="4804236"/>
                <a:ext cx="641684" cy="360947"/>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C7700248-6D60-4978-913B-26B9164C86D0}"/>
              </a:ext>
            </a:extLst>
          </p:cNvPr>
          <p:cNvSpPr txBox="1"/>
          <p:nvPr/>
        </p:nvSpPr>
        <p:spPr>
          <a:xfrm>
            <a:off x="0" y="0"/>
            <a:ext cx="12192000" cy="4401205"/>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Numbers 6:1-5</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spoke to Moses, saying,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"Speak to the sons of Israel and say to them, 'When a man or woman makes a 	special vow, the vow of a Nazirite, to dedicate himself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shall abstain from wine and strong drink; he shall drink no vinegar, whether 	made from wine or strong drink, nor shall he drink any grape juice nor eat fresh 	or dried grapes.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'All the days of his separation he shall not eat anything that is produced by the 	grape vine, from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seeds even to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skin.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B8D8E0E-E768-4A3A-A10F-DF3713A675C5}"/>
              </a:ext>
            </a:extLst>
          </p:cNvPr>
          <p:cNvSpPr txBox="1"/>
          <p:nvPr/>
        </p:nvSpPr>
        <p:spPr>
          <a:xfrm>
            <a:off x="0" y="555860"/>
            <a:ext cx="12192000" cy="3801041"/>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'All the days of his vow of separation no razor shall pass over his head. He shall 	be holy until the days are fulfilled for which he separated himself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shall let the locks of hair on his head grow long.</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221E8AF-2154-4123-B317-C25D3B61F6D9}"/>
              </a:ext>
            </a:extLst>
          </p:cNvPr>
          <p:cNvSpPr txBox="1"/>
          <p:nvPr/>
        </p:nvSpPr>
        <p:spPr>
          <a:xfrm>
            <a:off x="0" y="0"/>
            <a:ext cx="12192000" cy="4401205"/>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Numbers 6:18-21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Nazirite shall then shave his dedicated head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hair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the doorway of the 	tent of meeting, and take the dedicated hair of his head and put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fire 	which is under the sacrifice of peace offerings.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priest shall take the ram's shoulder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it has been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boiled, and one 	unleavened cake out of the basket and one unleavened wafer, and shall put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hands of the Nazirite after he has shaved his dedicated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8EB09D9-9D42-4CFC-906D-FFE36FE5B1C4}"/>
              </a:ext>
            </a:extLst>
          </p:cNvPr>
          <p:cNvSpPr txBox="1"/>
          <p:nvPr/>
        </p:nvSpPr>
        <p:spPr>
          <a:xfrm>
            <a:off x="0" y="579924"/>
            <a:ext cx="12192000" cy="3770263"/>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 priest shall wave them for a wave offering before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is holy 	for the priest, together with the breast offered by waving and the thigh offered by 	lifting up; and afterward the Nazirite may drink wine.'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is the law of the Nazirite who vows his offering to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according to 	his separation, in addition to what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can afford; according to his vow which 	he takes, so he shall do according to the law of his separation.“</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A94E7047-371D-4FFA-B3A1-05C481539F87}"/>
              </a:ext>
            </a:extLst>
          </p:cNvPr>
          <p:cNvSpPr txBox="1"/>
          <p:nvPr/>
        </p:nvSpPr>
        <p:spPr>
          <a:xfrm>
            <a:off x="0" y="0"/>
            <a:ext cx="12192000" cy="4401205"/>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21:21-26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have been told about you, that you are teaching all the Jews who are 	among the Gentiles to forsake Moses, telling them not to circumcise their 	children nor to walk according to the customs.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then, is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be done?</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They will certainly hear that you have come.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"Therefore do this that we tell you. We have four men who are under a vow;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take them and purify yourself along with them, and pay their expenses so that 	they may shave their heads; and all will know that there is nothing to the things 	which they have been told about you, but that you yourself also walk orderly, 	keeping the Law. </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A7712517-AA41-4DF4-AC37-36E51435600A}"/>
              </a:ext>
            </a:extLst>
          </p:cNvPr>
          <p:cNvSpPr txBox="1"/>
          <p:nvPr/>
        </p:nvSpPr>
        <p:spPr>
          <a:xfrm>
            <a:off x="0" y="579924"/>
            <a:ext cx="12192000" cy="3770263"/>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"But concerning the Gentiles who have believed, we wrote, having decided that 	they should abstain from meat sacrificed to idols and from blood and from what 	is strangled and from fornication."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Paul took the men, and the next day, purifying himself along with them, 	went into the temple giving notice of the completion of the days of purification, 	until the sacrifice was offered for each one of them.</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1F316452-396D-48B6-B759-584AEA8BBD92}"/>
              </a:ext>
            </a:extLst>
          </p:cNvPr>
          <p:cNvSpPr txBox="1"/>
          <p:nvPr/>
        </p:nvSpPr>
        <p:spPr>
          <a:xfrm>
            <a:off x="0" y="0"/>
            <a:ext cx="12192000" cy="4401205"/>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9:19-23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though I am free from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have made myself a slave to all, so that I 	may win more.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Jews I became as a Jew, so that I might win Jews; to those who are under 	the Law, as under the Law though not being myself under the Law, so that I 	might win those who are under the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those who are without law, as without law, though not being without the law of 	God but under the law of Christ, so that I might win those who are without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22E201B-2461-419D-B5C0-6B4F4BC787A8}"/>
              </a:ext>
            </a:extLst>
          </p:cNvPr>
          <p:cNvSpPr txBox="1"/>
          <p:nvPr/>
        </p:nvSpPr>
        <p:spPr>
          <a:xfrm>
            <a:off x="0" y="555860"/>
            <a:ext cx="12192000" cy="3801041"/>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weak I became weak, that I might win the weak; I have become all things 	to all men, so that I may by all means save some.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do all things for the sake of the gospel, so that I may become a fellow partaker 	of it.</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403D164-34F9-419F-856F-32BBDB78FBC6}"/>
              </a:ext>
            </a:extLst>
          </p:cNvPr>
          <p:cNvSpPr txBox="1"/>
          <p:nvPr/>
        </p:nvSpPr>
        <p:spPr>
          <a:xfrm>
            <a:off x="0" y="41414"/>
            <a:ext cx="12192000" cy="4201150"/>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23:21-23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you make a vow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you shall not delay to pay it, for 	it would be sin in you, and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will surely require it of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"However, if you refrain from vowing, it would not be sin in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be careful to perform what goes out from your lips, just as you have 	voluntarily vowed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what you have promised.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94F5615D-742C-43E0-8810-198D3127F3E0}"/>
              </a:ext>
            </a:extLst>
          </p:cNvPr>
          <p:cNvSpPr txBox="1"/>
          <p:nvPr/>
        </p:nvSpPr>
        <p:spPr>
          <a:xfrm>
            <a:off x="0" y="0"/>
            <a:ext cx="12192000" cy="4401205"/>
          </a:xfrm>
          <a:prstGeom prst="rect">
            <a:avLst/>
          </a:prstGeom>
          <a:solidFill>
            <a:schemeClr val="bg1"/>
          </a:solidFill>
          <a:ln w="3810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5:33-37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"Again, you have heard that the ancients were told,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NOT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 	FALSE VOWS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SHALL FULFILL YOUR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VOWS TO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 say to you, make no oath at all, either by heaven, for it is the throne of 	God,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 by the earth, for it is the footstool of His feet, or by Jerusalem, for it is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CITY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GREAT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"Nor shall you make an oath by your head, for you cannot make one hair white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or black.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let your statement be, 'Yes, yes'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 no'; anything beyond these is of evil.</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72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16"/>
                                        </p:tgtEl>
                                        <p:attrNameLst>
                                          <p:attrName>ppt_w</p:attrName>
                                        </p:attrNameLst>
                                      </p:cBhvr>
                                      <p:tavLst>
                                        <p:tav tm="0">
                                          <p:val>
                                            <p:strVal val="ppt_w"/>
                                          </p:val>
                                        </p:tav>
                                        <p:tav tm="100000">
                                          <p:val>
                                            <p:fltVal val="0"/>
                                          </p:val>
                                        </p:tav>
                                      </p:tavLst>
                                    </p:anim>
                                    <p:anim calcmode="lin" valueType="num">
                                      <p:cBhvr>
                                        <p:cTn id="38" dur="500"/>
                                        <p:tgtEl>
                                          <p:spTgt spid="16"/>
                                        </p:tgtEl>
                                        <p:attrNameLst>
                                          <p:attrName>ppt_h</p:attrName>
                                        </p:attrNameLst>
                                      </p:cBhvr>
                                      <p:tavLst>
                                        <p:tav tm="0">
                                          <p:val>
                                            <p:strVal val="ppt_h"/>
                                          </p:val>
                                        </p:tav>
                                        <p:tav tm="100000">
                                          <p:val>
                                            <p:fltVal val="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7"/>
                                        </p:tgtEl>
                                        <p:attrNameLst>
                                          <p:attrName>ppt_w</p:attrName>
                                        </p:attrNameLst>
                                      </p:cBhvr>
                                      <p:tavLst>
                                        <p:tav tm="0">
                                          <p:val>
                                            <p:strVal val="ppt_w"/>
                                          </p:val>
                                        </p:tav>
                                        <p:tav tm="100000">
                                          <p:val>
                                            <p:fltVal val="0"/>
                                          </p:val>
                                        </p:tav>
                                      </p:tavLst>
                                    </p:anim>
                                    <p:anim calcmode="lin" valueType="num">
                                      <p:cBhvr>
                                        <p:cTn id="64" dur="500"/>
                                        <p:tgtEl>
                                          <p:spTgt spid="7"/>
                                        </p:tgtEl>
                                        <p:attrNameLst>
                                          <p:attrName>ppt_h</p:attrName>
                                        </p:attrNameLst>
                                      </p:cBhvr>
                                      <p:tavLst>
                                        <p:tav tm="0">
                                          <p:val>
                                            <p:strVal val="ppt_h"/>
                                          </p:val>
                                        </p:tav>
                                        <p:tav tm="100000">
                                          <p:val>
                                            <p:fltVal val="0"/>
                                          </p:val>
                                        </p:tav>
                                      </p:tavLst>
                                    </p:anim>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ppt_w</p:attrName>
                                        </p:attrNameLst>
                                      </p:cBhvr>
                                      <p:tavLst>
                                        <p:tav tm="0">
                                          <p:val>
                                            <p:fltVal val="0"/>
                                          </p:val>
                                        </p:tav>
                                        <p:tav tm="100000">
                                          <p:val>
                                            <p:strVal val="#ppt_w"/>
                                          </p:val>
                                        </p:tav>
                                      </p:tavLst>
                                    </p:anim>
                                    <p:anim calcmode="lin" valueType="num">
                                      <p:cBhvr>
                                        <p:cTn id="79" dur="500" fill="hold"/>
                                        <p:tgtEl>
                                          <p:spTgt spid="10"/>
                                        </p:tgtEl>
                                        <p:attrNameLst>
                                          <p:attrName>ppt_h</p:attrName>
                                        </p:attrNameLst>
                                      </p:cBhvr>
                                      <p:tavLst>
                                        <p:tav tm="0">
                                          <p:val>
                                            <p:fltVal val="0"/>
                                          </p:val>
                                        </p:tav>
                                        <p:tav tm="100000">
                                          <p:val>
                                            <p:strVal val="#ppt_h"/>
                                          </p:val>
                                        </p:tav>
                                      </p:tavLst>
                                    </p:anim>
                                    <p:animEffect transition="in" filter="fade">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10"/>
                                        </p:tgtEl>
                                        <p:attrNameLst>
                                          <p:attrName>ppt_w</p:attrName>
                                        </p:attrNameLst>
                                      </p:cBhvr>
                                      <p:tavLst>
                                        <p:tav tm="0">
                                          <p:val>
                                            <p:strVal val="ppt_w"/>
                                          </p:val>
                                        </p:tav>
                                        <p:tav tm="100000">
                                          <p:val>
                                            <p:fltVal val="0"/>
                                          </p:val>
                                        </p:tav>
                                      </p:tavLst>
                                    </p:anim>
                                    <p:anim calcmode="lin" valueType="num">
                                      <p:cBhvr>
                                        <p:cTn id="85" dur="500"/>
                                        <p:tgtEl>
                                          <p:spTgt spid="10"/>
                                        </p:tgtEl>
                                        <p:attrNameLst>
                                          <p:attrName>ppt_h</p:attrName>
                                        </p:attrNameLst>
                                      </p:cBhvr>
                                      <p:tavLst>
                                        <p:tav tm="0">
                                          <p:val>
                                            <p:strVal val="ppt_h"/>
                                          </p:val>
                                        </p:tav>
                                        <p:tav tm="100000">
                                          <p:val>
                                            <p:fltVal val="0"/>
                                          </p:val>
                                        </p:tav>
                                      </p:tavLst>
                                    </p:anim>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500" fill="hold"/>
                                        <p:tgtEl>
                                          <p:spTgt spid="12"/>
                                        </p:tgtEl>
                                        <p:attrNameLst>
                                          <p:attrName>ppt_w</p:attrName>
                                        </p:attrNameLst>
                                      </p:cBhvr>
                                      <p:tavLst>
                                        <p:tav tm="0">
                                          <p:val>
                                            <p:fltVal val="0"/>
                                          </p:val>
                                        </p:tav>
                                        <p:tav tm="100000">
                                          <p:val>
                                            <p:strVal val="#ppt_w"/>
                                          </p:val>
                                        </p:tav>
                                      </p:tavLst>
                                    </p:anim>
                                    <p:anim calcmode="lin" valueType="num">
                                      <p:cBhvr>
                                        <p:cTn id="105" dur="500" fill="hold"/>
                                        <p:tgtEl>
                                          <p:spTgt spid="12"/>
                                        </p:tgtEl>
                                        <p:attrNameLst>
                                          <p:attrName>ppt_h</p:attrName>
                                        </p:attrNameLst>
                                      </p:cBhvr>
                                      <p:tavLst>
                                        <p:tav tm="0">
                                          <p:val>
                                            <p:fltVal val="0"/>
                                          </p:val>
                                        </p:tav>
                                        <p:tav tm="100000">
                                          <p:val>
                                            <p:strVal val="#ppt_h"/>
                                          </p:val>
                                        </p:tav>
                                      </p:tavLst>
                                    </p:anim>
                                    <p:animEffect transition="in" filter="fade">
                                      <p:cBhvr>
                                        <p:cTn id="106" dur="5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xit" presetSubtype="32" fill="hold" grpId="1" nodeType="clickEffect">
                                  <p:stCondLst>
                                    <p:cond delay="0"/>
                                  </p:stCondLst>
                                  <p:childTnLst>
                                    <p:anim calcmode="lin" valueType="num">
                                      <p:cBhvr>
                                        <p:cTn id="110" dur="500"/>
                                        <p:tgtEl>
                                          <p:spTgt spid="12"/>
                                        </p:tgtEl>
                                        <p:attrNameLst>
                                          <p:attrName>ppt_w</p:attrName>
                                        </p:attrNameLst>
                                      </p:cBhvr>
                                      <p:tavLst>
                                        <p:tav tm="0">
                                          <p:val>
                                            <p:strVal val="ppt_w"/>
                                          </p:val>
                                        </p:tav>
                                        <p:tav tm="100000">
                                          <p:val>
                                            <p:fltVal val="0"/>
                                          </p:val>
                                        </p:tav>
                                      </p:tavLst>
                                    </p:anim>
                                    <p:anim calcmode="lin" valueType="num">
                                      <p:cBhvr>
                                        <p:cTn id="111" dur="500"/>
                                        <p:tgtEl>
                                          <p:spTgt spid="12"/>
                                        </p:tgtEl>
                                        <p:attrNameLst>
                                          <p:attrName>ppt_h</p:attrName>
                                        </p:attrNameLst>
                                      </p:cBhvr>
                                      <p:tavLst>
                                        <p:tav tm="0">
                                          <p:val>
                                            <p:strVal val="ppt_h"/>
                                          </p:val>
                                        </p:tav>
                                        <p:tav tm="100000">
                                          <p:val>
                                            <p:fltVal val="0"/>
                                          </p:val>
                                        </p:tav>
                                      </p:tavLst>
                                    </p:anim>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par>
                                <p:cTn id="114" presetID="53" presetClass="exit" presetSubtype="32" fill="hold" grpId="1" nodeType="withEffect">
                                  <p:stCondLst>
                                    <p:cond delay="0"/>
                                  </p:stCondLst>
                                  <p:childTnLst>
                                    <p:anim calcmode="lin" valueType="num">
                                      <p:cBhvr>
                                        <p:cTn id="115" dur="500"/>
                                        <p:tgtEl>
                                          <p:spTgt spid="11"/>
                                        </p:tgtEl>
                                        <p:attrNameLst>
                                          <p:attrName>ppt_w</p:attrName>
                                        </p:attrNameLst>
                                      </p:cBhvr>
                                      <p:tavLst>
                                        <p:tav tm="0">
                                          <p:val>
                                            <p:strVal val="ppt_w"/>
                                          </p:val>
                                        </p:tav>
                                        <p:tav tm="100000">
                                          <p:val>
                                            <p:fltVal val="0"/>
                                          </p:val>
                                        </p:tav>
                                      </p:tavLst>
                                    </p:anim>
                                    <p:anim calcmode="lin" valueType="num">
                                      <p:cBhvr>
                                        <p:cTn id="116" dur="500"/>
                                        <p:tgtEl>
                                          <p:spTgt spid="11"/>
                                        </p:tgtEl>
                                        <p:attrNameLst>
                                          <p:attrName>ppt_h</p:attrName>
                                        </p:attrNameLst>
                                      </p:cBhvr>
                                      <p:tavLst>
                                        <p:tav tm="0">
                                          <p:val>
                                            <p:strVal val="ppt_h"/>
                                          </p:val>
                                        </p:tav>
                                        <p:tav tm="100000">
                                          <p:val>
                                            <p:fltVal val="0"/>
                                          </p:val>
                                        </p:tav>
                                      </p:tavLst>
                                    </p:anim>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3"/>
                                        </p:tgtEl>
                                        <p:attrNameLst>
                                          <p:attrName>style.visibility</p:attrName>
                                        </p:attrNameLst>
                                      </p:cBhvr>
                                      <p:to>
                                        <p:strVal val="visible"/>
                                      </p:to>
                                    </p:set>
                                    <p:anim calcmode="lin" valueType="num">
                                      <p:cBhvr>
                                        <p:cTn id="123" dur="500" fill="hold"/>
                                        <p:tgtEl>
                                          <p:spTgt spid="13"/>
                                        </p:tgtEl>
                                        <p:attrNameLst>
                                          <p:attrName>ppt_w</p:attrName>
                                        </p:attrNameLst>
                                      </p:cBhvr>
                                      <p:tavLst>
                                        <p:tav tm="0">
                                          <p:val>
                                            <p:fltVal val="0"/>
                                          </p:val>
                                        </p:tav>
                                        <p:tav tm="100000">
                                          <p:val>
                                            <p:strVal val="#ppt_w"/>
                                          </p:val>
                                        </p:tav>
                                      </p:tavLst>
                                    </p:anim>
                                    <p:anim calcmode="lin" valueType="num">
                                      <p:cBhvr>
                                        <p:cTn id="124" dur="500" fill="hold"/>
                                        <p:tgtEl>
                                          <p:spTgt spid="13"/>
                                        </p:tgtEl>
                                        <p:attrNameLst>
                                          <p:attrName>ppt_h</p:attrName>
                                        </p:attrNameLst>
                                      </p:cBhvr>
                                      <p:tavLst>
                                        <p:tav tm="0">
                                          <p:val>
                                            <p:fltVal val="0"/>
                                          </p:val>
                                        </p:tav>
                                        <p:tav tm="100000">
                                          <p:val>
                                            <p:strVal val="#ppt_h"/>
                                          </p:val>
                                        </p:tav>
                                      </p:tavLst>
                                    </p:anim>
                                    <p:animEffect transition="in" filter="fade">
                                      <p:cBhvr>
                                        <p:cTn id="125" dur="500"/>
                                        <p:tgtEl>
                                          <p:spTgt spid="13"/>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14"/>
                                        </p:tgtEl>
                                        <p:attrNameLst>
                                          <p:attrName>style.visibility</p:attrName>
                                        </p:attrNameLst>
                                      </p:cBhvr>
                                      <p:to>
                                        <p:strVal val="visible"/>
                                      </p:to>
                                    </p:set>
                                    <p:anim calcmode="lin" valueType="num">
                                      <p:cBhvr>
                                        <p:cTn id="130" dur="500" fill="hold"/>
                                        <p:tgtEl>
                                          <p:spTgt spid="14"/>
                                        </p:tgtEl>
                                        <p:attrNameLst>
                                          <p:attrName>ppt_w</p:attrName>
                                        </p:attrNameLst>
                                      </p:cBhvr>
                                      <p:tavLst>
                                        <p:tav tm="0">
                                          <p:val>
                                            <p:fltVal val="0"/>
                                          </p:val>
                                        </p:tav>
                                        <p:tav tm="100000">
                                          <p:val>
                                            <p:strVal val="#ppt_w"/>
                                          </p:val>
                                        </p:tav>
                                      </p:tavLst>
                                    </p:anim>
                                    <p:anim calcmode="lin" valueType="num">
                                      <p:cBhvr>
                                        <p:cTn id="131" dur="500" fill="hold"/>
                                        <p:tgtEl>
                                          <p:spTgt spid="14"/>
                                        </p:tgtEl>
                                        <p:attrNameLst>
                                          <p:attrName>ppt_h</p:attrName>
                                        </p:attrNameLst>
                                      </p:cBhvr>
                                      <p:tavLst>
                                        <p:tav tm="0">
                                          <p:val>
                                            <p:fltVal val="0"/>
                                          </p:val>
                                        </p:tav>
                                        <p:tav tm="100000">
                                          <p:val>
                                            <p:strVal val="#ppt_h"/>
                                          </p:val>
                                        </p:tav>
                                      </p:tavLst>
                                    </p:anim>
                                    <p:animEffect transition="in" filter="fade">
                                      <p:cBhvr>
                                        <p:cTn id="132" dur="500"/>
                                        <p:tgtEl>
                                          <p:spTgt spid="14"/>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14"/>
                                        </p:tgtEl>
                                        <p:attrNameLst>
                                          <p:attrName>ppt_w</p:attrName>
                                        </p:attrNameLst>
                                      </p:cBhvr>
                                      <p:tavLst>
                                        <p:tav tm="0">
                                          <p:val>
                                            <p:strVal val="ppt_w"/>
                                          </p:val>
                                        </p:tav>
                                        <p:tav tm="100000">
                                          <p:val>
                                            <p:fltVal val="0"/>
                                          </p:val>
                                        </p:tav>
                                      </p:tavLst>
                                    </p:anim>
                                    <p:anim calcmode="lin" valueType="num">
                                      <p:cBhvr>
                                        <p:cTn id="137" dur="500"/>
                                        <p:tgtEl>
                                          <p:spTgt spid="14"/>
                                        </p:tgtEl>
                                        <p:attrNameLst>
                                          <p:attrName>ppt_h</p:attrName>
                                        </p:attrNameLst>
                                      </p:cBhvr>
                                      <p:tavLst>
                                        <p:tav tm="0">
                                          <p:val>
                                            <p:strVal val="ppt_h"/>
                                          </p:val>
                                        </p:tav>
                                        <p:tav tm="100000">
                                          <p:val>
                                            <p:fltVal val="0"/>
                                          </p:val>
                                        </p:tav>
                                      </p:tavLst>
                                    </p:anim>
                                    <p:animEffect transition="out" filter="fade">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13"/>
                                        </p:tgtEl>
                                        <p:attrNameLst>
                                          <p:attrName>ppt_w</p:attrName>
                                        </p:attrNameLst>
                                      </p:cBhvr>
                                      <p:tavLst>
                                        <p:tav tm="0">
                                          <p:val>
                                            <p:strVal val="ppt_w"/>
                                          </p:val>
                                        </p:tav>
                                        <p:tav tm="100000">
                                          <p:val>
                                            <p:fltVal val="0"/>
                                          </p:val>
                                        </p:tav>
                                      </p:tavLst>
                                    </p:anim>
                                    <p:anim calcmode="lin" valueType="num">
                                      <p:cBhvr>
                                        <p:cTn id="142" dur="500"/>
                                        <p:tgtEl>
                                          <p:spTgt spid="13"/>
                                        </p:tgtEl>
                                        <p:attrNameLst>
                                          <p:attrName>ppt_h</p:attrName>
                                        </p:attrNameLst>
                                      </p:cBhvr>
                                      <p:tavLst>
                                        <p:tav tm="0">
                                          <p:val>
                                            <p:strVal val="ppt_h"/>
                                          </p:val>
                                        </p:tav>
                                        <p:tav tm="100000">
                                          <p:val>
                                            <p:fltVal val="0"/>
                                          </p:val>
                                        </p:tav>
                                      </p:tavLst>
                                    </p:anim>
                                    <p:animEffect transition="out" filter="fad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B0B23A-7145-4E4C-B027-2A78D2D0F435}"/>
              </a:ext>
            </a:extLst>
          </p:cNvPr>
          <p:cNvSpPr txBox="1"/>
          <p:nvPr/>
        </p:nvSpPr>
        <p:spPr>
          <a:xfrm>
            <a:off x="0" y="0"/>
            <a:ext cx="12192000" cy="572464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18:21-22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taking leave of them and saying, "I will return to you again if God wills," he 	set sail from Ephesus.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he had landed at Caesarea, he went up and greeted the church, and went 	down to Antioch.</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will return to you again if God wills,”: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 4:13-16; Acts 19:21; Ro 1:10; 	Ro 15:30-32; Heb 6:1-3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Paul finishes his 2</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missionary journey but goes down to Jerusalem first. He 		was in such a hurry that he could not stay at Ephesus. Why stop at Jerusalem 		which slowed down his return to Antioch of Syria? Maybe he wanted to stop at 		the Temple and complete his vow. Burning the hair he shaved off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Cenchreae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altar at Jerusalem.</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872B75F0-3B18-447E-BF39-70AD2C9BC3E2}"/>
                  </a:ext>
                </a:extLst>
              </p:cNvPr>
              <p:cNvGraphicFramePr>
                <a:graphicFrameLocks noChangeAspect="1"/>
              </p:cNvGraphicFramePr>
              <p:nvPr/>
            </p:nvGraphicFramePr>
            <p:xfrm>
              <a:off x="4682708" y="5271117"/>
              <a:ext cx="775362" cy="436141"/>
            </p:xfrm>
            <a:graphic>
              <a:graphicData uri="http://schemas.microsoft.com/office/powerpoint/2016/slidezoom">
                <pslz:sldZm>
                  <pslz:sldZmObj sldId="477" cId="1522870957">
                    <pslz:zmPr id="{18526DA6-4F1E-4429-A845-F0FC4AD9E996}" returnToParent="0" transitionDur="1000">
                      <p166:blipFill xmlns:p166="http://schemas.microsoft.com/office/powerpoint/2016/6/main">
                        <a:blip r:embed="rId4"/>
                        <a:stretch>
                          <a:fillRect/>
                        </a:stretch>
                      </p166:blipFill>
                      <p166:spPr xmlns:p166="http://schemas.microsoft.com/office/powerpoint/2016/6/main">
                        <a:xfrm>
                          <a:off x="0" y="0"/>
                          <a:ext cx="775362" cy="436141"/>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872B75F0-3B18-447E-BF39-70AD2C9BC3E2}"/>
                  </a:ext>
                </a:extLst>
              </p:cNvPr>
              <p:cNvPicPr>
                <a:picLocks noGrp="1" noRot="1" noChangeAspect="1" noMove="1" noResize="1" noEditPoints="1" noAdjustHandles="1" noChangeArrowheads="1" noChangeShapeType="1"/>
              </p:cNvPicPr>
              <p:nvPr/>
            </p:nvPicPr>
            <p:blipFill>
              <a:blip r:embed="rId5"/>
              <a:stretch>
                <a:fillRect/>
              </a:stretch>
            </p:blipFill>
            <p:spPr>
              <a:xfrm>
                <a:off x="4682708" y="5271117"/>
                <a:ext cx="775362" cy="436141"/>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A00FC335-B5C9-4C55-AEF5-2833AD566CF9}"/>
              </a:ext>
            </a:extLst>
          </p:cNvPr>
          <p:cNvSpPr txBox="1"/>
          <p:nvPr/>
        </p:nvSpPr>
        <p:spPr>
          <a:xfrm>
            <a:off x="0" y="3260561"/>
            <a:ext cx="12192000" cy="1815882"/>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19:21</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after these things were finished, Paul purposed in the Spirit to go to 	Jerusalem after he had passed through Macedonia and Achaia, saying, "After I 	have been there,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must also see Rome.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B526885-6185-4F0A-804A-6ECBC1107737}"/>
              </a:ext>
            </a:extLst>
          </p:cNvPr>
          <p:cNvSpPr txBox="1"/>
          <p:nvPr/>
        </p:nvSpPr>
        <p:spPr>
          <a:xfrm>
            <a:off x="0" y="3260561"/>
            <a:ext cx="12192000" cy="138499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always in my prayers making request,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perhaps now at last by the will of God I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may succeed in coming to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BCDB5C5-19D5-4A2B-8324-2C70903A9EDB}"/>
              </a:ext>
            </a:extLst>
          </p:cNvPr>
          <p:cNvSpPr txBox="1"/>
          <p:nvPr/>
        </p:nvSpPr>
        <p:spPr>
          <a:xfrm>
            <a:off x="0" y="3260561"/>
            <a:ext cx="12192000" cy="310854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15:30-32</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 urge you, brethren, by our Lord Jesus Christ and by the love of the Spirit, 	to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strive together with me in your prayers to God for 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I may be rescued from those who are disobedient in Judea,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my 	service for Jerusalem may prove acceptable to the saints;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I may come to you in joy by the will of 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find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refreshing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rest in 	your company.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BC05374A-A6F7-46B1-8264-2B8098F39655}"/>
              </a:ext>
            </a:extLst>
          </p:cNvPr>
          <p:cNvSpPr txBox="1"/>
          <p:nvPr/>
        </p:nvSpPr>
        <p:spPr>
          <a:xfrm>
            <a:off x="0" y="3260561"/>
            <a:ext cx="12192000" cy="310854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4:13-16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Come now, you who say, "Today or tomorrow we will go to such and such a city, 	and spend a year there and engage in business and make a profit."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Yet you do not know what your life will be like tomorrow. You are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vapor 	that appears for a little while and then vanishes away.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Instead,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ought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say,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the Lord wills, we will live and also do this or that."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as it is, you boast in your arrogance; all such boasting is evil.</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56E492D-D4D5-4C55-8E88-6DD615734D58}"/>
              </a:ext>
            </a:extLst>
          </p:cNvPr>
          <p:cNvSpPr txBox="1"/>
          <p:nvPr/>
        </p:nvSpPr>
        <p:spPr>
          <a:xfrm>
            <a:off x="0" y="3260561"/>
            <a:ext cx="12192000" cy="3108543"/>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6:1-3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leaving the elementary teaching about the Christ,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let us press on to 	maturity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laying again a foundation of repentance from dead works and of 	faith toward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instruction about washings and laying on of hands, and the resurrection of the 	dead and eternal judgment.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this we will do,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God permits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1944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8"/>
                                        </p:tgtEl>
                                        <p:attrNameLst>
                                          <p:attrName>ppt_w</p:attrName>
                                        </p:attrNameLst>
                                      </p:cBhvr>
                                      <p:tavLst>
                                        <p:tav tm="0">
                                          <p:val>
                                            <p:strVal val="ppt_w"/>
                                          </p:val>
                                        </p:tav>
                                        <p:tav tm="100000">
                                          <p:val>
                                            <p:fltVal val="0"/>
                                          </p:val>
                                        </p:tav>
                                      </p:tavLst>
                                    </p:anim>
                                    <p:anim calcmode="lin" valueType="num">
                                      <p:cBhvr>
                                        <p:cTn id="60" dur="500"/>
                                        <p:tgtEl>
                                          <p:spTgt spid="8"/>
                                        </p:tgtEl>
                                        <p:attrNameLst>
                                          <p:attrName>ppt_h</p:attrName>
                                        </p:attrNameLst>
                                      </p:cBhvr>
                                      <p:tavLst>
                                        <p:tav tm="0">
                                          <p:val>
                                            <p:strVal val="ppt_h"/>
                                          </p:val>
                                        </p:tav>
                                        <p:tav tm="100000">
                                          <p:val>
                                            <p:fltVal val="0"/>
                                          </p:val>
                                        </p:tav>
                                      </p:tavLst>
                                    </p:anim>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9"/>
                                        </p:tgtEl>
                                        <p:attrNameLst>
                                          <p:attrName>ppt_w</p:attrName>
                                        </p:attrNameLst>
                                      </p:cBhvr>
                                      <p:tavLst>
                                        <p:tav tm="0">
                                          <p:val>
                                            <p:strVal val="ppt_w"/>
                                          </p:val>
                                        </p:tav>
                                        <p:tav tm="100000">
                                          <p:val>
                                            <p:fltVal val="0"/>
                                          </p:val>
                                        </p:tav>
                                      </p:tavLst>
                                    </p:anim>
                                    <p:anim calcmode="lin" valueType="num">
                                      <p:cBhvr>
                                        <p:cTn id="74" dur="500"/>
                                        <p:tgtEl>
                                          <p:spTgt spid="9"/>
                                        </p:tgtEl>
                                        <p:attrNameLst>
                                          <p:attrName>ppt_h</p:attrName>
                                        </p:attrNameLst>
                                      </p:cBhvr>
                                      <p:tavLst>
                                        <p:tav tm="0">
                                          <p:val>
                                            <p:strVal val="ppt_h"/>
                                          </p:val>
                                        </p:tav>
                                        <p:tav tm="100000">
                                          <p:val>
                                            <p:fltVal val="0"/>
                                          </p:val>
                                        </p:tav>
                                      </p:tavLst>
                                    </p:anim>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2" grpId="0" animBg="1"/>
      <p:bldP spid="2" grpId="1" animBg="1"/>
      <p:bldP spid="9" grpId="0" animBg="1"/>
      <p:bldP spid="9"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454F-73DA-4FA7-830D-5B3662D5E026}"/>
              </a:ext>
            </a:extLst>
          </p:cNvPr>
          <p:cNvSpPr>
            <a:spLocks noGrp="1"/>
          </p:cNvSpPr>
          <p:nvPr>
            <p:ph type="ctrTitle"/>
          </p:nvPr>
        </p:nvSpPr>
        <p:spPr>
          <a:xfrm>
            <a:off x="8081817" y="1086415"/>
            <a:ext cx="4068289" cy="1078843"/>
          </a:xfrm>
          <a:noFill/>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ACTS 18:23 </a:t>
            </a:r>
          </a:p>
        </p:txBody>
      </p:sp>
      <p:sp>
        <p:nvSpPr>
          <p:cNvPr id="3" name="Subtitle 2">
            <a:extLst>
              <a:ext uri="{FF2B5EF4-FFF2-40B4-BE49-F238E27FC236}">
                <a16:creationId xmlns:a16="http://schemas.microsoft.com/office/drawing/2014/main" id="{BE7FF5B0-647F-42CD-8C0F-2D14457FDF69}"/>
              </a:ext>
            </a:extLst>
          </p:cNvPr>
          <p:cNvSpPr>
            <a:spLocks noGrp="1"/>
          </p:cNvSpPr>
          <p:nvPr>
            <p:ph type="subTitle" idx="1"/>
          </p:nvPr>
        </p:nvSpPr>
        <p:spPr>
          <a:xfrm>
            <a:off x="7745506" y="2782316"/>
            <a:ext cx="4404601" cy="1581454"/>
          </a:xfrm>
          <a:noFill/>
        </p:spPr>
        <p:txBody>
          <a:bodyPr>
            <a:noAutofit/>
          </a:bodyPr>
          <a:lstStyle/>
          <a:p>
            <a:r>
              <a:rPr lang="en-US" sz="2800" dirty="0">
                <a:solidFill>
                  <a:schemeClr val="bg1"/>
                </a:solidFill>
                <a:latin typeface="Times New Roman" panose="02020603050405020304" pitchFamily="18" charset="0"/>
                <a:cs typeface="Times New Roman" panose="02020603050405020304" pitchFamily="18" charset="0"/>
              </a:rPr>
              <a:t>PAUL’S </a:t>
            </a:r>
          </a:p>
          <a:p>
            <a:r>
              <a:rPr lang="en-US" sz="2800" dirty="0">
                <a:solidFill>
                  <a:schemeClr val="bg1"/>
                </a:solidFill>
                <a:latin typeface="Times New Roman" panose="02020603050405020304" pitchFamily="18" charset="0"/>
                <a:cs typeface="Times New Roman" panose="02020603050405020304" pitchFamily="18" charset="0"/>
              </a:rPr>
              <a:t>3</a:t>
            </a:r>
            <a:r>
              <a:rPr lang="en-US" sz="2800" baseline="30000" dirty="0">
                <a:solidFill>
                  <a:schemeClr val="bg1"/>
                </a:solidFill>
                <a:latin typeface="Times New Roman" panose="02020603050405020304" pitchFamily="18" charset="0"/>
                <a:cs typeface="Times New Roman" panose="02020603050405020304" pitchFamily="18" charset="0"/>
              </a:rPr>
              <a:t>rd</a:t>
            </a:r>
            <a:r>
              <a:rPr lang="en-US" sz="2800" dirty="0">
                <a:solidFill>
                  <a:schemeClr val="bg1"/>
                </a:solidFill>
                <a:latin typeface="Times New Roman" panose="02020603050405020304" pitchFamily="18" charset="0"/>
                <a:cs typeface="Times New Roman" panose="02020603050405020304" pitchFamily="18" charset="0"/>
              </a:rPr>
              <a:t> MISSIONARY</a:t>
            </a:r>
          </a:p>
          <a:p>
            <a:r>
              <a:rPr lang="en-US" sz="2800" dirty="0">
                <a:solidFill>
                  <a:schemeClr val="bg1"/>
                </a:solidFill>
                <a:latin typeface="Times New Roman" panose="02020603050405020304" pitchFamily="18" charset="0"/>
                <a:cs typeface="Times New Roman" panose="02020603050405020304" pitchFamily="18" charset="0"/>
              </a:rPr>
              <a:t>JOURNEY BEGINS</a:t>
            </a:r>
          </a:p>
          <a:p>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4F0DC33A-03D8-4C03-B2C7-A47D7BCB998F}"/>
              </a:ext>
            </a:extLst>
          </p:cNvPr>
          <p:cNvCxnSpPr/>
          <p:nvPr/>
        </p:nvCxnSpPr>
        <p:spPr>
          <a:xfrm>
            <a:off x="8081818" y="2417293"/>
            <a:ext cx="41101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FBEA7B2-C3B7-4D1B-B394-EDEF0FEE95ED}"/>
              </a:ext>
            </a:extLst>
          </p:cNvPr>
          <p:cNvGrpSpPr/>
          <p:nvPr/>
        </p:nvGrpSpPr>
        <p:grpSpPr>
          <a:xfrm>
            <a:off x="0" y="0"/>
            <a:ext cx="8081818" cy="6858000"/>
            <a:chOff x="0" y="0"/>
            <a:chExt cx="8081818" cy="6858000"/>
          </a:xfrm>
        </p:grpSpPr>
        <p:pic>
          <p:nvPicPr>
            <p:cNvPr id="7" name="Picture 6" descr="A close up of a map&#10;&#10;Description generated with high confidence">
              <a:extLst>
                <a:ext uri="{FF2B5EF4-FFF2-40B4-BE49-F238E27FC236}">
                  <a16:creationId xmlns:a16="http://schemas.microsoft.com/office/drawing/2014/main" id="{FC56DE6B-FA15-4BB4-9B64-8A171B3F2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81818" cy="6858000"/>
            </a:xfrm>
            <a:prstGeom prst="rect">
              <a:avLst/>
            </a:prstGeom>
          </p:spPr>
        </p:pic>
        <p:sp>
          <p:nvSpPr>
            <p:cNvPr id="4" name="TextBox 3">
              <a:extLst>
                <a:ext uri="{FF2B5EF4-FFF2-40B4-BE49-F238E27FC236}">
                  <a16:creationId xmlns:a16="http://schemas.microsoft.com/office/drawing/2014/main" id="{3D943CAD-3630-409C-A821-CD5531C2D80B}"/>
                </a:ext>
              </a:extLst>
            </p:cNvPr>
            <p:cNvSpPr txBox="1"/>
            <p:nvPr/>
          </p:nvSpPr>
          <p:spPr>
            <a:xfrm>
              <a:off x="1530034" y="5432082"/>
              <a:ext cx="1104517" cy="230832"/>
            </a:xfrm>
            <a:prstGeom prst="rect">
              <a:avLst/>
            </a:prstGeom>
            <a:solidFill>
              <a:schemeClr val="bg1"/>
            </a:solidFill>
            <a:ln w="38100">
              <a:solidFill>
                <a:schemeClr val="bg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Acts 18:23 --  21:16</a:t>
              </a:r>
            </a:p>
          </p:txBody>
        </p:sp>
      </p:grpSp>
    </p:spTree>
    <p:extLst>
      <p:ext uri="{BB962C8B-B14F-4D97-AF65-F5344CB8AC3E}">
        <p14:creationId xmlns:p14="http://schemas.microsoft.com/office/powerpoint/2010/main" val="19225646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E62417-7394-4DBA-BE15-AAA592E43D53}"/>
              </a:ext>
            </a:extLst>
          </p:cNvPr>
          <p:cNvSpPr txBox="1"/>
          <p:nvPr/>
        </p:nvSpPr>
        <p:spPr>
          <a:xfrm>
            <a:off x="0" y="0"/>
            <a:ext cx="12192000" cy="2477601"/>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18:23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having spent some time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left and passed successively through the 	Galatian region and Phrygia, strengthening all the disciples.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We do not know how much time Paul spent at Antioch of Syria. He starts out his 	3</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missionary journey much as he had started his second.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15:36-41</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F75F200-47D0-4F4A-AC19-B60C500CC181}"/>
                  </a:ext>
                </a:extLst>
              </p:cNvPr>
              <p:cNvGraphicFramePr>
                <a:graphicFrameLocks noChangeAspect="1"/>
              </p:cNvGraphicFramePr>
              <p:nvPr/>
            </p:nvGraphicFramePr>
            <p:xfrm>
              <a:off x="10844946" y="2044673"/>
              <a:ext cx="691329" cy="388872"/>
            </p:xfrm>
            <a:graphic>
              <a:graphicData uri="http://schemas.microsoft.com/office/powerpoint/2016/slidezoom">
                <pslz:sldZm>
                  <pslz:sldZmObj sldId="5196" cId="4196480510">
                    <pslz:zmPr id="{DB398E4F-7D00-431D-B576-E75D09C60878}" returnToParent="0" transitionDur="1000">
                      <p166:blipFill xmlns:p166="http://schemas.microsoft.com/office/powerpoint/2016/6/main">
                        <a:blip r:embed="rId3"/>
                        <a:stretch>
                          <a:fillRect/>
                        </a:stretch>
                      </p166:blipFill>
                      <p166:spPr xmlns:p166="http://schemas.microsoft.com/office/powerpoint/2016/6/main">
                        <a:xfrm>
                          <a:off x="0" y="0"/>
                          <a:ext cx="691329" cy="38887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EF75F200-47D0-4F4A-AC19-B60C500CC181}"/>
                  </a:ext>
                </a:extLst>
              </p:cNvPr>
              <p:cNvPicPr>
                <a:picLocks noGrp="1" noRot="1" noChangeAspect="1" noMove="1" noResize="1" noEditPoints="1" noAdjustHandles="1" noChangeArrowheads="1" noChangeShapeType="1"/>
              </p:cNvPicPr>
              <p:nvPr/>
            </p:nvPicPr>
            <p:blipFill>
              <a:blip r:embed="rId4"/>
              <a:stretch>
                <a:fillRect/>
              </a:stretch>
            </p:blipFill>
            <p:spPr>
              <a:xfrm>
                <a:off x="10844946" y="2044673"/>
                <a:ext cx="691329" cy="388872"/>
              </a:xfrm>
              <a:prstGeom prst="rect">
                <a:avLst/>
              </a:prstGeom>
              <a:ln w="3175">
                <a:solidFill>
                  <a:prstClr val="ltGray"/>
                </a:solidFill>
              </a:ln>
            </p:spPr>
          </p:pic>
        </mc:Fallback>
      </mc:AlternateContent>
      <p:sp>
        <p:nvSpPr>
          <p:cNvPr id="4" name="TextBox 3">
            <a:extLst>
              <a:ext uri="{FF2B5EF4-FFF2-40B4-BE49-F238E27FC236}">
                <a16:creationId xmlns:a16="http://schemas.microsoft.com/office/drawing/2014/main" id="{EBC82396-2456-42A1-9E7F-626C5FC5273D}"/>
              </a:ext>
            </a:extLst>
          </p:cNvPr>
          <p:cNvSpPr txBox="1"/>
          <p:nvPr/>
        </p:nvSpPr>
        <p:spPr>
          <a:xfrm>
            <a:off x="0" y="2491408"/>
            <a:ext cx="12192000" cy="3539430"/>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some days Paul said to Barnabas, "Let us return and visit the brethren in 	every city in which we proclaimed the word of the Lord,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see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they are."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Barnabas wanted to take John, called Mark, along with them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kept insisting that they should not take him along who had deserted 	them in Pamphylia and had not gone with them to the work.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occurred such a sharp disagreement that they separated from one 	another, and Barnabas took Mark with him and sailed away to Cyprus. </a:t>
            </a:r>
          </a:p>
        </p:txBody>
      </p:sp>
      <p:sp>
        <p:nvSpPr>
          <p:cNvPr id="5" name="TextBox 4">
            <a:extLst>
              <a:ext uri="{FF2B5EF4-FFF2-40B4-BE49-F238E27FC236}">
                <a16:creationId xmlns:a16="http://schemas.microsoft.com/office/drawing/2014/main" id="{1DA79518-3302-4D20-B410-182229D4DC12}"/>
              </a:ext>
            </a:extLst>
          </p:cNvPr>
          <p:cNvSpPr txBox="1"/>
          <p:nvPr/>
        </p:nvSpPr>
        <p:spPr>
          <a:xfrm>
            <a:off x="0" y="3006182"/>
            <a:ext cx="12192000" cy="3139321"/>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chose Silas and left, being committed by the brethren to the grace of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was traveling through Syria and Cilicia, strengthening the churches.</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444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5"/>
                                        </p:tgtEl>
                                        <p:attrNameLst>
                                          <p:attrName>ppt_w</p:attrName>
                                        </p:attrNameLst>
                                      </p:cBhvr>
                                      <p:tavLst>
                                        <p:tav tm="0">
                                          <p:val>
                                            <p:strVal val="ppt_w"/>
                                          </p:val>
                                        </p:tav>
                                        <p:tav tm="100000">
                                          <p:val>
                                            <p:fltVal val="0"/>
                                          </p:val>
                                        </p:tav>
                                      </p:tavLst>
                                    </p:anim>
                                    <p:anim calcmode="lin" valueType="num">
                                      <p:cBhvr>
                                        <p:cTn id="27" dur="500"/>
                                        <p:tgtEl>
                                          <p:spTgt spid="5"/>
                                        </p:tgtEl>
                                        <p:attrNameLst>
                                          <p:attrName>ppt_h</p:attrName>
                                        </p:attrNameLst>
                                      </p:cBhvr>
                                      <p:tavLst>
                                        <p:tav tm="0">
                                          <p:val>
                                            <p:strVal val="ppt_h"/>
                                          </p:val>
                                        </p:tav>
                                        <p:tav tm="100000">
                                          <p:val>
                                            <p:fltVal val="0"/>
                                          </p:val>
                                        </p:tav>
                                      </p:tavLst>
                                    </p:anim>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E62417-7394-4DBA-BE15-AAA592E43D53}"/>
              </a:ext>
            </a:extLst>
          </p:cNvPr>
          <p:cNvSpPr txBox="1"/>
          <p:nvPr/>
        </p:nvSpPr>
        <p:spPr>
          <a:xfrm>
            <a:off x="0" y="0"/>
            <a:ext cx="12192000" cy="677108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18:24-25</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a Jew named Apollos, an Alexandrian by birth, an eloquent man, came to 	Ephesus; and he was mighty in the Scriptures.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This man had been instructed in the way of the Lord; and being fervent in spirit, 	he was speaking and teaching accurately the things concerning Jesus, being 	acquainted only with the baptism of John;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Jew named Apollos:</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Alexandrian by birth: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map)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Eloquent and mighty in scriptures: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Learned and mighty in scriptures</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Instructed in the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“way of the Lord”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3:10-18</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fervent in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simply that his inner man was zealous to serve God</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teaching accurately things concerning Jesus: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26</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 Knowing, understanding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only the baptism of John: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28:18; Ac 2:38</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767AA8E-A135-4CC2-B954-284BCD44381D}"/>
                  </a:ext>
                </a:extLst>
              </p:cNvPr>
              <p:cNvGraphicFramePr>
                <a:graphicFrameLocks noChangeAspect="1"/>
              </p:cNvGraphicFramePr>
              <p:nvPr/>
            </p:nvGraphicFramePr>
            <p:xfrm>
              <a:off x="5956820" y="3422476"/>
              <a:ext cx="605511" cy="340600"/>
            </p:xfrm>
            <a:graphic>
              <a:graphicData uri="http://schemas.microsoft.com/office/powerpoint/2016/slidezoom">
                <pslz:sldZm>
                  <pslz:sldZmObj sldId="481" cId="1433865254">
                    <pslz:zmPr id="{A5CE4D1B-EBEE-4FBB-91C9-14520DFD2660}" returnToParent="0" transitionDur="1000">
                      <p166:blipFill xmlns:p166="http://schemas.microsoft.com/office/powerpoint/2016/6/main">
                        <a:blip r:embed="rId4"/>
                        <a:stretch>
                          <a:fillRect/>
                        </a:stretch>
                      </p166:blipFill>
                      <p166:spPr xmlns:p166="http://schemas.microsoft.com/office/powerpoint/2016/6/main">
                        <a:xfrm>
                          <a:off x="0" y="0"/>
                          <a:ext cx="605511" cy="34060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767AA8E-A135-4CC2-B954-284BCD44381D}"/>
                  </a:ext>
                </a:extLst>
              </p:cNvPr>
              <p:cNvPicPr>
                <a:picLocks noGrp="1" noRot="1" noChangeAspect="1" noMove="1" noResize="1" noEditPoints="1" noAdjustHandles="1" noChangeArrowheads="1" noChangeShapeType="1"/>
              </p:cNvPicPr>
              <p:nvPr/>
            </p:nvPicPr>
            <p:blipFill>
              <a:blip r:embed="rId5"/>
              <a:stretch>
                <a:fillRect/>
              </a:stretch>
            </p:blipFill>
            <p:spPr>
              <a:xfrm>
                <a:off x="5956820" y="3422476"/>
                <a:ext cx="605511" cy="340600"/>
              </a:xfrm>
              <a:prstGeom prst="rect">
                <a:avLst/>
              </a:prstGeom>
              <a:ln w="3175">
                <a:solidFill>
                  <a:prstClr val="ltGray"/>
                </a:solidFill>
              </a:ln>
            </p:spPr>
          </p:pic>
        </mc:Fallback>
      </mc:AlternateContent>
      <p:sp>
        <p:nvSpPr>
          <p:cNvPr id="9" name="TextBox 8">
            <a:extLst>
              <a:ext uri="{FF2B5EF4-FFF2-40B4-BE49-F238E27FC236}">
                <a16:creationId xmlns:a16="http://schemas.microsoft.com/office/drawing/2014/main" id="{59F51943-AD56-470E-9923-5BCAA41FA128}"/>
              </a:ext>
            </a:extLst>
          </p:cNvPr>
          <p:cNvSpPr txBox="1"/>
          <p:nvPr/>
        </p:nvSpPr>
        <p:spPr>
          <a:xfrm>
            <a:off x="0" y="2755557"/>
            <a:ext cx="12192000" cy="2908489"/>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18:26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began to speak out boldly in the synagogue. But when Priscilla and Aquila 	heard him, they took him aside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explained to him the way of God more 	accurately.</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5227ECB-0C5F-45BC-B56D-EB04FCF94864}"/>
              </a:ext>
            </a:extLst>
          </p:cNvPr>
          <p:cNvSpPr txBox="1"/>
          <p:nvPr/>
        </p:nvSpPr>
        <p:spPr>
          <a:xfrm>
            <a:off x="0" y="2669058"/>
            <a:ext cx="12192000" cy="353943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Jesus came up and spoke to them, saying, "All authority has been given to 	Me in heaven and on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 therefore and make disciples of all the nations,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baptizing them in the name 	of the Father and the Son and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teaching them to observe all that I commanded you; and lo, I am with you 	always, even to the end of the age."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14B7A00B-658B-4050-8275-641E4F883D08}"/>
              </a:ext>
            </a:extLst>
          </p:cNvPr>
          <p:cNvSpPr txBox="1"/>
          <p:nvPr/>
        </p:nvSpPr>
        <p:spPr>
          <a:xfrm>
            <a:off x="0" y="2669058"/>
            <a:ext cx="12192000" cy="3539430"/>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"Repent, and each of you be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baptized in the name of Jesus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forgiveness of your sins; and you will receive the gift of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537FF04C-5428-4465-B46D-D58F8F42CC6F}"/>
              </a:ext>
            </a:extLst>
          </p:cNvPr>
          <p:cNvSpPr txBox="1"/>
          <p:nvPr/>
        </p:nvSpPr>
        <p:spPr>
          <a:xfrm>
            <a:off x="0" y="0"/>
            <a:ext cx="12192000" cy="4401205"/>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3:10-18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crowds were questioning him, saying, "Then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would answer and say to them, "The man who has two tunics is to share 	with him who has none; and he who has food is to do likewise."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tax collectors also came to be baptized, and they said to him, "Teacher,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said to them, "Collect no more than what you have been ordered to."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soldiers were questioning him, saying,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about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 what shall we 	do?" And he said to them, "Do not take money from anyone by force, or accuse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falsely, and be content with your wages." </a:t>
            </a:r>
          </a:p>
        </p:txBody>
      </p:sp>
      <p:sp>
        <p:nvSpPr>
          <p:cNvPr id="8" name="TextBox 7">
            <a:extLst>
              <a:ext uri="{FF2B5EF4-FFF2-40B4-BE49-F238E27FC236}">
                <a16:creationId xmlns:a16="http://schemas.microsoft.com/office/drawing/2014/main" id="{69B564A7-4781-46C0-B4C9-BDE565718980}"/>
              </a:ext>
            </a:extLst>
          </p:cNvPr>
          <p:cNvSpPr txBox="1"/>
          <p:nvPr/>
        </p:nvSpPr>
        <p:spPr>
          <a:xfrm>
            <a:off x="0" y="506627"/>
            <a:ext cx="12192000" cy="3970318"/>
          </a:xfrm>
          <a:prstGeom prst="rect">
            <a:avLst/>
          </a:prstGeom>
          <a:solidFill>
            <a:schemeClr val="bg1"/>
          </a:solidFill>
          <a:ln w="38100">
            <a:solidFill>
              <a:srgbClr val="0000FF"/>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while the people were in a state of expectation and all were wondering in 	their hearts about John, as to whether he was the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John answered and said to them all, "As for me, I baptize you with water; but 	One is coming who is mightier than I, and I am not fit to untie the thong of His 	sandals; He will baptize you with the Holy Spirit and fire.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winnowing fork is in His hand to thoroughly clear His threshing floor, and 	to gather the wheat into His barn; but He will burn up the chaff with 	unquenchable fire."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with many other exhortations he preached the gospel to the people.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823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8"/>
                                        </p:tgtEl>
                                        <p:attrNameLst>
                                          <p:attrName>ppt_w</p:attrName>
                                        </p:attrNameLst>
                                      </p:cBhvr>
                                      <p:tavLst>
                                        <p:tav tm="0">
                                          <p:val>
                                            <p:strVal val="ppt_w"/>
                                          </p:val>
                                        </p:tav>
                                        <p:tav tm="100000">
                                          <p:val>
                                            <p:fltVal val="0"/>
                                          </p:val>
                                        </p:tav>
                                      </p:tavLst>
                                    </p:anim>
                                    <p:anim calcmode="lin" valueType="num">
                                      <p:cBhvr>
                                        <p:cTn id="41" dur="500"/>
                                        <p:tgtEl>
                                          <p:spTgt spid="8"/>
                                        </p:tgtEl>
                                        <p:attrNameLst>
                                          <p:attrName>ppt_h</p:attrName>
                                        </p:attrNameLst>
                                      </p:cBhvr>
                                      <p:tavLst>
                                        <p:tav tm="0">
                                          <p:val>
                                            <p:strVal val="ppt_h"/>
                                          </p:val>
                                        </p:tav>
                                        <p:tav tm="100000">
                                          <p:val>
                                            <p:fltVal val="0"/>
                                          </p:val>
                                        </p:tav>
                                      </p:tavLst>
                                    </p:anim>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
                                        </p:tgtEl>
                                        <p:attrNameLst>
                                          <p:attrName>ppt_w</p:attrName>
                                        </p:attrNameLst>
                                      </p:cBhvr>
                                      <p:tavLst>
                                        <p:tav tm="0">
                                          <p:val>
                                            <p:strVal val="ppt_w"/>
                                          </p:val>
                                        </p:tav>
                                        <p:tav tm="100000">
                                          <p:val>
                                            <p:fltVal val="0"/>
                                          </p:val>
                                        </p:tav>
                                      </p:tavLst>
                                    </p:anim>
                                    <p:anim calcmode="lin" valueType="num">
                                      <p:cBhvr>
                                        <p:cTn id="46" dur="500"/>
                                        <p:tgtEl>
                                          <p:spTgt spid="2"/>
                                        </p:tgtEl>
                                        <p:attrNameLst>
                                          <p:attrName>ppt_h</p:attrName>
                                        </p:attrNameLst>
                                      </p:cBhvr>
                                      <p:tavLst>
                                        <p:tav tm="0">
                                          <p:val>
                                            <p:strVal val="ppt_h"/>
                                          </p:val>
                                        </p:tav>
                                        <p:tav tm="100000">
                                          <p:val>
                                            <p:fltVal val="0"/>
                                          </p:val>
                                        </p:tav>
                                      </p:tavLst>
                                    </p:anim>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10"/>
                                        </p:tgtEl>
                                        <p:attrNameLst>
                                          <p:attrName>ppt_w</p:attrName>
                                        </p:attrNameLst>
                                      </p:cBhvr>
                                      <p:tavLst>
                                        <p:tav tm="0">
                                          <p:val>
                                            <p:strVal val="ppt_w"/>
                                          </p:val>
                                        </p:tav>
                                        <p:tav tm="100000">
                                          <p:val>
                                            <p:fltVal val="0"/>
                                          </p:val>
                                        </p:tav>
                                      </p:tavLst>
                                    </p:anim>
                                    <p:anim calcmode="lin" valueType="num">
                                      <p:cBhvr>
                                        <p:cTn id="86" dur="500"/>
                                        <p:tgtEl>
                                          <p:spTgt spid="10"/>
                                        </p:tgtEl>
                                        <p:attrNameLst>
                                          <p:attrName>ppt_h</p:attrName>
                                        </p:attrNameLst>
                                      </p:cBhvr>
                                      <p:tavLst>
                                        <p:tav tm="0">
                                          <p:val>
                                            <p:strVal val="ppt_h"/>
                                          </p:val>
                                        </p:tav>
                                        <p:tav tm="100000">
                                          <p:val>
                                            <p:fltVal val="0"/>
                                          </p:val>
                                        </p:tav>
                                      </p:tavLst>
                                    </p:anim>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ppt_w</p:attrName>
                                        </p:attrNameLst>
                                      </p:cBhvr>
                                      <p:tavLst>
                                        <p:tav tm="0">
                                          <p:val>
                                            <p:fltVal val="0"/>
                                          </p:val>
                                        </p:tav>
                                        <p:tav tm="100000">
                                          <p:val>
                                            <p:strVal val="#ppt_w"/>
                                          </p:val>
                                        </p:tav>
                                      </p:tavLst>
                                    </p:anim>
                                    <p:anim calcmode="lin" valueType="num">
                                      <p:cBhvr>
                                        <p:cTn id="94" dur="500" fill="hold"/>
                                        <p:tgtEl>
                                          <p:spTgt spid="11"/>
                                        </p:tgtEl>
                                        <p:attrNameLst>
                                          <p:attrName>ppt_h</p:attrName>
                                        </p:attrNameLst>
                                      </p:cBhvr>
                                      <p:tavLst>
                                        <p:tav tm="0">
                                          <p:val>
                                            <p:fltVal val="0"/>
                                          </p:val>
                                        </p:tav>
                                        <p:tav tm="100000">
                                          <p:val>
                                            <p:strVal val="#ppt_h"/>
                                          </p:val>
                                        </p:tav>
                                      </p:tavLst>
                                    </p:anim>
                                    <p:animEffect transition="in" filter="fade">
                                      <p:cBhvr>
                                        <p:cTn id="95" dur="500"/>
                                        <p:tgtEl>
                                          <p:spTgt spid="11"/>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11"/>
                                        </p:tgtEl>
                                        <p:attrNameLst>
                                          <p:attrName>ppt_w</p:attrName>
                                        </p:attrNameLst>
                                      </p:cBhvr>
                                      <p:tavLst>
                                        <p:tav tm="0">
                                          <p:val>
                                            <p:strVal val="ppt_w"/>
                                          </p:val>
                                        </p:tav>
                                        <p:tav tm="100000">
                                          <p:val>
                                            <p:fltVal val="0"/>
                                          </p:val>
                                        </p:tav>
                                      </p:tavLst>
                                    </p:anim>
                                    <p:anim calcmode="lin" valueType="num">
                                      <p:cBhvr>
                                        <p:cTn id="100" dur="500"/>
                                        <p:tgtEl>
                                          <p:spTgt spid="11"/>
                                        </p:tgtEl>
                                        <p:attrNameLst>
                                          <p:attrName>ppt_h</p:attrName>
                                        </p:attrNameLst>
                                      </p:cBhvr>
                                      <p:tavLst>
                                        <p:tav tm="0">
                                          <p:val>
                                            <p:strVal val="ppt_h"/>
                                          </p:val>
                                        </p:tav>
                                        <p:tav tm="100000">
                                          <p:val>
                                            <p:fltVal val="0"/>
                                          </p:val>
                                        </p:tav>
                                      </p:tavLst>
                                    </p:anim>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2" grpId="0" animBg="1"/>
      <p:bldP spid="2" grpId="1" animBg="1"/>
      <p:bldP spid="8" grpId="0" animBg="1"/>
      <p:bldP spid="8"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E62417-7394-4DBA-BE15-AAA592E43D53}"/>
              </a:ext>
            </a:extLst>
          </p:cNvPr>
          <p:cNvSpPr txBox="1"/>
          <p:nvPr/>
        </p:nvSpPr>
        <p:spPr>
          <a:xfrm>
            <a:off x="0" y="0"/>
            <a:ext cx="12192000" cy="7248138"/>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18:26-28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began to speak out boldly in the synagogue. But when Priscilla and 	Aquila heard him, they took him aside and explained to him the way of God more 	accurately.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he wanted to go across to Achaia, the brethren encouraged him and 	wrote to the disciples to welcome him; and when he had arrived, he greatly 	helped those who had believed through grace,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he powerfully refuted the Jews in public, demonstrating by the Scriptures that 	Jesus was the Christ.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Pricilla and Aquila continued to meet in the synagogue because they had not yet 	rejected listening to the gospel message: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18:19-21</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“Took him aside”: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idea of this expression is that they included him in 				their home where they could instruct him gently and privately.</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Apollos’s great knowledge assisted him in refuting the Jews at Corinth showing 	Jesus to be the Christ of prophecy.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3:6; 16:12</a:t>
            </a:r>
          </a:p>
        </p:txBody>
      </p:sp>
      <p:sp>
        <p:nvSpPr>
          <p:cNvPr id="2" name="TextBox 1">
            <a:extLst>
              <a:ext uri="{FF2B5EF4-FFF2-40B4-BE49-F238E27FC236}">
                <a16:creationId xmlns:a16="http://schemas.microsoft.com/office/drawing/2014/main" id="{4751EF2A-FF90-497B-862D-8F0270AABD61}"/>
              </a:ext>
            </a:extLst>
          </p:cNvPr>
          <p:cNvSpPr txBox="1"/>
          <p:nvPr/>
        </p:nvSpPr>
        <p:spPr>
          <a:xfrm>
            <a:off x="0" y="0"/>
            <a:ext cx="12192000" cy="3970318"/>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18:18-21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having remained many days longer, took leave of the brethren and put out 	to sea for Syria, and with him were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Priscilla and Aquila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Cenchrea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had his 	hair cut, for he was keeping a vow.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came to Ephesus, and he left them there. Now he himself entered the 	synagogue and reasoned with the Jews.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they asked him to stay for a longer time, he did not consent,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taking leave of them and saying, "I will return to you again if God wills," he 	set sail from Ephesus. </a:t>
            </a:r>
          </a:p>
        </p:txBody>
      </p:sp>
      <p:sp>
        <p:nvSpPr>
          <p:cNvPr id="4" name="TextBox 3">
            <a:extLst>
              <a:ext uri="{FF2B5EF4-FFF2-40B4-BE49-F238E27FC236}">
                <a16:creationId xmlns:a16="http://schemas.microsoft.com/office/drawing/2014/main" id="{C26C4E75-AA65-470C-9872-0E4AC4027F7D}"/>
              </a:ext>
            </a:extLst>
          </p:cNvPr>
          <p:cNvSpPr txBox="1"/>
          <p:nvPr/>
        </p:nvSpPr>
        <p:spPr>
          <a:xfrm>
            <a:off x="0" y="4085438"/>
            <a:ext cx="12192000" cy="1815882"/>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16:12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concerning Apollos our brother, I encouraged him greatly to come to you 	with the brethren; and it was not at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desire to come now, but he will come 	when he has opportunity.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BFBEDD-1256-42BF-A4C9-EEA7975707C1}"/>
              </a:ext>
            </a:extLst>
          </p:cNvPr>
          <p:cNvSpPr txBox="1"/>
          <p:nvPr/>
        </p:nvSpPr>
        <p:spPr>
          <a:xfrm>
            <a:off x="0" y="4085438"/>
            <a:ext cx="12192000" cy="1815882"/>
          </a:xfrm>
          <a:prstGeom prst="rect">
            <a:avLst/>
          </a:prstGeom>
          <a:solidFill>
            <a:schemeClr val="bg1"/>
          </a:solidFill>
          <a:ln w="38100">
            <a:solidFill>
              <a:srgbClr val="0000FF"/>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3:6</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planted, Apollos watered, but God was causing the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72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3" grpId="0" animBg="1"/>
      <p:bldP spid="3"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56577D-A6EB-41A0-A84E-EE6F4E68A246}"/>
              </a:ext>
            </a:extLst>
          </p:cNvPr>
          <p:cNvSpPr txBox="1"/>
          <p:nvPr/>
        </p:nvSpPr>
        <p:spPr>
          <a:xfrm>
            <a:off x="1271517" y="3167390"/>
            <a:ext cx="9648967" cy="523220"/>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END CHAPTER 18</a:t>
            </a:r>
          </a:p>
        </p:txBody>
      </p:sp>
    </p:spTree>
    <p:extLst>
      <p:ext uri="{BB962C8B-B14F-4D97-AF65-F5344CB8AC3E}">
        <p14:creationId xmlns:p14="http://schemas.microsoft.com/office/powerpoint/2010/main" val="3974534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0AE1796-0EAE-4D52-B389-7BCE22625D23}"/>
              </a:ext>
            </a:extLst>
          </p:cNvPr>
          <p:cNvGrpSpPr/>
          <p:nvPr/>
        </p:nvGrpSpPr>
        <p:grpSpPr>
          <a:xfrm>
            <a:off x="17" y="-1"/>
            <a:ext cx="8391878" cy="6858000"/>
            <a:chOff x="0" y="0"/>
            <a:chExt cx="12192000" cy="6858000"/>
          </a:xfrm>
        </p:grpSpPr>
        <p:pic>
          <p:nvPicPr>
            <p:cNvPr id="13" name="Picture 12" descr="A close up of a map&#10;&#10;Description generated with high confidence">
              <a:extLst>
                <a:ext uri="{FF2B5EF4-FFF2-40B4-BE49-F238E27FC236}">
                  <a16:creationId xmlns:a16="http://schemas.microsoft.com/office/drawing/2014/main" id="{95C4E28C-87B7-4982-B136-AC7DCB9D2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E522D35C-8318-436C-8C3B-39B27C811AD3}"/>
                </a:ext>
              </a:extLst>
            </p:cNvPr>
            <p:cNvSpPr txBox="1"/>
            <p:nvPr/>
          </p:nvSpPr>
          <p:spPr>
            <a:xfrm>
              <a:off x="2480654" y="5432082"/>
              <a:ext cx="1339912" cy="253916"/>
            </a:xfrm>
            <a:prstGeom prst="rect">
              <a:avLst/>
            </a:prstGeom>
            <a:solidFill>
              <a:schemeClr val="bg1"/>
            </a:solidFill>
            <a:ln w="3810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Acts 18:23 --  21:16</a:t>
              </a:r>
            </a:p>
          </p:txBody>
        </p:sp>
      </p:grpSp>
      <p:sp>
        <p:nvSpPr>
          <p:cNvPr id="15" name="Oval 14">
            <a:extLst>
              <a:ext uri="{FF2B5EF4-FFF2-40B4-BE49-F238E27FC236}">
                <a16:creationId xmlns:a16="http://schemas.microsoft.com/office/drawing/2014/main" id="{BDE31B6E-06E5-4023-9F10-17825DFE8A85}"/>
              </a:ext>
            </a:extLst>
          </p:cNvPr>
          <p:cNvSpPr/>
          <p:nvPr/>
        </p:nvSpPr>
        <p:spPr>
          <a:xfrm rot="-2940000">
            <a:off x="4026435" y="2012092"/>
            <a:ext cx="724394" cy="332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0C1C1E5-8CD5-4CBC-AFB0-F2E2B0BA257B}"/>
              </a:ext>
            </a:extLst>
          </p:cNvPr>
          <p:cNvSpPr/>
          <p:nvPr/>
        </p:nvSpPr>
        <p:spPr>
          <a:xfrm>
            <a:off x="3798134" y="5367657"/>
            <a:ext cx="724394" cy="332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F36D379E-84E0-4518-99CF-A452EC78CCCD}"/>
              </a:ext>
            </a:extLst>
          </p:cNvPr>
          <p:cNvGrpSpPr/>
          <p:nvPr/>
        </p:nvGrpSpPr>
        <p:grpSpPr>
          <a:xfrm>
            <a:off x="16" y="0"/>
            <a:ext cx="8391878" cy="6858000"/>
            <a:chOff x="0" y="0"/>
            <a:chExt cx="12192000" cy="6858000"/>
          </a:xfrm>
        </p:grpSpPr>
        <p:pic>
          <p:nvPicPr>
            <p:cNvPr id="4" name="Picture 3" descr="A close up of a map&#10;&#10;Description generated with high confidence">
              <a:extLst>
                <a:ext uri="{FF2B5EF4-FFF2-40B4-BE49-F238E27FC236}">
                  <a16:creationId xmlns:a16="http://schemas.microsoft.com/office/drawing/2014/main" id="{969B66DE-3CFD-4F79-A06D-8C965D76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F5A7CBA-0AB7-4E20-8EFA-452080B33FE1}"/>
                </a:ext>
              </a:extLst>
            </p:cNvPr>
            <p:cNvSpPr txBox="1"/>
            <p:nvPr/>
          </p:nvSpPr>
          <p:spPr>
            <a:xfrm>
              <a:off x="2480654" y="5432082"/>
              <a:ext cx="1339912" cy="253916"/>
            </a:xfrm>
            <a:prstGeom prst="rect">
              <a:avLst/>
            </a:prstGeom>
            <a:solidFill>
              <a:schemeClr val="bg1"/>
            </a:solidFill>
            <a:ln w="3810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Acts 18:23 --  21:16</a:t>
              </a:r>
            </a:p>
          </p:txBody>
        </p:sp>
      </p:grpSp>
      <p:sp>
        <p:nvSpPr>
          <p:cNvPr id="2" name="TextBox 1">
            <a:extLst>
              <a:ext uri="{FF2B5EF4-FFF2-40B4-BE49-F238E27FC236}">
                <a16:creationId xmlns:a16="http://schemas.microsoft.com/office/drawing/2014/main" id="{5FBD495E-4752-4FD2-BF2D-6EC7C16CC35A}"/>
              </a:ext>
            </a:extLst>
          </p:cNvPr>
          <p:cNvSpPr txBox="1"/>
          <p:nvPr/>
        </p:nvSpPr>
        <p:spPr>
          <a:xfrm>
            <a:off x="8391894" y="0"/>
            <a:ext cx="3800090" cy="353943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having spent 	some time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left and passed 	successively through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Galatian region and 	Phrygia, strengthening 	all the disciples. </a:t>
            </a:r>
          </a:p>
        </p:txBody>
      </p:sp>
      <p:sp>
        <p:nvSpPr>
          <p:cNvPr id="3" name="TextBox 2">
            <a:extLst>
              <a:ext uri="{FF2B5EF4-FFF2-40B4-BE49-F238E27FC236}">
                <a16:creationId xmlns:a16="http://schemas.microsoft.com/office/drawing/2014/main" id="{50483B6C-B97B-4AEB-BEBF-5BE5F0833CFF}"/>
              </a:ext>
            </a:extLst>
          </p:cNvPr>
          <p:cNvSpPr txBox="1"/>
          <p:nvPr/>
        </p:nvSpPr>
        <p:spPr>
          <a:xfrm>
            <a:off x="8391894" y="4611231"/>
            <a:ext cx="3800090" cy="224676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was traveling 	through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Syria and 	Cilicia, strengthening 	the churches.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119808CB-9F73-4180-B65A-F93FD8122628}"/>
              </a:ext>
            </a:extLst>
          </p:cNvPr>
          <p:cNvSpPr/>
          <p:nvPr/>
        </p:nvSpPr>
        <p:spPr>
          <a:xfrm rot="-1140000">
            <a:off x="5554899" y="1069641"/>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64782327-43B9-425E-A170-30C8B5635329}"/>
              </a:ext>
            </a:extLst>
          </p:cNvPr>
          <p:cNvSpPr/>
          <p:nvPr/>
        </p:nvSpPr>
        <p:spPr>
          <a:xfrm>
            <a:off x="6363197" y="2305878"/>
            <a:ext cx="724394" cy="25936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5300A46-77FD-4CDE-BDCA-B8ED270F9420}"/>
              </a:ext>
            </a:extLst>
          </p:cNvPr>
          <p:cNvSpPr/>
          <p:nvPr/>
        </p:nvSpPr>
        <p:spPr>
          <a:xfrm rot="-2940000">
            <a:off x="4026434" y="2012093"/>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275BEE1D-CCCB-4529-8975-29642C5B614E}"/>
              </a:ext>
            </a:extLst>
          </p:cNvPr>
          <p:cNvSpPr/>
          <p:nvPr/>
        </p:nvSpPr>
        <p:spPr>
          <a:xfrm>
            <a:off x="7265717" y="3146963"/>
            <a:ext cx="607622" cy="24641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23E28C4C-5813-4829-987D-101422A968DE}"/>
              </a:ext>
            </a:extLst>
          </p:cNvPr>
          <p:cNvSpPr/>
          <p:nvPr/>
        </p:nvSpPr>
        <p:spPr>
          <a:xfrm>
            <a:off x="3798133" y="5367658"/>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ction Button: Go Back or Previous 16">
            <a:hlinkClick r:id="rId4" action="ppaction://hlinksldjump" highlightClick="1"/>
            <a:extLst>
              <a:ext uri="{FF2B5EF4-FFF2-40B4-BE49-F238E27FC236}">
                <a16:creationId xmlns:a16="http://schemas.microsoft.com/office/drawing/2014/main" id="{D9BDAF81-15E1-4280-A611-31B7B42010B3}"/>
              </a:ext>
            </a:extLst>
          </p:cNvPr>
          <p:cNvSpPr/>
          <p:nvPr/>
        </p:nvSpPr>
        <p:spPr>
          <a:xfrm>
            <a:off x="11081982" y="3944203"/>
            <a:ext cx="1110001" cy="313898"/>
          </a:xfrm>
          <a:custGeom>
            <a:avLst/>
            <a:gdLst>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5" fmla="*/ 437289 w 1110001"/>
              <a:gd name="connsiteY5" fmla="*/ 156949 h 313898"/>
              <a:gd name="connsiteX6" fmla="*/ 672712 w 1110001"/>
              <a:gd name="connsiteY6" fmla="*/ 39237 h 313898"/>
              <a:gd name="connsiteX7" fmla="*/ 672712 w 1110001"/>
              <a:gd name="connsiteY7" fmla="*/ 274661 h 313898"/>
              <a:gd name="connsiteX8" fmla="*/ 437289 w 1110001"/>
              <a:gd name="connsiteY8"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5" fmla="*/ 437289 w 1110001"/>
              <a:gd name="connsiteY5" fmla="*/ 156949 h 313898"/>
              <a:gd name="connsiteX6" fmla="*/ 672712 w 1110001"/>
              <a:gd name="connsiteY6" fmla="*/ 39237 h 313898"/>
              <a:gd name="connsiteX7" fmla="*/ 672712 w 1110001"/>
              <a:gd name="connsiteY7" fmla="*/ 274661 h 313898"/>
              <a:gd name="connsiteX8" fmla="*/ 437289 w 1110001"/>
              <a:gd name="connsiteY8"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001" h="313898" stroke="0" extrusionOk="0">
                <a:moveTo>
                  <a:pt x="0" y="0"/>
                </a:moveTo>
                <a:lnTo>
                  <a:pt x="1110001" y="0"/>
                </a:lnTo>
                <a:lnTo>
                  <a:pt x="1110001" y="313898"/>
                </a:lnTo>
                <a:lnTo>
                  <a:pt x="0" y="313898"/>
                </a:lnTo>
                <a:lnTo>
                  <a:pt x="0" y="0"/>
                </a:lnTo>
                <a:close/>
                <a:moveTo>
                  <a:pt x="437289" y="156949"/>
                </a:moveTo>
                <a:lnTo>
                  <a:pt x="672712" y="39237"/>
                </a:lnTo>
                <a:lnTo>
                  <a:pt x="672712" y="274661"/>
                </a:lnTo>
                <a:lnTo>
                  <a:pt x="437289" y="156949"/>
                </a:lnTo>
                <a:close/>
              </a:path>
              <a:path w="1110001" h="313898" fill="darken" stroke="0" extrusionOk="0">
                <a:moveTo>
                  <a:pt x="437289" y="156949"/>
                </a:moveTo>
                <a:lnTo>
                  <a:pt x="672712" y="39237"/>
                </a:lnTo>
                <a:lnTo>
                  <a:pt x="672712" y="274661"/>
                </a:lnTo>
                <a:lnTo>
                  <a:pt x="437289" y="156949"/>
                </a:lnTo>
                <a:close/>
              </a:path>
              <a:path w="1110001" h="313898" fill="none" extrusionOk="0">
                <a:moveTo>
                  <a:pt x="437289" y="156949"/>
                </a:moveTo>
                <a:lnTo>
                  <a:pt x="672712" y="39237"/>
                </a:lnTo>
                <a:lnTo>
                  <a:pt x="672712" y="274661"/>
                </a:lnTo>
                <a:lnTo>
                  <a:pt x="437289" y="156949"/>
                </a:lnTo>
                <a:close/>
              </a:path>
              <a:path w="1110001" h="313898" fill="none">
                <a:moveTo>
                  <a:pt x="0" y="0"/>
                </a:moveTo>
                <a:lnTo>
                  <a:pt x="1110001" y="0"/>
                </a:lnTo>
                <a:lnTo>
                  <a:pt x="1110001" y="313898"/>
                </a:lnTo>
                <a:lnTo>
                  <a:pt x="0" y="31389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648051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0AE1796-0EAE-4D52-B389-7BCE22625D23}"/>
              </a:ext>
            </a:extLst>
          </p:cNvPr>
          <p:cNvGrpSpPr/>
          <p:nvPr/>
        </p:nvGrpSpPr>
        <p:grpSpPr>
          <a:xfrm>
            <a:off x="17" y="-1"/>
            <a:ext cx="8391878" cy="6858000"/>
            <a:chOff x="0" y="0"/>
            <a:chExt cx="12192000" cy="6858000"/>
          </a:xfrm>
        </p:grpSpPr>
        <p:pic>
          <p:nvPicPr>
            <p:cNvPr id="13" name="Picture 12" descr="A close up of a map&#10;&#10;Description generated with high confidence">
              <a:extLst>
                <a:ext uri="{FF2B5EF4-FFF2-40B4-BE49-F238E27FC236}">
                  <a16:creationId xmlns:a16="http://schemas.microsoft.com/office/drawing/2014/main" id="{95C4E28C-87B7-4982-B136-AC7DCB9D2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E522D35C-8318-436C-8C3B-39B27C811AD3}"/>
                </a:ext>
              </a:extLst>
            </p:cNvPr>
            <p:cNvSpPr txBox="1"/>
            <p:nvPr/>
          </p:nvSpPr>
          <p:spPr>
            <a:xfrm>
              <a:off x="2480654" y="5432082"/>
              <a:ext cx="1339912" cy="253916"/>
            </a:xfrm>
            <a:prstGeom prst="rect">
              <a:avLst/>
            </a:prstGeom>
            <a:solidFill>
              <a:schemeClr val="bg1"/>
            </a:solidFill>
            <a:ln w="3810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Acts 18:23 --  21:16</a:t>
              </a:r>
            </a:p>
          </p:txBody>
        </p:sp>
      </p:grpSp>
      <p:sp>
        <p:nvSpPr>
          <p:cNvPr id="15" name="Oval 14">
            <a:extLst>
              <a:ext uri="{FF2B5EF4-FFF2-40B4-BE49-F238E27FC236}">
                <a16:creationId xmlns:a16="http://schemas.microsoft.com/office/drawing/2014/main" id="{BDE31B6E-06E5-4023-9F10-17825DFE8A85}"/>
              </a:ext>
            </a:extLst>
          </p:cNvPr>
          <p:cNvSpPr/>
          <p:nvPr/>
        </p:nvSpPr>
        <p:spPr>
          <a:xfrm rot="-2940000">
            <a:off x="4026435" y="2012092"/>
            <a:ext cx="724394" cy="332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0C1C1E5-8CD5-4CBC-AFB0-F2E2B0BA257B}"/>
              </a:ext>
            </a:extLst>
          </p:cNvPr>
          <p:cNvSpPr/>
          <p:nvPr/>
        </p:nvSpPr>
        <p:spPr>
          <a:xfrm>
            <a:off x="3798134" y="5367657"/>
            <a:ext cx="724394" cy="332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F36D379E-84E0-4518-99CF-A452EC78CCCD}"/>
              </a:ext>
            </a:extLst>
          </p:cNvPr>
          <p:cNvGrpSpPr/>
          <p:nvPr/>
        </p:nvGrpSpPr>
        <p:grpSpPr>
          <a:xfrm>
            <a:off x="16" y="0"/>
            <a:ext cx="8391878" cy="6858000"/>
            <a:chOff x="0" y="0"/>
            <a:chExt cx="12192000" cy="6858000"/>
          </a:xfrm>
        </p:grpSpPr>
        <p:pic>
          <p:nvPicPr>
            <p:cNvPr id="4" name="Picture 3" descr="A close up of a map&#10;&#10;Description generated with high confidence">
              <a:extLst>
                <a:ext uri="{FF2B5EF4-FFF2-40B4-BE49-F238E27FC236}">
                  <a16:creationId xmlns:a16="http://schemas.microsoft.com/office/drawing/2014/main" id="{969B66DE-3CFD-4F79-A06D-8C965D76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F5A7CBA-0AB7-4E20-8EFA-452080B33FE1}"/>
                </a:ext>
              </a:extLst>
            </p:cNvPr>
            <p:cNvSpPr txBox="1"/>
            <p:nvPr/>
          </p:nvSpPr>
          <p:spPr>
            <a:xfrm>
              <a:off x="2480654" y="5432082"/>
              <a:ext cx="1339912" cy="253916"/>
            </a:xfrm>
            <a:prstGeom prst="rect">
              <a:avLst/>
            </a:prstGeom>
            <a:solidFill>
              <a:schemeClr val="bg1"/>
            </a:solidFill>
            <a:ln w="3810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05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Acts 18:23 --  21:16</a:t>
              </a:r>
            </a:p>
          </p:txBody>
        </p:sp>
      </p:grpSp>
      <p:sp>
        <p:nvSpPr>
          <p:cNvPr id="6" name="Oval 5">
            <a:extLst>
              <a:ext uri="{FF2B5EF4-FFF2-40B4-BE49-F238E27FC236}">
                <a16:creationId xmlns:a16="http://schemas.microsoft.com/office/drawing/2014/main" id="{119808CB-9F73-4180-B65A-F93FD8122628}"/>
              </a:ext>
            </a:extLst>
          </p:cNvPr>
          <p:cNvSpPr/>
          <p:nvPr/>
        </p:nvSpPr>
        <p:spPr>
          <a:xfrm rot="-1140000">
            <a:off x="5554899" y="1069641"/>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64782327-43B9-425E-A170-30C8B5635329}"/>
              </a:ext>
            </a:extLst>
          </p:cNvPr>
          <p:cNvSpPr/>
          <p:nvPr/>
        </p:nvSpPr>
        <p:spPr>
          <a:xfrm>
            <a:off x="6363197" y="2305878"/>
            <a:ext cx="724394" cy="25936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15300A46-77FD-4CDE-BDCA-B8ED270F9420}"/>
              </a:ext>
            </a:extLst>
          </p:cNvPr>
          <p:cNvSpPr/>
          <p:nvPr/>
        </p:nvSpPr>
        <p:spPr>
          <a:xfrm rot="-2940000">
            <a:off x="4026434" y="2012093"/>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275BEE1D-CCCB-4529-8975-29642C5B614E}"/>
              </a:ext>
            </a:extLst>
          </p:cNvPr>
          <p:cNvSpPr/>
          <p:nvPr/>
        </p:nvSpPr>
        <p:spPr>
          <a:xfrm>
            <a:off x="7265717" y="3146963"/>
            <a:ext cx="607622" cy="24641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23E28C4C-5813-4829-987D-101422A968DE}"/>
              </a:ext>
            </a:extLst>
          </p:cNvPr>
          <p:cNvSpPr/>
          <p:nvPr/>
        </p:nvSpPr>
        <p:spPr>
          <a:xfrm>
            <a:off x="3798133" y="5367658"/>
            <a:ext cx="724394" cy="33250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ction Button: Go Back or Previous 16">
            <a:hlinkClick r:id="rId4" action="ppaction://hlinksldjump" highlightClick="1"/>
            <a:extLst>
              <a:ext uri="{FF2B5EF4-FFF2-40B4-BE49-F238E27FC236}">
                <a16:creationId xmlns:a16="http://schemas.microsoft.com/office/drawing/2014/main" id="{D9BDAF81-15E1-4280-A611-31B7B42010B3}"/>
              </a:ext>
            </a:extLst>
          </p:cNvPr>
          <p:cNvSpPr/>
          <p:nvPr/>
        </p:nvSpPr>
        <p:spPr>
          <a:xfrm>
            <a:off x="10904561" y="6411949"/>
            <a:ext cx="1110001" cy="313898"/>
          </a:xfrm>
          <a:custGeom>
            <a:avLst/>
            <a:gdLst>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5" fmla="*/ 437289 w 1110001"/>
              <a:gd name="connsiteY5" fmla="*/ 156949 h 313898"/>
              <a:gd name="connsiteX6" fmla="*/ 672712 w 1110001"/>
              <a:gd name="connsiteY6" fmla="*/ 39237 h 313898"/>
              <a:gd name="connsiteX7" fmla="*/ 672712 w 1110001"/>
              <a:gd name="connsiteY7" fmla="*/ 274661 h 313898"/>
              <a:gd name="connsiteX8" fmla="*/ 437289 w 1110001"/>
              <a:gd name="connsiteY8"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 name="connsiteX5" fmla="*/ 437289 w 1110001"/>
              <a:gd name="connsiteY5" fmla="*/ 156949 h 313898"/>
              <a:gd name="connsiteX6" fmla="*/ 672712 w 1110001"/>
              <a:gd name="connsiteY6" fmla="*/ 39237 h 313898"/>
              <a:gd name="connsiteX7" fmla="*/ 672712 w 1110001"/>
              <a:gd name="connsiteY7" fmla="*/ 274661 h 313898"/>
              <a:gd name="connsiteX8" fmla="*/ 437289 w 1110001"/>
              <a:gd name="connsiteY8"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437289 w 1110001"/>
              <a:gd name="connsiteY0" fmla="*/ 156949 h 313898"/>
              <a:gd name="connsiteX1" fmla="*/ 672712 w 1110001"/>
              <a:gd name="connsiteY1" fmla="*/ 39237 h 313898"/>
              <a:gd name="connsiteX2" fmla="*/ 672712 w 1110001"/>
              <a:gd name="connsiteY2" fmla="*/ 274661 h 313898"/>
              <a:gd name="connsiteX3" fmla="*/ 437289 w 1110001"/>
              <a:gd name="connsiteY3" fmla="*/ 156949 h 313898"/>
              <a:gd name="connsiteX0" fmla="*/ 0 w 1110001"/>
              <a:gd name="connsiteY0" fmla="*/ 0 h 313898"/>
              <a:gd name="connsiteX1" fmla="*/ 1110001 w 1110001"/>
              <a:gd name="connsiteY1" fmla="*/ 0 h 313898"/>
              <a:gd name="connsiteX2" fmla="*/ 1110001 w 1110001"/>
              <a:gd name="connsiteY2" fmla="*/ 313898 h 313898"/>
              <a:gd name="connsiteX3" fmla="*/ 0 w 1110001"/>
              <a:gd name="connsiteY3" fmla="*/ 313898 h 313898"/>
              <a:gd name="connsiteX4" fmla="*/ 0 w 1110001"/>
              <a:gd name="connsiteY4" fmla="*/ 0 h 31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001" h="313898" stroke="0" extrusionOk="0">
                <a:moveTo>
                  <a:pt x="0" y="0"/>
                </a:moveTo>
                <a:lnTo>
                  <a:pt x="1110001" y="0"/>
                </a:lnTo>
                <a:lnTo>
                  <a:pt x="1110001" y="313898"/>
                </a:lnTo>
                <a:lnTo>
                  <a:pt x="0" y="313898"/>
                </a:lnTo>
                <a:lnTo>
                  <a:pt x="0" y="0"/>
                </a:lnTo>
                <a:close/>
                <a:moveTo>
                  <a:pt x="437289" y="156949"/>
                </a:moveTo>
                <a:lnTo>
                  <a:pt x="672712" y="39237"/>
                </a:lnTo>
                <a:lnTo>
                  <a:pt x="672712" y="274661"/>
                </a:lnTo>
                <a:lnTo>
                  <a:pt x="437289" y="156949"/>
                </a:lnTo>
                <a:close/>
              </a:path>
              <a:path w="1110001" h="313898" fill="darken" stroke="0" extrusionOk="0">
                <a:moveTo>
                  <a:pt x="437289" y="156949"/>
                </a:moveTo>
                <a:lnTo>
                  <a:pt x="672712" y="39237"/>
                </a:lnTo>
                <a:lnTo>
                  <a:pt x="672712" y="274661"/>
                </a:lnTo>
                <a:lnTo>
                  <a:pt x="437289" y="156949"/>
                </a:lnTo>
                <a:close/>
              </a:path>
              <a:path w="1110001" h="313898" fill="none" extrusionOk="0">
                <a:moveTo>
                  <a:pt x="437289" y="156949"/>
                </a:moveTo>
                <a:lnTo>
                  <a:pt x="672712" y="39237"/>
                </a:lnTo>
                <a:lnTo>
                  <a:pt x="672712" y="274661"/>
                </a:lnTo>
                <a:lnTo>
                  <a:pt x="437289" y="156949"/>
                </a:lnTo>
                <a:close/>
              </a:path>
              <a:path w="1110001" h="313898" fill="none">
                <a:moveTo>
                  <a:pt x="0" y="0"/>
                </a:moveTo>
                <a:lnTo>
                  <a:pt x="1110001" y="0"/>
                </a:lnTo>
                <a:lnTo>
                  <a:pt x="1110001" y="313898"/>
                </a:lnTo>
                <a:lnTo>
                  <a:pt x="0" y="31389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peech Bubble: Rectangle 18">
            <a:extLst>
              <a:ext uri="{FF2B5EF4-FFF2-40B4-BE49-F238E27FC236}">
                <a16:creationId xmlns:a16="http://schemas.microsoft.com/office/drawing/2014/main" id="{30A63ADF-DE5B-496A-A5DE-763D999D5A41}"/>
              </a:ext>
            </a:extLst>
          </p:cNvPr>
          <p:cNvSpPr/>
          <p:nvPr/>
        </p:nvSpPr>
        <p:spPr>
          <a:xfrm>
            <a:off x="4160330" y="6018663"/>
            <a:ext cx="1360174" cy="550235"/>
          </a:xfrm>
          <a:prstGeom prst="wedgeRectCallout">
            <a:avLst>
              <a:gd name="adj1" fmla="val -35884"/>
              <a:gd name="adj2" fmla="val -1111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Apollos’ birthplace </a:t>
            </a:r>
          </a:p>
        </p:txBody>
      </p:sp>
      <p:sp>
        <p:nvSpPr>
          <p:cNvPr id="20" name="TextBox 19">
            <a:extLst>
              <a:ext uri="{FF2B5EF4-FFF2-40B4-BE49-F238E27FC236}">
                <a16:creationId xmlns:a16="http://schemas.microsoft.com/office/drawing/2014/main" id="{DEBBA2AD-5965-45E0-BE71-494554CC8F66}"/>
              </a:ext>
            </a:extLst>
          </p:cNvPr>
          <p:cNvSpPr txBox="1"/>
          <p:nvPr/>
        </p:nvSpPr>
        <p:spPr>
          <a:xfrm>
            <a:off x="8391894" y="1659285"/>
            <a:ext cx="3686375" cy="3539430"/>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18:24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Now a Jew named 	Apollos, an 	Alexandrian by birth, 	an eloquent man, 	came to Ephesus; and 	he was mighty in the 	Scriptures.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386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35740-C563-43BF-9FED-3C7E0152474B}"/>
              </a:ext>
            </a:extLst>
          </p:cNvPr>
          <p:cNvPicPr>
            <a:picLocks noChangeAspect="1"/>
          </p:cNvPicPr>
          <p:nvPr/>
        </p:nvPicPr>
        <p:blipFill>
          <a:blip r:embed="rId2"/>
          <a:stretch>
            <a:fillRect/>
          </a:stretch>
        </p:blipFill>
        <p:spPr>
          <a:xfrm>
            <a:off x="2017422" y="24089"/>
            <a:ext cx="8157155" cy="6809822"/>
          </a:xfrm>
          <a:prstGeom prst="rect">
            <a:avLst/>
          </a:prstGeom>
          <a:solidFill>
            <a:schemeClr val="tx2"/>
          </a:solidFill>
        </p:spPr>
      </p:pic>
      <p:sp>
        <p:nvSpPr>
          <p:cNvPr id="3" name="Oval 2">
            <a:extLst>
              <a:ext uri="{FF2B5EF4-FFF2-40B4-BE49-F238E27FC236}">
                <a16:creationId xmlns:a16="http://schemas.microsoft.com/office/drawing/2014/main" id="{ABAB3BE4-C1DC-4063-A29E-4F05261673E5}"/>
              </a:ext>
            </a:extLst>
          </p:cNvPr>
          <p:cNvSpPr/>
          <p:nvPr/>
        </p:nvSpPr>
        <p:spPr>
          <a:xfrm rot="-660000">
            <a:off x="3001887" y="1955614"/>
            <a:ext cx="500932" cy="21941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81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36B951-CFFF-4094-8293-32B43631012C}"/>
              </a:ext>
            </a:extLst>
          </p:cNvPr>
          <p:cNvGrpSpPr/>
          <p:nvPr/>
        </p:nvGrpSpPr>
        <p:grpSpPr>
          <a:xfrm>
            <a:off x="1906547" y="18839"/>
            <a:ext cx="8378907" cy="6820323"/>
            <a:chOff x="1520190" y="0"/>
            <a:chExt cx="8378907" cy="6820323"/>
          </a:xfrm>
        </p:grpSpPr>
        <p:pic>
          <p:nvPicPr>
            <p:cNvPr id="1026" name="Picture 2" descr="Related image">
              <a:extLst>
                <a:ext uri="{FF2B5EF4-FFF2-40B4-BE49-F238E27FC236}">
                  <a16:creationId xmlns:a16="http://schemas.microsoft.com/office/drawing/2014/main" id="{7E0FC524-2189-42D5-9482-DA59D394C6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0" b="-1"/>
            <a:stretch/>
          </p:blipFill>
          <p:spPr bwMode="auto">
            <a:xfrm>
              <a:off x="1524006" y="0"/>
              <a:ext cx="8375091" cy="62436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AFBEAD-BFC1-4287-892B-4FB80A186129}"/>
                </a:ext>
              </a:extLst>
            </p:cNvPr>
            <p:cNvSpPr txBox="1"/>
            <p:nvPr/>
          </p:nvSpPr>
          <p:spPr>
            <a:xfrm>
              <a:off x="1520190" y="6297103"/>
              <a:ext cx="8375091"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Temple of Apollo at Corinth</a:t>
              </a:r>
            </a:p>
          </p:txBody>
        </p:sp>
      </p:grpSp>
      <p:grpSp>
        <p:nvGrpSpPr>
          <p:cNvPr id="6" name="Group 5">
            <a:extLst>
              <a:ext uri="{FF2B5EF4-FFF2-40B4-BE49-F238E27FC236}">
                <a16:creationId xmlns:a16="http://schemas.microsoft.com/office/drawing/2014/main" id="{8A0B0165-03DA-4B86-8000-6E10F250DAD6}"/>
              </a:ext>
            </a:extLst>
          </p:cNvPr>
          <p:cNvGrpSpPr/>
          <p:nvPr/>
        </p:nvGrpSpPr>
        <p:grpSpPr>
          <a:xfrm>
            <a:off x="1830271" y="0"/>
            <a:ext cx="8531459" cy="6839157"/>
            <a:chOff x="1828800" y="5"/>
            <a:chExt cx="8531459" cy="6839157"/>
          </a:xfrm>
        </p:grpSpPr>
        <p:pic>
          <p:nvPicPr>
            <p:cNvPr id="1028" name="Picture 4" descr="Related image">
              <a:extLst>
                <a:ext uri="{FF2B5EF4-FFF2-40B4-BE49-F238E27FC236}">
                  <a16:creationId xmlns:a16="http://schemas.microsoft.com/office/drawing/2014/main" id="{62ECAF36-54A4-4596-9DB9-14D00BBB7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1742" y="5"/>
              <a:ext cx="8528517" cy="62788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D849A6-AD00-4D58-A2DB-FFF0DE7E266A}"/>
                </a:ext>
              </a:extLst>
            </p:cNvPr>
            <p:cNvSpPr txBox="1"/>
            <p:nvPr/>
          </p:nvSpPr>
          <p:spPr>
            <a:xfrm>
              <a:off x="1828800" y="6315942"/>
              <a:ext cx="8528517"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Pirene</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Fountain in Corinth</a:t>
              </a:r>
            </a:p>
          </p:txBody>
        </p:sp>
      </p:grpSp>
      <p:grpSp>
        <p:nvGrpSpPr>
          <p:cNvPr id="9" name="Group 8">
            <a:extLst>
              <a:ext uri="{FF2B5EF4-FFF2-40B4-BE49-F238E27FC236}">
                <a16:creationId xmlns:a16="http://schemas.microsoft.com/office/drawing/2014/main" id="{307E76A9-3BBF-4CF7-A41F-917EE42774B3}"/>
              </a:ext>
            </a:extLst>
          </p:cNvPr>
          <p:cNvGrpSpPr/>
          <p:nvPr/>
        </p:nvGrpSpPr>
        <p:grpSpPr>
          <a:xfrm>
            <a:off x="1232452" y="26504"/>
            <a:ext cx="9709868" cy="6799401"/>
            <a:chOff x="1232452" y="26504"/>
            <a:chExt cx="9709868" cy="6799401"/>
          </a:xfrm>
        </p:grpSpPr>
        <p:pic>
          <p:nvPicPr>
            <p:cNvPr id="1030" name="Picture 6" descr="https://upload.wikimedia.org/wikipedia/commons/thumb/5/5a/Korinthos_Statues_2008-09-12.jpg/1920px-Korinthos_Statues_2008-09-12.jpg">
              <a:extLst>
                <a:ext uri="{FF2B5EF4-FFF2-40B4-BE49-F238E27FC236}">
                  <a16:creationId xmlns:a16="http://schemas.microsoft.com/office/drawing/2014/main" id="{3E23C80B-C1E0-4E50-BC26-A49FC9ADC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680" y="26504"/>
              <a:ext cx="9692640" cy="6239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A38388-B85C-4A3A-AECE-DFE015B87882}"/>
                </a:ext>
              </a:extLst>
            </p:cNvPr>
            <p:cNvSpPr txBox="1"/>
            <p:nvPr/>
          </p:nvSpPr>
          <p:spPr>
            <a:xfrm>
              <a:off x="1232452" y="6302685"/>
              <a:ext cx="9692640"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Statues in the Archaeological Museum of Ancient Corinth</a:t>
              </a:r>
            </a:p>
          </p:txBody>
        </p:sp>
      </p:grpSp>
      <p:grpSp>
        <p:nvGrpSpPr>
          <p:cNvPr id="19" name="Group 18">
            <a:extLst>
              <a:ext uri="{FF2B5EF4-FFF2-40B4-BE49-F238E27FC236}">
                <a16:creationId xmlns:a16="http://schemas.microsoft.com/office/drawing/2014/main" id="{FE707BAF-A6C1-494B-B47F-ECBBE8D50CF3}"/>
              </a:ext>
            </a:extLst>
          </p:cNvPr>
          <p:cNvGrpSpPr/>
          <p:nvPr/>
        </p:nvGrpSpPr>
        <p:grpSpPr>
          <a:xfrm>
            <a:off x="1889760" y="0"/>
            <a:ext cx="8412481" cy="6839157"/>
            <a:chOff x="1524000" y="0"/>
            <a:chExt cx="8412481" cy="6839157"/>
          </a:xfrm>
        </p:grpSpPr>
        <p:pic>
          <p:nvPicPr>
            <p:cNvPr id="17" name="Picture 16">
              <a:extLst>
                <a:ext uri="{FF2B5EF4-FFF2-40B4-BE49-F238E27FC236}">
                  <a16:creationId xmlns:a16="http://schemas.microsoft.com/office/drawing/2014/main" id="{ABD9FC81-B6D7-4B5E-ADD6-089E08AD7388}"/>
                </a:ext>
              </a:extLst>
            </p:cNvPr>
            <p:cNvPicPr>
              <a:picLocks noChangeAspect="1"/>
            </p:cNvPicPr>
            <p:nvPr/>
          </p:nvPicPr>
          <p:blipFill>
            <a:blip r:embed="rId7"/>
            <a:stretch>
              <a:fillRect/>
            </a:stretch>
          </p:blipFill>
          <p:spPr>
            <a:xfrm>
              <a:off x="1524000" y="0"/>
              <a:ext cx="8412480" cy="6309360"/>
            </a:xfrm>
            <a:prstGeom prst="rect">
              <a:avLst/>
            </a:prstGeom>
          </p:spPr>
        </p:pic>
        <p:sp>
          <p:nvSpPr>
            <p:cNvPr id="18" name="TextBox 17">
              <a:extLst>
                <a:ext uri="{FF2B5EF4-FFF2-40B4-BE49-F238E27FC236}">
                  <a16:creationId xmlns:a16="http://schemas.microsoft.com/office/drawing/2014/main" id="{07DF01DA-BCEC-46DA-9987-17F19A6B30B3}"/>
                </a:ext>
              </a:extLst>
            </p:cNvPr>
            <p:cNvSpPr txBox="1"/>
            <p:nvPr/>
          </p:nvSpPr>
          <p:spPr>
            <a:xfrm>
              <a:off x="1524001" y="6315937"/>
              <a:ext cx="8412480"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Street of Ancient Corinth</a:t>
              </a:r>
            </a:p>
          </p:txBody>
        </p:sp>
      </p:grpSp>
      <p:grpSp>
        <p:nvGrpSpPr>
          <p:cNvPr id="21" name="Group 20">
            <a:extLst>
              <a:ext uri="{FF2B5EF4-FFF2-40B4-BE49-F238E27FC236}">
                <a16:creationId xmlns:a16="http://schemas.microsoft.com/office/drawing/2014/main" id="{4E4A110C-F417-411F-BD37-A72A7390A9BD}"/>
              </a:ext>
            </a:extLst>
          </p:cNvPr>
          <p:cNvGrpSpPr/>
          <p:nvPr/>
        </p:nvGrpSpPr>
        <p:grpSpPr>
          <a:xfrm>
            <a:off x="1368810" y="0"/>
            <a:ext cx="9454380" cy="6825903"/>
            <a:chOff x="1368810" y="0"/>
            <a:chExt cx="9454380" cy="6825903"/>
          </a:xfrm>
        </p:grpSpPr>
        <p:grpSp>
          <p:nvGrpSpPr>
            <p:cNvPr id="12" name="Group 11">
              <a:extLst>
                <a:ext uri="{FF2B5EF4-FFF2-40B4-BE49-F238E27FC236}">
                  <a16:creationId xmlns:a16="http://schemas.microsoft.com/office/drawing/2014/main" id="{49DB5CBD-A92D-444B-BBB9-6C2528B3729D}"/>
                </a:ext>
              </a:extLst>
            </p:cNvPr>
            <p:cNvGrpSpPr/>
            <p:nvPr/>
          </p:nvGrpSpPr>
          <p:grpSpPr>
            <a:xfrm>
              <a:off x="1368810" y="0"/>
              <a:ext cx="9454380" cy="6825903"/>
              <a:chOff x="1363068" y="2"/>
              <a:chExt cx="9454380" cy="6825903"/>
            </a:xfrm>
          </p:grpSpPr>
          <p:pic>
            <p:nvPicPr>
              <p:cNvPr id="10" name="Picture 9">
                <a:extLst>
                  <a:ext uri="{FF2B5EF4-FFF2-40B4-BE49-F238E27FC236}">
                    <a16:creationId xmlns:a16="http://schemas.microsoft.com/office/drawing/2014/main" id="{D87B575D-4B64-4D9A-8926-550476EA99F6}"/>
                  </a:ext>
                </a:extLst>
              </p:cNvPr>
              <p:cNvPicPr>
                <a:picLocks noChangeAspect="1"/>
              </p:cNvPicPr>
              <p:nvPr/>
            </p:nvPicPr>
            <p:blipFill>
              <a:blip r:embed="rId8"/>
              <a:stretch>
                <a:fillRect/>
              </a:stretch>
            </p:blipFill>
            <p:spPr>
              <a:xfrm>
                <a:off x="1374553" y="2"/>
                <a:ext cx="9442895" cy="6295263"/>
              </a:xfrm>
              <a:prstGeom prst="rect">
                <a:avLst/>
              </a:prstGeom>
            </p:spPr>
          </p:pic>
          <p:sp>
            <p:nvSpPr>
              <p:cNvPr id="11" name="TextBox 10">
                <a:extLst>
                  <a:ext uri="{FF2B5EF4-FFF2-40B4-BE49-F238E27FC236}">
                    <a16:creationId xmlns:a16="http://schemas.microsoft.com/office/drawing/2014/main" id="{2A22F7EA-7893-4D20-A223-8BB7D8CEFF99}"/>
                  </a:ext>
                </a:extLst>
              </p:cNvPr>
              <p:cNvSpPr txBox="1"/>
              <p:nvPr/>
            </p:nvSpPr>
            <p:spPr>
              <a:xfrm>
                <a:off x="1363068" y="6302685"/>
                <a:ext cx="9454379"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Corinthian Order columns in Corinth</a:t>
                </a:r>
              </a:p>
            </p:txBody>
          </p:sp>
        </p:grpSp>
        <p:pic>
          <p:nvPicPr>
            <p:cNvPr id="20" name="Picture 19">
              <a:extLst>
                <a:ext uri="{FF2B5EF4-FFF2-40B4-BE49-F238E27FC236}">
                  <a16:creationId xmlns:a16="http://schemas.microsoft.com/office/drawing/2014/main" id="{EBBCA569-72D7-47F5-9E92-3A6477C3526C}"/>
                </a:ext>
              </a:extLst>
            </p:cNvPr>
            <p:cNvPicPr>
              <a:picLocks noChangeAspect="1"/>
            </p:cNvPicPr>
            <p:nvPr/>
          </p:nvPicPr>
          <p:blipFill>
            <a:blip r:embed="rId9"/>
            <a:stretch>
              <a:fillRect/>
            </a:stretch>
          </p:blipFill>
          <p:spPr>
            <a:xfrm>
              <a:off x="8653366" y="26499"/>
              <a:ext cx="2146858" cy="2146858"/>
            </a:xfrm>
            <a:prstGeom prst="rect">
              <a:avLst/>
            </a:prstGeom>
          </p:spPr>
        </p:pic>
      </p:grpSp>
      <p:grpSp>
        <p:nvGrpSpPr>
          <p:cNvPr id="24" name="Group 23">
            <a:extLst>
              <a:ext uri="{FF2B5EF4-FFF2-40B4-BE49-F238E27FC236}">
                <a16:creationId xmlns:a16="http://schemas.microsoft.com/office/drawing/2014/main" id="{589B7417-4A05-4E08-95CF-43A2F68D0F8E}"/>
              </a:ext>
            </a:extLst>
          </p:cNvPr>
          <p:cNvGrpSpPr/>
          <p:nvPr/>
        </p:nvGrpSpPr>
        <p:grpSpPr>
          <a:xfrm>
            <a:off x="1900061" y="0"/>
            <a:ext cx="8391878" cy="6832580"/>
            <a:chOff x="1900061" y="0"/>
            <a:chExt cx="8391878" cy="6832580"/>
          </a:xfrm>
        </p:grpSpPr>
        <p:pic>
          <p:nvPicPr>
            <p:cNvPr id="22" name="Picture 21">
              <a:extLst>
                <a:ext uri="{FF2B5EF4-FFF2-40B4-BE49-F238E27FC236}">
                  <a16:creationId xmlns:a16="http://schemas.microsoft.com/office/drawing/2014/main" id="{5AA3AB87-847D-41DC-BAF5-F8687421AF6F}"/>
                </a:ext>
              </a:extLst>
            </p:cNvPr>
            <p:cNvPicPr>
              <a:picLocks noChangeAspect="1"/>
            </p:cNvPicPr>
            <p:nvPr/>
          </p:nvPicPr>
          <p:blipFill>
            <a:blip r:embed="rId10"/>
            <a:stretch>
              <a:fillRect/>
            </a:stretch>
          </p:blipFill>
          <p:spPr>
            <a:xfrm>
              <a:off x="1901952" y="0"/>
              <a:ext cx="8388096" cy="6291072"/>
            </a:xfrm>
            <a:prstGeom prst="rect">
              <a:avLst/>
            </a:prstGeom>
          </p:spPr>
        </p:pic>
        <p:sp>
          <p:nvSpPr>
            <p:cNvPr id="23" name="TextBox 22">
              <a:extLst>
                <a:ext uri="{FF2B5EF4-FFF2-40B4-BE49-F238E27FC236}">
                  <a16:creationId xmlns:a16="http://schemas.microsoft.com/office/drawing/2014/main" id="{311A0F07-495B-4945-B698-BE9DFBAF98CB}"/>
                </a:ext>
              </a:extLst>
            </p:cNvPr>
            <p:cNvSpPr txBox="1"/>
            <p:nvPr/>
          </p:nvSpPr>
          <p:spPr>
            <a:xfrm>
              <a:off x="1900061" y="6309360"/>
              <a:ext cx="8391878" cy="523220"/>
            </a:xfrm>
            <a:prstGeom prst="rect">
              <a:avLst/>
            </a:prstGeom>
            <a:solidFill>
              <a:srgbClr val="00B05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walled gates of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Acrocorinth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25" name="Action Button: Go Back or Previous 24">
            <a:hlinkClick r:id="rId11" action="ppaction://hlinksldjump" highlightClick="1">
              <a:snd r:embed="rId12" name="arrow.wav"/>
            </a:hlinkClick>
            <a:extLst>
              <a:ext uri="{FF2B5EF4-FFF2-40B4-BE49-F238E27FC236}">
                <a16:creationId xmlns:a16="http://schemas.microsoft.com/office/drawing/2014/main" id="{BCB5E59B-4CDE-433F-B9D1-66420F984055}"/>
              </a:ext>
            </a:extLst>
          </p:cNvPr>
          <p:cNvSpPr/>
          <p:nvPr/>
        </p:nvSpPr>
        <p:spPr>
          <a:xfrm>
            <a:off x="11304105" y="66255"/>
            <a:ext cx="808383" cy="29155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42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1"/>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35740-C563-43BF-9FED-3C7E0152474B}"/>
              </a:ext>
            </a:extLst>
          </p:cNvPr>
          <p:cNvPicPr>
            <a:picLocks noChangeAspect="1"/>
          </p:cNvPicPr>
          <p:nvPr/>
        </p:nvPicPr>
        <p:blipFill>
          <a:blip r:embed="rId3"/>
          <a:stretch>
            <a:fillRect/>
          </a:stretch>
        </p:blipFill>
        <p:spPr>
          <a:xfrm>
            <a:off x="2017423" y="24089"/>
            <a:ext cx="8157155" cy="6809822"/>
          </a:xfrm>
          <a:prstGeom prst="rect">
            <a:avLst/>
          </a:prstGeom>
          <a:solidFill>
            <a:schemeClr val="tx2"/>
          </a:solidFill>
        </p:spPr>
      </p:pic>
      <p:sp>
        <p:nvSpPr>
          <p:cNvPr id="3" name="Action Button: Go Back or Previous 2">
            <a:hlinkClick r:id="" action="ppaction://hlinkshowjump?jump=lastslideviewed" highlightClick="1">
              <a:snd r:embed="rId4" name="arrow.wav"/>
            </a:hlinkClick>
            <a:extLst>
              <a:ext uri="{FF2B5EF4-FFF2-40B4-BE49-F238E27FC236}">
                <a16:creationId xmlns:a16="http://schemas.microsoft.com/office/drawing/2014/main" id="{B26D1E57-79FC-4026-81A5-4489DB1FD778}"/>
              </a:ext>
            </a:extLst>
          </p:cNvPr>
          <p:cNvSpPr/>
          <p:nvPr/>
        </p:nvSpPr>
        <p:spPr>
          <a:xfrm>
            <a:off x="11224591" y="6400801"/>
            <a:ext cx="861391" cy="32709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D07FDC5-B843-4609-86B5-63C02C7C71A9}"/>
              </a:ext>
            </a:extLst>
          </p:cNvPr>
          <p:cNvSpPr/>
          <p:nvPr/>
        </p:nvSpPr>
        <p:spPr>
          <a:xfrm>
            <a:off x="6677524" y="445167"/>
            <a:ext cx="902368" cy="469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4467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1495B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3A85A7-7C09-4BCC-8CA5-D2B6270593BB}"/>
              </a:ext>
            </a:extLst>
          </p:cNvPr>
          <p:cNvGrpSpPr/>
          <p:nvPr/>
        </p:nvGrpSpPr>
        <p:grpSpPr>
          <a:xfrm>
            <a:off x="1637697" y="0"/>
            <a:ext cx="10554303" cy="6839827"/>
            <a:chOff x="1637697" y="0"/>
            <a:chExt cx="10554303" cy="6839827"/>
          </a:xfrm>
        </p:grpSpPr>
        <p:pic>
          <p:nvPicPr>
            <p:cNvPr id="2" name="Picture 2" descr="Related image">
              <a:extLst>
                <a:ext uri="{FF2B5EF4-FFF2-40B4-BE49-F238E27FC236}">
                  <a16:creationId xmlns:a16="http://schemas.microsoft.com/office/drawing/2014/main" id="{384EE8C4-E0E9-4306-BDBB-CD5CB5E4A7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 t="1346" r="691" b="1491"/>
            <a:stretch/>
          </p:blipFill>
          <p:spPr bwMode="auto">
            <a:xfrm>
              <a:off x="1637697" y="0"/>
              <a:ext cx="10554303" cy="6839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4E244E-AAA0-4F68-999B-908595633359}"/>
                </a:ext>
              </a:extLst>
            </p:cNvPr>
            <p:cNvSpPr txBox="1"/>
            <p:nvPr/>
          </p:nvSpPr>
          <p:spPr>
            <a:xfrm>
              <a:off x="9832157" y="980388"/>
              <a:ext cx="2083323" cy="369332"/>
            </a:xfrm>
            <a:prstGeom prst="rect">
              <a:avLst/>
            </a:prstGeom>
            <a:solidFill>
              <a:schemeClr val="bg1"/>
            </a:solidFill>
            <a:ln w="127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 – 18:22</a:t>
              </a:r>
            </a:p>
          </p:txBody>
        </p:sp>
      </p:grpSp>
      <p:sp>
        <p:nvSpPr>
          <p:cNvPr id="5" name="TextBox 4">
            <a:extLst>
              <a:ext uri="{FF2B5EF4-FFF2-40B4-BE49-F238E27FC236}">
                <a16:creationId xmlns:a16="http://schemas.microsoft.com/office/drawing/2014/main" id="{5E47AF80-8B3E-48A3-BBFC-B85F311F9A60}"/>
              </a:ext>
            </a:extLst>
          </p:cNvPr>
          <p:cNvSpPr txBox="1"/>
          <p:nvPr/>
        </p:nvSpPr>
        <p:spPr>
          <a:xfrm>
            <a:off x="52553" y="1843951"/>
            <a:ext cx="2123090" cy="2708434"/>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18</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ACHAIA</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(Southern Greece) </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Corinth</a:t>
            </a:r>
          </a:p>
        </p:txBody>
      </p:sp>
    </p:spTree>
    <p:extLst>
      <p:ext uri="{BB962C8B-B14F-4D97-AF65-F5344CB8AC3E}">
        <p14:creationId xmlns:p14="http://schemas.microsoft.com/office/powerpoint/2010/main" val="13339086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descr="https://www.casualenglishbible.com/wp-content/uploads/2016/09/Paul-mission-2-copyrighted-by-Stephen-M-Miller.jpg">
            <a:extLst>
              <a:ext uri="{FF2B5EF4-FFF2-40B4-BE49-F238E27FC236}">
                <a16:creationId xmlns:a16="http://schemas.microsoft.com/office/drawing/2014/main" id="{3C71E036-8936-4501-B589-FE03F5CFD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931" y="0"/>
            <a:ext cx="100451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Go Back or Previous 1">
            <a:hlinkClick r:id="rId3" action="ppaction://hlinksldjump" highlightClick="1">
              <a:snd r:embed="rId4" name="arrow.wav"/>
            </a:hlinkClick>
            <a:extLst>
              <a:ext uri="{FF2B5EF4-FFF2-40B4-BE49-F238E27FC236}">
                <a16:creationId xmlns:a16="http://schemas.microsoft.com/office/drawing/2014/main" id="{C32D81BA-1005-439E-96FD-526040C69EE9}"/>
              </a:ext>
            </a:extLst>
          </p:cNvPr>
          <p:cNvSpPr/>
          <p:nvPr/>
        </p:nvSpPr>
        <p:spPr>
          <a:xfrm>
            <a:off x="11321716" y="6448929"/>
            <a:ext cx="770021" cy="32485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28709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35740-C563-43BF-9FED-3C7E0152474B}"/>
              </a:ext>
            </a:extLst>
          </p:cNvPr>
          <p:cNvPicPr>
            <a:picLocks noChangeAspect="1"/>
          </p:cNvPicPr>
          <p:nvPr/>
        </p:nvPicPr>
        <p:blipFill>
          <a:blip r:embed="rId2"/>
          <a:stretch>
            <a:fillRect/>
          </a:stretch>
        </p:blipFill>
        <p:spPr>
          <a:xfrm>
            <a:off x="4034845" y="24089"/>
            <a:ext cx="8157155" cy="6809822"/>
          </a:xfrm>
          <a:prstGeom prst="rect">
            <a:avLst/>
          </a:prstGeom>
          <a:solidFill>
            <a:schemeClr val="tx2"/>
          </a:solidFill>
        </p:spPr>
      </p:pic>
      <p:sp>
        <p:nvSpPr>
          <p:cNvPr id="3" name="Action Button: Go Back or Previous 2">
            <a:hlinkClick r:id="rId3" action="ppaction://hlinksldjump" highlightClick="1">
              <a:snd r:embed="rId4" name="arrow.wav"/>
            </a:hlinkClick>
            <a:extLst>
              <a:ext uri="{FF2B5EF4-FFF2-40B4-BE49-F238E27FC236}">
                <a16:creationId xmlns:a16="http://schemas.microsoft.com/office/drawing/2014/main" id="{CC8596DF-6893-4819-B8FF-3DA28EFB9BF1}"/>
              </a:ext>
            </a:extLst>
          </p:cNvPr>
          <p:cNvSpPr/>
          <p:nvPr/>
        </p:nvSpPr>
        <p:spPr>
          <a:xfrm>
            <a:off x="11201400" y="6388766"/>
            <a:ext cx="902368" cy="37295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9ADEFBE-7910-4625-B81F-BEC9CD14A74B}"/>
              </a:ext>
            </a:extLst>
          </p:cNvPr>
          <p:cNvSpPr/>
          <p:nvPr/>
        </p:nvSpPr>
        <p:spPr>
          <a:xfrm>
            <a:off x="11305018" y="3152273"/>
            <a:ext cx="481263" cy="25266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16E61D8C-0BF1-41FC-8751-58AAF9AAA28C}"/>
              </a:ext>
            </a:extLst>
          </p:cNvPr>
          <p:cNvCxnSpPr>
            <a:cxnSpLocks/>
            <a:stCxn id="4" idx="1"/>
          </p:cNvCxnSpPr>
          <p:nvPr/>
        </p:nvCxnSpPr>
        <p:spPr>
          <a:xfrm flipH="1" flipV="1">
            <a:off x="11208765" y="3031958"/>
            <a:ext cx="166732" cy="15731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48C5CE7-824F-4FF5-AEDB-D15453A94FEC}"/>
              </a:ext>
            </a:extLst>
          </p:cNvPr>
          <p:cNvSpPr/>
          <p:nvPr/>
        </p:nvSpPr>
        <p:spPr>
          <a:xfrm rot="-480000">
            <a:off x="4585519" y="2117733"/>
            <a:ext cx="637482" cy="2112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29F0EE1-2ED2-40D7-92F7-5DACE4022547}"/>
              </a:ext>
            </a:extLst>
          </p:cNvPr>
          <p:cNvSpPr/>
          <p:nvPr/>
        </p:nvSpPr>
        <p:spPr>
          <a:xfrm rot="-480000">
            <a:off x="6868869" y="2023643"/>
            <a:ext cx="637482" cy="2112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A42157-B346-4DA3-BE18-DF804BCA3AB7}"/>
              </a:ext>
            </a:extLst>
          </p:cNvPr>
          <p:cNvSpPr txBox="1"/>
          <p:nvPr/>
        </p:nvSpPr>
        <p:spPr>
          <a:xfrm>
            <a:off x="0" y="-64264"/>
            <a:ext cx="3998794" cy="6986528"/>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18:18-19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18  Paul, having remained 	many days longer, took 	leave of the brethren and 	put out to sea for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Syria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with him were 	Priscilla and Aquila. In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Cenchrea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he had his 	hair cut, for he was 	keeping a vow. </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19  They came to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Ephesus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he left 	them there. Now he 	himself entered the 	synagogue and reasoned 	with the Jews.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472882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18:1-22</a:t>
            </a:r>
          </a:p>
        </p:txBody>
      </p:sp>
    </p:spTree>
    <p:extLst>
      <p:ext uri="{BB962C8B-B14F-4D97-AF65-F5344CB8AC3E}">
        <p14:creationId xmlns:p14="http://schemas.microsoft.com/office/powerpoint/2010/main" val="2975999143"/>
      </p:ext>
    </p:extLst>
  </p:cSld>
  <p:clrMapOvr>
    <a:masterClrMapping/>
  </p:clrMapOvr>
  <p:transition spd="med">
    <p:fade/>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4" cy="5283195"/>
          </a:xfrm>
          <a:prstGeom prst="rect">
            <a:avLst/>
          </a:prstGeom>
        </p:spPr>
      </p:pic>
      <p:sp>
        <p:nvSpPr>
          <p:cNvPr id="8" name="TextBox 7"/>
          <p:cNvSpPr txBox="1"/>
          <p:nvPr/>
        </p:nvSpPr>
        <p:spPr>
          <a:xfrm>
            <a:off x="1097280" y="1890117"/>
            <a:ext cx="2743200" cy="1733488"/>
          </a:xfrm>
          <a:prstGeom prst="rect">
            <a:avLst/>
          </a:prstGeom>
          <a:noFill/>
        </p:spPr>
        <p:txBody>
          <a:bodyPr wrap="square" rtlCol="0">
            <a:spAutoFit/>
          </a:bodyPr>
          <a:lstStyle/>
          <a:p>
            <a:pPr defTabSz="1219170"/>
            <a:r>
              <a:rPr lang="en-US" sz="2133" b="1" dirty="0">
                <a:solidFill>
                  <a:prstClr val="black"/>
                </a:solidFill>
                <a:latin typeface="Candara"/>
              </a:rPr>
              <a:t>Acts 18:</a:t>
            </a:r>
          </a:p>
          <a:p>
            <a:pPr defTabSz="1219170"/>
            <a:r>
              <a:rPr lang="en-US" sz="2133" baseline="30000" dirty="0">
                <a:solidFill>
                  <a:prstClr val="black"/>
                </a:solidFill>
                <a:latin typeface="Candara"/>
              </a:rPr>
              <a:t>1 </a:t>
            </a:r>
            <a:r>
              <a:rPr lang="en-US" sz="2133" dirty="0">
                <a:solidFill>
                  <a:prstClr val="black"/>
                </a:solidFill>
                <a:latin typeface="Candara"/>
              </a:rPr>
              <a:t>After these things Paul departed from Athens, and came to Corinth;  </a:t>
            </a:r>
          </a:p>
        </p:txBody>
      </p:sp>
    </p:spTree>
    <p:extLst>
      <p:ext uri="{BB962C8B-B14F-4D97-AF65-F5344CB8AC3E}">
        <p14:creationId xmlns:p14="http://schemas.microsoft.com/office/powerpoint/2010/main" val="2694869839"/>
      </p:ext>
    </p:extLst>
  </p:cSld>
  <p:clrMapOvr>
    <a:masterClrMapping/>
  </p:clrMapOvr>
  <p:transition spd="med">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8" name="TextBox 7"/>
          <p:cNvSpPr txBox="1"/>
          <p:nvPr/>
        </p:nvSpPr>
        <p:spPr>
          <a:xfrm>
            <a:off x="1097280" y="1890117"/>
            <a:ext cx="2743200" cy="1733488"/>
          </a:xfrm>
          <a:prstGeom prst="rect">
            <a:avLst/>
          </a:prstGeom>
          <a:noFill/>
        </p:spPr>
        <p:txBody>
          <a:bodyPr wrap="square" rtlCol="0">
            <a:spAutoFit/>
          </a:bodyPr>
          <a:lstStyle/>
          <a:p>
            <a:pPr defTabSz="1219170"/>
            <a:r>
              <a:rPr lang="en-US" sz="2133" b="1" dirty="0">
                <a:solidFill>
                  <a:prstClr val="black"/>
                </a:solidFill>
                <a:latin typeface="Candara"/>
              </a:rPr>
              <a:t>Acts 18:</a:t>
            </a:r>
          </a:p>
          <a:p>
            <a:pPr defTabSz="1219170"/>
            <a:r>
              <a:rPr lang="en-US" sz="2133" baseline="30000" dirty="0">
                <a:solidFill>
                  <a:prstClr val="black"/>
                </a:solidFill>
                <a:latin typeface="Candara"/>
              </a:rPr>
              <a:t>1 </a:t>
            </a:r>
            <a:r>
              <a:rPr lang="en-US" sz="2133" dirty="0">
                <a:solidFill>
                  <a:prstClr val="black"/>
                </a:solidFill>
                <a:latin typeface="Candara"/>
              </a:rPr>
              <a:t>After these things Paul departed from Athens, and came to Corinth;  </a:t>
            </a:r>
          </a:p>
        </p:txBody>
      </p:sp>
    </p:spTree>
    <p:extLst>
      <p:ext uri="{BB962C8B-B14F-4D97-AF65-F5344CB8AC3E}">
        <p14:creationId xmlns:p14="http://schemas.microsoft.com/office/powerpoint/2010/main" val="896202498"/>
      </p:ext>
    </p:extLst>
  </p:cSld>
  <p:clrMapOvr>
    <a:masterClrMapping/>
  </p:clrMapOvr>
  <p:transition spd="med">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006601"/>
            <a:ext cx="4267200" cy="2061718"/>
          </a:xfrm>
          <a:prstGeom prst="rect">
            <a:avLst/>
          </a:prstGeom>
        </p:spPr>
        <p:txBody>
          <a:bodyPr wrap="square">
            <a:spAutoFit/>
          </a:bodyPr>
          <a:lstStyle/>
          <a:p>
            <a:pPr defTabSz="1219170"/>
            <a:r>
              <a:rPr lang="en-US" sz="2133" baseline="30000" dirty="0">
                <a:solidFill>
                  <a:prstClr val="black"/>
                </a:solidFill>
                <a:latin typeface="Candara"/>
              </a:rPr>
              <a:t>2</a:t>
            </a:r>
            <a:r>
              <a:rPr lang="en-US" sz="2133" dirty="0">
                <a:solidFill>
                  <a:prstClr val="black"/>
                </a:solidFill>
                <a:latin typeface="Candara"/>
              </a:rPr>
              <a:t> And found a certain Jew named Aquila, born in Pontus, lately come from Italy, with his wife Priscilla; (because that Claudius had commanded all Jews to depart from Rome:) and came unto them.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1" y="866702"/>
            <a:ext cx="3759713" cy="5124597"/>
          </a:xfrm>
          <a:prstGeom prst="rect">
            <a:avLst/>
          </a:prstGeom>
        </p:spPr>
      </p:pic>
    </p:spTree>
    <p:extLst>
      <p:ext uri="{BB962C8B-B14F-4D97-AF65-F5344CB8AC3E}">
        <p14:creationId xmlns:p14="http://schemas.microsoft.com/office/powerpoint/2010/main" val="159806964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pSp>
        <p:nvGrpSpPr>
          <p:cNvPr id="5045250" name="Group 2"/>
          <p:cNvGrpSpPr>
            <a:grpSpLocks/>
          </p:cNvGrpSpPr>
          <p:nvPr/>
        </p:nvGrpSpPr>
        <p:grpSpPr bwMode="auto">
          <a:xfrm>
            <a:off x="3465514" y="538163"/>
            <a:ext cx="5267325" cy="5791200"/>
            <a:chOff x="1296" y="336"/>
            <a:chExt cx="3318" cy="3648"/>
          </a:xfrm>
        </p:grpSpPr>
        <p:pic>
          <p:nvPicPr>
            <p:cNvPr id="5045251" name="Picture 3" descr="Claudius2"/>
            <p:cNvPicPr>
              <a:picLocks noChangeAspect="1" noChangeArrowheads="1"/>
            </p:cNvPicPr>
            <p:nvPr/>
          </p:nvPicPr>
          <p:blipFill>
            <a:blip r:embed="rId4" cstate="print"/>
            <a:srcRect/>
            <a:stretch>
              <a:fillRect/>
            </a:stretch>
          </p:blipFill>
          <p:spPr bwMode="auto">
            <a:xfrm>
              <a:off x="1754" y="336"/>
              <a:ext cx="2403" cy="3648"/>
            </a:xfrm>
            <a:prstGeom prst="rect">
              <a:avLst/>
            </a:prstGeom>
            <a:noFill/>
            <a:ln w="57150">
              <a:noFill/>
              <a:miter lim="800000"/>
              <a:headEnd/>
              <a:tailEnd/>
            </a:ln>
            <a:effectLst>
              <a:outerShdw dist="107763" dir="13500000" algn="ctr" rotWithShape="0">
                <a:srgbClr val="009900"/>
              </a:outerShdw>
            </a:effectLst>
          </p:spPr>
        </p:pic>
        <p:sp>
          <p:nvSpPr>
            <p:cNvPr id="5045252" name="WordArt 4"/>
            <p:cNvSpPr>
              <a:spLocks noChangeArrowheads="1" noChangeShapeType="1" noTextEdit="1"/>
            </p:cNvSpPr>
            <p:nvPr/>
          </p:nvSpPr>
          <p:spPr bwMode="auto">
            <a:xfrm>
              <a:off x="1296" y="3360"/>
              <a:ext cx="3318" cy="36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solidFill>
                    <a:srgbClr val="00CC99"/>
                  </a:solidFill>
                  <a:effectLst>
                    <a:outerShdw dist="56796" dir="9206097" algn="ctr" rotWithShape="0">
                      <a:srgbClr val="009900"/>
                    </a:outerShdw>
                  </a:effectLst>
                  <a:latin typeface="Franklin Gothic Heavy"/>
                </a:rPr>
                <a:t>Head of Claudius Caesar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045250"/>
                                        </p:tgtEl>
                                        <p:attrNameLst>
                                          <p:attrName>style.visibility</p:attrName>
                                        </p:attrNameLst>
                                      </p:cBhvr>
                                      <p:to>
                                        <p:strVal val="visible"/>
                                      </p:to>
                                    </p:set>
                                    <p:animEffect transition="in" filter="wipe(down)">
                                      <p:cBhvr>
                                        <p:cTn id="7" dur="500"/>
                                        <p:tgtEl>
                                          <p:spTgt spid="5045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1129626"/>
            <a:ext cx="9956800" cy="4462055"/>
          </a:xfrm>
          <a:prstGeom prst="rect">
            <a:avLst/>
          </a:prstGeom>
        </p:spPr>
        <p:txBody>
          <a:bodyPr wrap="square">
            <a:spAutoFit/>
          </a:bodyPr>
          <a:lstStyle/>
          <a:p>
            <a:pPr defTabSz="1219170">
              <a:spcBef>
                <a:spcPts val="1600"/>
              </a:spcBef>
            </a:pPr>
            <a:r>
              <a:rPr lang="en-US" sz="2133" dirty="0">
                <a:solidFill>
                  <a:prstClr val="white"/>
                </a:solidFill>
                <a:latin typeface="Candara"/>
              </a:rPr>
              <a:t>The Roman historian Suetonius states that </a:t>
            </a:r>
            <a:r>
              <a:rPr lang="en-US" sz="2133" b="1" dirty="0">
                <a:solidFill>
                  <a:srgbClr val="C00000"/>
                </a:solidFill>
                <a:latin typeface="Candara"/>
              </a:rPr>
              <a:t>Emperor Claudius </a:t>
            </a:r>
            <a:r>
              <a:rPr lang="en-US" sz="2133" dirty="0">
                <a:solidFill>
                  <a:prstClr val="white"/>
                </a:solidFill>
                <a:latin typeface="Candara"/>
              </a:rPr>
              <a:t>expelled all the Jews from Rome in 49 AD </a:t>
            </a:r>
            <a:r>
              <a:rPr lang="en-US" sz="2133" dirty="0">
                <a:solidFill>
                  <a:srgbClr val="FFFFCC"/>
                </a:solidFill>
                <a:latin typeface="Candara"/>
              </a:rPr>
              <a:t>“because they were constantly rioting at the instigation of </a:t>
            </a:r>
            <a:r>
              <a:rPr lang="en-US" sz="2133" dirty="0" err="1">
                <a:solidFill>
                  <a:srgbClr val="FFFFCC"/>
                </a:solidFill>
                <a:latin typeface="Candara"/>
              </a:rPr>
              <a:t>Chrestus</a:t>
            </a:r>
            <a:r>
              <a:rPr lang="en-US" sz="2133" dirty="0">
                <a:solidFill>
                  <a:srgbClr val="FFFFCC"/>
                </a:solidFill>
                <a:latin typeface="Candara"/>
              </a:rPr>
              <a:t>.”</a:t>
            </a:r>
          </a:p>
          <a:p>
            <a:pPr defTabSz="1219170">
              <a:spcBef>
                <a:spcPts val="800"/>
              </a:spcBef>
            </a:pPr>
            <a:r>
              <a:rPr lang="en-US" sz="2133" dirty="0">
                <a:solidFill>
                  <a:prstClr val="white"/>
                </a:solidFill>
                <a:latin typeface="Candara"/>
              </a:rPr>
              <a:t>When Christianity was brought to Rome, there were approximately thirteen synagogues in the city; some were open to the teachings of the Christians regarding Jesus Christ (called “</a:t>
            </a:r>
            <a:r>
              <a:rPr lang="en-US" sz="2133" dirty="0" err="1">
                <a:solidFill>
                  <a:prstClr val="white"/>
                </a:solidFill>
                <a:latin typeface="Candara"/>
              </a:rPr>
              <a:t>Chrestus</a:t>
            </a:r>
            <a:r>
              <a:rPr lang="en-US" sz="2133" dirty="0">
                <a:solidFill>
                  <a:prstClr val="white"/>
                </a:solidFill>
                <a:latin typeface="Candara"/>
              </a:rPr>
              <a:t>” by Suetonius), while others fought against those teachings. This tension led to a clash between the synagogues that was so serious that Claudius responded by forcing all 40‑50,000 Jews to leave the city.</a:t>
            </a:r>
          </a:p>
          <a:p>
            <a:pPr defTabSz="1219170">
              <a:spcBef>
                <a:spcPts val="800"/>
              </a:spcBef>
            </a:pPr>
            <a:r>
              <a:rPr lang="en-US" sz="2133" dirty="0">
                <a:solidFill>
                  <a:prstClr val="white"/>
                </a:solidFill>
                <a:latin typeface="Candara"/>
              </a:rPr>
              <a:t>The Jews expelled by Claudius included not only practitioners of Judaism, but also Jewish Christians. </a:t>
            </a:r>
            <a:r>
              <a:rPr lang="en-US" sz="2133" b="1" dirty="0">
                <a:solidFill>
                  <a:srgbClr val="C00000"/>
                </a:solidFill>
                <a:latin typeface="Candara"/>
              </a:rPr>
              <a:t>The Jews were allowed to return to Rome five years later, at the beginning of Emperor Nero’s reign in 54 AD.</a:t>
            </a:r>
          </a:p>
          <a:p>
            <a:pPr defTabSz="1219170">
              <a:spcBef>
                <a:spcPts val="2400"/>
              </a:spcBef>
            </a:pPr>
            <a:r>
              <a:rPr lang="en-US" sz="1600" dirty="0">
                <a:solidFill>
                  <a:prstClr val="white"/>
                </a:solidFill>
                <a:latin typeface="Candara"/>
              </a:rPr>
              <a:t>From </a:t>
            </a:r>
            <a:r>
              <a:rPr lang="en-US" sz="1600" u="sng" dirty="0">
                <a:solidFill>
                  <a:srgbClr val="FFFFCC"/>
                </a:solidFill>
                <a:latin typeface="Candara"/>
              </a:rPr>
              <a:t>Be Transformed: An Interactive Study of the Epistle to the Romans</a:t>
            </a:r>
            <a:r>
              <a:rPr lang="en-US" sz="1600" dirty="0">
                <a:solidFill>
                  <a:srgbClr val="FFFFCC"/>
                </a:solidFill>
                <a:latin typeface="Candara"/>
              </a:rPr>
              <a:t> </a:t>
            </a:r>
            <a:r>
              <a:rPr lang="en-US" sz="1600" dirty="0">
                <a:solidFill>
                  <a:prstClr val="white"/>
                </a:solidFill>
                <a:latin typeface="Candara"/>
              </a:rPr>
              <a:t>by J Barker</a:t>
            </a:r>
          </a:p>
        </p:txBody>
      </p:sp>
    </p:spTree>
    <p:extLst>
      <p:ext uri="{BB962C8B-B14F-4D97-AF65-F5344CB8AC3E}">
        <p14:creationId xmlns:p14="http://schemas.microsoft.com/office/powerpoint/2010/main" val="32244447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195910"/>
            <a:ext cx="4470400" cy="1405256"/>
          </a:xfrm>
          <a:prstGeom prst="rect">
            <a:avLst/>
          </a:prstGeom>
        </p:spPr>
        <p:txBody>
          <a:bodyPr wrap="square">
            <a:spAutoFit/>
          </a:bodyPr>
          <a:lstStyle/>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And because he was of the same craft, he abode with them, and wrought: for by their occupation  they were tentmakers.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895" y="866702"/>
            <a:ext cx="3480723" cy="5124597"/>
          </a:xfrm>
          <a:prstGeom prst="rect">
            <a:avLst/>
          </a:prstGeom>
        </p:spPr>
      </p:pic>
    </p:spTree>
    <p:extLst>
      <p:ext uri="{BB962C8B-B14F-4D97-AF65-F5344CB8AC3E}">
        <p14:creationId xmlns:p14="http://schemas.microsoft.com/office/powerpoint/2010/main" val="2629002379"/>
      </p:ext>
    </p:extLst>
  </p:cSld>
  <p:clrMapOvr>
    <a:masterClrMapping/>
  </p:clrMapOvr>
  <p:transition spd="med">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195910"/>
            <a:ext cx="4470400" cy="1405256"/>
          </a:xfrm>
          <a:prstGeom prst="rect">
            <a:avLst/>
          </a:prstGeom>
        </p:spPr>
        <p:txBody>
          <a:bodyPr wrap="square">
            <a:spAutoFit/>
          </a:bodyPr>
          <a:lstStyle/>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And because he was of the same craft, he abode with them, and wrought: for by their occupation  they were tentmakers.</a:t>
            </a:r>
          </a:p>
        </p:txBody>
      </p:sp>
      <p:sp>
        <p:nvSpPr>
          <p:cNvPr id="2" name="TextBox 1"/>
          <p:cNvSpPr txBox="1"/>
          <p:nvPr/>
        </p:nvSpPr>
        <p:spPr>
          <a:xfrm>
            <a:off x="6604000" y="2209800"/>
            <a:ext cx="4470400" cy="1077026"/>
          </a:xfrm>
          <a:prstGeom prst="rect">
            <a:avLst/>
          </a:prstGeom>
          <a:noFill/>
        </p:spPr>
        <p:txBody>
          <a:bodyPr wrap="square" rtlCol="0">
            <a:spAutoFit/>
          </a:bodyPr>
          <a:lstStyle/>
          <a:p>
            <a:pPr defTabSz="1219170"/>
            <a:r>
              <a:rPr lang="en-US" sz="2133" dirty="0">
                <a:solidFill>
                  <a:prstClr val="white"/>
                </a:solidFill>
                <a:latin typeface="Candara"/>
              </a:rPr>
              <a:t>The Rabbis said, “Whosoever does not teach his son a trade is as if he brought him up to be a robber.”</a:t>
            </a:r>
          </a:p>
        </p:txBody>
      </p:sp>
    </p:spTree>
    <p:extLst>
      <p:ext uri="{BB962C8B-B14F-4D97-AF65-F5344CB8AC3E}">
        <p14:creationId xmlns:p14="http://schemas.microsoft.com/office/powerpoint/2010/main" val="3644195046"/>
      </p:ext>
    </p:extLst>
  </p:cSld>
  <p:clrMapOvr>
    <a:masterClrMapping/>
  </p:clrMapOvr>
  <p:transition spd="med">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87401"/>
            <a:ext cx="10363200" cy="5272277"/>
          </a:xfrm>
          <a:prstGeom prst="rect">
            <a:avLst/>
          </a:prstGeom>
          <a:noFill/>
        </p:spPr>
        <p:txBody>
          <a:bodyPr wrap="square" rtlCol="0">
            <a:spAutoFit/>
          </a:bodyPr>
          <a:lstStyle/>
          <a:p>
            <a:pPr defTabSz="1219170">
              <a:spcBef>
                <a:spcPts val="400"/>
              </a:spcBef>
            </a:pPr>
            <a:r>
              <a:rPr lang="en-US" sz="2133" dirty="0">
                <a:solidFill>
                  <a:prstClr val="black"/>
                </a:solidFill>
                <a:latin typeface="Candara"/>
              </a:rPr>
              <a:t>“Though he was entitled to a maintenance from the churches he had planted, and from the people to whom he preached, yet he worked at his calling to get bread, which is more to his praise who did not ask for supplies than to theirs who did not supply him unasked, knowing what straits he was reduced to. </a:t>
            </a:r>
          </a:p>
          <a:p>
            <a:pPr defTabSz="1219170">
              <a:spcBef>
                <a:spcPts val="400"/>
              </a:spcBef>
            </a:pPr>
            <a:r>
              <a:rPr lang="en-US" sz="2133" dirty="0">
                <a:solidFill>
                  <a:prstClr val="black"/>
                </a:solidFill>
                <a:latin typeface="Candara"/>
              </a:rPr>
              <a:t>See how humble Paul was, and wonder that so great a man could stoop so low; but he had learned condescension of his Master, who came not to be ministered to, but to minister. </a:t>
            </a:r>
          </a:p>
          <a:p>
            <a:pPr defTabSz="1219170">
              <a:spcBef>
                <a:spcPts val="400"/>
              </a:spcBef>
            </a:pPr>
            <a:r>
              <a:rPr lang="en-US" sz="2133" dirty="0">
                <a:solidFill>
                  <a:prstClr val="black"/>
                </a:solidFill>
                <a:latin typeface="Candara"/>
              </a:rPr>
              <a:t>See how industrious he was, and how willing to take pains. He that had so much excellent work to do with his mind, yet, when there was occasion, did not think it below him to work with his hands. Even those that are redeemed from the curse of the law are not exempt from that sentence, </a:t>
            </a:r>
            <a:r>
              <a:rPr lang="en-US" sz="2133" i="1" dirty="0">
                <a:solidFill>
                  <a:prstClr val="black"/>
                </a:solidFill>
                <a:latin typeface="Candara"/>
              </a:rPr>
              <a:t>In the sweat of thy face thou shalt eat bread.</a:t>
            </a:r>
            <a:r>
              <a:rPr lang="en-US" sz="2133" dirty="0">
                <a:solidFill>
                  <a:prstClr val="black"/>
                </a:solidFill>
                <a:latin typeface="Candara"/>
              </a:rPr>
              <a:t> </a:t>
            </a:r>
          </a:p>
          <a:p>
            <a:pPr defTabSz="1219170">
              <a:spcBef>
                <a:spcPts val="400"/>
              </a:spcBef>
            </a:pPr>
            <a:r>
              <a:rPr lang="en-US" sz="2133" dirty="0">
                <a:solidFill>
                  <a:prstClr val="black"/>
                </a:solidFill>
                <a:latin typeface="Candara"/>
              </a:rPr>
              <a:t>See how careful Paul was to recommend his ministry, and to prevent prejudices against it, even the most unjust and unreasonable; he therefore maintained himself with his own labor </a:t>
            </a:r>
            <a:r>
              <a:rPr lang="en-US" sz="2133" b="1" dirty="0">
                <a:solidFill>
                  <a:prstClr val="black"/>
                </a:solidFill>
                <a:latin typeface="Candara"/>
              </a:rPr>
              <a:t>that he might not make the gospel of Christ burdensome</a:t>
            </a:r>
            <a:r>
              <a:rPr lang="en-US" sz="2133" dirty="0">
                <a:solidFill>
                  <a:prstClr val="black"/>
                </a:solidFill>
                <a:latin typeface="Candara"/>
              </a:rPr>
              <a:t>.”</a:t>
            </a:r>
          </a:p>
          <a:p>
            <a:pPr algn="ctr" defTabSz="1219170">
              <a:spcBef>
                <a:spcPts val="800"/>
              </a:spcBef>
            </a:pPr>
            <a:r>
              <a:rPr lang="en-US" sz="2133" i="1" dirty="0">
                <a:solidFill>
                  <a:prstClr val="black"/>
                </a:solidFill>
                <a:latin typeface="Candara"/>
              </a:rPr>
              <a:t>					Matthew Henry Commentary</a:t>
            </a:r>
            <a:endParaRPr lang="en-US" sz="2133" dirty="0">
              <a:solidFill>
                <a:prstClr val="black"/>
              </a:solidFill>
              <a:latin typeface="Candara"/>
            </a:endParaRPr>
          </a:p>
        </p:txBody>
      </p:sp>
    </p:spTree>
    <p:extLst>
      <p:ext uri="{BB962C8B-B14F-4D97-AF65-F5344CB8AC3E}">
        <p14:creationId xmlns:p14="http://schemas.microsoft.com/office/powerpoint/2010/main" val="4174489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701801"/>
            <a:ext cx="4368800"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And he reasoned in the synagogue every </a:t>
            </a:r>
            <a:r>
              <a:rPr lang="en-US" sz="2133" dirty="0" err="1">
                <a:solidFill>
                  <a:prstClr val="black"/>
                </a:solidFill>
                <a:latin typeface="Candara"/>
              </a:rPr>
              <a:t>sabbath</a:t>
            </a:r>
            <a:r>
              <a:rPr lang="en-US" sz="2133" dirty="0">
                <a:solidFill>
                  <a:prstClr val="black"/>
                </a:solidFill>
                <a:latin typeface="Candara"/>
              </a:rPr>
              <a:t>, and persuaded the Jews and the Greeks.</a:t>
            </a:r>
            <a:endParaRPr lang="en-US" sz="2133" baseline="30000" dirty="0">
              <a:solidFill>
                <a:prstClr val="black"/>
              </a:solidFill>
              <a:latin typeface="Candara"/>
            </a:endParaRPr>
          </a:p>
          <a:p>
            <a:pPr defTabSz="1219170">
              <a:spcBef>
                <a:spcPts val="400"/>
              </a:spcBef>
            </a:pPr>
            <a:r>
              <a:rPr lang="en-US" sz="2133" baseline="30000" dirty="0">
                <a:solidFill>
                  <a:prstClr val="black"/>
                </a:solidFill>
                <a:latin typeface="Candara"/>
              </a:rPr>
              <a:t>5</a:t>
            </a:r>
            <a:r>
              <a:rPr lang="en-US" sz="2133" dirty="0">
                <a:solidFill>
                  <a:prstClr val="black"/>
                </a:solidFill>
                <a:latin typeface="Candara"/>
              </a:rPr>
              <a:t> And when Silas and Timotheus were come from Macedonia, </a:t>
            </a:r>
            <a:br>
              <a:rPr lang="en-US" sz="2133" dirty="0">
                <a:solidFill>
                  <a:prstClr val="black"/>
                </a:solidFill>
                <a:latin typeface="Candara"/>
              </a:rPr>
            </a:br>
            <a:r>
              <a:rPr lang="en-US" sz="2133" dirty="0">
                <a:solidFill>
                  <a:prstClr val="black"/>
                </a:solidFill>
                <a:latin typeface="Candara"/>
              </a:rPr>
              <a:t>Paul was pressed in the spirit, </a:t>
            </a:r>
            <a:br>
              <a:rPr lang="en-US" sz="2133" dirty="0">
                <a:solidFill>
                  <a:prstClr val="black"/>
                </a:solidFill>
                <a:latin typeface="Candara"/>
              </a:rPr>
            </a:br>
            <a:r>
              <a:rPr lang="en-US" sz="2133" dirty="0">
                <a:solidFill>
                  <a:prstClr val="black"/>
                </a:solidFill>
                <a:latin typeface="Candara"/>
              </a:rPr>
              <a:t>and testified to the Jews </a:t>
            </a:r>
            <a:r>
              <a:rPr lang="en-US" sz="2133" i="1" dirty="0">
                <a:solidFill>
                  <a:prstClr val="black"/>
                </a:solidFill>
                <a:latin typeface="Candara"/>
              </a:rPr>
              <a:t>that </a:t>
            </a:r>
            <a:r>
              <a:rPr lang="en-US" sz="2133" dirty="0">
                <a:solidFill>
                  <a:prstClr val="black"/>
                </a:solidFill>
                <a:latin typeface="Candara"/>
              </a:rPr>
              <a:t>Jesus </a:t>
            </a:r>
            <a:r>
              <a:rPr lang="en-US" sz="2133" i="1" dirty="0">
                <a:solidFill>
                  <a:prstClr val="black"/>
                </a:solidFill>
                <a:latin typeface="Candara"/>
              </a:rPr>
              <a:t>was </a:t>
            </a:r>
            <a:r>
              <a:rPr lang="en-US" sz="2133" dirty="0">
                <a:solidFill>
                  <a:prstClr val="black"/>
                </a:solidFill>
                <a:latin typeface="Candara"/>
              </a:rPr>
              <a:t>Christ.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607" y="843044"/>
            <a:ext cx="4220821" cy="5171913"/>
          </a:xfrm>
          <a:prstGeom prst="rect">
            <a:avLst/>
          </a:prstGeom>
        </p:spPr>
      </p:pic>
    </p:spTree>
    <p:extLst>
      <p:ext uri="{BB962C8B-B14F-4D97-AF65-F5344CB8AC3E}">
        <p14:creationId xmlns:p14="http://schemas.microsoft.com/office/powerpoint/2010/main" val="1153371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1922225"/>
            <a:ext cx="467360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6</a:t>
            </a:r>
            <a:r>
              <a:rPr lang="en-US" sz="2133" dirty="0">
                <a:solidFill>
                  <a:prstClr val="black"/>
                </a:solidFill>
                <a:latin typeface="Candara"/>
              </a:rPr>
              <a:t> And when they opposed themselves, and blasphemed, </a:t>
            </a:r>
            <a:br>
              <a:rPr lang="en-US" sz="2133" dirty="0">
                <a:solidFill>
                  <a:prstClr val="black"/>
                </a:solidFill>
                <a:latin typeface="Candara"/>
              </a:rPr>
            </a:br>
            <a:r>
              <a:rPr lang="en-US" sz="2133" dirty="0">
                <a:solidFill>
                  <a:prstClr val="black"/>
                </a:solidFill>
                <a:latin typeface="Candara"/>
              </a:rPr>
              <a:t>he shook </a:t>
            </a:r>
            <a:r>
              <a:rPr lang="en-US" sz="2133" i="1" dirty="0">
                <a:solidFill>
                  <a:prstClr val="black"/>
                </a:solidFill>
                <a:latin typeface="Candara"/>
              </a:rPr>
              <a:t>his </a:t>
            </a:r>
            <a:r>
              <a:rPr lang="en-US" sz="2133" dirty="0">
                <a:solidFill>
                  <a:prstClr val="black"/>
                </a:solidFill>
                <a:latin typeface="Candara"/>
              </a:rPr>
              <a:t>raiment, </a:t>
            </a:r>
            <a:br>
              <a:rPr lang="en-US" sz="2133" dirty="0">
                <a:solidFill>
                  <a:prstClr val="black"/>
                </a:solidFill>
                <a:latin typeface="Candara"/>
              </a:rPr>
            </a:br>
            <a:r>
              <a:rPr lang="en-US" sz="2133" dirty="0">
                <a:solidFill>
                  <a:prstClr val="black"/>
                </a:solidFill>
                <a:latin typeface="Candara"/>
              </a:rPr>
              <a:t>and said unto them, </a:t>
            </a:r>
            <a:br>
              <a:rPr lang="en-US" sz="2133" dirty="0">
                <a:solidFill>
                  <a:prstClr val="black"/>
                </a:solidFill>
                <a:latin typeface="Candara"/>
              </a:rPr>
            </a:br>
            <a:r>
              <a:rPr lang="en-US" sz="2133" dirty="0">
                <a:solidFill>
                  <a:prstClr val="black"/>
                </a:solidFill>
                <a:latin typeface="Candara"/>
              </a:rPr>
              <a:t>Your blood </a:t>
            </a:r>
            <a:r>
              <a:rPr lang="en-US" sz="2133" i="1" dirty="0">
                <a:solidFill>
                  <a:prstClr val="black"/>
                </a:solidFill>
                <a:latin typeface="Candara"/>
              </a:rPr>
              <a:t>be </a:t>
            </a:r>
            <a:r>
              <a:rPr lang="en-US" sz="2133" dirty="0">
                <a:solidFill>
                  <a:prstClr val="black"/>
                </a:solidFill>
                <a:latin typeface="Candara"/>
              </a:rPr>
              <a:t>upon your own heads; </a:t>
            </a:r>
            <a:br>
              <a:rPr lang="en-US" sz="2133" dirty="0">
                <a:solidFill>
                  <a:prstClr val="black"/>
                </a:solidFill>
                <a:latin typeface="Candara"/>
              </a:rPr>
            </a:br>
            <a:r>
              <a:rPr lang="en-US" sz="2133" dirty="0">
                <a:solidFill>
                  <a:prstClr val="black"/>
                </a:solidFill>
                <a:latin typeface="Candara"/>
              </a:rPr>
              <a:t>I </a:t>
            </a:r>
            <a:r>
              <a:rPr lang="en-US" sz="2133" i="1" dirty="0">
                <a:solidFill>
                  <a:prstClr val="black"/>
                </a:solidFill>
                <a:latin typeface="Candara"/>
              </a:rPr>
              <a:t>am </a:t>
            </a:r>
            <a:r>
              <a:rPr lang="en-US" sz="2133" dirty="0">
                <a:solidFill>
                  <a:prstClr val="black"/>
                </a:solidFill>
                <a:latin typeface="Candara"/>
              </a:rPr>
              <a:t>clean: from henceforth I will go unto the Gentiles.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800214"/>
            <a:ext cx="3797605" cy="5257573"/>
          </a:xfrm>
          <a:prstGeom prst="rect">
            <a:avLst/>
          </a:prstGeom>
        </p:spPr>
      </p:pic>
    </p:spTree>
    <p:extLst>
      <p:ext uri="{BB962C8B-B14F-4D97-AF65-F5344CB8AC3E}">
        <p14:creationId xmlns:p14="http://schemas.microsoft.com/office/powerpoint/2010/main" val="192178877"/>
      </p:ext>
    </p:extLst>
  </p:cSld>
  <p:clrMapOvr>
    <a:masterClrMapping/>
  </p:clrMapOvr>
  <p:transition spd="med">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0" y="2107883"/>
            <a:ext cx="4572000" cy="1877758"/>
          </a:xfrm>
          <a:prstGeom prst="rect">
            <a:avLst/>
          </a:prstGeom>
          <a:noFill/>
        </p:spPr>
        <p:txBody>
          <a:bodyPr wrap="square" rtlCol="0">
            <a:spAutoFit/>
          </a:bodyPr>
          <a:lstStyle/>
          <a:p>
            <a:pPr defTabSz="1219170"/>
            <a:r>
              <a:rPr lang="en-US" sz="1867" dirty="0">
                <a:solidFill>
                  <a:prstClr val="white"/>
                </a:solidFill>
                <a:latin typeface="Candara"/>
              </a:rPr>
              <a:t>This was “an expressive act of shaking off the guilt of their condemnation. He shook his raiment to show that he was resolved henceforward to have nothing to do with them …”</a:t>
            </a:r>
          </a:p>
          <a:p>
            <a:pPr algn="r" defTabSz="1219170">
              <a:spcBef>
                <a:spcPts val="800"/>
              </a:spcBef>
            </a:pPr>
            <a:r>
              <a:rPr lang="en-US" sz="1600" dirty="0">
                <a:solidFill>
                  <a:prstClr val="white"/>
                </a:solidFill>
                <a:latin typeface="Candara"/>
              </a:rPr>
              <a:t>Barnes Commentary</a:t>
            </a:r>
          </a:p>
        </p:txBody>
      </p:sp>
      <p:sp>
        <p:nvSpPr>
          <p:cNvPr id="4" name="TextBox 3"/>
          <p:cNvSpPr txBox="1"/>
          <p:nvPr/>
        </p:nvSpPr>
        <p:spPr>
          <a:xfrm>
            <a:off x="1097280" y="1922225"/>
            <a:ext cx="4673600" cy="2389950"/>
          </a:xfrm>
          <a:prstGeom prst="rect">
            <a:avLst/>
          </a:prstGeom>
          <a:noFill/>
        </p:spPr>
        <p:txBody>
          <a:bodyPr wrap="square" rtlCol="0">
            <a:spAutoFit/>
          </a:bodyPr>
          <a:lstStyle/>
          <a:p>
            <a:pPr defTabSz="1219170">
              <a:spcBef>
                <a:spcPts val="400"/>
              </a:spcBef>
            </a:pPr>
            <a:r>
              <a:rPr lang="en-US" sz="2133" baseline="30000" dirty="0">
                <a:solidFill>
                  <a:srgbClr val="F5C040">
                    <a:lumMod val="75000"/>
                  </a:srgbClr>
                </a:solidFill>
                <a:latin typeface="Candara"/>
              </a:rPr>
              <a:t>6</a:t>
            </a:r>
            <a:r>
              <a:rPr lang="en-US" sz="2133" dirty="0">
                <a:solidFill>
                  <a:srgbClr val="F5C040">
                    <a:lumMod val="75000"/>
                  </a:srgbClr>
                </a:solidFill>
                <a:latin typeface="Candara"/>
              </a:rPr>
              <a:t> And when they opposed themselves, and blasphemed, </a:t>
            </a:r>
            <a:br>
              <a:rPr lang="en-US" sz="2133" dirty="0">
                <a:solidFill>
                  <a:prstClr val="black"/>
                </a:solidFill>
                <a:latin typeface="Candara"/>
              </a:rPr>
            </a:br>
            <a:r>
              <a:rPr lang="en-US" sz="2133" dirty="0">
                <a:solidFill>
                  <a:prstClr val="black"/>
                </a:solidFill>
                <a:latin typeface="Candara"/>
              </a:rPr>
              <a:t>he shook </a:t>
            </a:r>
            <a:r>
              <a:rPr lang="en-US" sz="2133" i="1" dirty="0">
                <a:solidFill>
                  <a:prstClr val="black"/>
                </a:solidFill>
                <a:latin typeface="Candara"/>
              </a:rPr>
              <a:t>his </a:t>
            </a:r>
            <a:r>
              <a:rPr lang="en-US" sz="2133" dirty="0">
                <a:solidFill>
                  <a:prstClr val="black"/>
                </a:solidFill>
                <a:latin typeface="Candara"/>
              </a:rPr>
              <a:t>raiment</a:t>
            </a:r>
            <a:r>
              <a:rPr lang="en-US" sz="2133" dirty="0">
                <a:solidFill>
                  <a:srgbClr val="F5C040">
                    <a:lumMod val="75000"/>
                  </a:srgbClr>
                </a:solidFill>
                <a:latin typeface="Candara"/>
              </a:rPr>
              <a:t>, </a:t>
            </a:r>
            <a:br>
              <a:rPr lang="en-US" sz="2133" dirty="0">
                <a:solidFill>
                  <a:prstClr val="black"/>
                </a:solidFill>
                <a:latin typeface="Candara"/>
              </a:rPr>
            </a:br>
            <a:r>
              <a:rPr lang="en-US" sz="2133" dirty="0">
                <a:solidFill>
                  <a:srgbClr val="F5C040">
                    <a:lumMod val="75000"/>
                  </a:srgbClr>
                </a:solidFill>
                <a:latin typeface="Candara"/>
              </a:rPr>
              <a:t>and said unto them, </a:t>
            </a:r>
            <a:br>
              <a:rPr lang="en-US" sz="2133" dirty="0">
                <a:solidFill>
                  <a:srgbClr val="F5C040">
                    <a:lumMod val="75000"/>
                  </a:srgbClr>
                </a:solidFill>
                <a:latin typeface="Candara"/>
              </a:rPr>
            </a:br>
            <a:r>
              <a:rPr lang="en-US" sz="2133" dirty="0">
                <a:solidFill>
                  <a:srgbClr val="F5C040">
                    <a:lumMod val="75000"/>
                  </a:srgbClr>
                </a:solidFill>
                <a:latin typeface="Candara"/>
              </a:rPr>
              <a:t>Your blood </a:t>
            </a:r>
            <a:r>
              <a:rPr lang="en-US" sz="2133" i="1" dirty="0">
                <a:solidFill>
                  <a:srgbClr val="F5C040">
                    <a:lumMod val="75000"/>
                  </a:srgbClr>
                </a:solidFill>
                <a:latin typeface="Candara"/>
              </a:rPr>
              <a:t>be </a:t>
            </a:r>
            <a:r>
              <a:rPr lang="en-US" sz="2133" dirty="0">
                <a:solidFill>
                  <a:srgbClr val="F5C040">
                    <a:lumMod val="75000"/>
                  </a:srgbClr>
                </a:solidFill>
                <a:latin typeface="Candara"/>
              </a:rPr>
              <a:t>upon your own heads; </a:t>
            </a:r>
            <a:br>
              <a:rPr lang="en-US" sz="2133" dirty="0">
                <a:solidFill>
                  <a:srgbClr val="F5C040">
                    <a:lumMod val="75000"/>
                  </a:srgbClr>
                </a:solidFill>
                <a:latin typeface="Candara"/>
              </a:rPr>
            </a:br>
            <a:r>
              <a:rPr lang="en-US" sz="2133" dirty="0">
                <a:solidFill>
                  <a:srgbClr val="F5C040">
                    <a:lumMod val="75000"/>
                  </a:srgbClr>
                </a:solidFill>
                <a:latin typeface="Candara"/>
              </a:rPr>
              <a:t>I </a:t>
            </a:r>
            <a:r>
              <a:rPr lang="en-US" sz="2133" i="1" dirty="0">
                <a:solidFill>
                  <a:srgbClr val="F5C040">
                    <a:lumMod val="75000"/>
                  </a:srgbClr>
                </a:solidFill>
                <a:latin typeface="Candara"/>
              </a:rPr>
              <a:t>am </a:t>
            </a:r>
            <a:r>
              <a:rPr lang="en-US" sz="2133" dirty="0">
                <a:solidFill>
                  <a:srgbClr val="F5C040">
                    <a:lumMod val="75000"/>
                  </a:srgbClr>
                </a:solidFill>
                <a:latin typeface="Candara"/>
              </a:rPr>
              <a:t>clean: from henceforth I will go unto the Gentiles. </a:t>
            </a:r>
          </a:p>
        </p:txBody>
      </p:sp>
    </p:spTree>
    <p:extLst>
      <p:ext uri="{BB962C8B-B14F-4D97-AF65-F5344CB8AC3E}">
        <p14:creationId xmlns:p14="http://schemas.microsoft.com/office/powerpoint/2010/main" val="3524201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0" y="1618754"/>
            <a:ext cx="4572000" cy="3304174"/>
          </a:xfrm>
          <a:prstGeom prst="rect">
            <a:avLst/>
          </a:prstGeom>
          <a:noFill/>
        </p:spPr>
        <p:txBody>
          <a:bodyPr wrap="square" rtlCol="0">
            <a:spAutoFit/>
          </a:bodyPr>
          <a:lstStyle/>
          <a:p>
            <a:pPr defTabSz="1219170">
              <a:spcBef>
                <a:spcPts val="400"/>
              </a:spcBef>
            </a:pPr>
            <a:r>
              <a:rPr lang="en-US" sz="1867" dirty="0">
                <a:solidFill>
                  <a:prstClr val="white"/>
                </a:solidFill>
                <a:latin typeface="Candara"/>
              </a:rPr>
              <a:t>Ezekiel 3:18-19:</a:t>
            </a:r>
          </a:p>
          <a:p>
            <a:pPr defTabSz="1219170"/>
            <a:r>
              <a:rPr lang="en-US" sz="1867" baseline="30000" dirty="0">
                <a:solidFill>
                  <a:prstClr val="white"/>
                </a:solidFill>
                <a:latin typeface="Candara"/>
              </a:rPr>
              <a:t>18</a:t>
            </a:r>
            <a:r>
              <a:rPr lang="en-US" sz="1867" dirty="0">
                <a:solidFill>
                  <a:prstClr val="white"/>
                </a:solidFill>
                <a:latin typeface="Candara"/>
              </a:rPr>
              <a:t> When I say unto the wicked, Thou shalt surely die; and thou </a:t>
            </a:r>
            <a:r>
              <a:rPr lang="en-US" sz="1867" dirty="0" err="1">
                <a:solidFill>
                  <a:prstClr val="white"/>
                </a:solidFill>
                <a:latin typeface="Candara"/>
              </a:rPr>
              <a:t>givest</a:t>
            </a:r>
            <a:r>
              <a:rPr lang="en-US" sz="1867" dirty="0">
                <a:solidFill>
                  <a:prstClr val="white"/>
                </a:solidFill>
                <a:latin typeface="Candara"/>
              </a:rPr>
              <a:t> him not warning, nor </a:t>
            </a:r>
            <a:r>
              <a:rPr lang="en-US" sz="1867" dirty="0" err="1">
                <a:solidFill>
                  <a:prstClr val="white"/>
                </a:solidFill>
                <a:latin typeface="Candara"/>
              </a:rPr>
              <a:t>speakest</a:t>
            </a:r>
            <a:r>
              <a:rPr lang="en-US" sz="1867" dirty="0">
                <a:solidFill>
                  <a:prstClr val="white"/>
                </a:solidFill>
                <a:latin typeface="Candara"/>
              </a:rPr>
              <a:t> to warn the wicked from his wicked way, to save his life; the same wicked </a:t>
            </a:r>
            <a:r>
              <a:rPr lang="en-US" sz="1867" i="1" dirty="0">
                <a:solidFill>
                  <a:prstClr val="white"/>
                </a:solidFill>
                <a:latin typeface="Candara"/>
              </a:rPr>
              <a:t>man </a:t>
            </a:r>
            <a:r>
              <a:rPr lang="en-US" sz="1867" dirty="0">
                <a:solidFill>
                  <a:prstClr val="white"/>
                </a:solidFill>
                <a:latin typeface="Candara"/>
              </a:rPr>
              <a:t>shall die in his iniquity; but his blood will I require at thine hand.  </a:t>
            </a:r>
          </a:p>
          <a:p>
            <a:pPr defTabSz="1219170">
              <a:spcBef>
                <a:spcPts val="400"/>
              </a:spcBef>
            </a:pPr>
            <a:r>
              <a:rPr lang="en-US" sz="1867" baseline="30000" dirty="0">
                <a:solidFill>
                  <a:prstClr val="white"/>
                </a:solidFill>
                <a:latin typeface="Candara"/>
              </a:rPr>
              <a:t>19</a:t>
            </a:r>
            <a:r>
              <a:rPr lang="en-US" sz="1867" dirty="0">
                <a:solidFill>
                  <a:prstClr val="white"/>
                </a:solidFill>
                <a:latin typeface="Candara"/>
              </a:rPr>
              <a:t> Yet if thou warn the wicked, and he turn not from his wickedness, nor from his wicked way, he shall die in his iniquity; but thou hast delivered thy soul.</a:t>
            </a:r>
          </a:p>
        </p:txBody>
      </p:sp>
      <p:sp>
        <p:nvSpPr>
          <p:cNvPr id="4" name="TextBox 3"/>
          <p:cNvSpPr txBox="1"/>
          <p:nvPr/>
        </p:nvSpPr>
        <p:spPr>
          <a:xfrm>
            <a:off x="1097280" y="1922225"/>
            <a:ext cx="4673600" cy="2389950"/>
          </a:xfrm>
          <a:prstGeom prst="rect">
            <a:avLst/>
          </a:prstGeom>
          <a:noFill/>
        </p:spPr>
        <p:txBody>
          <a:bodyPr wrap="square" rtlCol="0">
            <a:spAutoFit/>
          </a:bodyPr>
          <a:lstStyle/>
          <a:p>
            <a:pPr defTabSz="1219170">
              <a:spcBef>
                <a:spcPts val="400"/>
              </a:spcBef>
            </a:pPr>
            <a:r>
              <a:rPr lang="en-US" sz="2133" baseline="30000" dirty="0">
                <a:solidFill>
                  <a:srgbClr val="F5C040">
                    <a:lumMod val="75000"/>
                  </a:srgbClr>
                </a:solidFill>
                <a:latin typeface="Candara"/>
              </a:rPr>
              <a:t>6</a:t>
            </a:r>
            <a:r>
              <a:rPr lang="en-US" sz="2133" dirty="0">
                <a:solidFill>
                  <a:srgbClr val="F5C040">
                    <a:lumMod val="75000"/>
                  </a:srgbClr>
                </a:solidFill>
                <a:latin typeface="Candara"/>
              </a:rPr>
              <a:t> And when they opposed themselves, and blasphemed, </a:t>
            </a:r>
            <a:br>
              <a:rPr lang="en-US" sz="2133" dirty="0">
                <a:solidFill>
                  <a:srgbClr val="F5C040">
                    <a:lumMod val="75000"/>
                  </a:srgbClr>
                </a:solidFill>
                <a:latin typeface="Candara"/>
              </a:rPr>
            </a:br>
            <a:r>
              <a:rPr lang="en-US" sz="2133" dirty="0">
                <a:solidFill>
                  <a:srgbClr val="F5C040">
                    <a:lumMod val="75000"/>
                  </a:srgbClr>
                </a:solidFill>
                <a:latin typeface="Candara"/>
              </a:rPr>
              <a:t>he shook </a:t>
            </a:r>
            <a:r>
              <a:rPr lang="en-US" sz="2133" i="1" dirty="0">
                <a:solidFill>
                  <a:srgbClr val="F5C040">
                    <a:lumMod val="75000"/>
                  </a:srgbClr>
                </a:solidFill>
                <a:latin typeface="Candara"/>
              </a:rPr>
              <a:t>his </a:t>
            </a:r>
            <a:r>
              <a:rPr lang="en-US" sz="2133" dirty="0">
                <a:solidFill>
                  <a:srgbClr val="F5C040">
                    <a:lumMod val="75000"/>
                  </a:srgbClr>
                </a:solidFill>
                <a:latin typeface="Candara"/>
              </a:rPr>
              <a:t>raiment, </a:t>
            </a:r>
            <a:br>
              <a:rPr lang="en-US" sz="2133" dirty="0">
                <a:solidFill>
                  <a:srgbClr val="F5C040">
                    <a:lumMod val="60000"/>
                    <a:lumOff val="40000"/>
                  </a:srgbClr>
                </a:solidFill>
                <a:latin typeface="Candara"/>
              </a:rPr>
            </a:br>
            <a:r>
              <a:rPr lang="en-US" sz="2133" dirty="0">
                <a:solidFill>
                  <a:prstClr val="black"/>
                </a:solidFill>
                <a:latin typeface="Candara"/>
              </a:rPr>
              <a:t>and said unto them, </a:t>
            </a:r>
            <a:br>
              <a:rPr lang="en-US" sz="2133" dirty="0">
                <a:solidFill>
                  <a:prstClr val="black"/>
                </a:solidFill>
                <a:latin typeface="Candara"/>
              </a:rPr>
            </a:br>
            <a:r>
              <a:rPr lang="en-US" sz="2133" dirty="0">
                <a:solidFill>
                  <a:prstClr val="black"/>
                </a:solidFill>
                <a:latin typeface="Candara"/>
              </a:rPr>
              <a:t>Your blood </a:t>
            </a:r>
            <a:r>
              <a:rPr lang="en-US" sz="2133" i="1" dirty="0">
                <a:solidFill>
                  <a:prstClr val="black"/>
                </a:solidFill>
                <a:latin typeface="Candara"/>
              </a:rPr>
              <a:t>be </a:t>
            </a:r>
            <a:r>
              <a:rPr lang="en-US" sz="2133" dirty="0">
                <a:solidFill>
                  <a:prstClr val="black"/>
                </a:solidFill>
                <a:latin typeface="Candara"/>
              </a:rPr>
              <a:t>upon your own heads; </a:t>
            </a:r>
            <a:br>
              <a:rPr lang="en-US" sz="2133" dirty="0">
                <a:solidFill>
                  <a:prstClr val="black"/>
                </a:solidFill>
                <a:latin typeface="Candara"/>
              </a:rPr>
            </a:br>
            <a:r>
              <a:rPr lang="en-US" sz="2133" dirty="0">
                <a:solidFill>
                  <a:prstClr val="black"/>
                </a:solidFill>
                <a:latin typeface="Candara"/>
              </a:rPr>
              <a:t>I </a:t>
            </a:r>
            <a:r>
              <a:rPr lang="en-US" sz="2133" i="1" dirty="0">
                <a:solidFill>
                  <a:prstClr val="black"/>
                </a:solidFill>
                <a:latin typeface="Candara"/>
              </a:rPr>
              <a:t>am </a:t>
            </a:r>
            <a:r>
              <a:rPr lang="en-US" sz="2133" dirty="0">
                <a:solidFill>
                  <a:prstClr val="black"/>
                </a:solidFill>
                <a:latin typeface="Candara"/>
              </a:rPr>
              <a:t>clean: </a:t>
            </a:r>
            <a:r>
              <a:rPr lang="en-US" sz="2133" dirty="0">
                <a:solidFill>
                  <a:srgbClr val="F5C040">
                    <a:lumMod val="75000"/>
                  </a:srgbClr>
                </a:solidFill>
                <a:latin typeface="Candara"/>
              </a:rPr>
              <a:t>from henceforth I will go unto the Gentiles. </a:t>
            </a:r>
          </a:p>
        </p:txBody>
      </p:sp>
    </p:spTree>
    <p:extLst>
      <p:ext uri="{BB962C8B-B14F-4D97-AF65-F5344CB8AC3E}">
        <p14:creationId xmlns:p14="http://schemas.microsoft.com/office/powerpoint/2010/main" val="3643558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3784" y="1394044"/>
            <a:ext cx="4470400" cy="3425938"/>
          </a:xfrm>
          <a:prstGeom prst="rect">
            <a:avLst/>
          </a:prstGeom>
          <a:noFill/>
        </p:spPr>
        <p:txBody>
          <a:bodyPr wrap="square" rtlCol="0">
            <a:spAutoFit/>
          </a:bodyPr>
          <a:lstStyle/>
          <a:p>
            <a:pPr defTabSz="1219170"/>
            <a:r>
              <a:rPr lang="en-US" sz="2133" baseline="30000" dirty="0">
                <a:solidFill>
                  <a:prstClr val="black"/>
                </a:solidFill>
                <a:latin typeface="Candara"/>
              </a:rPr>
              <a:t>7</a:t>
            </a:r>
            <a:r>
              <a:rPr lang="en-US" sz="2133" dirty="0">
                <a:solidFill>
                  <a:prstClr val="black"/>
                </a:solidFill>
                <a:latin typeface="Candara"/>
              </a:rPr>
              <a:t> And he departed thence, and entered into a certain </a:t>
            </a:r>
            <a:r>
              <a:rPr lang="en-US" sz="2133" i="1" dirty="0">
                <a:solidFill>
                  <a:prstClr val="black"/>
                </a:solidFill>
                <a:latin typeface="Candara"/>
              </a:rPr>
              <a:t>man's </a:t>
            </a:r>
            <a:r>
              <a:rPr lang="en-US" sz="2133" dirty="0">
                <a:solidFill>
                  <a:prstClr val="black"/>
                </a:solidFill>
                <a:latin typeface="Candara"/>
              </a:rPr>
              <a:t>house, named Justus, </a:t>
            </a:r>
            <a:r>
              <a:rPr lang="en-US" sz="2133" i="1" dirty="0">
                <a:solidFill>
                  <a:prstClr val="black"/>
                </a:solidFill>
                <a:latin typeface="Candara"/>
              </a:rPr>
              <a:t>one </a:t>
            </a:r>
            <a:r>
              <a:rPr lang="en-US" sz="2133" dirty="0">
                <a:solidFill>
                  <a:prstClr val="black"/>
                </a:solidFill>
                <a:latin typeface="Candara"/>
              </a:rPr>
              <a:t>that worshipped God, whose house joined hard to the synagogue.</a:t>
            </a:r>
          </a:p>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a:t>
            </a:r>
            <a:r>
              <a:rPr lang="en-US" sz="2133" dirty="0" err="1">
                <a:solidFill>
                  <a:prstClr val="black"/>
                </a:solidFill>
                <a:latin typeface="Candara"/>
              </a:rPr>
              <a:t>Crispus</a:t>
            </a:r>
            <a:r>
              <a:rPr lang="en-US" sz="2133" dirty="0">
                <a:solidFill>
                  <a:prstClr val="black"/>
                </a:solidFill>
                <a:latin typeface="Candara"/>
              </a:rPr>
              <a:t>, the chief ruler of the synagogue, believed on the Lord with all his house; and many of the Corinthians hearing believed, and were baptized.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792294"/>
            <a:ext cx="3783425" cy="5228005"/>
          </a:xfrm>
          <a:prstGeom prst="rect">
            <a:avLst/>
          </a:prstGeom>
        </p:spPr>
      </p:pic>
    </p:spTree>
    <p:extLst>
      <p:ext uri="{BB962C8B-B14F-4D97-AF65-F5344CB8AC3E}">
        <p14:creationId xmlns:p14="http://schemas.microsoft.com/office/powerpoint/2010/main" val="3685623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1121" y="1092201"/>
            <a:ext cx="8788399" cy="461665"/>
          </a:xfrm>
          <a:prstGeom prst="rect">
            <a:avLst/>
          </a:prstGeom>
          <a:noFill/>
        </p:spPr>
        <p:txBody>
          <a:bodyPr wrap="square" rtlCol="0">
            <a:spAutoFit/>
          </a:bodyPr>
          <a:lstStyle/>
          <a:p>
            <a:pPr defTabSz="1219170"/>
            <a:r>
              <a:rPr lang="en-US" sz="2400" baseline="30000" dirty="0">
                <a:solidFill>
                  <a:prstClr val="white"/>
                </a:solidFill>
                <a:effectLst>
                  <a:outerShdw blurRad="38100" dist="38100" dir="2700000" algn="tl">
                    <a:srgbClr val="000000">
                      <a:alpha val="43137"/>
                    </a:srgbClr>
                  </a:outerShdw>
                </a:effectLst>
                <a:latin typeface="Candara"/>
              </a:rPr>
              <a:t>9-11: </a:t>
            </a:r>
            <a:r>
              <a:rPr lang="en-US" sz="2400" dirty="0">
                <a:solidFill>
                  <a:prstClr val="white"/>
                </a:solidFill>
                <a:effectLst>
                  <a:outerShdw blurRad="38100" dist="38100" dir="2700000" algn="tl">
                    <a:srgbClr val="000000">
                      <a:alpha val="43137"/>
                    </a:srgbClr>
                  </a:outerShdw>
                </a:effectLst>
                <a:latin typeface="Candara"/>
              </a:rPr>
              <a:t> Then </a:t>
            </a:r>
            <a:r>
              <a:rPr lang="en-US" sz="2400" dirty="0" err="1">
                <a:solidFill>
                  <a:prstClr val="white"/>
                </a:solidFill>
                <a:effectLst>
                  <a:outerShdw blurRad="38100" dist="38100" dir="2700000" algn="tl">
                    <a:srgbClr val="000000">
                      <a:alpha val="43137"/>
                    </a:srgbClr>
                  </a:outerShdw>
                </a:effectLst>
                <a:latin typeface="Candara"/>
              </a:rPr>
              <a:t>spake</a:t>
            </a:r>
            <a:r>
              <a:rPr lang="en-US" sz="2400" dirty="0">
                <a:solidFill>
                  <a:prstClr val="white"/>
                </a:solidFill>
                <a:effectLst>
                  <a:outerShdw blurRad="38100" dist="38100" dir="2700000" algn="tl">
                    <a:srgbClr val="000000">
                      <a:alpha val="43137"/>
                    </a:srgbClr>
                  </a:outerShdw>
                </a:effectLst>
                <a:latin typeface="Candara"/>
              </a:rPr>
              <a:t> the Lord to Paul in the night by a vision,</a:t>
            </a:r>
          </a:p>
        </p:txBody>
      </p:sp>
      <p:sp>
        <p:nvSpPr>
          <p:cNvPr id="5" name="TextBox 4"/>
          <p:cNvSpPr txBox="1"/>
          <p:nvPr/>
        </p:nvSpPr>
        <p:spPr>
          <a:xfrm>
            <a:off x="5029200" y="4274900"/>
            <a:ext cx="5943600" cy="748795"/>
          </a:xfrm>
          <a:prstGeom prst="rect">
            <a:avLst/>
          </a:prstGeom>
          <a:noFill/>
        </p:spPr>
        <p:txBody>
          <a:bodyPr wrap="square" rtlCol="0">
            <a:spAutoFit/>
          </a:bodyPr>
          <a:lstStyle/>
          <a:p>
            <a:pPr defTabSz="1219170"/>
            <a:r>
              <a:rPr lang="en-US" sz="2133" dirty="0">
                <a:solidFill>
                  <a:prstClr val="white"/>
                </a:solidFill>
                <a:effectLst>
                  <a:outerShdw blurRad="38100" dist="38100" dir="2700000" algn="tl">
                    <a:srgbClr val="000000">
                      <a:alpha val="43137"/>
                    </a:srgbClr>
                  </a:outerShdw>
                </a:effectLst>
                <a:latin typeface="Candara"/>
              </a:rPr>
              <a:t>And he continued </a:t>
            </a:r>
            <a:r>
              <a:rPr lang="en-US" sz="2133" i="1" dirty="0">
                <a:solidFill>
                  <a:prstClr val="white"/>
                </a:solidFill>
                <a:effectLst>
                  <a:outerShdw blurRad="38100" dist="38100" dir="2700000" algn="tl">
                    <a:srgbClr val="000000">
                      <a:alpha val="43137"/>
                    </a:srgbClr>
                  </a:outerShdw>
                </a:effectLst>
                <a:latin typeface="Candara"/>
              </a:rPr>
              <a:t>there </a:t>
            </a:r>
            <a:r>
              <a:rPr lang="en-US" sz="2133" dirty="0">
                <a:solidFill>
                  <a:prstClr val="white"/>
                </a:solidFill>
                <a:effectLst>
                  <a:outerShdw blurRad="38100" dist="38100" dir="2700000" algn="tl">
                    <a:srgbClr val="000000">
                      <a:alpha val="43137"/>
                    </a:srgbClr>
                  </a:outerShdw>
                </a:effectLst>
                <a:latin typeface="Candara"/>
              </a:rPr>
              <a:t>a year and six months, </a:t>
            </a:r>
            <a:br>
              <a:rPr lang="en-US" sz="2133" dirty="0">
                <a:solidFill>
                  <a:prstClr val="white"/>
                </a:solidFill>
                <a:effectLst>
                  <a:outerShdw blurRad="38100" dist="38100" dir="2700000" algn="tl">
                    <a:srgbClr val="000000">
                      <a:alpha val="43137"/>
                    </a:srgbClr>
                  </a:outerShdw>
                </a:effectLst>
                <a:latin typeface="Candara"/>
              </a:rPr>
            </a:br>
            <a:r>
              <a:rPr lang="en-US" sz="2133" dirty="0">
                <a:solidFill>
                  <a:prstClr val="white"/>
                </a:solidFill>
                <a:effectLst>
                  <a:outerShdw blurRad="38100" dist="38100" dir="2700000" algn="tl">
                    <a:srgbClr val="000000">
                      <a:alpha val="43137"/>
                    </a:srgbClr>
                  </a:outerShdw>
                </a:effectLst>
                <a:latin typeface="Candara"/>
              </a:rPr>
              <a:t>teaching the word of God among them.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1946225"/>
            <a:ext cx="9192684" cy="157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2868329"/>
            <a:ext cx="9518649" cy="140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194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600" y="1295401"/>
            <a:ext cx="10058400" cy="4215834"/>
          </a:xfrm>
          <a:prstGeom prst="rect">
            <a:avLst/>
          </a:prstGeom>
          <a:noFill/>
        </p:spPr>
        <p:txBody>
          <a:bodyPr wrap="square" rtlCol="0">
            <a:spAutoFit/>
          </a:bodyPr>
          <a:lstStyle/>
          <a:p>
            <a:pPr defTabSz="1219170"/>
            <a:r>
              <a:rPr lang="en-US" sz="2133" baseline="30000" dirty="0">
                <a:solidFill>
                  <a:prstClr val="black"/>
                </a:solidFill>
                <a:latin typeface="Candara"/>
              </a:rPr>
              <a:t>12</a:t>
            </a:r>
            <a:r>
              <a:rPr lang="en-US" sz="2133" dirty="0">
                <a:solidFill>
                  <a:prstClr val="black"/>
                </a:solidFill>
                <a:latin typeface="Candara"/>
              </a:rPr>
              <a:t> And when Gallio was the deputy of Achaia, the Jews made insurrection                   with one accord against Paul, and brought him to the judgment seat,  </a:t>
            </a:r>
          </a:p>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Saying, This </a:t>
            </a:r>
            <a:r>
              <a:rPr lang="en-US" sz="2133" i="1" dirty="0">
                <a:solidFill>
                  <a:prstClr val="black"/>
                </a:solidFill>
                <a:latin typeface="Candara"/>
              </a:rPr>
              <a:t>fellow </a:t>
            </a:r>
            <a:r>
              <a:rPr lang="en-US" sz="2133" dirty="0" err="1">
                <a:solidFill>
                  <a:prstClr val="black"/>
                </a:solidFill>
                <a:latin typeface="Candara"/>
              </a:rPr>
              <a:t>persuadeth</a:t>
            </a:r>
            <a:r>
              <a:rPr lang="en-US" sz="2133" dirty="0">
                <a:solidFill>
                  <a:prstClr val="black"/>
                </a:solidFill>
                <a:latin typeface="Candara"/>
              </a:rPr>
              <a:t> men to worship God contrary to the law.  </a:t>
            </a:r>
          </a:p>
          <a:p>
            <a:pPr defTabSz="1219170">
              <a:spcBef>
                <a:spcPts val="400"/>
              </a:spcBef>
            </a:pPr>
            <a:r>
              <a:rPr lang="en-US" sz="2133" baseline="30000" dirty="0">
                <a:solidFill>
                  <a:prstClr val="black"/>
                </a:solidFill>
                <a:latin typeface="Candara"/>
              </a:rPr>
              <a:t>14</a:t>
            </a:r>
            <a:r>
              <a:rPr lang="en-US" sz="2133" dirty="0">
                <a:solidFill>
                  <a:prstClr val="black"/>
                </a:solidFill>
                <a:latin typeface="Candara"/>
              </a:rPr>
              <a:t> And when Paul was now about to open </a:t>
            </a:r>
            <a:r>
              <a:rPr lang="en-US" sz="2133" i="1" dirty="0">
                <a:solidFill>
                  <a:prstClr val="black"/>
                </a:solidFill>
                <a:latin typeface="Candara"/>
              </a:rPr>
              <a:t>his </a:t>
            </a:r>
            <a:r>
              <a:rPr lang="en-US" sz="2133" dirty="0">
                <a:solidFill>
                  <a:prstClr val="black"/>
                </a:solidFill>
                <a:latin typeface="Candara"/>
              </a:rPr>
              <a:t>mouth, </a:t>
            </a:r>
            <a:r>
              <a:rPr lang="en-US" sz="2133" dirty="0" err="1">
                <a:solidFill>
                  <a:prstClr val="black"/>
                </a:solidFill>
                <a:latin typeface="Candara"/>
              </a:rPr>
              <a:t>Gallio</a:t>
            </a:r>
            <a:r>
              <a:rPr lang="en-US" sz="2133" dirty="0">
                <a:solidFill>
                  <a:prstClr val="black"/>
                </a:solidFill>
                <a:latin typeface="Candara"/>
              </a:rPr>
              <a:t> said unto the Jews, </a:t>
            </a:r>
          </a:p>
          <a:p>
            <a:pPr marL="609585" lvl="1" defTabSz="1219170">
              <a:spcBef>
                <a:spcPts val="800"/>
              </a:spcBef>
            </a:pPr>
            <a:r>
              <a:rPr lang="en-US" sz="2133" dirty="0">
                <a:solidFill>
                  <a:srgbClr val="5BD078">
                    <a:lumMod val="50000"/>
                  </a:srgbClr>
                </a:solidFill>
                <a:latin typeface="Candara"/>
              </a:rPr>
              <a:t>If it were a matter of wrong or wicked lewdness, O </a:t>
            </a:r>
            <a:r>
              <a:rPr lang="en-US" sz="2133" i="1" dirty="0">
                <a:solidFill>
                  <a:srgbClr val="5BD078">
                    <a:lumMod val="50000"/>
                  </a:srgbClr>
                </a:solidFill>
                <a:latin typeface="Candara"/>
              </a:rPr>
              <a:t>ye </a:t>
            </a:r>
            <a:r>
              <a:rPr lang="en-US" sz="2133" dirty="0">
                <a:solidFill>
                  <a:srgbClr val="5BD078">
                    <a:lumMod val="50000"/>
                  </a:srgbClr>
                </a:solidFill>
                <a:latin typeface="Candara"/>
              </a:rPr>
              <a:t>Jews, </a:t>
            </a:r>
            <a:br>
              <a:rPr lang="en-US" sz="2133" dirty="0">
                <a:solidFill>
                  <a:srgbClr val="5BD078">
                    <a:lumMod val="50000"/>
                  </a:srgbClr>
                </a:solidFill>
                <a:latin typeface="Candara"/>
              </a:rPr>
            </a:br>
            <a:r>
              <a:rPr lang="en-US" sz="2133" dirty="0">
                <a:solidFill>
                  <a:srgbClr val="5BD078">
                    <a:lumMod val="50000"/>
                  </a:srgbClr>
                </a:solidFill>
                <a:latin typeface="Candara"/>
              </a:rPr>
              <a:t>reason would that I should bear with you:  </a:t>
            </a:r>
          </a:p>
          <a:p>
            <a:pPr marL="609585" lvl="1" defTabSz="1219170">
              <a:spcBef>
                <a:spcPts val="400"/>
              </a:spcBef>
            </a:pPr>
            <a:r>
              <a:rPr lang="en-US" sz="2133" baseline="30000" dirty="0">
                <a:solidFill>
                  <a:srgbClr val="5BD078">
                    <a:lumMod val="50000"/>
                  </a:srgbClr>
                </a:solidFill>
                <a:latin typeface="Candara"/>
              </a:rPr>
              <a:t>15</a:t>
            </a:r>
            <a:r>
              <a:rPr lang="en-US" sz="2133" dirty="0">
                <a:solidFill>
                  <a:srgbClr val="5BD078">
                    <a:lumMod val="50000"/>
                  </a:srgbClr>
                </a:solidFill>
                <a:latin typeface="Candara"/>
              </a:rPr>
              <a:t> But if it be a question of words and names, and </a:t>
            </a:r>
            <a:r>
              <a:rPr lang="en-US" sz="2133" i="1" dirty="0">
                <a:solidFill>
                  <a:srgbClr val="5BD078">
                    <a:lumMod val="50000"/>
                  </a:srgbClr>
                </a:solidFill>
                <a:latin typeface="Candara"/>
              </a:rPr>
              <a:t>of </a:t>
            </a:r>
            <a:r>
              <a:rPr lang="en-US" sz="2133" dirty="0">
                <a:solidFill>
                  <a:srgbClr val="5BD078">
                    <a:lumMod val="50000"/>
                  </a:srgbClr>
                </a:solidFill>
                <a:latin typeface="Candara"/>
              </a:rPr>
              <a:t>your law, </a:t>
            </a:r>
            <a:br>
              <a:rPr lang="en-US" sz="2133" dirty="0">
                <a:solidFill>
                  <a:srgbClr val="5BD078">
                    <a:lumMod val="50000"/>
                  </a:srgbClr>
                </a:solidFill>
                <a:latin typeface="Candara"/>
              </a:rPr>
            </a:br>
            <a:r>
              <a:rPr lang="en-US" sz="2133" dirty="0">
                <a:solidFill>
                  <a:srgbClr val="5BD078">
                    <a:lumMod val="50000"/>
                  </a:srgbClr>
                </a:solidFill>
                <a:latin typeface="Candara"/>
              </a:rPr>
              <a:t>look ye </a:t>
            </a:r>
            <a:r>
              <a:rPr lang="en-US" sz="2133" i="1" dirty="0">
                <a:solidFill>
                  <a:srgbClr val="5BD078">
                    <a:lumMod val="50000"/>
                  </a:srgbClr>
                </a:solidFill>
                <a:latin typeface="Candara"/>
              </a:rPr>
              <a:t>to it</a:t>
            </a:r>
            <a:r>
              <a:rPr lang="en-US" sz="2133" dirty="0">
                <a:solidFill>
                  <a:srgbClr val="5BD078">
                    <a:lumMod val="50000"/>
                  </a:srgbClr>
                </a:solidFill>
                <a:latin typeface="Candara"/>
              </a:rPr>
              <a:t>; for I will be no judge of such </a:t>
            </a:r>
            <a:r>
              <a:rPr lang="en-US" sz="2133" i="1" dirty="0">
                <a:solidFill>
                  <a:srgbClr val="5BD078">
                    <a:lumMod val="50000"/>
                  </a:srgbClr>
                </a:solidFill>
                <a:latin typeface="Candara"/>
              </a:rPr>
              <a:t>matters</a:t>
            </a:r>
            <a:r>
              <a:rPr lang="en-US" sz="2133" dirty="0">
                <a:solidFill>
                  <a:srgbClr val="5BD078">
                    <a:lumMod val="50000"/>
                  </a:srgbClr>
                </a:solidFill>
                <a:latin typeface="Candara"/>
              </a:rPr>
              <a:t>.  </a:t>
            </a:r>
          </a:p>
          <a:p>
            <a:pPr defTabSz="1219170">
              <a:spcBef>
                <a:spcPts val="1600"/>
              </a:spcBef>
            </a:pPr>
            <a:r>
              <a:rPr lang="en-US" sz="2133" baseline="30000" dirty="0">
                <a:solidFill>
                  <a:prstClr val="black"/>
                </a:solidFill>
                <a:latin typeface="Candara"/>
              </a:rPr>
              <a:t>16</a:t>
            </a:r>
            <a:r>
              <a:rPr lang="en-US" sz="2133" dirty="0">
                <a:solidFill>
                  <a:prstClr val="black"/>
                </a:solidFill>
                <a:latin typeface="Candara"/>
              </a:rPr>
              <a:t> And he </a:t>
            </a:r>
            <a:r>
              <a:rPr lang="en-US" sz="2133" dirty="0" err="1">
                <a:solidFill>
                  <a:prstClr val="black"/>
                </a:solidFill>
                <a:latin typeface="Candara"/>
              </a:rPr>
              <a:t>drave</a:t>
            </a:r>
            <a:r>
              <a:rPr lang="en-US" sz="2133" dirty="0">
                <a:solidFill>
                  <a:prstClr val="black"/>
                </a:solidFill>
                <a:latin typeface="Candara"/>
              </a:rPr>
              <a:t> them from the judgment seat.  </a:t>
            </a:r>
          </a:p>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Then all the Greeks took </a:t>
            </a:r>
            <a:r>
              <a:rPr lang="en-US" sz="2133" dirty="0" err="1">
                <a:solidFill>
                  <a:prstClr val="black"/>
                </a:solidFill>
                <a:latin typeface="Candara"/>
              </a:rPr>
              <a:t>Sosthenes</a:t>
            </a:r>
            <a:r>
              <a:rPr lang="en-US" sz="2133" dirty="0">
                <a:solidFill>
                  <a:prstClr val="black"/>
                </a:solidFill>
                <a:latin typeface="Candara"/>
              </a:rPr>
              <a:t>, the chief ruler of the synagogue, and beat </a:t>
            </a:r>
            <a:r>
              <a:rPr lang="en-US" sz="2133" i="1" dirty="0">
                <a:solidFill>
                  <a:prstClr val="black"/>
                </a:solidFill>
                <a:latin typeface="Candara"/>
              </a:rPr>
              <a:t>him </a:t>
            </a:r>
            <a:r>
              <a:rPr lang="en-US" sz="2133" dirty="0">
                <a:solidFill>
                  <a:prstClr val="black"/>
                </a:solidFill>
                <a:latin typeface="Candara"/>
              </a:rPr>
              <a:t>before the judgment seat. And </a:t>
            </a:r>
            <a:r>
              <a:rPr lang="en-US" sz="2133" dirty="0" err="1">
                <a:solidFill>
                  <a:prstClr val="black"/>
                </a:solidFill>
                <a:latin typeface="Candara"/>
              </a:rPr>
              <a:t>Gallio</a:t>
            </a:r>
            <a:r>
              <a:rPr lang="en-US" sz="2133" dirty="0">
                <a:solidFill>
                  <a:prstClr val="black"/>
                </a:solidFill>
                <a:latin typeface="Candara"/>
              </a:rPr>
              <a:t> cared for none of those things. </a:t>
            </a:r>
          </a:p>
        </p:txBody>
      </p:sp>
    </p:spTree>
    <p:extLst>
      <p:ext uri="{BB962C8B-B14F-4D97-AF65-F5344CB8AC3E}">
        <p14:creationId xmlns:p14="http://schemas.microsoft.com/office/powerpoint/2010/main" val="2886970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2" name="TextBox 1"/>
          <p:cNvSpPr txBox="1"/>
          <p:nvPr/>
        </p:nvSpPr>
        <p:spPr>
          <a:xfrm>
            <a:off x="1066800" y="5288915"/>
            <a:ext cx="10058400" cy="954300"/>
          </a:xfrm>
          <a:prstGeom prst="rect">
            <a:avLst/>
          </a:prstGeom>
          <a:noFill/>
        </p:spPr>
        <p:txBody>
          <a:bodyPr wrap="square" rtlCol="0">
            <a:spAutoFit/>
          </a:bodyPr>
          <a:lstStyle/>
          <a:p>
            <a:pPr defTabSz="1219170"/>
            <a:r>
              <a:rPr lang="en-US" sz="1867" dirty="0">
                <a:solidFill>
                  <a:srgbClr val="4584D3">
                    <a:lumMod val="50000"/>
                  </a:srgbClr>
                </a:solidFill>
                <a:latin typeface="Candara"/>
              </a:rPr>
              <a:t>“The judgment seat (Gr. </a:t>
            </a:r>
            <a:r>
              <a:rPr lang="en-US" sz="1867" i="1" dirty="0">
                <a:solidFill>
                  <a:srgbClr val="4584D3">
                    <a:lumMod val="50000"/>
                  </a:srgbClr>
                </a:solidFill>
                <a:latin typeface="Candara"/>
              </a:rPr>
              <a:t>bema</a:t>
            </a:r>
            <a:r>
              <a:rPr lang="en-US" sz="1867" dirty="0">
                <a:solidFill>
                  <a:srgbClr val="4584D3">
                    <a:lumMod val="50000"/>
                  </a:srgbClr>
                </a:solidFill>
                <a:latin typeface="Candara"/>
              </a:rPr>
              <a:t>) from which </a:t>
            </a:r>
            <a:r>
              <a:rPr lang="en-US" sz="1867" dirty="0" err="1">
                <a:solidFill>
                  <a:srgbClr val="4584D3">
                    <a:lumMod val="50000"/>
                  </a:srgbClr>
                </a:solidFill>
                <a:latin typeface="Candara"/>
              </a:rPr>
              <a:t>Gallio</a:t>
            </a:r>
            <a:r>
              <a:rPr lang="en-US" sz="1867" dirty="0">
                <a:solidFill>
                  <a:srgbClr val="4584D3">
                    <a:lumMod val="50000"/>
                  </a:srgbClr>
                </a:solidFill>
                <a:latin typeface="Candara"/>
              </a:rPr>
              <a:t> judged the affairs of Achaia and before which Paul stood was located in the market area.  Paul uses this to teach graphically that all those who know Christ will stand before His judgment seat, His </a:t>
            </a:r>
            <a:r>
              <a:rPr lang="en-US" sz="1867" i="1" dirty="0">
                <a:solidFill>
                  <a:srgbClr val="4584D3">
                    <a:lumMod val="50000"/>
                  </a:srgbClr>
                </a:solidFill>
                <a:latin typeface="Candara"/>
              </a:rPr>
              <a:t>bema</a:t>
            </a:r>
            <a:r>
              <a:rPr lang="en-US" sz="1867" dirty="0">
                <a:solidFill>
                  <a:srgbClr val="4584D3">
                    <a:lumMod val="50000"/>
                  </a:srgbClr>
                </a:solidFill>
                <a:latin typeface="Candara"/>
              </a:rPr>
              <a:t> judgment.” </a:t>
            </a:r>
            <a:r>
              <a:rPr lang="en-US" sz="1467" dirty="0">
                <a:solidFill>
                  <a:srgbClr val="4584D3">
                    <a:lumMod val="50000"/>
                  </a:srgbClr>
                </a:solidFill>
                <a:latin typeface="Candara"/>
              </a:rPr>
              <a:t>(Nelson Study Bible)</a:t>
            </a:r>
          </a:p>
        </p:txBody>
      </p:sp>
    </p:spTree>
    <p:extLst>
      <p:ext uri="{BB962C8B-B14F-4D97-AF65-F5344CB8AC3E}">
        <p14:creationId xmlns:p14="http://schemas.microsoft.com/office/powerpoint/2010/main" val="730835166"/>
      </p:ext>
    </p:extLst>
  </p:cSld>
  <p:clrMapOvr>
    <a:masterClrMapping/>
  </p:clrMapOvr>
  <p:transition spd="med">
    <p:fad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2" name="TextBox 1"/>
          <p:cNvSpPr txBox="1"/>
          <p:nvPr/>
        </p:nvSpPr>
        <p:spPr>
          <a:xfrm>
            <a:off x="1066800" y="2602309"/>
            <a:ext cx="10058400" cy="1077026"/>
          </a:xfrm>
          <a:prstGeom prst="rect">
            <a:avLst/>
          </a:prstGeom>
          <a:noFill/>
        </p:spPr>
        <p:txBody>
          <a:bodyPr wrap="square" rtlCol="0">
            <a:spAutoFit/>
          </a:bodyPr>
          <a:lstStyle/>
          <a:p>
            <a:pPr defTabSz="1219170"/>
            <a:r>
              <a:rPr lang="en-US" sz="2133" dirty="0">
                <a:solidFill>
                  <a:prstClr val="black"/>
                </a:solidFill>
                <a:latin typeface="Candara"/>
              </a:rPr>
              <a:t>2 Corinthians 5:10:  </a:t>
            </a:r>
            <a:br>
              <a:rPr lang="en-US" sz="2133" dirty="0">
                <a:solidFill>
                  <a:prstClr val="black"/>
                </a:solidFill>
                <a:latin typeface="Candara"/>
              </a:rPr>
            </a:br>
            <a:r>
              <a:rPr lang="en-US" sz="2133" dirty="0">
                <a:solidFill>
                  <a:prstClr val="black"/>
                </a:solidFill>
                <a:latin typeface="Candara"/>
              </a:rPr>
              <a:t>For we must all appear before the judgment seat of Christ; that every one may receive the things </a:t>
            </a:r>
            <a:r>
              <a:rPr lang="en-US" sz="2133" i="1" dirty="0">
                <a:solidFill>
                  <a:prstClr val="black"/>
                </a:solidFill>
                <a:latin typeface="Candara"/>
              </a:rPr>
              <a:t>done </a:t>
            </a:r>
            <a:r>
              <a:rPr lang="en-US" sz="2133" dirty="0">
                <a:solidFill>
                  <a:prstClr val="black"/>
                </a:solidFill>
                <a:latin typeface="Candara"/>
              </a:rPr>
              <a:t>in </a:t>
            </a:r>
            <a:r>
              <a:rPr lang="en-US" sz="2133" i="1" dirty="0">
                <a:solidFill>
                  <a:prstClr val="black"/>
                </a:solidFill>
                <a:latin typeface="Candara"/>
              </a:rPr>
              <a:t>his </a:t>
            </a:r>
            <a:r>
              <a:rPr lang="en-US" sz="2133" dirty="0">
                <a:solidFill>
                  <a:prstClr val="black"/>
                </a:solidFill>
                <a:latin typeface="Candara"/>
              </a:rPr>
              <a:t>body, according to that he hath done, whether </a:t>
            </a:r>
            <a:r>
              <a:rPr lang="en-US" sz="2133" i="1" dirty="0">
                <a:solidFill>
                  <a:prstClr val="black"/>
                </a:solidFill>
                <a:latin typeface="Candara"/>
              </a:rPr>
              <a:t>it be </a:t>
            </a:r>
            <a:r>
              <a:rPr lang="en-US" sz="2133" dirty="0">
                <a:solidFill>
                  <a:prstClr val="black"/>
                </a:solidFill>
                <a:latin typeface="Candara"/>
              </a:rPr>
              <a:t>good or bad.</a:t>
            </a:r>
          </a:p>
        </p:txBody>
      </p:sp>
    </p:spTree>
    <p:extLst>
      <p:ext uri="{BB962C8B-B14F-4D97-AF65-F5344CB8AC3E}">
        <p14:creationId xmlns:p14="http://schemas.microsoft.com/office/powerpoint/2010/main" val="3657616152"/>
      </p:ext>
    </p:extLst>
  </p:cSld>
  <p:clrMapOvr>
    <a:masterClrMapping/>
  </p:clrMapOvr>
  <p:transition spd="med">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4" cy="5283193"/>
          </a:xfrm>
          <a:prstGeom prst="rect">
            <a:avLst/>
          </a:prstGeom>
        </p:spPr>
      </p:pic>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and with him Priscilla and Aquila; </a:t>
            </a:r>
          </a:p>
          <a:p>
            <a:pPr defTabSz="1219170"/>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Tree>
    <p:extLst>
      <p:ext uri="{BB962C8B-B14F-4D97-AF65-F5344CB8AC3E}">
        <p14:creationId xmlns:p14="http://schemas.microsoft.com/office/powerpoint/2010/main" val="1974369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t>
            </a:r>
          </a:p>
          <a:p>
            <a:pPr defTabSz="1219170"/>
            <a:r>
              <a:rPr lang="en-US" sz="2133" dirty="0">
                <a:solidFill>
                  <a:prstClr val="black"/>
                </a:solidFill>
                <a:latin typeface="Candara"/>
              </a:rPr>
              <a:t>and with him Priscilla and Aquila; </a:t>
            </a:r>
            <a:br>
              <a:rPr lang="en-US" sz="2133" dirty="0">
                <a:solidFill>
                  <a:prstClr val="black"/>
                </a:solidFill>
                <a:latin typeface="Candara"/>
              </a:rPr>
            </a:br>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
        <p:nvSpPr>
          <p:cNvPr id="3" name="Down Arrow 2"/>
          <p:cNvSpPr/>
          <p:nvPr/>
        </p:nvSpPr>
        <p:spPr>
          <a:xfrm rot="10800000">
            <a:off x="5718048" y="3535680"/>
            <a:ext cx="203200" cy="365760"/>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595640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t>
            </a:r>
          </a:p>
          <a:p>
            <a:pPr defTabSz="1219170"/>
            <a:r>
              <a:rPr lang="en-US" sz="2133" dirty="0">
                <a:solidFill>
                  <a:prstClr val="black"/>
                </a:solidFill>
                <a:latin typeface="Candara"/>
              </a:rPr>
              <a:t>and with him Priscilla and Aquila; </a:t>
            </a:r>
            <a:br>
              <a:rPr lang="en-US" sz="2133" dirty="0">
                <a:solidFill>
                  <a:prstClr val="black"/>
                </a:solidFill>
                <a:latin typeface="Candara"/>
              </a:rPr>
            </a:br>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
        <p:nvSpPr>
          <p:cNvPr id="2" name="TextBox 1"/>
          <p:cNvSpPr txBox="1"/>
          <p:nvPr/>
        </p:nvSpPr>
        <p:spPr>
          <a:xfrm>
            <a:off x="4572000" y="1397001"/>
            <a:ext cx="6400800" cy="4338880"/>
          </a:xfrm>
          <a:prstGeom prst="rect">
            <a:avLst/>
          </a:prstGeom>
          <a:noFill/>
        </p:spPr>
        <p:txBody>
          <a:bodyPr wrap="square" rtlCol="0">
            <a:spAutoFit/>
          </a:bodyPr>
          <a:lstStyle/>
          <a:p>
            <a:pPr defTabSz="1219170"/>
            <a:r>
              <a:rPr lang="en-US" sz="2133" dirty="0">
                <a:solidFill>
                  <a:prstClr val="white"/>
                </a:solidFill>
                <a:latin typeface="Candara"/>
              </a:rPr>
              <a:t>In our discussion of deacons in Acts 6, mention was made of Phebe, sometimes falsely categorized as a “deaconess.” She was from </a:t>
            </a:r>
            <a:r>
              <a:rPr lang="en-US" sz="2133" dirty="0" err="1">
                <a:solidFill>
                  <a:prstClr val="white"/>
                </a:solidFill>
                <a:latin typeface="Candara"/>
              </a:rPr>
              <a:t>Cenchrea</a:t>
            </a:r>
            <a:r>
              <a:rPr lang="en-US" sz="2133" dirty="0">
                <a:solidFill>
                  <a:prstClr val="white"/>
                </a:solidFill>
                <a:latin typeface="Candara"/>
              </a:rPr>
              <a:t>.</a:t>
            </a:r>
          </a:p>
          <a:p>
            <a:pPr defTabSz="1219170">
              <a:spcBef>
                <a:spcPts val="800"/>
              </a:spcBef>
            </a:pPr>
            <a:r>
              <a:rPr lang="en-US" sz="2133" b="1" dirty="0">
                <a:solidFill>
                  <a:srgbClr val="F5C040">
                    <a:lumMod val="20000"/>
                    <a:lumOff val="80000"/>
                  </a:srgbClr>
                </a:solidFill>
                <a:latin typeface="Candara"/>
              </a:rPr>
              <a:t>Romans 16:1:</a:t>
            </a:r>
            <a:br>
              <a:rPr lang="en-US" sz="2133" b="1" dirty="0">
                <a:solidFill>
                  <a:srgbClr val="F5C040">
                    <a:lumMod val="20000"/>
                    <a:lumOff val="80000"/>
                  </a:srgbClr>
                </a:solidFill>
                <a:latin typeface="Candara"/>
              </a:rPr>
            </a:br>
            <a:r>
              <a:rPr lang="en-US" sz="2133" dirty="0">
                <a:solidFill>
                  <a:srgbClr val="F5C040">
                    <a:lumMod val="20000"/>
                    <a:lumOff val="80000"/>
                  </a:srgbClr>
                </a:solidFill>
                <a:latin typeface="Candara"/>
              </a:rPr>
              <a:t>I commend unto you Phebe our sister, which is a servant of the church which is at </a:t>
            </a:r>
            <a:r>
              <a:rPr lang="en-US" sz="2133" dirty="0" err="1">
                <a:solidFill>
                  <a:srgbClr val="F5C040">
                    <a:lumMod val="20000"/>
                    <a:lumOff val="80000"/>
                  </a:srgbClr>
                </a:solidFill>
                <a:latin typeface="Candara"/>
              </a:rPr>
              <a:t>Cenchrea</a:t>
            </a:r>
            <a:r>
              <a:rPr lang="en-US" sz="2133" dirty="0">
                <a:solidFill>
                  <a:srgbClr val="F5C040">
                    <a:lumMod val="20000"/>
                    <a:lumOff val="80000"/>
                  </a:srgbClr>
                </a:solidFill>
                <a:latin typeface="Candara"/>
              </a:rPr>
              <a:t>:</a:t>
            </a:r>
          </a:p>
          <a:p>
            <a:pPr defTabSz="1219170">
              <a:spcBef>
                <a:spcPts val="800"/>
              </a:spcBef>
            </a:pPr>
            <a:r>
              <a:rPr lang="en-US" sz="2133" dirty="0">
                <a:solidFill>
                  <a:prstClr val="white"/>
                </a:solidFill>
                <a:latin typeface="Candara"/>
              </a:rPr>
              <a:t>Here is the superscript that ends the book of Romans, though it is not included in all Bibles:</a:t>
            </a:r>
            <a:endParaRPr lang="en-US" sz="2133" dirty="0">
              <a:solidFill>
                <a:srgbClr val="F5C040">
                  <a:lumMod val="20000"/>
                  <a:lumOff val="80000"/>
                </a:srgbClr>
              </a:solidFill>
              <a:latin typeface="Candara"/>
            </a:endParaRPr>
          </a:p>
          <a:p>
            <a:pPr defTabSz="1219170">
              <a:spcBef>
                <a:spcPts val="800"/>
              </a:spcBef>
            </a:pPr>
            <a:r>
              <a:rPr lang="en-US" sz="2133" b="1" dirty="0">
                <a:solidFill>
                  <a:srgbClr val="F5C040">
                    <a:lumMod val="20000"/>
                    <a:lumOff val="80000"/>
                  </a:srgbClr>
                </a:solidFill>
                <a:latin typeface="Candara"/>
              </a:rPr>
              <a:t>Romans 16:27:</a:t>
            </a:r>
            <a:br>
              <a:rPr lang="en-US" sz="2133" b="1" dirty="0">
                <a:solidFill>
                  <a:srgbClr val="F5C040">
                    <a:lumMod val="20000"/>
                    <a:lumOff val="80000"/>
                  </a:srgbClr>
                </a:solidFill>
                <a:latin typeface="Candara"/>
              </a:rPr>
            </a:br>
            <a:r>
              <a:rPr lang="en-US" sz="2133" dirty="0">
                <a:solidFill>
                  <a:srgbClr val="F5C040">
                    <a:lumMod val="20000"/>
                    <a:lumOff val="80000"/>
                  </a:srgbClr>
                </a:solidFill>
                <a:latin typeface="Candara"/>
              </a:rPr>
              <a:t>To God only wise, </a:t>
            </a:r>
            <a:r>
              <a:rPr lang="en-US" sz="2133" i="1" dirty="0">
                <a:solidFill>
                  <a:srgbClr val="F5C040">
                    <a:lumMod val="20000"/>
                    <a:lumOff val="80000"/>
                  </a:srgbClr>
                </a:solidFill>
                <a:latin typeface="Candara"/>
              </a:rPr>
              <a:t>be </a:t>
            </a:r>
            <a:r>
              <a:rPr lang="en-US" sz="2133" dirty="0">
                <a:solidFill>
                  <a:srgbClr val="F5C040">
                    <a:lumMod val="20000"/>
                    <a:lumOff val="80000"/>
                  </a:srgbClr>
                </a:solidFill>
                <a:latin typeface="Candara"/>
              </a:rPr>
              <a:t>glory through Jesus Christ for ever. Amen. </a:t>
            </a:r>
            <a:r>
              <a:rPr lang="en-US" sz="2133" i="1" dirty="0">
                <a:solidFill>
                  <a:srgbClr val="F5C040">
                    <a:lumMod val="20000"/>
                    <a:lumOff val="80000"/>
                  </a:srgbClr>
                </a:solidFill>
                <a:latin typeface="Candara"/>
              </a:rPr>
              <a:t>Written to the Romans from </a:t>
            </a:r>
            <a:r>
              <a:rPr lang="en-US" sz="2133" i="1" dirty="0" err="1">
                <a:solidFill>
                  <a:srgbClr val="F5C040">
                    <a:lumMod val="20000"/>
                    <a:lumOff val="80000"/>
                  </a:srgbClr>
                </a:solidFill>
                <a:latin typeface="Candara"/>
              </a:rPr>
              <a:t>Corinthus</a:t>
            </a:r>
            <a:r>
              <a:rPr lang="en-US" sz="2133" i="1" dirty="0">
                <a:solidFill>
                  <a:srgbClr val="F5C040">
                    <a:lumMod val="20000"/>
                    <a:lumOff val="80000"/>
                  </a:srgbClr>
                </a:solidFill>
                <a:latin typeface="Candara"/>
              </a:rPr>
              <a:t>, and sent by Phebe servant of the church at </a:t>
            </a:r>
            <a:r>
              <a:rPr lang="en-US" sz="2133" i="1" dirty="0" err="1">
                <a:solidFill>
                  <a:srgbClr val="F5C040">
                    <a:lumMod val="20000"/>
                    <a:lumOff val="80000"/>
                  </a:srgbClr>
                </a:solidFill>
                <a:latin typeface="Candara"/>
              </a:rPr>
              <a:t>Cenchrea</a:t>
            </a:r>
            <a:r>
              <a:rPr lang="en-US" sz="2133" i="1" dirty="0">
                <a:solidFill>
                  <a:srgbClr val="F5C040">
                    <a:lumMod val="20000"/>
                    <a:lumOff val="80000"/>
                  </a:srgbClr>
                </a:solidFill>
                <a:latin typeface="Candara"/>
              </a:rPr>
              <a:t>.</a:t>
            </a:r>
          </a:p>
        </p:txBody>
      </p:sp>
    </p:spTree>
    <p:extLst>
      <p:ext uri="{BB962C8B-B14F-4D97-AF65-F5344CB8AC3E}">
        <p14:creationId xmlns:p14="http://schemas.microsoft.com/office/powerpoint/2010/main" val="3516450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t>
            </a:r>
          </a:p>
          <a:p>
            <a:pPr defTabSz="1219170"/>
            <a:r>
              <a:rPr lang="en-US" sz="2133" dirty="0">
                <a:solidFill>
                  <a:prstClr val="black"/>
                </a:solidFill>
                <a:latin typeface="Candara"/>
              </a:rPr>
              <a:t>and with him Priscilla and Aquila; </a:t>
            </a:r>
            <a:br>
              <a:rPr lang="en-US" sz="2133" dirty="0">
                <a:solidFill>
                  <a:prstClr val="black"/>
                </a:solidFill>
                <a:latin typeface="Candara"/>
              </a:rPr>
            </a:br>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
        <p:nvSpPr>
          <p:cNvPr id="3" name="Down Arrow 2"/>
          <p:cNvSpPr/>
          <p:nvPr/>
        </p:nvSpPr>
        <p:spPr>
          <a:xfrm rot="10800000">
            <a:off x="5718048" y="3535680"/>
            <a:ext cx="203200" cy="365760"/>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2320979031"/>
      </p:ext>
    </p:extLst>
  </p:cSld>
  <p:clrMapOvr>
    <a:masterClrMapping/>
  </p:clrMapOvr>
  <p:transition spd="med">
    <p:fad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t>
            </a:r>
          </a:p>
          <a:p>
            <a:pPr defTabSz="1219170"/>
            <a:r>
              <a:rPr lang="en-US" sz="2133" dirty="0">
                <a:solidFill>
                  <a:prstClr val="black"/>
                </a:solidFill>
                <a:latin typeface="Candara"/>
              </a:rPr>
              <a:t>and with him Priscilla and Aquila; </a:t>
            </a:r>
            <a:br>
              <a:rPr lang="en-US" sz="2133" dirty="0">
                <a:solidFill>
                  <a:prstClr val="black"/>
                </a:solidFill>
                <a:latin typeface="Candara"/>
              </a:rPr>
            </a:br>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
        <p:nvSpPr>
          <p:cNvPr id="2" name="TextBox 1"/>
          <p:cNvSpPr txBox="1"/>
          <p:nvPr/>
        </p:nvSpPr>
        <p:spPr>
          <a:xfrm>
            <a:off x="4470400" y="943968"/>
            <a:ext cx="6705600" cy="4790157"/>
          </a:xfrm>
          <a:prstGeom prst="rect">
            <a:avLst/>
          </a:prstGeom>
          <a:noFill/>
        </p:spPr>
        <p:txBody>
          <a:bodyPr wrap="square" rtlCol="0">
            <a:spAutoFit/>
          </a:bodyPr>
          <a:lstStyle/>
          <a:p>
            <a:pPr defTabSz="1219170"/>
            <a:r>
              <a:rPr lang="en-US" sz="2133" dirty="0">
                <a:solidFill>
                  <a:prstClr val="white"/>
                </a:solidFill>
                <a:latin typeface="Candara"/>
              </a:rPr>
              <a:t>Knowing he was returning to Jerusalem, it is possible that Paul took the Nazarite vow to show the Jews there that he had not forgotten his people or their traditions. </a:t>
            </a:r>
            <a:endParaRPr lang="en-US" sz="2133" b="1" dirty="0">
              <a:solidFill>
                <a:prstClr val="white"/>
              </a:solidFill>
              <a:latin typeface="Candara"/>
            </a:endParaRPr>
          </a:p>
          <a:p>
            <a:pPr defTabSz="1219170">
              <a:spcBef>
                <a:spcPts val="800"/>
              </a:spcBef>
            </a:pPr>
            <a:r>
              <a:rPr lang="en-US" sz="2133" b="1" dirty="0">
                <a:solidFill>
                  <a:srgbClr val="FFFFCC"/>
                </a:solidFill>
                <a:latin typeface="Candara"/>
              </a:rPr>
              <a:t>Numbers 6:18-21: </a:t>
            </a:r>
            <a:r>
              <a:rPr lang="en-US" sz="2133" dirty="0">
                <a:solidFill>
                  <a:srgbClr val="FFFFCC"/>
                </a:solidFill>
                <a:latin typeface="Candara"/>
              </a:rPr>
              <a:t>  </a:t>
            </a:r>
          </a:p>
          <a:p>
            <a:pPr defTabSz="1219170"/>
            <a:r>
              <a:rPr lang="en-US" sz="2133" baseline="30000" dirty="0">
                <a:solidFill>
                  <a:srgbClr val="FFFFCC"/>
                </a:solidFill>
                <a:latin typeface="Candara"/>
              </a:rPr>
              <a:t>18</a:t>
            </a:r>
            <a:r>
              <a:rPr lang="en-US" sz="2133" dirty="0">
                <a:solidFill>
                  <a:srgbClr val="FFFFCC"/>
                </a:solidFill>
                <a:latin typeface="Candara"/>
              </a:rPr>
              <a:t> And the Nazarite shall shave the head of his separation </a:t>
            </a:r>
            <a:r>
              <a:rPr lang="en-US" sz="2133" i="1" dirty="0">
                <a:solidFill>
                  <a:srgbClr val="FFFFCC"/>
                </a:solidFill>
                <a:latin typeface="Candara"/>
              </a:rPr>
              <a:t>at </a:t>
            </a:r>
            <a:r>
              <a:rPr lang="en-US" sz="2133" dirty="0">
                <a:solidFill>
                  <a:srgbClr val="FFFFCC"/>
                </a:solidFill>
                <a:latin typeface="Candara"/>
              </a:rPr>
              <a:t>the door of the tabernacle of the congregation, and shall take the hair of the head of his separation, and put </a:t>
            </a:r>
            <a:r>
              <a:rPr lang="en-US" sz="2133" i="1" dirty="0">
                <a:solidFill>
                  <a:srgbClr val="FFFFCC"/>
                </a:solidFill>
                <a:latin typeface="Candara"/>
              </a:rPr>
              <a:t>it </a:t>
            </a:r>
            <a:r>
              <a:rPr lang="en-US" sz="2133" dirty="0">
                <a:solidFill>
                  <a:srgbClr val="FFFFCC"/>
                </a:solidFill>
                <a:latin typeface="Candara"/>
              </a:rPr>
              <a:t>in the fire which </a:t>
            </a:r>
            <a:r>
              <a:rPr lang="en-US" sz="2133" i="1" dirty="0">
                <a:solidFill>
                  <a:srgbClr val="FFFFCC"/>
                </a:solidFill>
                <a:latin typeface="Candara"/>
              </a:rPr>
              <a:t>is </a:t>
            </a:r>
            <a:r>
              <a:rPr lang="en-US" sz="2133" dirty="0">
                <a:solidFill>
                  <a:srgbClr val="FFFFCC"/>
                </a:solidFill>
                <a:latin typeface="Candara"/>
              </a:rPr>
              <a:t>under the sacrifice of the peace offerings.  </a:t>
            </a:r>
          </a:p>
          <a:p>
            <a:pPr defTabSz="1219170"/>
            <a:r>
              <a:rPr lang="en-US" sz="2133" baseline="30000" dirty="0">
                <a:solidFill>
                  <a:srgbClr val="FFFFCC"/>
                </a:solidFill>
                <a:latin typeface="Candara"/>
              </a:rPr>
              <a:t>19</a:t>
            </a:r>
            <a:r>
              <a:rPr lang="en-US" sz="2133" dirty="0">
                <a:solidFill>
                  <a:srgbClr val="FFFFCC"/>
                </a:solidFill>
                <a:latin typeface="Candara"/>
              </a:rPr>
              <a:t> And the priest shall take the sodden shoulder of the ram, and one unleavened cake out of the basket, and one unleavened wafer, and shall put </a:t>
            </a:r>
            <a:r>
              <a:rPr lang="en-US" sz="2133" i="1" dirty="0">
                <a:solidFill>
                  <a:srgbClr val="FFFFCC"/>
                </a:solidFill>
                <a:latin typeface="Candara"/>
              </a:rPr>
              <a:t>them </a:t>
            </a:r>
            <a:r>
              <a:rPr lang="en-US" sz="2133" dirty="0">
                <a:solidFill>
                  <a:srgbClr val="FFFFCC"/>
                </a:solidFill>
                <a:latin typeface="Candara"/>
              </a:rPr>
              <a:t>upon the hands of the Nazarite, after </a:t>
            </a:r>
            <a:r>
              <a:rPr lang="en-US" sz="2133" i="1" dirty="0">
                <a:solidFill>
                  <a:srgbClr val="FFFFCC"/>
                </a:solidFill>
                <a:latin typeface="Candara"/>
              </a:rPr>
              <a:t>the hair of </a:t>
            </a:r>
            <a:r>
              <a:rPr lang="en-US" sz="2133" dirty="0">
                <a:solidFill>
                  <a:srgbClr val="FFFFCC"/>
                </a:solidFill>
                <a:latin typeface="Candara"/>
              </a:rPr>
              <a:t>his separation is shaven: </a:t>
            </a:r>
          </a:p>
        </p:txBody>
      </p:sp>
    </p:spTree>
    <p:extLst>
      <p:ext uri="{BB962C8B-B14F-4D97-AF65-F5344CB8AC3E}">
        <p14:creationId xmlns:p14="http://schemas.microsoft.com/office/powerpoint/2010/main" val="2411058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sp>
        <p:nvSpPr>
          <p:cNvPr id="9" name="TextBox 8"/>
          <p:cNvSpPr txBox="1"/>
          <p:nvPr/>
        </p:nvSpPr>
        <p:spPr>
          <a:xfrm>
            <a:off x="1097280" y="1750141"/>
            <a:ext cx="2966720" cy="3702873"/>
          </a:xfrm>
          <a:prstGeom prst="rect">
            <a:avLst/>
          </a:prstGeom>
          <a:noFill/>
        </p:spPr>
        <p:txBody>
          <a:bodyPr wrap="square" rtlCol="0">
            <a:spAutoFit/>
          </a:bodyPr>
          <a:lstStyle/>
          <a:p>
            <a:pPr defTabSz="1219170"/>
            <a:r>
              <a:rPr lang="en-US" sz="2133" baseline="30000" dirty="0">
                <a:solidFill>
                  <a:prstClr val="black"/>
                </a:solidFill>
                <a:latin typeface="Candara"/>
              </a:rPr>
              <a:t>18</a:t>
            </a:r>
            <a:r>
              <a:rPr lang="en-US" sz="2133" dirty="0">
                <a:solidFill>
                  <a:prstClr val="black"/>
                </a:solidFill>
                <a:latin typeface="Candara"/>
              </a:rPr>
              <a:t> And Paul </a:t>
            </a:r>
            <a:r>
              <a:rPr lang="en-US" sz="2133" i="1" dirty="0">
                <a:solidFill>
                  <a:prstClr val="black"/>
                </a:solidFill>
                <a:latin typeface="Candara"/>
              </a:rPr>
              <a:t>after this </a:t>
            </a:r>
            <a:r>
              <a:rPr lang="en-US" sz="2133" dirty="0">
                <a:solidFill>
                  <a:prstClr val="black"/>
                </a:solidFill>
                <a:latin typeface="Candara"/>
              </a:rPr>
              <a:t>tarried </a:t>
            </a:r>
            <a:r>
              <a:rPr lang="en-US" sz="2133" i="1" dirty="0">
                <a:solidFill>
                  <a:prstClr val="black"/>
                </a:solidFill>
                <a:latin typeface="Candara"/>
              </a:rPr>
              <a:t>there </a:t>
            </a:r>
            <a:r>
              <a:rPr lang="en-US" sz="2133" dirty="0">
                <a:solidFill>
                  <a:prstClr val="black"/>
                </a:solidFill>
                <a:latin typeface="Candara"/>
              </a:rPr>
              <a:t>yet a </a:t>
            </a:r>
            <a:br>
              <a:rPr lang="en-US" sz="2133" dirty="0">
                <a:solidFill>
                  <a:prstClr val="black"/>
                </a:solidFill>
                <a:latin typeface="Candara"/>
              </a:rPr>
            </a:br>
            <a:r>
              <a:rPr lang="en-US" sz="2133" dirty="0">
                <a:solidFill>
                  <a:prstClr val="black"/>
                </a:solidFill>
                <a:latin typeface="Candara"/>
              </a:rPr>
              <a:t>good while, </a:t>
            </a:r>
          </a:p>
          <a:p>
            <a:pPr defTabSz="1219170"/>
            <a:r>
              <a:rPr lang="en-US" sz="2133" dirty="0">
                <a:solidFill>
                  <a:prstClr val="black"/>
                </a:solidFill>
                <a:latin typeface="Candara"/>
              </a:rPr>
              <a:t>and then took his leave of the brethren, and sailed thence into Syria, </a:t>
            </a:r>
          </a:p>
          <a:p>
            <a:pPr defTabSz="1219170"/>
            <a:r>
              <a:rPr lang="en-US" sz="2133" dirty="0">
                <a:solidFill>
                  <a:prstClr val="black"/>
                </a:solidFill>
                <a:latin typeface="Candara"/>
              </a:rPr>
              <a:t>and with him Priscilla and Aquila; </a:t>
            </a:r>
            <a:br>
              <a:rPr lang="en-US" sz="2133" dirty="0">
                <a:solidFill>
                  <a:prstClr val="black"/>
                </a:solidFill>
                <a:latin typeface="Candara"/>
              </a:rPr>
            </a:br>
            <a:r>
              <a:rPr lang="en-US" sz="2133" dirty="0">
                <a:solidFill>
                  <a:prstClr val="black"/>
                </a:solidFill>
                <a:latin typeface="Candara"/>
              </a:rPr>
              <a:t>having shorn </a:t>
            </a:r>
            <a:r>
              <a:rPr lang="en-US" sz="2133" i="1" dirty="0">
                <a:solidFill>
                  <a:prstClr val="black"/>
                </a:solidFill>
                <a:latin typeface="Candara"/>
              </a:rPr>
              <a:t>his </a:t>
            </a:r>
            <a:r>
              <a:rPr lang="en-US" sz="2133" dirty="0">
                <a:solidFill>
                  <a:prstClr val="black"/>
                </a:solidFill>
                <a:latin typeface="Candara"/>
              </a:rPr>
              <a:t>head in </a:t>
            </a:r>
            <a:r>
              <a:rPr lang="en-US" sz="2133" dirty="0" err="1">
                <a:solidFill>
                  <a:prstClr val="black"/>
                </a:solidFill>
                <a:latin typeface="Candara"/>
              </a:rPr>
              <a:t>Cenchrea</a:t>
            </a:r>
            <a:r>
              <a:rPr lang="en-US" sz="2133" dirty="0">
                <a:solidFill>
                  <a:prstClr val="black"/>
                </a:solidFill>
                <a:latin typeface="Candara"/>
              </a:rPr>
              <a:t>: for he had a vow.</a:t>
            </a:r>
          </a:p>
        </p:txBody>
      </p:sp>
      <p:sp>
        <p:nvSpPr>
          <p:cNvPr id="2" name="TextBox 1"/>
          <p:cNvSpPr txBox="1"/>
          <p:nvPr/>
        </p:nvSpPr>
        <p:spPr>
          <a:xfrm>
            <a:off x="4470400" y="1797130"/>
            <a:ext cx="6705600" cy="2769476"/>
          </a:xfrm>
          <a:prstGeom prst="rect">
            <a:avLst/>
          </a:prstGeom>
          <a:noFill/>
        </p:spPr>
        <p:txBody>
          <a:bodyPr wrap="square" rtlCol="0">
            <a:spAutoFit/>
          </a:bodyPr>
          <a:lstStyle/>
          <a:p>
            <a:pPr defTabSz="1219170"/>
            <a:r>
              <a:rPr lang="en-US" sz="2133" baseline="30000" dirty="0">
                <a:solidFill>
                  <a:srgbClr val="FFFFCC"/>
                </a:solidFill>
                <a:latin typeface="Candara"/>
              </a:rPr>
              <a:t>20</a:t>
            </a:r>
            <a:r>
              <a:rPr lang="en-US" sz="2133" dirty="0">
                <a:solidFill>
                  <a:srgbClr val="FFFFCC"/>
                </a:solidFill>
                <a:latin typeface="Candara"/>
              </a:rPr>
              <a:t> And the priest shall wave them </a:t>
            </a:r>
            <a:r>
              <a:rPr lang="en-US" sz="2133" i="1" dirty="0">
                <a:solidFill>
                  <a:srgbClr val="FFFFCC"/>
                </a:solidFill>
                <a:latin typeface="Candara"/>
              </a:rPr>
              <a:t>for </a:t>
            </a:r>
            <a:r>
              <a:rPr lang="en-US" sz="2133" dirty="0">
                <a:solidFill>
                  <a:srgbClr val="FFFFCC"/>
                </a:solidFill>
                <a:latin typeface="Candara"/>
              </a:rPr>
              <a:t>a wave offering before the LORD: this </a:t>
            </a:r>
            <a:r>
              <a:rPr lang="en-US" sz="2133" i="1" dirty="0">
                <a:solidFill>
                  <a:srgbClr val="FFFFCC"/>
                </a:solidFill>
                <a:latin typeface="Candara"/>
              </a:rPr>
              <a:t>is </a:t>
            </a:r>
            <a:r>
              <a:rPr lang="en-US" sz="2133" dirty="0">
                <a:solidFill>
                  <a:srgbClr val="FFFFCC"/>
                </a:solidFill>
                <a:latin typeface="Candara"/>
              </a:rPr>
              <a:t>holy for the priest, with the wave breast and heave shoulder: and after that the Nazarite may drink </a:t>
            </a:r>
            <a:r>
              <a:rPr lang="en-US" sz="2133" i="1" dirty="0">
                <a:solidFill>
                  <a:srgbClr val="FFFFCC"/>
                </a:solidFill>
                <a:latin typeface="Candara"/>
              </a:rPr>
              <a:t>new</a:t>
            </a:r>
            <a:r>
              <a:rPr lang="en-US" sz="2133" dirty="0">
                <a:solidFill>
                  <a:srgbClr val="FFFFCC"/>
                </a:solidFill>
                <a:latin typeface="Candara"/>
              </a:rPr>
              <a:t> wine.  </a:t>
            </a:r>
            <a:endParaRPr lang="en-US" sz="2133" baseline="30000" dirty="0">
              <a:solidFill>
                <a:srgbClr val="FFFFCC"/>
              </a:solidFill>
              <a:latin typeface="Candara"/>
            </a:endParaRPr>
          </a:p>
          <a:p>
            <a:pPr defTabSz="1219170">
              <a:spcBef>
                <a:spcPts val="400"/>
              </a:spcBef>
            </a:pPr>
            <a:r>
              <a:rPr lang="en-US" sz="2133" baseline="30000" dirty="0">
                <a:solidFill>
                  <a:srgbClr val="FFFFCC"/>
                </a:solidFill>
                <a:latin typeface="Candara"/>
              </a:rPr>
              <a:t>21</a:t>
            </a:r>
            <a:r>
              <a:rPr lang="en-US" sz="2133" dirty="0">
                <a:solidFill>
                  <a:srgbClr val="FFFFCC"/>
                </a:solidFill>
                <a:latin typeface="Candara"/>
              </a:rPr>
              <a:t> This </a:t>
            </a:r>
            <a:r>
              <a:rPr lang="en-US" sz="2133" i="1" dirty="0">
                <a:solidFill>
                  <a:srgbClr val="FFFFCC"/>
                </a:solidFill>
                <a:latin typeface="Candara"/>
              </a:rPr>
              <a:t>is </a:t>
            </a:r>
            <a:r>
              <a:rPr lang="en-US" sz="2133" dirty="0">
                <a:solidFill>
                  <a:srgbClr val="FFFFCC"/>
                </a:solidFill>
                <a:latin typeface="Candara"/>
              </a:rPr>
              <a:t>the law of the Nazarite who hath vowed, </a:t>
            </a:r>
            <a:r>
              <a:rPr lang="en-US" sz="2133" i="1" dirty="0">
                <a:solidFill>
                  <a:srgbClr val="FFFFCC"/>
                </a:solidFill>
                <a:latin typeface="Candara"/>
              </a:rPr>
              <a:t>and of </a:t>
            </a:r>
            <a:r>
              <a:rPr lang="en-US" sz="2133" dirty="0">
                <a:solidFill>
                  <a:srgbClr val="FFFFCC"/>
                </a:solidFill>
                <a:latin typeface="Candara"/>
              </a:rPr>
              <a:t>his offering unto the LORD for his separation, beside </a:t>
            </a:r>
            <a:r>
              <a:rPr lang="en-US" sz="2133" i="1" dirty="0">
                <a:solidFill>
                  <a:srgbClr val="FFFFCC"/>
                </a:solidFill>
                <a:latin typeface="Candara"/>
              </a:rPr>
              <a:t>that </a:t>
            </a:r>
            <a:r>
              <a:rPr lang="en-US" sz="2133" dirty="0">
                <a:solidFill>
                  <a:srgbClr val="FFFFCC"/>
                </a:solidFill>
                <a:latin typeface="Candara"/>
              </a:rPr>
              <a:t>that his hand shall get: according to the vow which he vowed, so he must do after the law of his separation.</a:t>
            </a:r>
          </a:p>
        </p:txBody>
      </p:sp>
    </p:spTree>
    <p:extLst>
      <p:ext uri="{BB962C8B-B14F-4D97-AF65-F5344CB8AC3E}">
        <p14:creationId xmlns:p14="http://schemas.microsoft.com/office/powerpoint/2010/main" val="31198828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1"/>
            <a:ext cx="10607040" cy="1944303"/>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4631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8" name="TextBox 7"/>
          <p:cNvSpPr txBox="1"/>
          <p:nvPr/>
        </p:nvSpPr>
        <p:spPr>
          <a:xfrm>
            <a:off x="1097280" y="2072641"/>
            <a:ext cx="2865120" cy="748795"/>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he came to Ephesus, </a:t>
            </a:r>
          </a:p>
        </p:txBody>
      </p:sp>
    </p:spTree>
    <p:extLst>
      <p:ext uri="{BB962C8B-B14F-4D97-AF65-F5344CB8AC3E}">
        <p14:creationId xmlns:p14="http://schemas.microsoft.com/office/powerpoint/2010/main" val="3940136791"/>
      </p:ext>
    </p:extLst>
  </p:cSld>
  <p:clrMapOvr>
    <a:masterClrMapping/>
  </p:clrMapOvr>
  <p:transition spd="med">
    <p:fad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8" name="TextBox 7"/>
          <p:cNvSpPr txBox="1"/>
          <p:nvPr/>
        </p:nvSpPr>
        <p:spPr>
          <a:xfrm>
            <a:off x="1097280" y="2072641"/>
            <a:ext cx="2865120" cy="748795"/>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he came to Ephesus, </a:t>
            </a:r>
          </a:p>
        </p:txBody>
      </p:sp>
    </p:spTree>
    <p:extLst>
      <p:ext uri="{BB962C8B-B14F-4D97-AF65-F5344CB8AC3E}">
        <p14:creationId xmlns:p14="http://schemas.microsoft.com/office/powerpoint/2010/main" val="4265081607"/>
      </p:ext>
    </p:extLst>
  </p:cSld>
  <p:clrMapOvr>
    <a:masterClrMapping/>
  </p:clrMapOvr>
  <p:transition spd="med">
    <p:fad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8" name="TextBox 7"/>
          <p:cNvSpPr txBox="1"/>
          <p:nvPr/>
        </p:nvSpPr>
        <p:spPr>
          <a:xfrm>
            <a:off x="1097280" y="2072640"/>
            <a:ext cx="2865120" cy="2718180"/>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he came to Ephesus, </a:t>
            </a:r>
          </a:p>
          <a:p>
            <a:pPr defTabSz="1219170"/>
            <a:r>
              <a:rPr lang="en-US" sz="2133" dirty="0">
                <a:solidFill>
                  <a:prstClr val="black"/>
                </a:solidFill>
                <a:latin typeface="Candara"/>
              </a:rPr>
              <a:t>and left them there: [Priscilla and Aquila]</a:t>
            </a:r>
          </a:p>
          <a:p>
            <a:pPr defTabSz="1219170"/>
            <a:r>
              <a:rPr lang="en-US" sz="2133" dirty="0">
                <a:solidFill>
                  <a:prstClr val="black"/>
                </a:solidFill>
                <a:latin typeface="Candara"/>
              </a:rPr>
              <a:t>but he himself entered into the synagogue, and reasoned with the Jews.</a:t>
            </a:r>
          </a:p>
        </p:txBody>
      </p:sp>
    </p:spTree>
    <p:extLst>
      <p:ext uri="{BB962C8B-B14F-4D97-AF65-F5344CB8AC3E}">
        <p14:creationId xmlns:p14="http://schemas.microsoft.com/office/powerpoint/2010/main" val="2477561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8" name="TextBox 7"/>
          <p:cNvSpPr txBox="1"/>
          <p:nvPr/>
        </p:nvSpPr>
        <p:spPr>
          <a:xfrm>
            <a:off x="1097280" y="1374855"/>
            <a:ext cx="2743200" cy="4359335"/>
          </a:xfrm>
          <a:prstGeom prst="rect">
            <a:avLst/>
          </a:prstGeom>
          <a:noFill/>
        </p:spPr>
        <p:txBody>
          <a:bodyPr wrap="square" rtlCol="0">
            <a:spAutoFit/>
          </a:bodyPr>
          <a:lstStyle/>
          <a:p>
            <a:pPr defTabSz="1219170"/>
            <a:r>
              <a:rPr lang="en-US" sz="2133" baseline="30000" dirty="0">
                <a:solidFill>
                  <a:prstClr val="black"/>
                </a:solidFill>
                <a:latin typeface="Candara"/>
              </a:rPr>
              <a:t>20</a:t>
            </a:r>
            <a:r>
              <a:rPr lang="en-US" sz="2133" dirty="0">
                <a:solidFill>
                  <a:prstClr val="black"/>
                </a:solidFill>
                <a:latin typeface="Candara"/>
              </a:rPr>
              <a:t> When they desired </a:t>
            </a:r>
            <a:r>
              <a:rPr lang="en-US" sz="2133" i="1" dirty="0">
                <a:solidFill>
                  <a:prstClr val="black"/>
                </a:solidFill>
                <a:latin typeface="Candara"/>
              </a:rPr>
              <a:t>him </a:t>
            </a:r>
            <a:r>
              <a:rPr lang="en-US" sz="2133" dirty="0">
                <a:solidFill>
                  <a:prstClr val="black"/>
                </a:solidFill>
                <a:latin typeface="Candara"/>
              </a:rPr>
              <a:t>to tarry longer time with them, he consented not; </a:t>
            </a:r>
          </a:p>
          <a:p>
            <a:pPr defTabSz="1219170"/>
            <a:r>
              <a:rPr lang="en-US" sz="2133" baseline="30000" dirty="0">
                <a:solidFill>
                  <a:prstClr val="black"/>
                </a:solidFill>
                <a:latin typeface="Candara"/>
              </a:rPr>
              <a:t>21</a:t>
            </a:r>
            <a:r>
              <a:rPr lang="en-US" sz="2133" dirty="0">
                <a:solidFill>
                  <a:prstClr val="black"/>
                </a:solidFill>
                <a:latin typeface="Candara"/>
              </a:rPr>
              <a:t> But bade them farewell, saying, </a:t>
            </a:r>
            <a:br>
              <a:rPr lang="en-US" sz="2133" dirty="0">
                <a:solidFill>
                  <a:prstClr val="black"/>
                </a:solidFill>
                <a:latin typeface="Candara"/>
              </a:rPr>
            </a:br>
            <a:r>
              <a:rPr lang="en-US" sz="2133" dirty="0">
                <a:solidFill>
                  <a:prstClr val="black"/>
                </a:solidFill>
                <a:latin typeface="Candara"/>
              </a:rPr>
              <a:t>I must by all means keep this feast that cometh in Jerusalem: but I will return again unto you, if God will.</a:t>
            </a:r>
          </a:p>
          <a:p>
            <a:pPr defTabSz="1219170"/>
            <a:r>
              <a:rPr lang="en-US" sz="2133" dirty="0">
                <a:solidFill>
                  <a:prstClr val="black"/>
                </a:solidFill>
                <a:latin typeface="Candara"/>
              </a:rPr>
              <a:t>And he sailed from Ephesus.  </a:t>
            </a:r>
          </a:p>
        </p:txBody>
      </p:sp>
    </p:spTree>
    <p:extLst>
      <p:ext uri="{BB962C8B-B14F-4D97-AF65-F5344CB8AC3E}">
        <p14:creationId xmlns:p14="http://schemas.microsoft.com/office/powerpoint/2010/main" val="2169840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8" name="TextBox 7"/>
          <p:cNvSpPr txBox="1"/>
          <p:nvPr/>
        </p:nvSpPr>
        <p:spPr>
          <a:xfrm>
            <a:off x="1097280" y="1750140"/>
            <a:ext cx="2743200" cy="748795"/>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And when he had landed at Caesarea,</a:t>
            </a:r>
          </a:p>
        </p:txBody>
      </p:sp>
    </p:spTree>
    <p:extLst>
      <p:ext uri="{BB962C8B-B14F-4D97-AF65-F5344CB8AC3E}">
        <p14:creationId xmlns:p14="http://schemas.microsoft.com/office/powerpoint/2010/main" val="4029172125"/>
      </p:ext>
    </p:extLst>
  </p:cSld>
  <p:clrMapOvr>
    <a:masterClrMapping/>
  </p:clrMapOvr>
  <p:transition spd="med">
    <p:fad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1"/>
            <a:ext cx="6761823" cy="5283193"/>
          </a:xfrm>
          <a:prstGeom prst="rect">
            <a:avLst/>
          </a:prstGeom>
        </p:spPr>
      </p:pic>
      <p:sp>
        <p:nvSpPr>
          <p:cNvPr id="8" name="TextBox 7"/>
          <p:cNvSpPr txBox="1"/>
          <p:nvPr/>
        </p:nvSpPr>
        <p:spPr>
          <a:xfrm>
            <a:off x="1097280" y="1750140"/>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And when he had landed at Caesarea,</a:t>
            </a:r>
          </a:p>
          <a:p>
            <a:pPr defTabSz="1219170"/>
            <a:r>
              <a:rPr lang="en-US" sz="2133" dirty="0">
                <a:solidFill>
                  <a:prstClr val="black"/>
                </a:solidFill>
                <a:latin typeface="Candara"/>
              </a:rPr>
              <a:t>and gone up, and saluted the church,</a:t>
            </a:r>
          </a:p>
        </p:txBody>
      </p:sp>
    </p:spTree>
    <p:extLst>
      <p:ext uri="{BB962C8B-B14F-4D97-AF65-F5344CB8AC3E}">
        <p14:creationId xmlns:p14="http://schemas.microsoft.com/office/powerpoint/2010/main" val="863802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8" name="TextBox 7"/>
          <p:cNvSpPr txBox="1"/>
          <p:nvPr/>
        </p:nvSpPr>
        <p:spPr>
          <a:xfrm>
            <a:off x="1097280" y="1750140"/>
            <a:ext cx="2743200" cy="2061718"/>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And when he had landed at Caesarea, and gone up, and saluted the church,</a:t>
            </a:r>
          </a:p>
          <a:p>
            <a:pPr defTabSz="1219170"/>
            <a:r>
              <a:rPr lang="en-US" sz="2133" dirty="0">
                <a:solidFill>
                  <a:prstClr val="black"/>
                </a:solidFill>
                <a:latin typeface="Candara"/>
              </a:rPr>
              <a:t>he went down to Antioch. </a:t>
            </a:r>
          </a:p>
        </p:txBody>
      </p:sp>
    </p:spTree>
    <p:extLst>
      <p:ext uri="{BB962C8B-B14F-4D97-AF65-F5344CB8AC3E}">
        <p14:creationId xmlns:p14="http://schemas.microsoft.com/office/powerpoint/2010/main" val="5768139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8" name="TextBox 7"/>
          <p:cNvSpPr txBox="1"/>
          <p:nvPr/>
        </p:nvSpPr>
        <p:spPr>
          <a:xfrm>
            <a:off x="1097280" y="1750140"/>
            <a:ext cx="2743200" cy="2061718"/>
          </a:xfrm>
          <a:prstGeom prst="rect">
            <a:avLst/>
          </a:prstGeom>
          <a:noFill/>
        </p:spPr>
        <p:txBody>
          <a:bodyPr wrap="square" rtlCol="0">
            <a:spAutoFit/>
          </a:bodyPr>
          <a:lstStyle/>
          <a:p>
            <a:pPr defTabSz="1219170"/>
            <a:r>
              <a:rPr lang="en-US" sz="2133" baseline="30000" dirty="0">
                <a:solidFill>
                  <a:prstClr val="black"/>
                </a:solidFill>
                <a:latin typeface="Candara"/>
              </a:rPr>
              <a:t>22</a:t>
            </a:r>
            <a:r>
              <a:rPr lang="en-US" sz="2133" dirty="0">
                <a:solidFill>
                  <a:prstClr val="black"/>
                </a:solidFill>
                <a:latin typeface="Candara"/>
              </a:rPr>
              <a:t> And when he had landed at Caesarea, and gone up, and saluted the church,  he went down to Antioch. </a:t>
            </a:r>
          </a:p>
        </p:txBody>
      </p:sp>
    </p:spTree>
    <p:extLst>
      <p:ext uri="{BB962C8B-B14F-4D97-AF65-F5344CB8AC3E}">
        <p14:creationId xmlns:p14="http://schemas.microsoft.com/office/powerpoint/2010/main" val="1920557341"/>
      </p:ext>
    </p:extLst>
  </p:cSld>
  <p:clrMapOvr>
    <a:masterClrMapping/>
  </p:clrMapOvr>
  <p:transition spd="med">
    <p:fad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8" name="TextBox 7"/>
          <p:cNvSpPr txBox="1"/>
          <p:nvPr/>
        </p:nvSpPr>
        <p:spPr>
          <a:xfrm>
            <a:off x="1097280" y="1701801"/>
            <a:ext cx="2743200" cy="3251596"/>
          </a:xfrm>
          <a:prstGeom prst="rect">
            <a:avLst/>
          </a:prstGeom>
          <a:noFill/>
        </p:spPr>
        <p:txBody>
          <a:bodyPr wrap="square" rtlCol="0">
            <a:spAutoFit/>
          </a:bodyPr>
          <a:lstStyle/>
          <a:p>
            <a:pPr defTabSz="1219170"/>
            <a:r>
              <a:rPr lang="en-US" sz="2133" dirty="0">
                <a:solidFill>
                  <a:prstClr val="white"/>
                </a:solidFill>
                <a:latin typeface="Candara"/>
              </a:rPr>
              <a:t>This is not the end of Chapter 18, but this is where Paul’s second mission ends, back in Antioch where it began.</a:t>
            </a:r>
          </a:p>
          <a:p>
            <a:pPr defTabSz="1219170">
              <a:spcBef>
                <a:spcPts val="1600"/>
              </a:spcBef>
            </a:pPr>
            <a:r>
              <a:rPr lang="en-US" sz="2133" dirty="0">
                <a:solidFill>
                  <a:prstClr val="white"/>
                </a:solidFill>
                <a:latin typeface="Candara"/>
              </a:rPr>
              <a:t>This entire mission lasted about 3 years, from 49 to 51 AD.</a:t>
            </a:r>
          </a:p>
        </p:txBody>
      </p:sp>
    </p:spTree>
    <p:extLst>
      <p:ext uri="{BB962C8B-B14F-4D97-AF65-F5344CB8AC3E}">
        <p14:creationId xmlns:p14="http://schemas.microsoft.com/office/powerpoint/2010/main" val="1562766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2" y="792480"/>
            <a:ext cx="6761823" cy="5283192"/>
          </a:xfrm>
          <a:prstGeom prst="rect">
            <a:avLst/>
          </a:prstGeom>
        </p:spPr>
      </p:pic>
      <p:sp>
        <p:nvSpPr>
          <p:cNvPr id="8" name="TextBox 7"/>
          <p:cNvSpPr txBox="1"/>
          <p:nvPr/>
        </p:nvSpPr>
        <p:spPr>
          <a:xfrm>
            <a:off x="1097280" y="1773635"/>
            <a:ext cx="2743200" cy="2923364"/>
          </a:xfrm>
          <a:prstGeom prst="rect">
            <a:avLst/>
          </a:prstGeom>
          <a:noFill/>
        </p:spPr>
        <p:txBody>
          <a:bodyPr wrap="square" rtlCol="0">
            <a:spAutoFit/>
          </a:bodyPr>
          <a:lstStyle/>
          <a:p>
            <a:pPr defTabSz="1219170"/>
            <a:r>
              <a:rPr lang="en-US" sz="2133" dirty="0">
                <a:solidFill>
                  <a:prstClr val="white"/>
                </a:solidFill>
                <a:latin typeface="Candara"/>
              </a:rPr>
              <a:t>Luke’s testimony of Paul’s </a:t>
            </a:r>
            <a:r>
              <a:rPr lang="en-US" sz="2133" i="1" dirty="0">
                <a:solidFill>
                  <a:prstClr val="white"/>
                </a:solidFill>
                <a:latin typeface="Candara"/>
              </a:rPr>
              <a:t>third</a:t>
            </a:r>
            <a:r>
              <a:rPr lang="en-US" sz="2133" dirty="0">
                <a:solidFill>
                  <a:prstClr val="white"/>
                </a:solidFill>
                <a:latin typeface="Candara"/>
              </a:rPr>
              <a:t> mission begins in the next verse:</a:t>
            </a:r>
          </a:p>
          <a:p>
            <a:pPr defTabSz="1219170">
              <a:spcBef>
                <a:spcPts val="1600"/>
              </a:spcBef>
            </a:pPr>
            <a:r>
              <a:rPr lang="en-US" sz="2133" dirty="0">
                <a:solidFill>
                  <a:srgbClr val="FFFF99"/>
                </a:solidFill>
                <a:latin typeface="Candara"/>
              </a:rPr>
              <a:t>Acts 18:23:</a:t>
            </a:r>
            <a:br>
              <a:rPr lang="en-US" sz="2133" dirty="0">
                <a:solidFill>
                  <a:srgbClr val="FFFF99"/>
                </a:solidFill>
                <a:latin typeface="Candara"/>
              </a:rPr>
            </a:br>
            <a:r>
              <a:rPr lang="en-US" sz="2133" dirty="0">
                <a:solidFill>
                  <a:srgbClr val="FFFF99"/>
                </a:solidFill>
                <a:latin typeface="Candara"/>
              </a:rPr>
              <a:t>And after he had spent some time </a:t>
            </a:r>
            <a:r>
              <a:rPr lang="en-US" sz="2133" i="1" dirty="0">
                <a:solidFill>
                  <a:srgbClr val="FFFF99"/>
                </a:solidFill>
                <a:latin typeface="Candara"/>
              </a:rPr>
              <a:t>there</a:t>
            </a:r>
            <a:r>
              <a:rPr lang="en-US" sz="2133" dirty="0">
                <a:solidFill>
                  <a:srgbClr val="FFFF99"/>
                </a:solidFill>
                <a:latin typeface="Candara"/>
              </a:rPr>
              <a:t>, he departed… </a:t>
            </a:r>
          </a:p>
        </p:txBody>
      </p:sp>
    </p:spTree>
    <p:extLst>
      <p:ext uri="{BB962C8B-B14F-4D97-AF65-F5344CB8AC3E}">
        <p14:creationId xmlns:p14="http://schemas.microsoft.com/office/powerpoint/2010/main" val="3405435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5200" y="2514601"/>
            <a:ext cx="4165600" cy="830997"/>
          </a:xfrm>
          <a:prstGeom prst="rect">
            <a:avLst/>
          </a:prstGeom>
          <a:noFill/>
        </p:spPr>
        <p:txBody>
          <a:bodyPr wrap="square" rtlCol="0">
            <a:spAutoFit/>
          </a:bodyPr>
          <a:lstStyle/>
          <a:p>
            <a:pPr defTabSz="1219170"/>
            <a:r>
              <a:rPr lang="en-US" sz="2400" dirty="0">
                <a:solidFill>
                  <a:srgbClr val="4584D3">
                    <a:lumMod val="75000"/>
                  </a:srgbClr>
                </a:solidFill>
                <a:latin typeface="Candara"/>
              </a:rPr>
              <a:t>21 years had passed since the Day of Pentecost.</a:t>
            </a:r>
          </a:p>
        </p:txBody>
      </p:sp>
    </p:spTree>
    <p:extLst>
      <p:ext uri="{BB962C8B-B14F-4D97-AF65-F5344CB8AC3E}">
        <p14:creationId xmlns:p14="http://schemas.microsoft.com/office/powerpoint/2010/main" val="3303241636"/>
      </p:ext>
    </p:extLst>
  </p:cSld>
  <p:clrMapOvr>
    <a:masterClrMapping/>
  </p:clrMapOvr>
  <p:transition spd="med">
    <p:fade/>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3" name="TextBox 2"/>
          <p:cNvSpPr txBox="1"/>
          <p:nvPr/>
        </p:nvSpPr>
        <p:spPr>
          <a:xfrm>
            <a:off x="7315200" y="2514600"/>
            <a:ext cx="4165600" cy="1569660"/>
          </a:xfrm>
          <a:prstGeom prst="rect">
            <a:avLst/>
          </a:prstGeom>
          <a:noFill/>
        </p:spPr>
        <p:txBody>
          <a:bodyPr wrap="square" rtlCol="0">
            <a:spAutoFit/>
          </a:bodyPr>
          <a:lstStyle/>
          <a:p>
            <a:pPr defTabSz="1219170"/>
            <a:r>
              <a:rPr lang="en-US" sz="2400" dirty="0">
                <a:solidFill>
                  <a:srgbClr val="4584D3">
                    <a:lumMod val="75000"/>
                  </a:srgbClr>
                </a:solidFill>
                <a:latin typeface="Candara"/>
              </a:rPr>
              <a:t>21 years had passed since the Day of Pentecost.</a:t>
            </a:r>
          </a:p>
          <a:p>
            <a:pPr defTabSz="1219170"/>
            <a:r>
              <a:rPr lang="en-US" sz="2400" dirty="0">
                <a:solidFill>
                  <a:srgbClr val="4584D3">
                    <a:lumMod val="75000"/>
                  </a:srgbClr>
                </a:solidFill>
                <a:latin typeface="Candara"/>
              </a:rPr>
              <a:t>13 years remain to the end of the story.</a:t>
            </a:r>
          </a:p>
        </p:txBody>
      </p:sp>
    </p:spTree>
    <p:extLst>
      <p:ext uri="{BB962C8B-B14F-4D97-AF65-F5344CB8AC3E}">
        <p14:creationId xmlns:p14="http://schemas.microsoft.com/office/powerpoint/2010/main" val="4192823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7315200" y="2514600"/>
            <a:ext cx="4165600" cy="1569660"/>
          </a:xfrm>
          <a:prstGeom prst="rect">
            <a:avLst/>
          </a:prstGeom>
          <a:noFill/>
        </p:spPr>
        <p:txBody>
          <a:bodyPr wrap="square" rtlCol="0">
            <a:spAutoFit/>
          </a:bodyPr>
          <a:lstStyle/>
          <a:p>
            <a:pPr defTabSz="1219170"/>
            <a:r>
              <a:rPr lang="en-US" sz="2400" dirty="0">
                <a:solidFill>
                  <a:srgbClr val="4584D3">
                    <a:lumMod val="75000"/>
                  </a:srgbClr>
                </a:solidFill>
                <a:latin typeface="Candara"/>
              </a:rPr>
              <a:t>21 years had passed since the Day of Pentecost.</a:t>
            </a:r>
          </a:p>
          <a:p>
            <a:pPr defTabSz="1219170"/>
            <a:r>
              <a:rPr lang="en-US" sz="2400" dirty="0">
                <a:solidFill>
                  <a:srgbClr val="4584D3">
                    <a:lumMod val="75000"/>
                  </a:srgbClr>
                </a:solidFill>
                <a:latin typeface="Candara"/>
              </a:rPr>
              <a:t>13 years remain to the end of the story.</a:t>
            </a:r>
          </a:p>
        </p:txBody>
      </p:sp>
    </p:spTree>
    <p:extLst>
      <p:ext uri="{BB962C8B-B14F-4D97-AF65-F5344CB8AC3E}">
        <p14:creationId xmlns:p14="http://schemas.microsoft.com/office/powerpoint/2010/main" val="1496459972"/>
      </p:ext>
    </p:extLst>
  </p:cSld>
  <p:clrMapOvr>
    <a:masterClrMapping/>
  </p:clrMapOvr>
  <p:transition spd="med">
    <p:fade/>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7928150" y="2967335"/>
            <a:ext cx="1966622"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7a&gt;7b</a:t>
            </a:r>
            <a:endParaRPr kumimoji="0" lang="en-US" sz="5400" b="1" i="0" u="none" strike="noStrike" kern="1200" cap="none" spc="0" normalizeH="0" baseline="0" noProof="0" dirty="0">
              <a:ln/>
              <a:solidFill>
                <a:srgbClr val="FDDF8B"/>
              </a:solidFill>
              <a:effectLst/>
              <a:uLnTx/>
              <a:uFillTx/>
              <a:latin typeface="Calibri"/>
              <a:ea typeface="+mn-ea"/>
              <a:cs typeface="+mn-cs"/>
            </a:endParaRP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1568094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312465201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81555567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22849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56481939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7065058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0358332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3449502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1541905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3956570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381179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5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337902" y="1674795"/>
            <a:ext cx="8200731" cy="4345005"/>
            <a:chOff x="7998560" y="-3457847"/>
            <a:chExt cx="405749"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7998560" y="-1045133"/>
              <a:ext cx="405749" cy="4634983"/>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“European Scene”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Chapter Sixteen</a:t>
              </a:r>
            </a:p>
          </p:txBody>
        </p:sp>
      </p:grpSp>
    </p:spTree>
    <p:extLst>
      <p:ext uri="{BB962C8B-B14F-4D97-AF65-F5344CB8AC3E}">
        <p14:creationId xmlns:p14="http://schemas.microsoft.com/office/powerpoint/2010/main" val="6189248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F5CDC6-FB4F-4189-A41D-F9F918E01A0A}"/>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defTabSz="365760">
              <a:spcBef>
                <a:spcPts val="1800"/>
              </a:spcBef>
            </a:pPr>
            <a:r>
              <a:rPr lang="en-US" sz="2800" b="1" dirty="0">
                <a:solidFill>
                  <a:srgbClr val="FF0000"/>
                </a:solidFill>
                <a:latin typeface="Times New Roman" panose="02020603050405020304" pitchFamily="18" charset="0"/>
                <a:cs typeface="Times New Roman" panose="02020603050405020304" pitchFamily="18" charset="0"/>
              </a:rPr>
              <a:t>Acts 17:8-10 </a:t>
            </a:r>
            <a:r>
              <a:rPr lang="en-US" sz="2800" i="1" dirty="0">
                <a:solidFill>
                  <a:srgbClr val="FF0000"/>
                </a:solidFill>
                <a:latin typeface="Times New Roman" panose="02020603050405020304" pitchFamily="18" charset="0"/>
                <a:cs typeface="Times New Roman" panose="02020603050405020304" pitchFamily="18" charset="0"/>
              </a:rPr>
              <a:t>(NASB) </a:t>
            </a:r>
            <a:br>
              <a:rPr lang="en-US" sz="2800" dirty="0">
                <a:solidFill>
                  <a:srgbClr val="FF0000"/>
                </a:solidFill>
                <a:latin typeface="Times New Roman" panose="02020603050405020304" pitchFamily="18" charset="0"/>
                <a:cs typeface="Times New Roman" panose="02020603050405020304" pitchFamily="18" charset="0"/>
              </a:rPr>
            </a:br>
            <a:r>
              <a:rPr lang="en-US" sz="2800" baseline="30000" dirty="0">
                <a:solidFill>
                  <a:srgbClr val="FF0000"/>
                </a:solidFill>
                <a:latin typeface="Times New Roman" panose="02020603050405020304" pitchFamily="18" charset="0"/>
                <a:cs typeface="Times New Roman" panose="02020603050405020304" pitchFamily="18" charset="0"/>
              </a:rPr>
              <a:t>8 </a:t>
            </a:r>
            <a:r>
              <a:rPr lang="en-US" sz="2800" dirty="0">
                <a:solidFill>
                  <a:srgbClr val="FF0000"/>
                </a:solidFill>
                <a:latin typeface="Times New Roman" panose="02020603050405020304" pitchFamily="18" charset="0"/>
                <a:cs typeface="Times New Roman" panose="02020603050405020304" pitchFamily="18" charset="0"/>
              </a:rPr>
              <a:t> They stirred up the crowd and the city authorities who heard these things. </a:t>
            </a:r>
            <a:br>
              <a:rPr lang="en-US" sz="2800" dirty="0">
                <a:solidFill>
                  <a:srgbClr val="FF0000"/>
                </a:solidFill>
                <a:latin typeface="Times New Roman" panose="02020603050405020304" pitchFamily="18" charset="0"/>
                <a:cs typeface="Times New Roman" panose="02020603050405020304" pitchFamily="18" charset="0"/>
              </a:rPr>
            </a:br>
            <a:r>
              <a:rPr lang="en-US" sz="2800" baseline="30000" dirty="0">
                <a:solidFill>
                  <a:srgbClr val="FF0000"/>
                </a:solidFill>
                <a:latin typeface="Times New Roman" panose="02020603050405020304" pitchFamily="18" charset="0"/>
                <a:cs typeface="Times New Roman" panose="02020603050405020304" pitchFamily="18" charset="0"/>
              </a:rPr>
              <a:t>9 </a:t>
            </a:r>
            <a:r>
              <a:rPr lang="en-US" sz="2800" dirty="0">
                <a:solidFill>
                  <a:srgbClr val="FF0000"/>
                </a:solidFill>
                <a:latin typeface="Times New Roman" panose="02020603050405020304" pitchFamily="18" charset="0"/>
                <a:cs typeface="Times New Roman" panose="02020603050405020304" pitchFamily="18" charset="0"/>
              </a:rPr>
              <a:t> And when they had received a pledge from Jason and the others, they released 	them. </a:t>
            </a:r>
            <a:br>
              <a:rPr lang="en-US" sz="2800" dirty="0">
                <a:solidFill>
                  <a:srgbClr val="FF0000"/>
                </a:solidFill>
                <a:latin typeface="Times New Roman" panose="02020603050405020304" pitchFamily="18" charset="0"/>
                <a:cs typeface="Times New Roman" panose="02020603050405020304" pitchFamily="18" charset="0"/>
              </a:rPr>
            </a:br>
            <a:r>
              <a:rPr lang="en-US" sz="2800" baseline="30000" dirty="0">
                <a:solidFill>
                  <a:srgbClr val="FF0000"/>
                </a:solidFill>
                <a:latin typeface="Times New Roman" panose="02020603050405020304" pitchFamily="18" charset="0"/>
                <a:cs typeface="Times New Roman" panose="02020603050405020304" pitchFamily="18" charset="0"/>
              </a:rPr>
              <a:t>10 </a:t>
            </a:r>
            <a:r>
              <a:rPr lang="en-US" sz="2800" dirty="0">
                <a:solidFill>
                  <a:srgbClr val="FF0000"/>
                </a:solidFill>
                <a:latin typeface="Times New Roman" panose="02020603050405020304" pitchFamily="18" charset="0"/>
                <a:cs typeface="Times New Roman" panose="02020603050405020304" pitchFamily="18" charset="0"/>
              </a:rPr>
              <a:t> The brethren immediately sent Paul and Silas away by night to Berea, and when 	they arrived, they went into the synagogue of the Jews. </a:t>
            </a:r>
          </a:p>
          <a:p>
            <a:pPr defTabSz="365760">
              <a:spcBef>
                <a:spcPts val="1800"/>
              </a:spcBef>
            </a:pPr>
            <a:r>
              <a:rPr lang="en-US" sz="2800" dirty="0">
                <a:latin typeface="Times New Roman" panose="02020603050405020304" pitchFamily="18" charset="0"/>
                <a:cs typeface="Times New Roman" panose="02020603050405020304" pitchFamily="18" charset="0"/>
              </a:rPr>
              <a:t>A. They stirred up the mob and the city officials to do something about the 	preaching of the Gospel. </a:t>
            </a:r>
          </a:p>
          <a:p>
            <a:pPr defTabSz="365760">
              <a:spcBef>
                <a:spcPts val="1800"/>
              </a:spcBef>
            </a:pPr>
            <a:r>
              <a:rPr lang="en-US" sz="2800" dirty="0">
                <a:latin typeface="Times New Roman" panose="02020603050405020304" pitchFamily="18" charset="0"/>
                <a:cs typeface="Times New Roman" panose="02020603050405020304" pitchFamily="18" charset="0"/>
              </a:rPr>
              <a:t>	1. The magistrates made Jason and other followers of the teachings of Paul and 			Silas pay a pledge. The pledge would be large sums of money or possibly their 		homes or businesses as proof that Paul and Silas would leave and there would 		be no more riots. </a:t>
            </a:r>
            <a:r>
              <a:rPr lang="en-US" sz="2800" i="1" dirty="0">
                <a:latin typeface="Times New Roman" panose="02020603050405020304" pitchFamily="18" charset="0"/>
                <a:cs typeface="Times New Roman" panose="02020603050405020304" pitchFamily="18" charset="0"/>
              </a:rPr>
              <a:t>(Philippian church supported Paul. </a:t>
            </a:r>
            <a:r>
              <a:rPr lang="en-US" sz="2800" i="1" dirty="0">
                <a:solidFill>
                  <a:srgbClr val="FF0000"/>
                </a:solidFill>
                <a:latin typeface="Times New Roman" panose="02020603050405020304" pitchFamily="18" charset="0"/>
                <a:cs typeface="Times New Roman" panose="02020603050405020304" pitchFamily="18" charset="0"/>
              </a:rPr>
              <a:t>Phil 4:15-16</a:t>
            </a:r>
            <a:r>
              <a:rPr lang="en-US" sz="2800" i="1" dirty="0">
                <a:latin typeface="Times New Roman" panose="02020603050405020304" pitchFamily="18" charset="0"/>
                <a:cs typeface="Times New Roman" panose="02020603050405020304" pitchFamily="18" charset="0"/>
              </a:rPr>
              <a:t>)</a:t>
            </a:r>
          </a:p>
          <a:p>
            <a:pPr defTabSz="365760">
              <a:spcBef>
                <a:spcPts val="1800"/>
              </a:spcBef>
            </a:pPr>
            <a:r>
              <a:rPr lang="en-US" sz="2800" dirty="0">
                <a:latin typeface="Times New Roman" panose="02020603050405020304" pitchFamily="18" charset="0"/>
                <a:cs typeface="Times New Roman" panose="02020603050405020304" pitchFamily="18" charset="0"/>
              </a:rPr>
              <a:t>	2. They send Paul and Silas away immediately to Berea. Where they found a 			synagogue and immediately got about the work of teaching the Gospel.</a:t>
            </a:r>
          </a:p>
        </p:txBody>
      </p:sp>
      <p:sp>
        <p:nvSpPr>
          <p:cNvPr id="4" name="TextBox 3">
            <a:extLst>
              <a:ext uri="{FF2B5EF4-FFF2-40B4-BE49-F238E27FC236}">
                <a16:creationId xmlns:a16="http://schemas.microsoft.com/office/drawing/2014/main" id="{DA7ACA2F-197E-426A-99E5-A658E13ABA33}"/>
              </a:ext>
            </a:extLst>
          </p:cNvPr>
          <p:cNvSpPr txBox="1"/>
          <p:nvPr/>
        </p:nvSpPr>
        <p:spPr>
          <a:xfrm>
            <a:off x="0" y="110006"/>
            <a:ext cx="12192000" cy="3570208"/>
          </a:xfrm>
          <a:prstGeom prst="rect">
            <a:avLst/>
          </a:prstGeom>
          <a:solidFill>
            <a:schemeClr val="bg1"/>
          </a:solidFill>
          <a:ln w="38100">
            <a:solidFill>
              <a:srgbClr val="1A04BC"/>
            </a:solidFill>
          </a:ln>
        </p:spPr>
        <p:txBody>
          <a:bodyPr wrap="square" rtlCol="0">
            <a:spAutoFit/>
          </a:bodyPr>
          <a:lstStyle/>
          <a:p>
            <a:pPr defTabSz="274320">
              <a:spcBef>
                <a:spcPts val="1800"/>
              </a:spcBef>
            </a:pPr>
            <a:endParaRPr lang="en-US" sz="2800" b="1" dirty="0">
              <a:latin typeface="Times New Roman" panose="02020603050405020304" pitchFamily="18" charset="0"/>
              <a:cs typeface="Times New Roman" panose="02020603050405020304" pitchFamily="18" charset="0"/>
            </a:endParaRPr>
          </a:p>
          <a:p>
            <a:pPr defTabSz="274320">
              <a:spcBef>
                <a:spcPts val="1800"/>
              </a:spcBef>
            </a:pPr>
            <a:r>
              <a:rPr lang="en-US" sz="2800" b="1" dirty="0">
                <a:latin typeface="Times New Roman" panose="02020603050405020304" pitchFamily="18" charset="0"/>
                <a:cs typeface="Times New Roman" panose="02020603050405020304" pitchFamily="18" charset="0"/>
              </a:rPr>
              <a:t>Philippians 4:15-16 </a:t>
            </a:r>
            <a:r>
              <a:rPr lang="en-US" sz="2800" i="1" dirty="0">
                <a:latin typeface="Times New Roman" panose="02020603050405020304" pitchFamily="18" charset="0"/>
                <a:cs typeface="Times New Roman" panose="02020603050405020304" pitchFamily="18" charset="0"/>
              </a:rPr>
              <a:t>(NASB) </a:t>
            </a:r>
            <a:br>
              <a:rPr lang="en-US" sz="2800" i="1" dirty="0">
                <a:latin typeface="Times New Roman" panose="02020603050405020304" pitchFamily="18" charset="0"/>
                <a:cs typeface="Times New Roman" panose="02020603050405020304" pitchFamily="18" charset="0"/>
              </a:rPr>
            </a:br>
            <a:r>
              <a:rPr lang="en-US" sz="2800" baseline="30000" dirty="0">
                <a:latin typeface="Times New Roman" panose="02020603050405020304" pitchFamily="18" charset="0"/>
                <a:cs typeface="Times New Roman" panose="02020603050405020304" pitchFamily="18" charset="0"/>
              </a:rPr>
              <a:t>15 </a:t>
            </a:r>
            <a:r>
              <a:rPr lang="en-US" sz="2800" dirty="0">
                <a:latin typeface="Times New Roman" panose="02020603050405020304" pitchFamily="18" charset="0"/>
                <a:cs typeface="Times New Roman" panose="02020603050405020304" pitchFamily="18" charset="0"/>
              </a:rPr>
              <a:t> You yourselves also know, Philippians, that at the first preaching of the gospel, 	after I left Macedonia, no church shared with me in the matter of giving and 	receiving but you alone; </a:t>
            </a:r>
            <a:br>
              <a:rPr lang="en-US" sz="2800" dirty="0">
                <a:latin typeface="Times New Roman" panose="02020603050405020304" pitchFamily="18" charset="0"/>
                <a:cs typeface="Times New Roman" panose="02020603050405020304" pitchFamily="18" charset="0"/>
              </a:rPr>
            </a:br>
            <a:r>
              <a:rPr lang="en-US" sz="2800" baseline="30000" dirty="0">
                <a:latin typeface="Times New Roman" panose="02020603050405020304" pitchFamily="18" charset="0"/>
                <a:cs typeface="Times New Roman" panose="02020603050405020304" pitchFamily="18" charset="0"/>
              </a:rPr>
              <a:t>16 </a:t>
            </a:r>
            <a:r>
              <a:rPr lang="en-US" sz="2800" dirty="0">
                <a:latin typeface="Times New Roman" panose="02020603050405020304" pitchFamily="18" charset="0"/>
                <a:cs typeface="Times New Roman" panose="02020603050405020304" pitchFamily="18" charset="0"/>
              </a:rPr>
              <a:t> for even in Thessalonica you sent </a:t>
            </a:r>
            <a:r>
              <a:rPr lang="en-US" sz="2800" i="1" dirty="0">
                <a:latin typeface="Times New Roman" panose="02020603050405020304" pitchFamily="18" charset="0"/>
                <a:cs typeface="Times New Roman" panose="02020603050405020304" pitchFamily="18" charset="0"/>
              </a:rPr>
              <a:t>a gift</a:t>
            </a:r>
            <a:r>
              <a:rPr lang="en-US" sz="2800" dirty="0">
                <a:latin typeface="Times New Roman" panose="02020603050405020304" pitchFamily="18" charset="0"/>
                <a:cs typeface="Times New Roman" panose="02020603050405020304" pitchFamily="18" charset="0"/>
              </a:rPr>
              <a:t> more than once for my needs. </a:t>
            </a:r>
          </a:p>
          <a:p>
            <a:pPr defTabSz="274320">
              <a:spcBef>
                <a:spcPts val="1800"/>
              </a:spcBef>
            </a:pP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E4277DA1-FBF7-44B6-BE43-CFAE3A95BD80}"/>
                  </a:ext>
                </a:extLst>
              </p:cNvPr>
              <p:cNvGraphicFramePr>
                <a:graphicFrameLocks noChangeAspect="1"/>
              </p:cNvGraphicFramePr>
              <p:nvPr>
                <p:extLst>
                  <p:ext uri="{D42A27DB-BD31-4B8C-83A1-F6EECF244321}">
                    <p14:modId xmlns:p14="http://schemas.microsoft.com/office/powerpoint/2010/main" val="4203844149"/>
                  </p:ext>
                </p:extLst>
              </p:nvPr>
            </p:nvGraphicFramePr>
            <p:xfrm>
              <a:off x="11154418" y="6306734"/>
              <a:ext cx="729343" cy="410255"/>
            </p:xfrm>
            <a:graphic>
              <a:graphicData uri="http://schemas.microsoft.com/office/powerpoint/2016/slidezoom">
                <pslz:sldZm>
                  <pslz:sldZmObj sldId="464" cId="3652886161">
                    <pslz:zmPr id="{707F980E-060E-4C70-984E-DF17B42CD8E2}" returnToParent="0" transitionDur="1000">
                      <p166:blipFill xmlns:p166="http://schemas.microsoft.com/office/powerpoint/2016/6/main">
                        <a:blip r:embed="rId4"/>
                        <a:stretch>
                          <a:fillRect/>
                        </a:stretch>
                      </p166:blipFill>
                      <p166:spPr xmlns:p166="http://schemas.microsoft.com/office/powerpoint/2016/6/main">
                        <a:xfrm>
                          <a:off x="0" y="0"/>
                          <a:ext cx="729343" cy="410255"/>
                        </a:xfrm>
                        <a:prstGeom prst="rect">
                          <a:avLst/>
                        </a:prstGeom>
                        <a:ln w="3175">
                          <a:solidFill>
                            <a:prstClr val="ltGray"/>
                          </a:solidFill>
                        </a:ln>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E4277DA1-FBF7-44B6-BE43-CFAE3A95BD80}"/>
                  </a:ext>
                </a:extLst>
              </p:cNvPr>
              <p:cNvPicPr>
                <a:picLocks noGrp="1" noRot="1" noChangeAspect="1" noMove="1" noResize="1" noEditPoints="1" noAdjustHandles="1" noChangeArrowheads="1" noChangeShapeType="1"/>
              </p:cNvPicPr>
              <p:nvPr/>
            </p:nvPicPr>
            <p:blipFill>
              <a:blip r:embed="rId4"/>
              <a:stretch>
                <a:fillRect/>
              </a:stretch>
            </p:blipFill>
            <p:spPr>
              <a:xfrm>
                <a:off x="11154418" y="6306734"/>
                <a:ext cx="729343" cy="410255"/>
              </a:xfrm>
              <a:prstGeom prst="rect">
                <a:avLst/>
              </a:prstGeom>
              <a:ln w="3175">
                <a:solidFill>
                  <a:prstClr val="ltGray"/>
                </a:solidFill>
              </a:ln>
            </p:spPr>
          </p:pic>
        </mc:Fallback>
      </mc:AlternateContent>
    </p:spTree>
    <p:extLst>
      <p:ext uri="{BB962C8B-B14F-4D97-AF65-F5344CB8AC3E}">
        <p14:creationId xmlns:p14="http://schemas.microsoft.com/office/powerpoint/2010/main" val="18348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7FF5B0-647F-42CD-8C0F-2D14457FDF69}"/>
              </a:ext>
            </a:extLst>
          </p:cNvPr>
          <p:cNvSpPr>
            <a:spLocks noGrp="1"/>
          </p:cNvSpPr>
          <p:nvPr>
            <p:ph type="subTitle" idx="1"/>
          </p:nvPr>
        </p:nvSpPr>
        <p:spPr>
          <a:xfrm>
            <a:off x="7745506" y="4045789"/>
            <a:ext cx="4404601" cy="1646094"/>
          </a:xfrm>
          <a:noFill/>
        </p:spPr>
        <p:txBody>
          <a:bodyPr>
            <a:noAutofit/>
          </a:bodyPr>
          <a:lstStyle/>
          <a:p>
            <a:r>
              <a:rPr lang="en-US" sz="2800" dirty="0">
                <a:solidFill>
                  <a:schemeClr val="bg1"/>
                </a:solidFill>
                <a:latin typeface="Times New Roman" panose="02020603050405020304" pitchFamily="18" charset="0"/>
                <a:cs typeface="Times New Roman" panose="02020603050405020304" pitchFamily="18" charset="0"/>
              </a:rPr>
              <a:t>PAUL’S </a:t>
            </a:r>
          </a:p>
          <a:p>
            <a:r>
              <a:rPr lang="en-US" sz="2800" dirty="0">
                <a:solidFill>
                  <a:schemeClr val="bg1"/>
                </a:solidFill>
                <a:latin typeface="Times New Roman" panose="02020603050405020304" pitchFamily="18" charset="0"/>
                <a:cs typeface="Times New Roman" panose="02020603050405020304" pitchFamily="18" charset="0"/>
              </a:rPr>
              <a:t>2</a:t>
            </a:r>
            <a:r>
              <a:rPr lang="en-US" sz="2800" baseline="30000" dirty="0">
                <a:solidFill>
                  <a:schemeClr val="bg1"/>
                </a:solidFill>
                <a:latin typeface="Times New Roman" panose="02020603050405020304" pitchFamily="18" charset="0"/>
                <a:cs typeface="Times New Roman" panose="02020603050405020304" pitchFamily="18" charset="0"/>
              </a:rPr>
              <a:t>ND</a:t>
            </a:r>
            <a:r>
              <a:rPr lang="en-US" sz="2800" dirty="0">
                <a:solidFill>
                  <a:schemeClr val="bg1"/>
                </a:solidFill>
                <a:latin typeface="Times New Roman" panose="02020603050405020304" pitchFamily="18" charset="0"/>
                <a:cs typeface="Times New Roman" panose="02020603050405020304" pitchFamily="18" charset="0"/>
              </a:rPr>
              <a:t> MISSIONARY</a:t>
            </a:r>
          </a:p>
          <a:p>
            <a:r>
              <a:rPr lang="en-US" sz="2800" dirty="0">
                <a:solidFill>
                  <a:schemeClr val="bg1"/>
                </a:solidFill>
                <a:latin typeface="Times New Roman" panose="02020603050405020304" pitchFamily="18" charset="0"/>
                <a:cs typeface="Times New Roman" panose="02020603050405020304" pitchFamily="18" charset="0"/>
              </a:rPr>
              <a:t>JOURNEY</a:t>
            </a:r>
          </a:p>
        </p:txBody>
      </p:sp>
      <p:sp>
        <p:nvSpPr>
          <p:cNvPr id="2" name="Title 1">
            <a:extLst>
              <a:ext uri="{FF2B5EF4-FFF2-40B4-BE49-F238E27FC236}">
                <a16:creationId xmlns:a16="http://schemas.microsoft.com/office/drawing/2014/main" id="{B1F9454F-73DA-4FA7-830D-5B3662D5E026}"/>
              </a:ext>
            </a:extLst>
          </p:cNvPr>
          <p:cNvSpPr>
            <a:spLocks noGrp="1"/>
          </p:cNvSpPr>
          <p:nvPr>
            <p:ph type="ctrTitle"/>
          </p:nvPr>
        </p:nvSpPr>
        <p:spPr>
          <a:xfrm>
            <a:off x="8274422" y="1048871"/>
            <a:ext cx="3424518" cy="1116387"/>
          </a:xfrm>
          <a:noFill/>
        </p:spPr>
        <p:txBody>
          <a:bodyPr/>
          <a:lstStyle/>
          <a:p>
            <a:r>
              <a:rPr lang="en-US" dirty="0">
                <a:solidFill>
                  <a:schemeClr val="bg1"/>
                </a:solidFill>
                <a:latin typeface="Times New Roman" panose="02020603050405020304" pitchFamily="18" charset="0"/>
                <a:cs typeface="Times New Roman" panose="02020603050405020304" pitchFamily="18" charset="0"/>
              </a:rPr>
              <a:t>ACTS 16</a:t>
            </a:r>
          </a:p>
        </p:txBody>
      </p:sp>
      <p:pic>
        <p:nvPicPr>
          <p:cNvPr id="5" name="Picture 4">
            <a:extLst>
              <a:ext uri="{FF2B5EF4-FFF2-40B4-BE49-F238E27FC236}">
                <a16:creationId xmlns:a16="http://schemas.microsoft.com/office/drawing/2014/main" id="{1FEAEAB3-32F3-47BB-AF37-AD9B3E706CDC}"/>
              </a:ext>
            </a:extLst>
          </p:cNvPr>
          <p:cNvPicPr>
            <a:picLocks noChangeAspect="1"/>
          </p:cNvPicPr>
          <p:nvPr/>
        </p:nvPicPr>
        <p:blipFill rotWithShape="1">
          <a:blip r:embed="rId2"/>
          <a:srcRect l="762" t="1200" r="847" b="1274"/>
          <a:stretch/>
        </p:blipFill>
        <p:spPr>
          <a:xfrm>
            <a:off x="20554" y="26589"/>
            <a:ext cx="8153416" cy="6804822"/>
          </a:xfrm>
          <a:prstGeom prst="rect">
            <a:avLst/>
          </a:prstGeom>
        </p:spPr>
      </p:pic>
    </p:spTree>
    <p:extLst>
      <p:ext uri="{BB962C8B-B14F-4D97-AF65-F5344CB8AC3E}">
        <p14:creationId xmlns:p14="http://schemas.microsoft.com/office/powerpoint/2010/main" val="3203952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186309"/>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 came also to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to Lystra. And a disciple was there, named Timothy, 	the son of a Jewish woman who was a believer, but his father was a Greek,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was well spoken of by the brethren who were in Lystra and Iconium.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Lystra: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Timothy: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Timothy’s reputation extended to both the Lystra and Iconium churches, it is 			believed he may already have been a public speaker, which is the work for 			which Paul used Timothy: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1Tim 4:12-13; 1Cor 16:10-11; Phil 2:19-22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Timothy’s mother is a Jewess who was converted by the teachings of Paul 				before Timothy was also converted by Paul.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2Tim 1:2-5; 2Tim 3:14-15;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1Tim 1:2, 18-19; 2Tim 3:10-12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3408352-AFE9-4F2A-A9FB-6133C37BD892}"/>
                  </a:ext>
                </a:extLst>
              </p:cNvPr>
              <p:cNvGraphicFramePr>
                <a:graphicFrameLocks noChangeAspect="1"/>
              </p:cNvGraphicFramePr>
              <p:nvPr/>
            </p:nvGraphicFramePr>
            <p:xfrm>
              <a:off x="3468078" y="2023110"/>
              <a:ext cx="583560" cy="328253"/>
            </p:xfrm>
            <a:graphic>
              <a:graphicData uri="http://schemas.microsoft.com/office/powerpoint/2016/slidezoom">
                <pslz:sldZm>
                  <pslz:sldZmObj sldId="442" cId="2191370824">
                    <pslz:zmPr id="{5E0BE35F-9F76-41BD-8ED9-DD41709617B0}" returnToParent="0" transitionDur="1000">
                      <p166:blipFill xmlns:p166="http://schemas.microsoft.com/office/powerpoint/2016/6/main">
                        <a:blip r:embed="rId4"/>
                        <a:stretch>
                          <a:fillRect/>
                        </a:stretch>
                      </p166:blipFill>
                      <p166:spPr xmlns:p166="http://schemas.microsoft.com/office/powerpoint/2016/6/main">
                        <a:xfrm>
                          <a:off x="0" y="0"/>
                          <a:ext cx="583560" cy="328253"/>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93408352-AFE9-4F2A-A9FB-6133C37BD892}"/>
                  </a:ext>
                </a:extLst>
              </p:cNvPr>
              <p:cNvPicPr>
                <a:picLocks noGrp="1" noRot="1" noChangeAspect="1" noMove="1" noResize="1" noEditPoints="1" noAdjustHandles="1" noChangeArrowheads="1" noChangeShapeType="1"/>
              </p:cNvPicPr>
              <p:nvPr/>
            </p:nvPicPr>
            <p:blipFill>
              <a:blip r:embed="rId5"/>
              <a:stretch>
                <a:fillRect/>
              </a:stretch>
            </p:blipFill>
            <p:spPr>
              <a:xfrm>
                <a:off x="3468078" y="2023110"/>
                <a:ext cx="583560" cy="32825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A2B2AEF-ED8F-4F96-B025-0AFC5F742FFD}"/>
                  </a:ext>
                </a:extLst>
              </p:cNvPr>
              <p:cNvGraphicFramePr>
                <a:graphicFrameLocks noChangeAspect="1"/>
              </p:cNvGraphicFramePr>
              <p:nvPr/>
            </p:nvGraphicFramePr>
            <p:xfrm>
              <a:off x="5429172" y="5649879"/>
              <a:ext cx="730100" cy="410681"/>
            </p:xfrm>
            <a:graphic>
              <a:graphicData uri="http://schemas.microsoft.com/office/powerpoint/2016/slidezoom">
                <pslz:sldZm>
                  <pslz:sldZmObj sldId="457" cId="2257673738">
                    <pslz:zmPr id="{9C6AC4E8-48E8-418F-9D7F-8BEAC198D860}" returnToParent="0" transitionDur="1000">
                      <p166:blipFill xmlns:p166="http://schemas.microsoft.com/office/powerpoint/2016/6/main">
                        <a:blip r:embed="rId6"/>
                        <a:stretch>
                          <a:fillRect/>
                        </a:stretch>
                      </p166:blipFill>
                      <p166:spPr xmlns:p166="http://schemas.microsoft.com/office/powerpoint/2016/6/main">
                        <a:xfrm>
                          <a:off x="0" y="0"/>
                          <a:ext cx="730100" cy="410681"/>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CA2B2AEF-ED8F-4F96-B025-0AFC5F742FFD}"/>
                  </a:ext>
                </a:extLst>
              </p:cNvPr>
              <p:cNvPicPr>
                <a:picLocks noGrp="1" noRot="1" noChangeAspect="1" noMove="1" noResize="1" noEditPoints="1" noAdjustHandles="1" noChangeArrowheads="1" noChangeShapeType="1"/>
              </p:cNvPicPr>
              <p:nvPr/>
            </p:nvPicPr>
            <p:blipFill>
              <a:blip r:embed="rId7"/>
              <a:stretch>
                <a:fillRect/>
              </a:stretch>
            </p:blipFill>
            <p:spPr>
              <a:xfrm>
                <a:off x="5429172" y="5649879"/>
                <a:ext cx="730100" cy="410681"/>
              </a:xfrm>
              <a:prstGeom prst="rect">
                <a:avLst/>
              </a:prstGeom>
              <a:ln w="3175">
                <a:solidFill>
                  <a:prstClr val="ltGray"/>
                </a:solidFill>
              </a:ln>
            </p:spPr>
          </p:pic>
        </mc:Fallback>
      </mc:AlternateContent>
      <p:sp>
        <p:nvSpPr>
          <p:cNvPr id="8" name="TextBox 7">
            <a:extLst>
              <a:ext uri="{FF2B5EF4-FFF2-40B4-BE49-F238E27FC236}">
                <a16:creationId xmlns:a16="http://schemas.microsoft.com/office/drawing/2014/main" id="{E9E1CE1D-75C7-4305-8CFA-CC2E02F257BC}"/>
              </a:ext>
            </a:extLst>
          </p:cNvPr>
          <p:cNvSpPr txBox="1"/>
          <p:nvPr/>
        </p:nvSpPr>
        <p:spPr>
          <a:xfrm>
            <a:off x="0" y="4582633"/>
            <a:ext cx="12192000" cy="224676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4:12-13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Let no one look down on your youthfulness,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rather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speech, conduct, love, 	faith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purity, show yourself an example of those who believe.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Until I come, give attention to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reading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Scripture,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exhortation 	and teaching.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246CB36-FBC3-44DC-89DA-567BB89DFD5D}"/>
              </a:ext>
            </a:extLst>
          </p:cNvPr>
          <p:cNvSpPr txBox="1"/>
          <p:nvPr/>
        </p:nvSpPr>
        <p:spPr>
          <a:xfrm>
            <a:off x="0" y="4582633"/>
            <a:ext cx="12192000" cy="224676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16:10-11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if Timothy comes, see that he is with you without cause to be afraid; for he 	is doing the Lord's work, as I also am.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Let no one therefore despise him. But send him on his way in peace, so that he 	may come to me; for I expect him with the brethren.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46DAF5AD-CD18-4BEA-8515-CCC501C039E3}"/>
              </a:ext>
            </a:extLst>
          </p:cNvPr>
          <p:cNvSpPr txBox="1"/>
          <p:nvPr/>
        </p:nvSpPr>
        <p:spPr>
          <a:xfrm>
            <a:off x="0" y="4582633"/>
            <a:ext cx="12192000" cy="224676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2:19-22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 hope in the Lord Jesus to send Timothy to you shortly, so that I also may be 	encouraged when I learn of your condition.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have no one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kindred spirit who will genuinely be concerned for your 	welfare. </a:t>
            </a:r>
          </a:p>
        </p:txBody>
      </p:sp>
      <p:sp>
        <p:nvSpPr>
          <p:cNvPr id="11" name="TextBox 10">
            <a:extLst>
              <a:ext uri="{FF2B5EF4-FFF2-40B4-BE49-F238E27FC236}">
                <a16:creationId xmlns:a16="http://schemas.microsoft.com/office/drawing/2014/main" id="{C7E99757-DDC4-46A1-899A-C08013B1ADCA}"/>
              </a:ext>
            </a:extLst>
          </p:cNvPr>
          <p:cNvSpPr txBox="1"/>
          <p:nvPr/>
        </p:nvSpPr>
        <p:spPr>
          <a:xfrm>
            <a:off x="0" y="5029200"/>
            <a:ext cx="12192000" cy="1815882"/>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they all seek after their own interests, not those of Christ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you know of his proven worth that he served with me in the furtherance of 	the gospel like a child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father.</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9F7D91CD-F9F7-4CA6-BF0D-AD75DC4FE35F}"/>
              </a:ext>
            </a:extLst>
          </p:cNvPr>
          <p:cNvSpPr txBox="1"/>
          <p:nvPr/>
        </p:nvSpPr>
        <p:spPr>
          <a:xfrm>
            <a:off x="0" y="0"/>
            <a:ext cx="12192000" cy="4862870"/>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1:2-5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Timothy, my beloved son: Grace, mercy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peace from God the Father and 	Christ Jesus our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thank God, whom I serve with a clear conscience the way my forefathers did, as 	I constantly remember you in my prayers night and day,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longing to see you, even as I recall your tears, so that I may be filled with joy.</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mindful of the sincere faith within you, which first dwelt in your 	grandmother Lois, and your mother Eunice, and I am sure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you as well.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405C2507-4529-4EFC-BA2A-C3EE93903AE9}"/>
              </a:ext>
            </a:extLst>
          </p:cNvPr>
          <p:cNvSpPr txBox="1"/>
          <p:nvPr/>
        </p:nvSpPr>
        <p:spPr>
          <a:xfrm>
            <a:off x="0" y="2020179"/>
            <a:ext cx="12192000" cy="2677656"/>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3:14-15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however, continue in the things you have learned and become convinced 	of, knowing from whom you have learned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from childhood you have known the sacred writings which are able to 	give you the wisdom that leads to salvation through faith which is in Christ Jesus.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3C10DE1-00FC-451E-9CCC-940F18449DAE}"/>
              </a:ext>
            </a:extLst>
          </p:cNvPr>
          <p:cNvSpPr txBox="1"/>
          <p:nvPr/>
        </p:nvSpPr>
        <p:spPr>
          <a:xfrm>
            <a:off x="0" y="3179139"/>
            <a:ext cx="12192000" cy="1384995"/>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Timothy,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true child 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faith: Grace, mercy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peace from God the 	Father and Christ Jesus our Lord. </a:t>
            </a:r>
          </a:p>
        </p:txBody>
      </p:sp>
      <p:sp>
        <p:nvSpPr>
          <p:cNvPr id="13" name="TextBox 12">
            <a:extLst>
              <a:ext uri="{FF2B5EF4-FFF2-40B4-BE49-F238E27FC236}">
                <a16:creationId xmlns:a16="http://schemas.microsoft.com/office/drawing/2014/main" id="{EB7B08A7-77DC-4305-B572-78D0B77311BE}"/>
              </a:ext>
            </a:extLst>
          </p:cNvPr>
          <p:cNvSpPr txBox="1"/>
          <p:nvPr/>
        </p:nvSpPr>
        <p:spPr>
          <a:xfrm>
            <a:off x="0" y="2020179"/>
            <a:ext cx="12192000" cy="2677656"/>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1:18-19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command I entrust to you, Timothy, my son, in accordance with the 	prophecies previously made concerning you, that by them you may fight the 	good fight,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keeping faith and a good conscience, which some have rejected and suffered 	shipwreck in regard to their faith.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0D812319-7938-4E50-83B2-778165E71517}"/>
              </a:ext>
            </a:extLst>
          </p:cNvPr>
          <p:cNvSpPr txBox="1"/>
          <p:nvPr/>
        </p:nvSpPr>
        <p:spPr>
          <a:xfrm>
            <a:off x="0" y="0"/>
            <a:ext cx="12192000" cy="4632037"/>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3:10-12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you followed my teaching, conduct, purpose, faith, patience, love, 	perseverance,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persecutions,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sufferings, such as happened to me at Antioch, at Iconium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Lystra; what persecutions I endured, and out of them all the Lord 	delivered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indeed, all who desire to live godly in Christ Jesus will be persecuted.</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Lystra)</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Jews came from Antioch and Iconium, and having won over the multitudes, 	they stoned Paul and dragged him out of the city, supposing him to be dead.</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48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11"/>
                                        </p:tgtEl>
                                        <p:attrNameLst>
                                          <p:attrName>ppt_w</p:attrName>
                                        </p:attrNameLst>
                                      </p:cBhvr>
                                      <p:tavLst>
                                        <p:tav tm="0">
                                          <p:val>
                                            <p:strVal val="ppt_w"/>
                                          </p:val>
                                        </p:tav>
                                        <p:tav tm="100000">
                                          <p:val>
                                            <p:fltVal val="0"/>
                                          </p:val>
                                        </p:tav>
                                      </p:tavLst>
                                    </p:anim>
                                    <p:anim calcmode="lin" valueType="num">
                                      <p:cBhvr>
                                        <p:cTn id="63" dur="500"/>
                                        <p:tgtEl>
                                          <p:spTgt spid="11"/>
                                        </p:tgtEl>
                                        <p:attrNameLst>
                                          <p:attrName>ppt_h</p:attrName>
                                        </p:attrNameLst>
                                      </p:cBhvr>
                                      <p:tavLst>
                                        <p:tav tm="0">
                                          <p:val>
                                            <p:strVal val="ppt_h"/>
                                          </p:val>
                                        </p:tav>
                                        <p:tav tm="100000">
                                          <p:val>
                                            <p:fltVal val="0"/>
                                          </p:val>
                                        </p:tav>
                                      </p:tavLst>
                                    </p:anim>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53" presetClass="exit" presetSubtype="32" fill="hold" grpId="1" nodeType="withEffect">
                                  <p:stCondLst>
                                    <p:cond delay="0"/>
                                  </p:stCondLst>
                                  <p:childTnLst>
                                    <p:anim calcmode="lin" valueType="num">
                                      <p:cBhvr>
                                        <p:cTn id="67" dur="500"/>
                                        <p:tgtEl>
                                          <p:spTgt spid="10"/>
                                        </p:tgtEl>
                                        <p:attrNameLst>
                                          <p:attrName>ppt_w</p:attrName>
                                        </p:attrNameLst>
                                      </p:cBhvr>
                                      <p:tavLst>
                                        <p:tav tm="0">
                                          <p:val>
                                            <p:strVal val="ppt_w"/>
                                          </p:val>
                                        </p:tav>
                                        <p:tav tm="100000">
                                          <p:val>
                                            <p:fltVal val="0"/>
                                          </p:val>
                                        </p:tav>
                                      </p:tavLst>
                                    </p:anim>
                                    <p:anim calcmode="lin" valueType="num">
                                      <p:cBhvr>
                                        <p:cTn id="68" dur="500"/>
                                        <p:tgtEl>
                                          <p:spTgt spid="10"/>
                                        </p:tgtEl>
                                        <p:attrNameLst>
                                          <p:attrName>ppt_h</p:attrName>
                                        </p:attrNameLst>
                                      </p:cBhvr>
                                      <p:tavLst>
                                        <p:tav tm="0">
                                          <p:val>
                                            <p:strVal val="ppt_h"/>
                                          </p:val>
                                        </p:tav>
                                        <p:tav tm="100000">
                                          <p:val>
                                            <p:fltVal val="0"/>
                                          </p:val>
                                        </p:tav>
                                      </p:tavLst>
                                    </p:anim>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500" fill="hold"/>
                                        <p:tgtEl>
                                          <p:spTgt spid="14"/>
                                        </p:tgtEl>
                                        <p:attrNameLst>
                                          <p:attrName>ppt_w</p:attrName>
                                        </p:attrNameLst>
                                      </p:cBhvr>
                                      <p:tavLst>
                                        <p:tav tm="0">
                                          <p:val>
                                            <p:fltVal val="0"/>
                                          </p:val>
                                        </p:tav>
                                        <p:tav tm="100000">
                                          <p:val>
                                            <p:strVal val="#ppt_w"/>
                                          </p:val>
                                        </p:tav>
                                      </p:tavLst>
                                    </p:anim>
                                    <p:anim calcmode="lin" valueType="num">
                                      <p:cBhvr>
                                        <p:cTn id="82" dur="500" fill="hold"/>
                                        <p:tgtEl>
                                          <p:spTgt spid="14"/>
                                        </p:tgtEl>
                                        <p:attrNameLst>
                                          <p:attrName>ppt_h</p:attrName>
                                        </p:attrNameLst>
                                      </p:cBhvr>
                                      <p:tavLst>
                                        <p:tav tm="0">
                                          <p:val>
                                            <p:fltVal val="0"/>
                                          </p:val>
                                        </p:tav>
                                        <p:tav tm="100000">
                                          <p:val>
                                            <p:strVal val="#ppt_h"/>
                                          </p:val>
                                        </p:tav>
                                      </p:tavLst>
                                    </p:anim>
                                    <p:animEffect transition="in" filter="fade">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14"/>
                                        </p:tgtEl>
                                        <p:attrNameLst>
                                          <p:attrName>ppt_w</p:attrName>
                                        </p:attrNameLst>
                                      </p:cBhvr>
                                      <p:tavLst>
                                        <p:tav tm="0">
                                          <p:val>
                                            <p:strVal val="ppt_w"/>
                                          </p:val>
                                        </p:tav>
                                        <p:tav tm="100000">
                                          <p:val>
                                            <p:fltVal val="0"/>
                                          </p:val>
                                        </p:tav>
                                      </p:tavLst>
                                    </p:anim>
                                    <p:anim calcmode="lin" valueType="num">
                                      <p:cBhvr>
                                        <p:cTn id="88" dur="500"/>
                                        <p:tgtEl>
                                          <p:spTgt spid="14"/>
                                        </p:tgtEl>
                                        <p:attrNameLst>
                                          <p:attrName>ppt_h</p:attrName>
                                        </p:attrNameLst>
                                      </p:cBhvr>
                                      <p:tavLst>
                                        <p:tav tm="0">
                                          <p:val>
                                            <p:strVal val="ppt_h"/>
                                          </p:val>
                                        </p:tav>
                                        <p:tav tm="100000">
                                          <p:val>
                                            <p:fltVal val="0"/>
                                          </p:val>
                                        </p:tav>
                                      </p:tavLst>
                                    </p:anim>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16"/>
                                        </p:tgtEl>
                                        <p:attrNameLst>
                                          <p:attrName>ppt_w</p:attrName>
                                        </p:attrNameLst>
                                      </p:cBhvr>
                                      <p:tavLst>
                                        <p:tav tm="0">
                                          <p:val>
                                            <p:strVal val="ppt_w"/>
                                          </p:val>
                                        </p:tav>
                                        <p:tav tm="100000">
                                          <p:val>
                                            <p:fltVal val="0"/>
                                          </p:val>
                                        </p:tav>
                                      </p:tavLst>
                                    </p:anim>
                                    <p:anim calcmode="lin" valueType="num">
                                      <p:cBhvr>
                                        <p:cTn id="102" dur="500"/>
                                        <p:tgtEl>
                                          <p:spTgt spid="16"/>
                                        </p:tgtEl>
                                        <p:attrNameLst>
                                          <p:attrName>ppt_h</p:attrName>
                                        </p:attrNameLst>
                                      </p:cBhvr>
                                      <p:tavLst>
                                        <p:tav tm="0">
                                          <p:val>
                                            <p:strVal val="ppt_h"/>
                                          </p:val>
                                        </p:tav>
                                        <p:tav tm="100000">
                                          <p:val>
                                            <p:fltVal val="0"/>
                                          </p:val>
                                        </p:tav>
                                      </p:tavLst>
                                    </p:anim>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fltVal val="0"/>
                                          </p:val>
                                        </p:tav>
                                        <p:tav tm="100000">
                                          <p:val>
                                            <p:strVal val="#ppt_h"/>
                                          </p:val>
                                        </p:tav>
                                      </p:tavLst>
                                    </p:anim>
                                    <p:animEffect transition="in" filter="fade">
                                      <p:cBhvr>
                                        <p:cTn id="111" dur="500"/>
                                        <p:tgtEl>
                                          <p:spTgt spid="12"/>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12"/>
                                        </p:tgtEl>
                                        <p:attrNameLst>
                                          <p:attrName>ppt_w</p:attrName>
                                        </p:attrNameLst>
                                      </p:cBhvr>
                                      <p:tavLst>
                                        <p:tav tm="0">
                                          <p:val>
                                            <p:strVal val="ppt_w"/>
                                          </p:val>
                                        </p:tav>
                                        <p:tav tm="100000">
                                          <p:val>
                                            <p:fltVal val="0"/>
                                          </p:val>
                                        </p:tav>
                                      </p:tavLst>
                                    </p:anim>
                                    <p:anim calcmode="lin" valueType="num">
                                      <p:cBhvr>
                                        <p:cTn id="116" dur="500"/>
                                        <p:tgtEl>
                                          <p:spTgt spid="12"/>
                                        </p:tgtEl>
                                        <p:attrNameLst>
                                          <p:attrName>ppt_h</p:attrName>
                                        </p:attrNameLst>
                                      </p:cBhvr>
                                      <p:tavLst>
                                        <p:tav tm="0">
                                          <p:val>
                                            <p:strVal val="ppt_h"/>
                                          </p:val>
                                        </p:tav>
                                        <p:tav tm="100000">
                                          <p:val>
                                            <p:fltVal val="0"/>
                                          </p:val>
                                        </p:tav>
                                      </p:tavLst>
                                    </p:anim>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3"/>
                                        </p:tgtEl>
                                        <p:attrNameLst>
                                          <p:attrName>style.visibility</p:attrName>
                                        </p:attrNameLst>
                                      </p:cBhvr>
                                      <p:to>
                                        <p:strVal val="visible"/>
                                      </p:to>
                                    </p:set>
                                    <p:anim calcmode="lin" valueType="num">
                                      <p:cBhvr>
                                        <p:cTn id="123" dur="500" fill="hold"/>
                                        <p:tgtEl>
                                          <p:spTgt spid="13"/>
                                        </p:tgtEl>
                                        <p:attrNameLst>
                                          <p:attrName>ppt_w</p:attrName>
                                        </p:attrNameLst>
                                      </p:cBhvr>
                                      <p:tavLst>
                                        <p:tav tm="0">
                                          <p:val>
                                            <p:fltVal val="0"/>
                                          </p:val>
                                        </p:tav>
                                        <p:tav tm="100000">
                                          <p:val>
                                            <p:strVal val="#ppt_w"/>
                                          </p:val>
                                        </p:tav>
                                      </p:tavLst>
                                    </p:anim>
                                    <p:anim calcmode="lin" valueType="num">
                                      <p:cBhvr>
                                        <p:cTn id="124" dur="500" fill="hold"/>
                                        <p:tgtEl>
                                          <p:spTgt spid="13"/>
                                        </p:tgtEl>
                                        <p:attrNameLst>
                                          <p:attrName>ppt_h</p:attrName>
                                        </p:attrNameLst>
                                      </p:cBhvr>
                                      <p:tavLst>
                                        <p:tav tm="0">
                                          <p:val>
                                            <p:fltVal val="0"/>
                                          </p:val>
                                        </p:tav>
                                        <p:tav tm="100000">
                                          <p:val>
                                            <p:strVal val="#ppt_h"/>
                                          </p:val>
                                        </p:tav>
                                      </p:tavLst>
                                    </p:anim>
                                    <p:animEffect transition="in" filter="fade">
                                      <p:cBhvr>
                                        <p:cTn id="125" dur="500"/>
                                        <p:tgtEl>
                                          <p:spTgt spid="13"/>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13"/>
                                        </p:tgtEl>
                                        <p:attrNameLst>
                                          <p:attrName>ppt_w</p:attrName>
                                        </p:attrNameLst>
                                      </p:cBhvr>
                                      <p:tavLst>
                                        <p:tav tm="0">
                                          <p:val>
                                            <p:strVal val="ppt_w"/>
                                          </p:val>
                                        </p:tav>
                                        <p:tav tm="100000">
                                          <p:val>
                                            <p:fltVal val="0"/>
                                          </p:val>
                                        </p:tav>
                                      </p:tavLst>
                                    </p:anim>
                                    <p:anim calcmode="lin" valueType="num">
                                      <p:cBhvr>
                                        <p:cTn id="130" dur="500"/>
                                        <p:tgtEl>
                                          <p:spTgt spid="13"/>
                                        </p:tgtEl>
                                        <p:attrNameLst>
                                          <p:attrName>ppt_h</p:attrName>
                                        </p:attrNameLst>
                                      </p:cBhvr>
                                      <p:tavLst>
                                        <p:tav tm="0">
                                          <p:val>
                                            <p:strVal val="ppt_h"/>
                                          </p:val>
                                        </p:tav>
                                        <p:tav tm="100000">
                                          <p:val>
                                            <p:fltVal val="0"/>
                                          </p:val>
                                        </p:tav>
                                      </p:tavLst>
                                    </p:anim>
                                    <p:animEffect transition="out" filter="fade">
                                      <p:cBhvr>
                                        <p:cTn id="131" dur="500"/>
                                        <p:tgtEl>
                                          <p:spTgt spid="13"/>
                                        </p:tgtEl>
                                      </p:cBhvr>
                                    </p:animEffect>
                                    <p:set>
                                      <p:cBhvr>
                                        <p:cTn id="132" dur="1" fill="hold">
                                          <p:stCondLst>
                                            <p:cond delay="499"/>
                                          </p:stCondLst>
                                        </p:cTn>
                                        <p:tgtEl>
                                          <p:spTgt spid="13"/>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17"/>
                                        </p:tgtEl>
                                        <p:attrNameLst>
                                          <p:attrName>style.visibility</p:attrName>
                                        </p:attrNameLst>
                                      </p:cBhvr>
                                      <p:to>
                                        <p:strVal val="visible"/>
                                      </p:to>
                                    </p:set>
                                    <p:anim calcmode="lin" valueType="num">
                                      <p:cBhvr>
                                        <p:cTn id="137" dur="500" fill="hold"/>
                                        <p:tgtEl>
                                          <p:spTgt spid="17"/>
                                        </p:tgtEl>
                                        <p:attrNameLst>
                                          <p:attrName>ppt_w</p:attrName>
                                        </p:attrNameLst>
                                      </p:cBhvr>
                                      <p:tavLst>
                                        <p:tav tm="0">
                                          <p:val>
                                            <p:fltVal val="0"/>
                                          </p:val>
                                        </p:tav>
                                        <p:tav tm="100000">
                                          <p:val>
                                            <p:strVal val="#ppt_w"/>
                                          </p:val>
                                        </p:tav>
                                      </p:tavLst>
                                    </p:anim>
                                    <p:anim calcmode="lin" valueType="num">
                                      <p:cBhvr>
                                        <p:cTn id="138" dur="500" fill="hold"/>
                                        <p:tgtEl>
                                          <p:spTgt spid="17"/>
                                        </p:tgtEl>
                                        <p:attrNameLst>
                                          <p:attrName>ppt_h</p:attrName>
                                        </p:attrNameLst>
                                      </p:cBhvr>
                                      <p:tavLst>
                                        <p:tav tm="0">
                                          <p:val>
                                            <p:fltVal val="0"/>
                                          </p:val>
                                        </p:tav>
                                        <p:tav tm="100000">
                                          <p:val>
                                            <p:strVal val="#ppt_h"/>
                                          </p:val>
                                        </p:tav>
                                      </p:tavLst>
                                    </p:anim>
                                    <p:animEffect transition="in" filter="fade">
                                      <p:cBhvr>
                                        <p:cTn id="139" dur="500"/>
                                        <p:tgtEl>
                                          <p:spTgt spid="17"/>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7"/>
                                        </p:tgtEl>
                                        <p:attrNameLst>
                                          <p:attrName>ppt_w</p:attrName>
                                        </p:attrNameLst>
                                      </p:cBhvr>
                                      <p:tavLst>
                                        <p:tav tm="0">
                                          <p:val>
                                            <p:strVal val="ppt_w"/>
                                          </p:val>
                                        </p:tav>
                                        <p:tav tm="100000">
                                          <p:val>
                                            <p:fltVal val="0"/>
                                          </p:val>
                                        </p:tav>
                                      </p:tavLst>
                                    </p:anim>
                                    <p:anim calcmode="lin" valueType="num">
                                      <p:cBhvr>
                                        <p:cTn id="144" dur="500"/>
                                        <p:tgtEl>
                                          <p:spTgt spid="17"/>
                                        </p:tgtEl>
                                        <p:attrNameLst>
                                          <p:attrName>ppt_h</p:attrName>
                                        </p:attrNameLst>
                                      </p:cBhvr>
                                      <p:tavLst>
                                        <p:tav tm="0">
                                          <p:val>
                                            <p:strVal val="ppt_h"/>
                                          </p:val>
                                        </p:tav>
                                        <p:tav tm="100000">
                                          <p:val>
                                            <p:fltVal val="0"/>
                                          </p:val>
                                        </p:tav>
                                      </p:tavLst>
                                    </p:anim>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4" grpId="0" animBg="1"/>
      <p:bldP spid="14" grpId="1" animBg="1"/>
      <p:bldP spid="16" grpId="0" animBg="1"/>
      <p:bldP spid="16" grpId="1" animBg="1"/>
      <p:bldP spid="12" grpId="0" animBg="1"/>
      <p:bldP spid="12" grpId="1" animBg="1"/>
      <p:bldP spid="13" grpId="0" animBg="1"/>
      <p:bldP spid="13" grpId="1" animBg="1"/>
      <p:bldP spid="17" grpId="0" animBg="1"/>
      <p:bldP spid="1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3570208"/>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 wanted this man to go with him; and he took him and circumcised him 	because of the Jews who were in those parts, for they all knew that his father was 	a Greek.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Timothy and circumcision: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Because the Jewish community in that region knew Timothy’s mother was a 			Jewess and his father was a Greek, Paul circumcised 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9:20-22</a:t>
            </a:r>
          </a:p>
        </p:txBody>
      </p:sp>
      <p:sp>
        <p:nvSpPr>
          <p:cNvPr id="5" name="TextBox 4">
            <a:extLst>
              <a:ext uri="{FF2B5EF4-FFF2-40B4-BE49-F238E27FC236}">
                <a16:creationId xmlns:a16="http://schemas.microsoft.com/office/drawing/2014/main" id="{0920CFD2-9758-4D8F-A4C7-A2EF15328E20}"/>
              </a:ext>
            </a:extLst>
          </p:cNvPr>
          <p:cNvSpPr txBox="1"/>
          <p:nvPr/>
        </p:nvSpPr>
        <p:spPr>
          <a:xfrm>
            <a:off x="0" y="3510328"/>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9:20-22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to the Jews I became as a Jew, that I might win Jews; to those who are under 	the Law, as under the Law, though not being myself under the Law, that I might 	win those who are under the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those who are without law, as without law, though not being without the law of 	God but under the law of Christ, that I might win those who are without law.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C53A2E96-D293-4A8B-A02A-65A6D059C559}"/>
                  </a:ext>
                </a:extLst>
              </p:cNvPr>
              <p:cNvGraphicFramePr>
                <a:graphicFrameLocks noChangeAspect="1"/>
              </p:cNvGraphicFramePr>
              <p:nvPr/>
            </p:nvGraphicFramePr>
            <p:xfrm>
              <a:off x="4965290" y="1965055"/>
              <a:ext cx="789061" cy="443847"/>
            </p:xfrm>
            <a:graphic>
              <a:graphicData uri="http://schemas.microsoft.com/office/powerpoint/2016/slidezoom">
                <pslz:sldZm>
                  <pslz:sldZmObj sldId="455" cId="434367233">
                    <pslz:zmPr id="{F230D103-97FF-4F0C-B0A3-B4AF4585E011}" returnToParent="0" transitionDur="1000">
                      <p166:blipFill xmlns:p166="http://schemas.microsoft.com/office/powerpoint/2016/6/main">
                        <a:blip r:embed="rId3"/>
                        <a:stretch>
                          <a:fillRect/>
                        </a:stretch>
                      </p166:blipFill>
                      <p166:spPr xmlns:p166="http://schemas.microsoft.com/office/powerpoint/2016/6/main">
                        <a:xfrm>
                          <a:off x="0" y="0"/>
                          <a:ext cx="789061" cy="44384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C53A2E96-D293-4A8B-A02A-65A6D059C559}"/>
                  </a:ext>
                </a:extLst>
              </p:cNvPr>
              <p:cNvPicPr>
                <a:picLocks noGrp="1" noRot="1" noChangeAspect="1" noMove="1" noResize="1" noEditPoints="1" noAdjustHandles="1" noChangeArrowheads="1" noChangeShapeType="1"/>
              </p:cNvPicPr>
              <p:nvPr/>
            </p:nvPicPr>
            <p:blipFill>
              <a:blip r:embed="rId4"/>
              <a:stretch>
                <a:fillRect/>
              </a:stretch>
            </p:blipFill>
            <p:spPr>
              <a:xfrm>
                <a:off x="4965290" y="1965055"/>
                <a:ext cx="789061" cy="443847"/>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EE9A0B0F-5694-4171-BD6A-5E8B301F17A5}"/>
              </a:ext>
            </a:extLst>
          </p:cNvPr>
          <p:cNvSpPr txBox="1"/>
          <p:nvPr/>
        </p:nvSpPr>
        <p:spPr>
          <a:xfrm>
            <a:off x="0" y="4030579"/>
            <a:ext cx="12192000" cy="2277547"/>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weak I became weak, that I might win the weak; I have become all things 	to all men, that I may by all means save some.</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252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81725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16:4-5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while they were passing through the cities, they were delivering the decrees 	which had been decided upon by the apostles and elders who were in Jerusalem, 	for them to observe.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the churches were being strengthened in the faith, and were increasing in 	number daily.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They were delivering the decrees in which the Jerusalem church declared they 	did not teach Gentiles must be circumcised and keep the Law of Moses in order to 	be saved </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15:23-29)</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strengthening of the faithful was the intention of Paul when he proposed 			this missionary journey.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15:36; 3Jn 1:2-4; Acts 20:32; Ro 10:17; 1Pet 1:5; 		Ro 1:16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Not only were the disciples strengthened but the churches continued to grow 			numerically. This made rejection bearable:</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80C6AB1-5172-4D85-808E-82FDB67ABC41}"/>
                  </a:ext>
                </a:extLst>
              </p:cNvPr>
              <p:cNvGraphicFramePr>
                <a:graphicFrameLocks noChangeAspect="1"/>
              </p:cNvGraphicFramePr>
              <p:nvPr/>
            </p:nvGraphicFramePr>
            <p:xfrm>
              <a:off x="7004215" y="6309327"/>
              <a:ext cx="721609" cy="405905"/>
            </p:xfrm>
            <a:graphic>
              <a:graphicData uri="http://schemas.microsoft.com/office/powerpoint/2016/slidezoom">
                <pslz:sldZm>
                  <pslz:sldZmObj sldId="459" cId="216186028">
                    <pslz:zmPr id="{DBBC4112-4B85-4FF7-BF79-484D90943CAB}" returnToParent="0" transitionDur="1000">
                      <p166:blipFill xmlns:p166="http://schemas.microsoft.com/office/powerpoint/2016/6/main">
                        <a:blip r:embed="rId3"/>
                        <a:stretch>
                          <a:fillRect/>
                        </a:stretch>
                      </p166:blipFill>
                      <p166:spPr xmlns:p166="http://schemas.microsoft.com/office/powerpoint/2016/6/main">
                        <a:xfrm>
                          <a:off x="0" y="0"/>
                          <a:ext cx="721609" cy="405905"/>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80C6AB1-5172-4D85-808E-82FDB67ABC41}"/>
                  </a:ext>
                </a:extLst>
              </p:cNvPr>
              <p:cNvPicPr>
                <a:picLocks noGrp="1" noRot="1" noChangeAspect="1" noMove="1" noResize="1" noEditPoints="1" noAdjustHandles="1" noChangeArrowheads="1" noChangeShapeType="1"/>
              </p:cNvPicPr>
              <p:nvPr/>
            </p:nvPicPr>
            <p:blipFill>
              <a:blip r:embed="rId4"/>
              <a:stretch>
                <a:fillRect/>
              </a:stretch>
            </p:blipFill>
            <p:spPr>
              <a:xfrm>
                <a:off x="7004215" y="6309327"/>
                <a:ext cx="721609" cy="405905"/>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150B6B82-81B1-4368-A827-09357DE00BC1}"/>
              </a:ext>
            </a:extLst>
          </p:cNvPr>
          <p:cNvSpPr txBox="1"/>
          <p:nvPr/>
        </p:nvSpPr>
        <p:spPr>
          <a:xfrm>
            <a:off x="0" y="0"/>
            <a:ext cx="12192000" cy="4231928"/>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after some days Paul said to Barnabas, "Let us return and visit the brethren 	in every city in which we proclaimed the word of the Lord,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see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they 	are."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4185207-8ABA-4386-A9DA-6C96729D648B}"/>
              </a:ext>
            </a:extLst>
          </p:cNvPr>
          <p:cNvSpPr txBox="1"/>
          <p:nvPr/>
        </p:nvSpPr>
        <p:spPr>
          <a:xfrm>
            <a:off x="0" y="0"/>
            <a:ext cx="12192000" cy="4201150"/>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John 1:2-4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Beloved, I pray that in all respects you may prosper and be in good health, just as 	your soul prospers.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was very glad when brethren came and bore witness to your truth,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you are walking in truth.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have no greater joy than this, to hear of my children walking in the truth.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51D6D84-D149-4563-A4E2-516F495D57AA}"/>
              </a:ext>
            </a:extLst>
          </p:cNvPr>
          <p:cNvSpPr txBox="1"/>
          <p:nvPr/>
        </p:nvSpPr>
        <p:spPr>
          <a:xfrm>
            <a:off x="0" y="0"/>
            <a:ext cx="12192000" cy="4231928"/>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now I commend you to God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word of His grace, which is able 	to build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to give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inheritance among all those who are 	sanctified.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1CE2AAB-DC7F-4512-9269-985D2291AF4E}"/>
              </a:ext>
            </a:extLst>
          </p:cNvPr>
          <p:cNvSpPr txBox="1"/>
          <p:nvPr/>
        </p:nvSpPr>
        <p:spPr>
          <a:xfrm>
            <a:off x="0" y="0"/>
            <a:ext cx="12192000" cy="415498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are protected by the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power of God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faith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 salvation ready to be 	revealed in the last time. </a:t>
            </a:r>
          </a:p>
          <a:p>
            <a:pPr marL="0" marR="0" lvl="0" indent="0" algn="l" defTabSz="36576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faith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hearing, and hearing by the word of Christ.</a:t>
            </a:r>
          </a:p>
          <a:p>
            <a:pPr marL="0" marR="0" lvl="0" indent="0" algn="l" defTabSz="36576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the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power of God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salvation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everyone who believes, to the Jew first and also to the Greek.</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10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6"/>
                                        </p:tgtEl>
                                        <p:attrNameLst>
                                          <p:attrName>ppt_w</p:attrName>
                                        </p:attrNameLst>
                                      </p:cBhvr>
                                      <p:tavLst>
                                        <p:tav tm="0">
                                          <p:val>
                                            <p:strVal val="ppt_w"/>
                                          </p:val>
                                        </p:tav>
                                        <p:tav tm="100000">
                                          <p:val>
                                            <p:fltVal val="0"/>
                                          </p:val>
                                        </p:tav>
                                      </p:tavLst>
                                    </p:anim>
                                    <p:anim calcmode="lin" valueType="num">
                                      <p:cBhvr>
                                        <p:cTn id="34" dur="500"/>
                                        <p:tgtEl>
                                          <p:spTgt spid="6"/>
                                        </p:tgtEl>
                                        <p:attrNameLst>
                                          <p:attrName>ppt_h</p:attrName>
                                        </p:attrNameLst>
                                      </p:cBhvr>
                                      <p:tavLst>
                                        <p:tav tm="0">
                                          <p:val>
                                            <p:strVal val="ppt_h"/>
                                          </p:val>
                                        </p:tav>
                                        <p:tav tm="100000">
                                          <p:val>
                                            <p:fltVal val="0"/>
                                          </p:val>
                                        </p:tav>
                                      </p:tavLst>
                                    </p:anim>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9"/>
                                        </p:tgtEl>
                                        <p:attrNameLst>
                                          <p:attrName>ppt_w</p:attrName>
                                        </p:attrNameLst>
                                      </p:cBhvr>
                                      <p:tavLst>
                                        <p:tav tm="0">
                                          <p:val>
                                            <p:strVal val="ppt_w"/>
                                          </p:val>
                                        </p:tav>
                                        <p:tav tm="100000">
                                          <p:val>
                                            <p:fltVal val="0"/>
                                          </p:val>
                                        </p:tav>
                                      </p:tavLst>
                                    </p:anim>
                                    <p:anim calcmode="lin" valueType="num">
                                      <p:cBhvr>
                                        <p:cTn id="58" dur="500"/>
                                        <p:tgtEl>
                                          <p:spTgt spid="9"/>
                                        </p:tgtEl>
                                        <p:attrNameLst>
                                          <p:attrName>ppt_h</p:attrName>
                                        </p:attrNameLst>
                                      </p:cBhvr>
                                      <p:tavLst>
                                        <p:tav tm="0">
                                          <p:val>
                                            <p:strVal val="ppt_h"/>
                                          </p:val>
                                        </p:tav>
                                        <p:tav tm="100000">
                                          <p:val>
                                            <p:fltVal val="0"/>
                                          </p:val>
                                        </p:tav>
                                      </p:tavLst>
                                    </p:anim>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5724644"/>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16:6-9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passed through the Phrygian and Galatian region, having been forbidden by 	the Holy Spirit to speak the word in Asia;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after they came to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Mysia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trying to go into Bithynia, and the Spirit 	of Jesus did not permit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passing by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Mysia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came down to Troas.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vision appeared to Paul in the night: a man of Macedonia was standing and 	appealing to him, and saying, "Come over to Macedonia and help us."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Passing through the regions of Phrygian, Galatian,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Mysia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forbidden to speak in 	Asia and Bithynia, finally 	stopping at the city of Troas: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vision at Troas: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Visions appear to be a waking dream in which the person 	does not know it is a dream and interacts with the experience.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0A680D2-1AB4-4714-A99D-5AE099FA8EAE}"/>
                  </a:ext>
                </a:extLst>
              </p:cNvPr>
              <p:cNvGraphicFramePr>
                <a:graphicFrameLocks noChangeAspect="1"/>
              </p:cNvGraphicFramePr>
              <p:nvPr/>
            </p:nvGraphicFramePr>
            <p:xfrm>
              <a:off x="8383057" y="4132631"/>
              <a:ext cx="762837" cy="429096"/>
            </p:xfrm>
            <a:graphic>
              <a:graphicData uri="http://schemas.microsoft.com/office/powerpoint/2016/slidezoom">
                <pslz:sldZm>
                  <pslz:sldZmObj sldId="441" cId="683989706">
                    <pslz:zmPr id="{BCED1429-3C2F-4BF7-9E01-D7FD169E0CC0}" returnToParent="0" transitionDur="1000">
                      <p166:blipFill xmlns:p166="http://schemas.microsoft.com/office/powerpoint/2016/6/main">
                        <a:blip r:embed="rId2"/>
                        <a:stretch>
                          <a:fillRect/>
                        </a:stretch>
                      </p166:blipFill>
                      <p166:spPr xmlns:p166="http://schemas.microsoft.com/office/powerpoint/2016/6/main">
                        <a:xfrm>
                          <a:off x="0" y="0"/>
                          <a:ext cx="762837" cy="429096"/>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0A680D2-1AB4-4714-A99D-5AE099FA8EAE}"/>
                  </a:ext>
                </a:extLst>
              </p:cNvPr>
              <p:cNvPicPr>
                <a:picLocks noGrp="1" noRot="1" noChangeAspect="1" noMove="1" noResize="1" noEditPoints="1" noAdjustHandles="1" noChangeArrowheads="1" noChangeShapeType="1"/>
              </p:cNvPicPr>
              <p:nvPr/>
            </p:nvPicPr>
            <p:blipFill>
              <a:blip r:embed="rId3"/>
              <a:stretch>
                <a:fillRect/>
              </a:stretch>
            </p:blipFill>
            <p:spPr>
              <a:xfrm>
                <a:off x="8383057" y="4132631"/>
                <a:ext cx="762837" cy="429096"/>
              </a:xfrm>
              <a:prstGeom prst="rect">
                <a:avLst/>
              </a:prstGeom>
              <a:ln w="3175">
                <a:solidFill>
                  <a:prstClr val="ltGray"/>
                </a:solidFill>
              </a:ln>
            </p:spPr>
          </p:pic>
        </mc:Fallback>
      </mc:AlternateContent>
    </p:spTree>
    <p:extLst>
      <p:ext uri="{BB962C8B-B14F-4D97-AF65-F5344CB8AC3E}">
        <p14:creationId xmlns:p14="http://schemas.microsoft.com/office/powerpoint/2010/main" val="37675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4862870"/>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16:10-12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he had seen the vision, immediately we sought to go into Macedonia, 	concluding that God had called us to preach the gospel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putting out to sea from Troas, we ran a straight course to Samothrace, and on 	the day following to Neapolis;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from there to Philippi, which is a leading city of the district of Macedonia, a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colony; and we were staying in this city for some days.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had called them to preach the gospel to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 1:16; 10:13-15;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15:7</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trip from Troas to Philippi:</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4FC3930-5E5F-4519-9037-E1B2AEFEDE6F}"/>
                  </a:ext>
                </a:extLst>
              </p:cNvPr>
              <p:cNvGraphicFramePr>
                <a:graphicFrameLocks noChangeAspect="1"/>
              </p:cNvGraphicFramePr>
              <p:nvPr/>
            </p:nvGraphicFramePr>
            <p:xfrm>
              <a:off x="5509730" y="4356853"/>
              <a:ext cx="899586" cy="506017"/>
            </p:xfrm>
            <a:graphic>
              <a:graphicData uri="http://schemas.microsoft.com/office/powerpoint/2016/slidezoom">
                <pslz:sldZm>
                  <pslz:sldZmObj sldId="462" cId="1225154990">
                    <pslz:zmPr id="{7F3C0EDF-22AE-4EF5-90AD-638CB626D927}" returnToParent="0" transitionDur="1000">
                      <p166:blipFill xmlns:p166="http://schemas.microsoft.com/office/powerpoint/2016/6/main">
                        <a:blip r:embed="rId3"/>
                        <a:stretch>
                          <a:fillRect/>
                        </a:stretch>
                      </p166:blipFill>
                      <p166:spPr xmlns:p166="http://schemas.microsoft.com/office/powerpoint/2016/6/main">
                        <a:xfrm>
                          <a:off x="0" y="0"/>
                          <a:ext cx="899586" cy="50601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94FC3930-5E5F-4519-9037-E1B2AEFEDE6F}"/>
                  </a:ext>
                </a:extLst>
              </p:cNvPr>
              <p:cNvPicPr>
                <a:picLocks noGrp="1" noRot="1" noChangeAspect="1" noMove="1" noResize="1" noEditPoints="1" noAdjustHandles="1" noChangeArrowheads="1" noChangeShapeType="1"/>
              </p:cNvPicPr>
              <p:nvPr/>
            </p:nvPicPr>
            <p:blipFill>
              <a:blip r:embed="rId4"/>
              <a:stretch>
                <a:fillRect/>
              </a:stretch>
            </p:blipFill>
            <p:spPr>
              <a:xfrm>
                <a:off x="5509730" y="4356853"/>
                <a:ext cx="899586" cy="506017"/>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ECFFD896-3B83-4526-8B9F-CEC9A39E8F14}"/>
              </a:ext>
            </a:extLst>
          </p:cNvPr>
          <p:cNvSpPr txBox="1"/>
          <p:nvPr/>
        </p:nvSpPr>
        <p:spPr>
          <a:xfrm>
            <a:off x="0" y="4107975"/>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F1B0AE2F-34BE-4D5B-A49C-7BED42E894CE}"/>
              </a:ext>
            </a:extLst>
          </p:cNvPr>
          <p:cNvSpPr txBox="1"/>
          <p:nvPr/>
        </p:nvSpPr>
        <p:spPr>
          <a:xfrm>
            <a:off x="0" y="4107975"/>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CALL UPON THE NAME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shall they call upon Him in whom they have not believed? And how 	shall they believe in Him whom they have not heard? And how shall they hear 	without a preacher?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CC6A57A6-83F4-4343-A5A7-17158977BD48}"/>
              </a:ext>
            </a:extLst>
          </p:cNvPr>
          <p:cNvSpPr txBox="1"/>
          <p:nvPr/>
        </p:nvSpPr>
        <p:spPr>
          <a:xfrm>
            <a:off x="77338" y="4640240"/>
            <a:ext cx="12037325" cy="2046714"/>
          </a:xfrm>
          <a:prstGeom prst="rect">
            <a:avLst/>
          </a:prstGeom>
          <a:solidFill>
            <a:srgbClr val="FFFFCC"/>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how shall they preach unless they are sent? Just as it is written, "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BEAUTIFUL ARE THE FEET OF THOSE WHO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BRING GLAD TIDINGS OF 	GOOD THINGS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3B0BD8F-3FBB-451C-AF74-B8C1B84000C9}"/>
              </a:ext>
            </a:extLst>
          </p:cNvPr>
          <p:cNvSpPr txBox="1"/>
          <p:nvPr/>
        </p:nvSpPr>
        <p:spPr>
          <a:xfrm>
            <a:off x="0" y="4107975"/>
            <a:ext cx="12192000" cy="1815882"/>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after there had been much debate, Peter stood up and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you know that in the early days God made a choice among you, that by my 	mouth the Gentiles should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of the gospel and believe. </a:t>
            </a:r>
          </a:p>
        </p:txBody>
      </p:sp>
    </p:spTree>
    <p:extLst>
      <p:ext uri="{BB962C8B-B14F-4D97-AF65-F5344CB8AC3E}">
        <p14:creationId xmlns:p14="http://schemas.microsoft.com/office/powerpoint/2010/main" val="401766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8"/>
                                        </p:tgtEl>
                                        <p:attrNameLst>
                                          <p:attrName>ppt_w</p:attrName>
                                        </p:attrNameLst>
                                      </p:cBhvr>
                                      <p:tavLst>
                                        <p:tav tm="0">
                                          <p:val>
                                            <p:strVal val="ppt_w"/>
                                          </p:val>
                                        </p:tav>
                                        <p:tav tm="100000">
                                          <p:val>
                                            <p:fltVal val="0"/>
                                          </p:val>
                                        </p:tav>
                                      </p:tavLst>
                                    </p:anim>
                                    <p:anim calcmode="lin" valueType="num">
                                      <p:cBhvr>
                                        <p:cTn id="37" dur="500"/>
                                        <p:tgtEl>
                                          <p:spTgt spid="8"/>
                                        </p:tgtEl>
                                        <p:attrNameLst>
                                          <p:attrName>ppt_h</p:attrName>
                                        </p:attrNameLst>
                                      </p:cBhvr>
                                      <p:tavLst>
                                        <p:tav tm="0">
                                          <p:val>
                                            <p:strVal val="ppt_h"/>
                                          </p:val>
                                        </p:tav>
                                        <p:tav tm="100000">
                                          <p:val>
                                            <p:fltVal val="0"/>
                                          </p:val>
                                        </p:tav>
                                      </p:tavLst>
                                    </p:anim>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7"/>
                                        </p:tgtEl>
                                        <p:attrNameLst>
                                          <p:attrName>ppt_w</p:attrName>
                                        </p:attrNameLst>
                                      </p:cBhvr>
                                      <p:tavLst>
                                        <p:tav tm="0">
                                          <p:val>
                                            <p:strVal val="ppt_w"/>
                                          </p:val>
                                        </p:tav>
                                        <p:tav tm="100000">
                                          <p:val>
                                            <p:fltVal val="0"/>
                                          </p:val>
                                        </p:tav>
                                      </p:tavLst>
                                    </p:anim>
                                    <p:anim calcmode="lin" valueType="num">
                                      <p:cBhvr>
                                        <p:cTn id="42" dur="500"/>
                                        <p:tgtEl>
                                          <p:spTgt spid="7"/>
                                        </p:tgtEl>
                                        <p:attrNameLst>
                                          <p:attrName>ppt_h</p:attrName>
                                        </p:attrNameLst>
                                      </p:cBhvr>
                                      <p:tavLst>
                                        <p:tav tm="0">
                                          <p:val>
                                            <p:strVal val="ppt_h"/>
                                          </p:val>
                                        </p:tav>
                                        <p:tav tm="100000">
                                          <p:val>
                                            <p:fltVal val="0"/>
                                          </p:val>
                                        </p:tav>
                                      </p:tavLst>
                                    </p:anim>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9"/>
                                        </p:tgtEl>
                                        <p:attrNameLst>
                                          <p:attrName>ppt_w</p:attrName>
                                        </p:attrNameLst>
                                      </p:cBhvr>
                                      <p:tavLst>
                                        <p:tav tm="0">
                                          <p:val>
                                            <p:strVal val="ppt_w"/>
                                          </p:val>
                                        </p:tav>
                                        <p:tav tm="100000">
                                          <p:val>
                                            <p:fltVal val="0"/>
                                          </p:val>
                                        </p:tav>
                                      </p:tavLst>
                                    </p:anim>
                                    <p:anim calcmode="lin" valueType="num">
                                      <p:cBhvr>
                                        <p:cTn id="54" dur="500"/>
                                        <p:tgtEl>
                                          <p:spTgt spid="9"/>
                                        </p:tgtEl>
                                        <p:attrNameLst>
                                          <p:attrName>ppt_h</p:attrName>
                                        </p:attrNameLst>
                                      </p:cBhvr>
                                      <p:tavLst>
                                        <p:tav tm="0">
                                          <p:val>
                                            <p:strVal val="ppt_h"/>
                                          </p:val>
                                        </p:tav>
                                        <p:tav tm="100000">
                                          <p:val>
                                            <p:fltVal val="0"/>
                                          </p:val>
                                        </p:tav>
                                      </p:tavLst>
                                    </p:anim>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524863"/>
          </a:xfrm>
          <a:prstGeom prst="rect">
            <a:avLst/>
          </a:prstGeom>
          <a:solidFill>
            <a:schemeClr val="bg1">
              <a:alpha val="75000"/>
            </a:schemeClr>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16:13-15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began 	speaking to the women who had assembled.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the 	things spoken by Paul.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she and her household had been baptized, she urged us, saying, "If you 	have judged me to be faithful to the Lord, come into my house and stay." And she 	prevailed upon us.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There was no synagogue in Philippi. There must be a minimum of 10 Jewish men to 	establish a synagogue. There was a place of prayer at the riverside.</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 small group of </a:t>
            </a:r>
            <a:r>
              <a:rPr kumimoji="0" 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(Jewish/Proselytes?)</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women met at the riverside to pray:</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you have judged me to be faithful: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meaning because I believed and obeyed</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7254CF5-3C07-43E0-8E4E-CC6E286B5EBD}"/>
                  </a:ext>
                </a:extLst>
              </p:cNvPr>
              <p:cNvGraphicFramePr>
                <a:graphicFrameLocks noChangeAspect="1"/>
              </p:cNvGraphicFramePr>
              <p:nvPr/>
            </p:nvGraphicFramePr>
            <p:xfrm>
              <a:off x="11124881" y="5492589"/>
              <a:ext cx="677259" cy="380958"/>
            </p:xfrm>
            <a:graphic>
              <a:graphicData uri="http://schemas.microsoft.com/office/powerpoint/2016/slidezoom">
                <pslz:sldZm>
                  <pslz:sldZmObj sldId="463" cId="180605753">
                    <pslz:zmPr id="{4648CC13-8E21-4E97-916F-8F586C87346B}" returnToParent="0" transitionDur="1000">
                      <p166:blipFill xmlns:p166="http://schemas.microsoft.com/office/powerpoint/2016/6/main">
                        <a:blip r:embed="rId3"/>
                        <a:stretch>
                          <a:fillRect/>
                        </a:stretch>
                      </p166:blipFill>
                      <p166:spPr xmlns:p166="http://schemas.microsoft.com/office/powerpoint/2016/6/main">
                        <a:xfrm>
                          <a:off x="0" y="0"/>
                          <a:ext cx="677259" cy="380958"/>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7254CF5-3C07-43E0-8E4E-CC6E286B5EBD}"/>
                  </a:ext>
                </a:extLst>
              </p:cNvPr>
              <p:cNvPicPr>
                <a:picLocks noGrp="1" noRot="1" noChangeAspect="1" noMove="1" noResize="1" noEditPoints="1" noAdjustHandles="1" noChangeArrowheads="1" noChangeShapeType="1"/>
              </p:cNvPicPr>
              <p:nvPr/>
            </p:nvPicPr>
            <p:blipFill>
              <a:blip r:embed="rId4"/>
              <a:stretch>
                <a:fillRect/>
              </a:stretch>
            </p:blipFill>
            <p:spPr>
              <a:xfrm>
                <a:off x="11124881" y="5492589"/>
                <a:ext cx="677259" cy="380958"/>
              </a:xfrm>
              <a:prstGeom prst="rect">
                <a:avLst/>
              </a:prstGeom>
              <a:ln w="3175">
                <a:solidFill>
                  <a:prstClr val="ltGray"/>
                </a:solidFill>
              </a:ln>
            </p:spPr>
          </p:pic>
        </mc:Fallback>
      </mc:AlternateContent>
    </p:spTree>
    <p:extLst>
      <p:ext uri="{BB962C8B-B14F-4D97-AF65-F5344CB8AC3E}">
        <p14:creationId xmlns:p14="http://schemas.microsoft.com/office/powerpoint/2010/main" val="25421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832640"/>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16:16-18 </a:t>
            </a:r>
            <a:r>
              <a:rPr kumimoji="0" lang="en-US" sz="27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7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happened that as we were going to the place of prayer, a slave-girl having a spirit 	of divination met us, who was bringing her masters much profit by fortune-telling. </a:t>
            </a:r>
            <a:b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Following after Paul and us, she kept crying out, saying, "These men are bond-	servants of the Most High God, who are proclaiming to you the way of salvation." </a:t>
            </a:r>
            <a:b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She continued doing this for many days. But Paul was greatly annoyed, and turned 	and said to the spirit, "I command you in the name of Jesus Christ to come out of 	her!" And it came out at that very moment.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Slave girl having a spirit of divination:</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message she proclaimed was true but endorsed a lie.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(Lit. a way of Salvation)</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amazing that Paul tolerated this detestable Prophetess for many days:</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She represented a false religion already accepted by the community. This would 		imply an alliance existed between Jesus, the Apostles, the Gospel and the religion 		of Apollos and demons.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1:34; Lk 4:41</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5D72B12-6B41-478A-9E32-92BD01AB040F}"/>
                  </a:ext>
                </a:extLst>
              </p:cNvPr>
              <p:cNvGraphicFramePr>
                <a:graphicFrameLocks noChangeAspect="1"/>
              </p:cNvGraphicFramePr>
              <p:nvPr/>
            </p:nvGraphicFramePr>
            <p:xfrm>
              <a:off x="5947143" y="3661587"/>
              <a:ext cx="654492" cy="368152"/>
            </p:xfrm>
            <a:graphic>
              <a:graphicData uri="http://schemas.microsoft.com/office/powerpoint/2016/slidezoom">
                <pslz:sldZm>
                  <pslz:sldZmObj sldId="466" cId="435957971">
                    <pslz:zmPr id="{73298797-3246-42EB-A833-849A19A90208}" returnToParent="0" transitionDur="1000">
                      <p166:blipFill xmlns:p166="http://schemas.microsoft.com/office/powerpoint/2016/6/main">
                        <a:blip r:embed="rId2"/>
                        <a:stretch>
                          <a:fillRect/>
                        </a:stretch>
                      </p166:blipFill>
                      <p166:spPr xmlns:p166="http://schemas.microsoft.com/office/powerpoint/2016/6/main">
                        <a:xfrm>
                          <a:off x="0" y="0"/>
                          <a:ext cx="654492" cy="36815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5D72B12-6B41-478A-9E32-92BD01AB040F}"/>
                  </a:ext>
                </a:extLst>
              </p:cNvPr>
              <p:cNvPicPr>
                <a:picLocks noGrp="1" noRot="1" noChangeAspect="1" noMove="1" noResize="1" noEditPoints="1" noAdjustHandles="1" noChangeArrowheads="1" noChangeShapeType="1"/>
              </p:cNvPicPr>
              <p:nvPr/>
            </p:nvPicPr>
            <p:blipFill>
              <a:blip r:embed="rId3"/>
              <a:stretch>
                <a:fillRect/>
              </a:stretch>
            </p:blipFill>
            <p:spPr>
              <a:xfrm>
                <a:off x="5947143" y="3661587"/>
                <a:ext cx="654492" cy="368152"/>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FEC5018B-8720-4A05-B483-F13A645E8CAF}"/>
              </a:ext>
            </a:extLst>
          </p:cNvPr>
          <p:cNvSpPr txBox="1"/>
          <p:nvPr/>
        </p:nvSpPr>
        <p:spPr>
          <a:xfrm>
            <a:off x="0" y="148862"/>
            <a:ext cx="12192000" cy="5293757"/>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healed many who were ill with various diseases, and cast out many 	demons;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was not permitting the demons to speak, because they knew who 	He was.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4:41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Demons also were coming out of many, shouting, "You are the Son of God!" But 	rebuking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would not allow them to speak, because they knew Him to be 	the Christ. </a:t>
            </a:r>
          </a:p>
          <a:p>
            <a:pPr marL="0" marR="0" lvl="0" indent="0" algn="ctr" defTabSz="36576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(Jesus could not allow the influence of demons to taint His work. We must remember that Jesus enemies accused him of working with Satan in casting out demons. It might appear that the accusations were true, so Jesus shut the demons' mouths)</a:t>
            </a:r>
          </a:p>
        </p:txBody>
      </p:sp>
    </p:spTree>
    <p:extLst>
      <p:ext uri="{BB962C8B-B14F-4D97-AF65-F5344CB8AC3E}">
        <p14:creationId xmlns:p14="http://schemas.microsoft.com/office/powerpoint/2010/main" val="21897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617196"/>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16:19-21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her masters saw that their hope of profit was gone, they seized Paul 	and Silas and dragged them into the market place before the authorities,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they had brought them to the chief magistrates, they said, "These men 	are throwing our city into confusion, being Jews,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are proclaiming customs which it is not lawful for us to accept or to observe, 	being Romans."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Her masters saw what Paul had done. There was no doubt that the power of the 	apostle was responsible for the casting out of the demon.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Ro 15:19; 1Cor 2:1-5;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Their concern was not the servant girl now in her right mind but the loss of the 		money she profited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6:20-24; Col 3:5</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Accusations,</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“Throwing our city into confusion, being Jews”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19:38-41</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Proclaiming customs not lawful for Romans: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Jn 19:12-13; Acts 17:7</a:t>
            </a:r>
          </a:p>
        </p:txBody>
      </p:sp>
      <p:sp>
        <p:nvSpPr>
          <p:cNvPr id="3" name="TextBox 2">
            <a:extLst>
              <a:ext uri="{FF2B5EF4-FFF2-40B4-BE49-F238E27FC236}">
                <a16:creationId xmlns:a16="http://schemas.microsoft.com/office/drawing/2014/main" id="{75C4DB1C-FEE3-4CC3-901F-6AA6C9BEBA32}"/>
              </a:ext>
            </a:extLst>
          </p:cNvPr>
          <p:cNvSpPr txBox="1"/>
          <p:nvPr/>
        </p:nvSpPr>
        <p:spPr>
          <a:xfrm>
            <a:off x="0" y="4199021"/>
            <a:ext cx="12192000" cy="1815882"/>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15:19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 power of signs and wonders, in the power of the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from 	Jerusalem and round about as far as Illyricum I have fully preached the gospel of 	Christ.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FB74EB3-7410-41BE-AA58-6A69AAEBD6D5}"/>
              </a:ext>
            </a:extLst>
          </p:cNvPr>
          <p:cNvSpPr txBox="1"/>
          <p:nvPr/>
        </p:nvSpPr>
        <p:spPr>
          <a:xfrm>
            <a:off x="44116" y="0"/>
            <a:ext cx="12103768"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2:1-5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I came to you, brethren, I did not come with superiority of speech 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wisdom, proclaiming to you the testimony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determined to know nothing among you except Jesus Christ, and Him 	crucified.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was with you in weakness and in fear and in much trembling,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46EB94B8-15F0-4A9F-AB61-7DB482597A05}"/>
              </a:ext>
            </a:extLst>
          </p:cNvPr>
          <p:cNvSpPr txBox="1"/>
          <p:nvPr/>
        </p:nvSpPr>
        <p:spPr>
          <a:xfrm>
            <a:off x="44116" y="487827"/>
            <a:ext cx="12103768" cy="270843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my message and my preaching were not in persuasive words of wisdom,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in demonstration of the Spirit and of power,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your faith would not rest on the wisdom of men, but on the power of God.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1C6B284-50B2-4A60-BB03-C7F66DD215E6}"/>
              </a:ext>
            </a:extLst>
          </p:cNvPr>
          <p:cNvSpPr txBox="1"/>
          <p:nvPr/>
        </p:nvSpPr>
        <p:spPr>
          <a:xfrm>
            <a:off x="22058" y="3332747"/>
            <a:ext cx="12103768"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19:12-13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 result of this Pilate made efforts to release Him, but the Jews cried out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release this Man, you are no friend of Caesar; everyone who 	makes himself out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be</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 king opposes Caesar."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when Pilate heard these words, he brought Jesus out, and sat down on 	the judgment seat at a place called The Pavement, but in Hebrew,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Gabbatha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TextBox 10">
            <a:extLst>
              <a:ext uri="{FF2B5EF4-FFF2-40B4-BE49-F238E27FC236}">
                <a16:creationId xmlns:a16="http://schemas.microsoft.com/office/drawing/2014/main" id="{ABF0AB6A-2D8D-4517-AF8F-F30CBBD00C8B}"/>
              </a:ext>
            </a:extLst>
          </p:cNvPr>
          <p:cNvSpPr txBox="1"/>
          <p:nvPr/>
        </p:nvSpPr>
        <p:spPr>
          <a:xfrm>
            <a:off x="0" y="3025165"/>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Jason has welcomed them,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all act contrary to the decrees of 	Caesar, saying that there is another king, Jesus."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E2D9EC7-55F1-4D72-9BAB-D5509B059173}"/>
              </a:ext>
            </a:extLst>
          </p:cNvPr>
          <p:cNvSpPr txBox="1"/>
          <p:nvPr/>
        </p:nvSpPr>
        <p:spPr>
          <a:xfrm>
            <a:off x="22058" y="0"/>
            <a:ext cx="12147884" cy="4201150"/>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6:20-24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store up for yourselves treasures in heaven, where neither moth nor rust 	destroys, and where thieves do not break in or steal;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where your treasure is, there your heart will be also.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eye is the lamp of the body; so then if your eye is clear, your whole body 	will be full of light.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if your eye is bad, your whole body will be full of darkness. If then the light 	that is in you is darkness, how great is the darkness!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953A564-87E4-4169-8FF0-3832431B5983}"/>
              </a:ext>
            </a:extLst>
          </p:cNvPr>
          <p:cNvSpPr txBox="1"/>
          <p:nvPr/>
        </p:nvSpPr>
        <p:spPr>
          <a:xfrm>
            <a:off x="44116" y="565487"/>
            <a:ext cx="12103768" cy="3570208"/>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 one can serve two masters; for either he will hate the one and love the other, 	or he will be devoted to one and despise the other. You cannot serve God and 	wealth.</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09FC251-A00D-4AAB-B366-C3F2AEBEC06E}"/>
              </a:ext>
            </a:extLst>
          </p:cNvPr>
          <p:cNvSpPr txBox="1"/>
          <p:nvPr/>
        </p:nvSpPr>
        <p:spPr>
          <a:xfrm>
            <a:off x="22058" y="5257800"/>
            <a:ext cx="12169942"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consider the members of your earthly body as dead to immorality, 	impurity, passion, evil desire,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greed, which amounts to idolatry.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9EB504DD-D1FB-4F55-BF53-E944B6EFBC00}"/>
              </a:ext>
            </a:extLst>
          </p:cNvPr>
          <p:cNvSpPr txBox="1"/>
          <p:nvPr/>
        </p:nvSpPr>
        <p:spPr>
          <a:xfrm>
            <a:off x="22058" y="0"/>
            <a:ext cx="12125826" cy="506292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19:38-41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"So then, if Demetrius and the craftsmen who are with him have a complaint 	against any man, the courts are in session and proconsuls are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available;</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let them 	bring charges against one another.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"But if you want anything beyond this, it shall be settled in the lawful assembly.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"For indeed we are in danger of being accused of a riot in connection with 	today's events,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since there is no </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real</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cause </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for it</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and in this connection we will 	be unable to account for this disorderly gathering."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saying this he dismissed the assembly.</a:t>
            </a:r>
          </a:p>
          <a:p>
            <a:pPr marL="0" marR="0" lvl="0" indent="0" algn="ctr" defTabSz="36576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preaching of the Gospel often caused anger and unrest. Jesus prepared his apostles for such an outcome. Mt 10:17-25, 34-36)</a:t>
            </a:r>
          </a:p>
        </p:txBody>
      </p:sp>
    </p:spTree>
    <p:extLst>
      <p:ext uri="{BB962C8B-B14F-4D97-AF65-F5344CB8AC3E}">
        <p14:creationId xmlns:p14="http://schemas.microsoft.com/office/powerpoint/2010/main" val="22187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5"/>
                                        </p:tgtEl>
                                        <p:attrNameLst>
                                          <p:attrName>ppt_w</p:attrName>
                                        </p:attrNameLst>
                                      </p:cBhvr>
                                      <p:tavLst>
                                        <p:tav tm="0">
                                          <p:val>
                                            <p:strVal val="ppt_w"/>
                                          </p:val>
                                        </p:tav>
                                        <p:tav tm="100000">
                                          <p:val>
                                            <p:fltVal val="0"/>
                                          </p:val>
                                        </p:tav>
                                      </p:tavLst>
                                    </p:anim>
                                    <p:anim calcmode="lin" valueType="num">
                                      <p:cBhvr>
                                        <p:cTn id="37" dur="500"/>
                                        <p:tgtEl>
                                          <p:spTgt spid="5"/>
                                        </p:tgtEl>
                                        <p:attrNameLst>
                                          <p:attrName>ppt_h</p:attrName>
                                        </p:attrNameLst>
                                      </p:cBhvr>
                                      <p:tavLst>
                                        <p:tav tm="0">
                                          <p:val>
                                            <p:strVal val="ppt_h"/>
                                          </p:val>
                                        </p:tav>
                                        <p:tav tm="100000">
                                          <p:val>
                                            <p:fltVal val="0"/>
                                          </p:val>
                                        </p:tav>
                                      </p:tavLst>
                                    </p:anim>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8"/>
                                        </p:tgtEl>
                                        <p:attrNameLst>
                                          <p:attrName>ppt_w</p:attrName>
                                        </p:attrNameLst>
                                      </p:cBhvr>
                                      <p:tavLst>
                                        <p:tav tm="0">
                                          <p:val>
                                            <p:strVal val="ppt_w"/>
                                          </p:val>
                                        </p:tav>
                                        <p:tav tm="100000">
                                          <p:val>
                                            <p:fltVal val="0"/>
                                          </p:val>
                                        </p:tav>
                                      </p:tavLst>
                                    </p:anim>
                                    <p:anim calcmode="lin" valueType="num">
                                      <p:cBhvr>
                                        <p:cTn id="74" dur="500"/>
                                        <p:tgtEl>
                                          <p:spTgt spid="8"/>
                                        </p:tgtEl>
                                        <p:attrNameLst>
                                          <p:attrName>ppt_h</p:attrName>
                                        </p:attrNameLst>
                                      </p:cBhvr>
                                      <p:tavLst>
                                        <p:tav tm="0">
                                          <p:val>
                                            <p:strVal val="ppt_h"/>
                                          </p:val>
                                        </p:tav>
                                        <p:tav tm="100000">
                                          <p:val>
                                            <p:fltVal val="0"/>
                                          </p:val>
                                        </p:tav>
                                      </p:tavLst>
                                    </p:anim>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7"/>
                                        </p:tgtEl>
                                        <p:attrNameLst>
                                          <p:attrName>ppt_w</p:attrName>
                                        </p:attrNameLst>
                                      </p:cBhvr>
                                      <p:tavLst>
                                        <p:tav tm="0">
                                          <p:val>
                                            <p:strVal val="ppt_w"/>
                                          </p:val>
                                        </p:tav>
                                        <p:tav tm="100000">
                                          <p:val>
                                            <p:fltVal val="0"/>
                                          </p:val>
                                        </p:tav>
                                      </p:tavLst>
                                    </p:anim>
                                    <p:anim calcmode="lin" valueType="num">
                                      <p:cBhvr>
                                        <p:cTn id="79" dur="500"/>
                                        <p:tgtEl>
                                          <p:spTgt spid="7"/>
                                        </p:tgtEl>
                                        <p:attrNameLst>
                                          <p:attrName>ppt_h</p:attrName>
                                        </p:attrNameLst>
                                      </p:cBhvr>
                                      <p:tavLst>
                                        <p:tav tm="0">
                                          <p:val>
                                            <p:strVal val="ppt_h"/>
                                          </p:val>
                                        </p:tav>
                                        <p:tav tm="100000">
                                          <p:val>
                                            <p:fltVal val="0"/>
                                          </p:val>
                                        </p:tav>
                                      </p:tavLst>
                                    </p:anim>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6"/>
                                        </p:tgtEl>
                                        <p:attrNameLst>
                                          <p:attrName>ppt_w</p:attrName>
                                        </p:attrNameLst>
                                      </p:cBhvr>
                                      <p:tavLst>
                                        <p:tav tm="0">
                                          <p:val>
                                            <p:strVal val="ppt_w"/>
                                          </p:val>
                                        </p:tav>
                                        <p:tav tm="100000">
                                          <p:val>
                                            <p:fltVal val="0"/>
                                          </p:val>
                                        </p:tav>
                                      </p:tavLst>
                                    </p:anim>
                                    <p:anim calcmode="lin" valueType="num">
                                      <p:cBhvr>
                                        <p:cTn id="84" dur="500"/>
                                        <p:tgtEl>
                                          <p:spTgt spid="6"/>
                                        </p:tgtEl>
                                        <p:attrNameLst>
                                          <p:attrName>ppt_h</p:attrName>
                                        </p:attrNameLst>
                                      </p:cBhvr>
                                      <p:tavLst>
                                        <p:tav tm="0">
                                          <p:val>
                                            <p:strVal val="ppt_h"/>
                                          </p:val>
                                        </p:tav>
                                        <p:tav tm="100000">
                                          <p:val>
                                            <p:fltVal val="0"/>
                                          </p:val>
                                        </p:tav>
                                      </p:tavLst>
                                    </p:anim>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ppt_w</p:attrName>
                                        </p:attrNameLst>
                                      </p:cBhvr>
                                      <p:tavLst>
                                        <p:tav tm="0">
                                          <p:val>
                                            <p:fltVal val="0"/>
                                          </p:val>
                                        </p:tav>
                                        <p:tav tm="100000">
                                          <p:val>
                                            <p:strVal val="#ppt_w"/>
                                          </p:val>
                                        </p:tav>
                                      </p:tavLst>
                                    </p:anim>
                                    <p:anim calcmode="lin" valueType="num">
                                      <p:cBhvr>
                                        <p:cTn id="96" dur="500" fill="hold"/>
                                        <p:tgtEl>
                                          <p:spTgt spid="9"/>
                                        </p:tgtEl>
                                        <p:attrNameLst>
                                          <p:attrName>ppt_h</p:attrName>
                                        </p:attrNameLst>
                                      </p:cBhvr>
                                      <p:tavLst>
                                        <p:tav tm="0">
                                          <p:val>
                                            <p:fltVal val="0"/>
                                          </p:val>
                                        </p:tav>
                                        <p:tav tm="100000">
                                          <p:val>
                                            <p:strVal val="#ppt_h"/>
                                          </p:val>
                                        </p:tav>
                                      </p:tavLst>
                                    </p:anim>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9"/>
                                        </p:tgtEl>
                                        <p:attrNameLst>
                                          <p:attrName>ppt_w</p:attrName>
                                        </p:attrNameLst>
                                      </p:cBhvr>
                                      <p:tavLst>
                                        <p:tav tm="0">
                                          <p:val>
                                            <p:strVal val="ppt_w"/>
                                          </p:val>
                                        </p:tav>
                                        <p:tav tm="100000">
                                          <p:val>
                                            <p:fltVal val="0"/>
                                          </p:val>
                                        </p:tav>
                                      </p:tavLst>
                                    </p:anim>
                                    <p:anim calcmode="lin" valueType="num">
                                      <p:cBhvr>
                                        <p:cTn id="102" dur="500"/>
                                        <p:tgtEl>
                                          <p:spTgt spid="9"/>
                                        </p:tgtEl>
                                        <p:attrNameLst>
                                          <p:attrName>ppt_h</p:attrName>
                                        </p:attrNameLst>
                                      </p:cBhvr>
                                      <p:tavLst>
                                        <p:tav tm="0">
                                          <p:val>
                                            <p:strVal val="ppt_h"/>
                                          </p:val>
                                        </p:tav>
                                        <p:tav tm="100000">
                                          <p:val>
                                            <p:fltVal val="0"/>
                                          </p:val>
                                        </p:tav>
                                      </p:tavLst>
                                    </p:anim>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p:cTn id="113" dur="500" fill="hold"/>
                                        <p:tgtEl>
                                          <p:spTgt spid="10"/>
                                        </p:tgtEl>
                                        <p:attrNameLst>
                                          <p:attrName>ppt_w</p:attrName>
                                        </p:attrNameLst>
                                      </p:cBhvr>
                                      <p:tavLst>
                                        <p:tav tm="0">
                                          <p:val>
                                            <p:fltVal val="0"/>
                                          </p:val>
                                        </p:tav>
                                        <p:tav tm="100000">
                                          <p:val>
                                            <p:strVal val="#ppt_w"/>
                                          </p:val>
                                        </p:tav>
                                      </p:tavLst>
                                    </p:anim>
                                    <p:anim calcmode="lin" valueType="num">
                                      <p:cBhvr>
                                        <p:cTn id="114" dur="500" fill="hold"/>
                                        <p:tgtEl>
                                          <p:spTgt spid="10"/>
                                        </p:tgtEl>
                                        <p:attrNameLst>
                                          <p:attrName>ppt_h</p:attrName>
                                        </p:attrNameLst>
                                      </p:cBhvr>
                                      <p:tavLst>
                                        <p:tav tm="0">
                                          <p:val>
                                            <p:fltVal val="0"/>
                                          </p:val>
                                        </p:tav>
                                        <p:tav tm="100000">
                                          <p:val>
                                            <p:strVal val="#ppt_h"/>
                                          </p:val>
                                        </p:tav>
                                      </p:tavLst>
                                    </p:anim>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53" presetClass="entr" presetSubtype="16"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Effect transition="in" filter="fade">
                                      <p:cBhvr>
                                        <p:cTn id="127" dur="500"/>
                                        <p:tgtEl>
                                          <p:spTgt spid="1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1"/>
                                        </p:tgtEl>
                                        <p:attrNameLst>
                                          <p:attrName>ppt_w</p:attrName>
                                        </p:attrNameLst>
                                      </p:cBhvr>
                                      <p:tavLst>
                                        <p:tav tm="0">
                                          <p:val>
                                            <p:strVal val="ppt_w"/>
                                          </p:val>
                                        </p:tav>
                                        <p:tav tm="100000">
                                          <p:val>
                                            <p:fltVal val="0"/>
                                          </p:val>
                                        </p:tav>
                                      </p:tavLst>
                                    </p:anim>
                                    <p:anim calcmode="lin" valueType="num">
                                      <p:cBhvr>
                                        <p:cTn id="132" dur="500"/>
                                        <p:tgtEl>
                                          <p:spTgt spid="11"/>
                                        </p:tgtEl>
                                        <p:attrNameLst>
                                          <p:attrName>ppt_h</p:attrName>
                                        </p:attrNameLst>
                                      </p:cBhvr>
                                      <p:tavLst>
                                        <p:tav tm="0">
                                          <p:val>
                                            <p:strVal val="ppt_h"/>
                                          </p:val>
                                        </p:tav>
                                        <p:tav tm="100000">
                                          <p:val>
                                            <p:fltVal val="0"/>
                                          </p:val>
                                        </p:tav>
                                      </p:tavLst>
                                    </p:anim>
                                    <p:animEffect transition="out" filter="fade">
                                      <p:cBhvr>
                                        <p:cTn id="133" dur="500"/>
                                        <p:tgtEl>
                                          <p:spTgt spid="11"/>
                                        </p:tgtEl>
                                      </p:cBhvr>
                                    </p:animEffect>
                                    <p:set>
                                      <p:cBhvr>
                                        <p:cTn id="13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0" grpId="0" animBg="1"/>
      <p:bldP spid="10" grpId="1" animBg="1"/>
      <p:bldP spid="11" grpId="0" animBg="1"/>
      <p:bldP spid="11"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386364"/>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16:22-24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crowd rose up together against them, and the chief magistrates tore their 	robes off them and proceeded to order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be beaten with rods.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had struck them with many blows, they threw them into prison, 	commanding the jailer to guard them securely;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having received such a command, threw them into the inner prison and 	fastened their feet in the stocks.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No actual trial takes place. The magistrates give in to the crowd (mob) and beat 	Silas and Paul with rods: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2Cor 11:25; 1Pet 1:6-7; 2:19-23; 3:8-14; 4:12-16;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2Ti 3:12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They threw them into prison commanding the jailer to guard them securely:</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 Jailer took his duty seriously and put them into the inner prison putting 				their feet in stocks:</a:t>
            </a:r>
          </a:p>
        </p:txBody>
      </p:sp>
      <p:sp>
        <p:nvSpPr>
          <p:cNvPr id="3" name="TextBox 2">
            <a:extLst>
              <a:ext uri="{FF2B5EF4-FFF2-40B4-BE49-F238E27FC236}">
                <a16:creationId xmlns:a16="http://schemas.microsoft.com/office/drawing/2014/main" id="{A4DE0478-ADB1-4D58-B3EE-C036CAA255CB}"/>
              </a:ext>
            </a:extLst>
          </p:cNvPr>
          <p:cNvSpPr txBox="1"/>
          <p:nvPr/>
        </p:nvSpPr>
        <p:spPr>
          <a:xfrm>
            <a:off x="0" y="4186989"/>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11:25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Three times I was beaten with rods, once I was stoned, three times I was 	shipwrecked, a night and a day I have spent in the deep.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EB10AFB1-5F81-41F5-B2EC-355A5B651A4E}"/>
              </a:ext>
            </a:extLst>
          </p:cNvPr>
          <p:cNvSpPr txBox="1"/>
          <p:nvPr/>
        </p:nvSpPr>
        <p:spPr>
          <a:xfrm>
            <a:off x="0" y="4144457"/>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this you greatly rejoice, even though now for a little while, if necessary,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been distressed by various trials,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the proof of your faith,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more precious than gold which is perishable, 	even though tested by fire, may be found to result in praise and glory and honor 	at the revelation of Jesus Christ;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FF42F42-FED9-4643-AF0E-1D90840EDAB1}"/>
              </a:ext>
            </a:extLst>
          </p:cNvPr>
          <p:cNvSpPr txBox="1"/>
          <p:nvPr/>
        </p:nvSpPr>
        <p:spPr>
          <a:xfrm>
            <a:off x="0" y="0"/>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2:19-23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finds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favor, if for the sake of conscience toward 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person bears up 	under sorrows when suffering unjustly.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what credit is there if, when you sin and are harshly treated, you endure it 	with patience?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if when you do what is right and suffer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patiently 	endure it, this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finds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favor with 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B8283F9-B432-45A0-81BD-491D103761F0}"/>
              </a:ext>
            </a:extLst>
          </p:cNvPr>
          <p:cNvSpPr txBox="1"/>
          <p:nvPr/>
        </p:nvSpPr>
        <p:spPr>
          <a:xfrm>
            <a:off x="0" y="517358"/>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have been called for this purpose, since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 also suffered for you, 	leaving you an example for you to follow in His steps,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COMMITTED NO SIN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NOR WAS ANY DECEIT FOUND 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MOUTH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while being reviled, He did not revile in return; while suffering, He uttered 	no threats, but kept entrusting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Himself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Him who judges righteously;</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A8D8AFA2-E27E-4C11-A194-F89F3B723A2A}"/>
              </a:ext>
            </a:extLst>
          </p:cNvPr>
          <p:cNvSpPr txBox="1"/>
          <p:nvPr/>
        </p:nvSpPr>
        <p:spPr>
          <a:xfrm>
            <a:off x="0" y="0"/>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3:8-14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sum up, all of you be harmonious, sympathetic, brotherly, kindhearted, and 	humble in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returning evil for evil or insult for insult, but giving a blessing instead; for you 	were called for the very purpose that you might inherit a blessing.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24AADA8-F286-4CD0-AA74-3C47AA262007}"/>
              </a:ext>
            </a:extLst>
          </p:cNvPr>
          <p:cNvSpPr txBox="1"/>
          <p:nvPr/>
        </p:nvSpPr>
        <p:spPr>
          <a:xfrm>
            <a:off x="0" y="517358"/>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ONE WHO DESIRES LIFE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LOVE AND SEE GOOD DAYS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MUST KEEP HIS TONGUE FROM EVIL AND HIS LIPS FROM SPEAKING 	DECEIT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MUST TURN AWAY FROM EVIL AND DO GOOD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MUST SEEK 	PEACE AND PURSUE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C0B28F5-A27C-4BD1-9158-9E003290EA9D}"/>
              </a:ext>
            </a:extLst>
          </p:cNvPr>
          <p:cNvSpPr txBox="1"/>
          <p:nvPr/>
        </p:nvSpPr>
        <p:spPr>
          <a:xfrm>
            <a:off x="0" y="517358"/>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EYES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ARE TOWARD THE RIGHTEOUS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EARS ATTEND TO THEIR PRAYER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FACE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IS 	AGAINST THOSE WHO DO EVIL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is there to harm you if you prove zealous for what is good?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even if you should suffer for the sake of righteousness, you are blessed.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DO NOT FEAR THEIR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INTIMIDATION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DO NOT BE TROUBLED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97211A0-A5E5-4BBB-822A-97AA758397EC}"/>
              </a:ext>
            </a:extLst>
          </p:cNvPr>
          <p:cNvSpPr txBox="1"/>
          <p:nvPr/>
        </p:nvSpPr>
        <p:spPr>
          <a:xfrm>
            <a:off x="0" y="0"/>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4:12-16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Beloved, do not be surprised at the fiery ordeal among you, which comes upon 	you for your testing, as though some strange thing were happening to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to the degree that you share the sufferings of Christ, keep on rejoicing,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that 	also at the revelation of His glory you may rejoice with exultation.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are reviled for the name of Christ, you are blessed,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because the Spirit of 	glory and of God rests on you. </a:t>
            </a:r>
          </a:p>
        </p:txBody>
      </p:sp>
      <p:sp>
        <p:nvSpPr>
          <p:cNvPr id="10" name="TextBox 9">
            <a:extLst>
              <a:ext uri="{FF2B5EF4-FFF2-40B4-BE49-F238E27FC236}">
                <a16:creationId xmlns:a16="http://schemas.microsoft.com/office/drawing/2014/main" id="{0D162B39-02DF-4303-A2CE-1189C4E50720}"/>
              </a:ext>
            </a:extLst>
          </p:cNvPr>
          <p:cNvSpPr txBox="1"/>
          <p:nvPr/>
        </p:nvSpPr>
        <p:spPr>
          <a:xfrm>
            <a:off x="0" y="517358"/>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Make sure that none of you suffers as a murderer, or thief, or evildoer, or a 	troublesome meddler;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if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anyone suffers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a Christian, he is not to be ashamed, but is to glorify God 	in this name.</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DFA68043-A731-4687-ABE8-210805F9E0DA}"/>
              </a:ext>
            </a:extLst>
          </p:cNvPr>
          <p:cNvSpPr txBox="1"/>
          <p:nvPr/>
        </p:nvSpPr>
        <p:spPr>
          <a:xfrm>
            <a:off x="0" y="4720856"/>
            <a:ext cx="12192000" cy="954107"/>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3:12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Indeed, all who desire to live godly in Christ Jesus will be persecuted. </a:t>
            </a:r>
          </a:p>
        </p:txBody>
      </p:sp>
    </p:spTree>
    <p:extLst>
      <p:ext uri="{BB962C8B-B14F-4D97-AF65-F5344CB8AC3E}">
        <p14:creationId xmlns:p14="http://schemas.microsoft.com/office/powerpoint/2010/main" val="218828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8"/>
                                        </p:tgtEl>
                                        <p:attrNameLst>
                                          <p:attrName>ppt_w</p:attrName>
                                        </p:attrNameLst>
                                      </p:cBhvr>
                                      <p:tavLst>
                                        <p:tav tm="0">
                                          <p:val>
                                            <p:strVal val="ppt_w"/>
                                          </p:val>
                                        </p:tav>
                                        <p:tav tm="100000">
                                          <p:val>
                                            <p:fltVal val="0"/>
                                          </p:val>
                                        </p:tav>
                                      </p:tavLst>
                                    </p:anim>
                                    <p:anim calcmode="lin" valueType="num">
                                      <p:cBhvr>
                                        <p:cTn id="80" dur="500"/>
                                        <p:tgtEl>
                                          <p:spTgt spid="8"/>
                                        </p:tgtEl>
                                        <p:attrNameLst>
                                          <p:attrName>ppt_h</p:attrName>
                                        </p:attrNameLst>
                                      </p:cBhvr>
                                      <p:tavLst>
                                        <p:tav tm="0">
                                          <p:val>
                                            <p:strVal val="ppt_h"/>
                                          </p:val>
                                        </p:tav>
                                        <p:tav tm="100000">
                                          <p:val>
                                            <p:fltVal val="0"/>
                                          </p:val>
                                        </p:tav>
                                      </p:tavLst>
                                    </p:anim>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53" presetClass="exit" presetSubtype="32" fill="hold" grpId="1" nodeType="withEffect">
                                  <p:stCondLst>
                                    <p:cond delay="0"/>
                                  </p:stCondLst>
                                  <p:childTnLst>
                                    <p:anim calcmode="lin" valueType="num">
                                      <p:cBhvr>
                                        <p:cTn id="84" dur="500"/>
                                        <p:tgtEl>
                                          <p:spTgt spid="7"/>
                                        </p:tgtEl>
                                        <p:attrNameLst>
                                          <p:attrName>ppt_w</p:attrName>
                                        </p:attrNameLst>
                                      </p:cBhvr>
                                      <p:tavLst>
                                        <p:tav tm="0">
                                          <p:val>
                                            <p:strVal val="ppt_w"/>
                                          </p:val>
                                        </p:tav>
                                        <p:tav tm="100000">
                                          <p:val>
                                            <p:fltVal val="0"/>
                                          </p:val>
                                        </p:tav>
                                      </p:tavLst>
                                    </p:anim>
                                    <p:anim calcmode="lin" valueType="num">
                                      <p:cBhvr>
                                        <p:cTn id="85" dur="500"/>
                                        <p:tgtEl>
                                          <p:spTgt spid="7"/>
                                        </p:tgtEl>
                                        <p:attrNameLst>
                                          <p:attrName>ppt_h</p:attrName>
                                        </p:attrNameLst>
                                      </p:cBhvr>
                                      <p:tavLst>
                                        <p:tav tm="0">
                                          <p:val>
                                            <p:strVal val="ppt_h"/>
                                          </p:val>
                                        </p:tav>
                                        <p:tav tm="100000">
                                          <p:val>
                                            <p:fltVal val="0"/>
                                          </p:val>
                                        </p:tav>
                                      </p:tavLst>
                                    </p:anim>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6"/>
                                        </p:tgtEl>
                                        <p:attrNameLst>
                                          <p:attrName>ppt_w</p:attrName>
                                        </p:attrNameLst>
                                      </p:cBhvr>
                                      <p:tavLst>
                                        <p:tav tm="0">
                                          <p:val>
                                            <p:strVal val="ppt_w"/>
                                          </p:val>
                                        </p:tav>
                                        <p:tav tm="100000">
                                          <p:val>
                                            <p:fltVal val="0"/>
                                          </p:val>
                                        </p:tav>
                                      </p:tavLst>
                                    </p:anim>
                                    <p:anim calcmode="lin" valueType="num">
                                      <p:cBhvr>
                                        <p:cTn id="90" dur="500"/>
                                        <p:tgtEl>
                                          <p:spTgt spid="6"/>
                                        </p:tgtEl>
                                        <p:attrNameLst>
                                          <p:attrName>ppt_h</p:attrName>
                                        </p:attrNameLst>
                                      </p:cBhvr>
                                      <p:tavLst>
                                        <p:tav tm="0">
                                          <p:val>
                                            <p:strVal val="ppt_h"/>
                                          </p:val>
                                        </p:tav>
                                        <p:tav tm="100000">
                                          <p:val>
                                            <p:fltVal val="0"/>
                                          </p:val>
                                        </p:tav>
                                      </p:tavLst>
                                    </p:anim>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53" presetClass="entr" presetSubtype="16"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ppt_w</p:attrName>
                                        </p:attrNameLst>
                                      </p:cBhvr>
                                      <p:tavLst>
                                        <p:tav tm="0">
                                          <p:val>
                                            <p:fltVal val="0"/>
                                          </p:val>
                                        </p:tav>
                                        <p:tav tm="100000">
                                          <p:val>
                                            <p:strVal val="#ppt_w"/>
                                          </p:val>
                                        </p:tav>
                                      </p:tavLst>
                                    </p:anim>
                                    <p:anim calcmode="lin" valueType="num">
                                      <p:cBhvr>
                                        <p:cTn id="96" dur="500" fill="hold"/>
                                        <p:tgtEl>
                                          <p:spTgt spid="9"/>
                                        </p:tgtEl>
                                        <p:attrNameLst>
                                          <p:attrName>ppt_h</p:attrName>
                                        </p:attrNameLst>
                                      </p:cBhvr>
                                      <p:tavLst>
                                        <p:tav tm="0">
                                          <p:val>
                                            <p:fltVal val="0"/>
                                          </p:val>
                                        </p:tav>
                                        <p:tav tm="100000">
                                          <p:val>
                                            <p:strVal val="#ppt_h"/>
                                          </p:val>
                                        </p:tav>
                                      </p:tavLst>
                                    </p:anim>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xit" presetSubtype="32" fill="hold" grpId="1" nodeType="clickEffect">
                                  <p:stCondLst>
                                    <p:cond delay="0"/>
                                  </p:stCondLst>
                                  <p:childTnLst>
                                    <p:anim calcmode="lin" valueType="num">
                                      <p:cBhvr>
                                        <p:cTn id="108" dur="500"/>
                                        <p:tgtEl>
                                          <p:spTgt spid="10"/>
                                        </p:tgtEl>
                                        <p:attrNameLst>
                                          <p:attrName>ppt_w</p:attrName>
                                        </p:attrNameLst>
                                      </p:cBhvr>
                                      <p:tavLst>
                                        <p:tav tm="0">
                                          <p:val>
                                            <p:strVal val="ppt_w"/>
                                          </p:val>
                                        </p:tav>
                                        <p:tav tm="100000">
                                          <p:val>
                                            <p:fltVal val="0"/>
                                          </p:val>
                                        </p:tav>
                                      </p:tavLst>
                                    </p:anim>
                                    <p:anim calcmode="lin" valueType="num">
                                      <p:cBhvr>
                                        <p:cTn id="109" dur="500"/>
                                        <p:tgtEl>
                                          <p:spTgt spid="10"/>
                                        </p:tgtEl>
                                        <p:attrNameLst>
                                          <p:attrName>ppt_h</p:attrName>
                                        </p:attrNameLst>
                                      </p:cBhvr>
                                      <p:tavLst>
                                        <p:tav tm="0">
                                          <p:val>
                                            <p:strVal val="ppt_h"/>
                                          </p:val>
                                        </p:tav>
                                        <p:tav tm="100000">
                                          <p:val>
                                            <p:fltVal val="0"/>
                                          </p:val>
                                        </p:tav>
                                      </p:tavLst>
                                    </p:anim>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53" presetClass="exit" presetSubtype="32" fill="hold" grpId="1" nodeType="withEffect">
                                  <p:stCondLst>
                                    <p:cond delay="0"/>
                                  </p:stCondLst>
                                  <p:childTnLst>
                                    <p:anim calcmode="lin" valueType="num">
                                      <p:cBhvr>
                                        <p:cTn id="113" dur="500"/>
                                        <p:tgtEl>
                                          <p:spTgt spid="9"/>
                                        </p:tgtEl>
                                        <p:attrNameLst>
                                          <p:attrName>ppt_w</p:attrName>
                                        </p:attrNameLst>
                                      </p:cBhvr>
                                      <p:tavLst>
                                        <p:tav tm="0">
                                          <p:val>
                                            <p:strVal val="ppt_w"/>
                                          </p:val>
                                        </p:tav>
                                        <p:tav tm="100000">
                                          <p:val>
                                            <p:fltVal val="0"/>
                                          </p:val>
                                        </p:tav>
                                      </p:tavLst>
                                    </p:anim>
                                    <p:anim calcmode="lin" valueType="num">
                                      <p:cBhvr>
                                        <p:cTn id="114" dur="500"/>
                                        <p:tgtEl>
                                          <p:spTgt spid="9"/>
                                        </p:tgtEl>
                                        <p:attrNameLst>
                                          <p:attrName>ppt_h</p:attrName>
                                        </p:attrNameLst>
                                      </p:cBhvr>
                                      <p:tavLst>
                                        <p:tav tm="0">
                                          <p:val>
                                            <p:strVal val="ppt_h"/>
                                          </p:val>
                                        </p:tav>
                                        <p:tav tm="100000">
                                          <p:val>
                                            <p:fltVal val="0"/>
                                          </p:val>
                                        </p:tav>
                                      </p:tavLst>
                                    </p:anim>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53" presetClass="entr" presetSubtype="16"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anim calcmode="lin" valueType="num">
                                      <p:cBhvr>
                                        <p:cTn id="119" dur="500" fill="hold"/>
                                        <p:tgtEl>
                                          <p:spTgt spid="12"/>
                                        </p:tgtEl>
                                        <p:attrNameLst>
                                          <p:attrName>ppt_w</p:attrName>
                                        </p:attrNameLst>
                                      </p:cBhvr>
                                      <p:tavLst>
                                        <p:tav tm="0">
                                          <p:val>
                                            <p:fltVal val="0"/>
                                          </p:val>
                                        </p:tav>
                                        <p:tav tm="100000">
                                          <p:val>
                                            <p:strVal val="#ppt_w"/>
                                          </p:val>
                                        </p:tav>
                                      </p:tavLst>
                                    </p:anim>
                                    <p:anim calcmode="lin" valueType="num">
                                      <p:cBhvr>
                                        <p:cTn id="120" dur="500" fill="hold"/>
                                        <p:tgtEl>
                                          <p:spTgt spid="12"/>
                                        </p:tgtEl>
                                        <p:attrNameLst>
                                          <p:attrName>ppt_h</p:attrName>
                                        </p:attrNameLst>
                                      </p:cBhvr>
                                      <p:tavLst>
                                        <p:tav tm="0">
                                          <p:val>
                                            <p:fltVal val="0"/>
                                          </p:val>
                                        </p:tav>
                                        <p:tav tm="100000">
                                          <p:val>
                                            <p:strVal val="#ppt_h"/>
                                          </p:val>
                                        </p:tav>
                                      </p:tavLst>
                                    </p:anim>
                                    <p:animEffect transition="in" filter="fade">
                                      <p:cBhvr>
                                        <p:cTn id="121" dur="500"/>
                                        <p:tgtEl>
                                          <p:spTgt spid="12"/>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12"/>
                                        </p:tgtEl>
                                        <p:attrNameLst>
                                          <p:attrName>ppt_w</p:attrName>
                                        </p:attrNameLst>
                                      </p:cBhvr>
                                      <p:tavLst>
                                        <p:tav tm="0">
                                          <p:val>
                                            <p:strVal val="ppt_w"/>
                                          </p:val>
                                        </p:tav>
                                        <p:tav tm="100000">
                                          <p:val>
                                            <p:fltVal val="0"/>
                                          </p:val>
                                        </p:tav>
                                      </p:tavLst>
                                    </p:anim>
                                    <p:anim calcmode="lin" valueType="num">
                                      <p:cBhvr>
                                        <p:cTn id="126" dur="500"/>
                                        <p:tgtEl>
                                          <p:spTgt spid="12"/>
                                        </p:tgtEl>
                                        <p:attrNameLst>
                                          <p:attrName>ppt_h</p:attrName>
                                        </p:attrNameLst>
                                      </p:cBhvr>
                                      <p:tavLst>
                                        <p:tav tm="0">
                                          <p:val>
                                            <p:strVal val="ppt_h"/>
                                          </p:val>
                                        </p:tav>
                                        <p:tav tm="100000">
                                          <p:val>
                                            <p:fltVal val="0"/>
                                          </p:val>
                                        </p:tav>
                                      </p:tavLst>
                                    </p:anim>
                                    <p:animEffect transition="out" filter="fade">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81725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16:25-28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about midnight Paul and Silas were praying and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singing hymns of praise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God, and the prisoners were listening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suddenly there came a great earthquake, so that the foundations of the prison 	house were shaken; and immediately all the doors were opened and everyone’s 	chains were unfastened.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 jailer awoke and saw the prison doors opened, he drew his sword and 	was about to kill himself, supposing that the prisoners had escaped.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Paul cried out with a loud voice, saying, "Do not harm yourself, for we are 	all here!"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Praying and Singing hymns of praise to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Eph 5:19; Col 3:16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earthquake of such strength that the cell doors open and the chains fell 	loose from what they were attached.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Roman Penalty for allowing a prisoner to escape was death: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12:19 </a:t>
            </a:r>
          </a:p>
        </p:txBody>
      </p:sp>
      <p:sp>
        <p:nvSpPr>
          <p:cNvPr id="3" name="TextBox 2">
            <a:extLst>
              <a:ext uri="{FF2B5EF4-FFF2-40B4-BE49-F238E27FC236}">
                <a16:creationId xmlns:a16="http://schemas.microsoft.com/office/drawing/2014/main" id="{224CB7C0-C43E-4C99-9C7C-8C229B0F0621}"/>
              </a:ext>
            </a:extLst>
          </p:cNvPr>
          <p:cNvSpPr txBox="1"/>
          <p:nvPr/>
        </p:nvSpPr>
        <p:spPr>
          <a:xfrm>
            <a:off x="0" y="1333411"/>
            <a:ext cx="12192000" cy="5524589"/>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ὑμνέω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hymneō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Verb</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used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transitively, Matt. 26:30; Mark 14:26, where the "hymn" was that part of the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Hallel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consisting of Psalms 113-118;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intransitively, where the verb itself is rendered "to sing praises" or "praise," Acts 	16:25; Heb. 2:12. The Psalms are called, in general, "hymns," by Philo; Josephus 	calls them "songs and hymns.“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Noun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hallel</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hɑˈleɪl</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Hallel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Judaism A chant of praise Psalms 113 through 118 used at Passover and Shabuoth and Sukkoth and Hanukkah and Rosh Hodesh</a:t>
            </a:r>
          </a:p>
          <a:p>
            <a:pPr marL="0" marR="0" lvl="0" indent="0" algn="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Sage VII English Dictionary</a:t>
            </a:r>
          </a:p>
        </p:txBody>
      </p:sp>
      <p:sp>
        <p:nvSpPr>
          <p:cNvPr id="7" name="TextBox 6">
            <a:extLst>
              <a:ext uri="{FF2B5EF4-FFF2-40B4-BE49-F238E27FC236}">
                <a16:creationId xmlns:a16="http://schemas.microsoft.com/office/drawing/2014/main" id="{7414D603-1915-4D95-9695-BB7913E13E4A}"/>
              </a:ext>
            </a:extLst>
          </p:cNvPr>
          <p:cNvSpPr txBox="1"/>
          <p:nvPr/>
        </p:nvSpPr>
        <p:spPr>
          <a:xfrm>
            <a:off x="0" y="4369983"/>
            <a:ext cx="12192000" cy="1815882"/>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Herod had searched for him and had not found him, he examined the 	guards and ordered that they be led away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execution.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went down from 	Judea to Caesarea and was spending time there.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AD28FBB-1F6D-4830-838B-722F1940CB67}"/>
              </a:ext>
            </a:extLst>
          </p:cNvPr>
          <p:cNvSpPr txBox="1"/>
          <p:nvPr/>
        </p:nvSpPr>
        <p:spPr>
          <a:xfrm>
            <a:off x="0" y="1375943"/>
            <a:ext cx="12192000" cy="3185487"/>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5:19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noun form of the verb in Acts 16:25 “singing hymns”)</a:t>
            </a:r>
            <a:b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one another in psalms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hymns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spiritual songs, singing and 	making melody with your heart to the Lord;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3:16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noun form of the verb in Acts 16:25 “singing hymns”)</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Let the word of Christ richly dwell within you, with all wisdom teaching and 	admonishing one another with psalms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hymns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spiritual songs, singing 	with thankfulness in your hearts to God.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8325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7"/>
                                        </p:tgtEl>
                                        <p:attrNameLst>
                                          <p:attrName>ppt_w</p:attrName>
                                        </p:attrNameLst>
                                      </p:cBhvr>
                                      <p:tavLst>
                                        <p:tav tm="0">
                                          <p:val>
                                            <p:strVal val="ppt_w"/>
                                          </p:val>
                                        </p:tav>
                                        <p:tav tm="100000">
                                          <p:val>
                                            <p:fltVal val="0"/>
                                          </p:val>
                                        </p:tav>
                                      </p:tavLst>
                                    </p:anim>
                                    <p:anim calcmode="lin" valueType="num">
                                      <p:cBhvr>
                                        <p:cTn id="54" dur="500"/>
                                        <p:tgtEl>
                                          <p:spTgt spid="7"/>
                                        </p:tgtEl>
                                        <p:attrNameLst>
                                          <p:attrName>ppt_h</p:attrName>
                                        </p:attrNameLst>
                                      </p:cBhvr>
                                      <p:tavLst>
                                        <p:tav tm="0">
                                          <p:val>
                                            <p:strVal val="ppt_h"/>
                                          </p:val>
                                        </p:tav>
                                        <p:tav tm="100000">
                                          <p:val>
                                            <p:fltVal val="0"/>
                                          </p:val>
                                        </p:tav>
                                      </p:tavLst>
                                    </p:anim>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4" grpId="0" animBg="1"/>
      <p:bldP spid="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5955476"/>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16:29-31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called for lights and rushed in, and trembling with fear he fell down 	before Paul and Silas,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after he brought them out, he said, "Sirs, what must I do to be saved?"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said, "Believe in the Lord Jesus, and you will be saved, you and your 	household."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Jailor is ecstatic at the knowledge that everyone is present. No one 	escaped. He understood why they were arrested and had listened to their 	prayers to God and fell asleep to their songs praising God:</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Trembling with fear he fell before Paul and Silas: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Lit. Terrified and quaking 		in fear.</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must I do to be saved?”</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DB39985-7151-44A9-A9D2-2E6A4EBB3792}"/>
                  </a:ext>
                </a:extLst>
              </p:cNvPr>
              <p:cNvGraphicFramePr>
                <a:graphicFrameLocks noChangeAspect="1"/>
              </p:cNvGraphicFramePr>
              <p:nvPr/>
            </p:nvGraphicFramePr>
            <p:xfrm>
              <a:off x="5943599" y="5423235"/>
              <a:ext cx="780351" cy="438947"/>
            </p:xfrm>
            <a:graphic>
              <a:graphicData uri="http://schemas.microsoft.com/office/powerpoint/2016/slidezoom">
                <pslz:sldZm>
                  <pslz:sldZmObj sldId="467" cId="441815493">
                    <pslz:zmPr id="{C550491B-926F-4FC5-B5E1-ED3D8589AAF0}" returnToParent="0" transitionDur="1000">
                      <p166:blipFill xmlns:p166="http://schemas.microsoft.com/office/powerpoint/2016/6/main">
                        <a:blip r:embed="rId2"/>
                        <a:stretch>
                          <a:fillRect/>
                        </a:stretch>
                      </p166:blipFill>
                      <p166:spPr xmlns:p166="http://schemas.microsoft.com/office/powerpoint/2016/6/main">
                        <a:xfrm>
                          <a:off x="0" y="0"/>
                          <a:ext cx="780351" cy="43894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DB39985-7151-44A9-A9D2-2E6A4EBB3792}"/>
                  </a:ext>
                </a:extLst>
              </p:cNvPr>
              <p:cNvPicPr>
                <a:picLocks noGrp="1" noRot="1" noChangeAspect="1" noMove="1" noResize="1" noEditPoints="1" noAdjustHandles="1" noChangeArrowheads="1" noChangeShapeType="1"/>
              </p:cNvPicPr>
              <p:nvPr/>
            </p:nvPicPr>
            <p:blipFill>
              <a:blip r:embed="rId3"/>
              <a:stretch>
                <a:fillRect/>
              </a:stretch>
            </p:blipFill>
            <p:spPr>
              <a:xfrm>
                <a:off x="5943599" y="5423235"/>
                <a:ext cx="780351" cy="438947"/>
              </a:xfrm>
              <a:prstGeom prst="rect">
                <a:avLst/>
              </a:prstGeom>
              <a:ln w="3175">
                <a:solidFill>
                  <a:prstClr val="ltGray"/>
                </a:solidFill>
              </a:ln>
            </p:spPr>
          </p:pic>
        </mc:Fallback>
      </mc:AlternateContent>
    </p:spTree>
    <p:extLst>
      <p:ext uri="{BB962C8B-B14F-4D97-AF65-F5344CB8AC3E}">
        <p14:creationId xmlns:p14="http://schemas.microsoft.com/office/powerpoint/2010/main" val="2343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4201150"/>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16:32-34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spoke the word of the Lord to him together with all who were in his 	house.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hour of the night and washed their wounds, and 	immediately he was baptized, he and all his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brought them into his house and set food before them, and rejoiced 	greatly,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having believed in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with his whole household.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Having believed in God with his whole household: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“having believed in 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includes believing Jesus is Lord and baptism.   Jailer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Vs 31-33,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Lydia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14-15</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CE48792-874C-4B98-89A4-F9F55917C0F5}"/>
              </a:ext>
            </a:extLst>
          </p:cNvPr>
          <p:cNvSpPr txBox="1"/>
          <p:nvPr/>
        </p:nvSpPr>
        <p:spPr>
          <a:xfrm>
            <a:off x="0" y="30820"/>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16:31-33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Believe in the Lord Jesus, and you will be saved</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you and your 	household."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hour of the night and washed their wounds,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immediately he was baptized, he and all his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household</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7E139EAB-8152-4FBC-885E-755C40BE9BD3}"/>
              </a:ext>
            </a:extLst>
          </p:cNvPr>
          <p:cNvSpPr txBox="1"/>
          <p:nvPr/>
        </p:nvSpPr>
        <p:spPr>
          <a:xfrm>
            <a:off x="0" y="3749457"/>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(Lydia sees her obedience in baptism as faithfulness to God)</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Lord opened her heart to respond to 	the things spoken by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she and her household had been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urged us, saying,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have judged me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be faithful</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to the Lord</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come into my house and stay."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she prevailed upon us. </a:t>
            </a:r>
          </a:p>
        </p:txBody>
      </p:sp>
    </p:spTree>
    <p:extLst>
      <p:ext uri="{BB962C8B-B14F-4D97-AF65-F5344CB8AC3E}">
        <p14:creationId xmlns:p14="http://schemas.microsoft.com/office/powerpoint/2010/main" val="32709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7017306"/>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16:35-37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when day came, the chief magistrates sent their policemen, saying, "Release 	those men."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jailer reported these words to Paul,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chief magistrates have 	sent to release you. Therefore come out now and go in peace."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Paul said to them, "They have beaten us in public without trial,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who are 	Romans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have thrown us into prison; and now are they sending us away 	secretly? No indeed! But let them come themselves and bring us out."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Beaten without a trial: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a capital offence to scourge a Roman 	citizen. The 	magistrates had publicly treated him like a criminal, thus bringing shame on his 	name. He could not allow his name to be blemished.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22:25-29; Prov 22:1</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Why was Paul born a Roman citizen? It is unknown. It could be that Paul’s 			family entertained and provided hospitality to some powerful Roman leader. 			Possibly the people of Tarsus showed loyalty to Rome at a difficult time.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21:39; 22:3</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13BC889-CAEA-4EB6-AFEA-AC4400F1321B}"/>
              </a:ext>
            </a:extLst>
          </p:cNvPr>
          <p:cNvSpPr txBox="1"/>
          <p:nvPr/>
        </p:nvSpPr>
        <p:spPr>
          <a:xfrm>
            <a:off x="0" y="4977831"/>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Proverbs 22:1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name is to be more desired than great wealth, Favor is better than silver 	and gold. </a:t>
            </a:r>
          </a:p>
        </p:txBody>
      </p:sp>
      <p:sp>
        <p:nvSpPr>
          <p:cNvPr id="3" name="TextBox 2">
            <a:extLst>
              <a:ext uri="{FF2B5EF4-FFF2-40B4-BE49-F238E27FC236}">
                <a16:creationId xmlns:a16="http://schemas.microsoft.com/office/drawing/2014/main" id="{76C25439-4A10-4C84-AB33-CFD3B5105F17}"/>
              </a:ext>
            </a:extLst>
          </p:cNvPr>
          <p:cNvSpPr txBox="1"/>
          <p:nvPr/>
        </p:nvSpPr>
        <p:spPr>
          <a:xfrm>
            <a:off x="0" y="0"/>
            <a:ext cx="12192000" cy="3539430"/>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22:25-29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they stretched him out with thongs, Paul said to the centurion who was 	standing by,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it lawful for you to scourge a man who is a Roman and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uncondemned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 centurion heard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went to the commander and told him,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are you about to do? For this man is a Roman."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commander came and said to him,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"Tell me, are you a Roman?"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1C26B8F-CFC3-48E8-8E13-439FB6C62584}"/>
              </a:ext>
            </a:extLst>
          </p:cNvPr>
          <p:cNvSpPr txBox="1"/>
          <p:nvPr/>
        </p:nvSpPr>
        <p:spPr>
          <a:xfrm>
            <a:off x="0" y="451599"/>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commander answered,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 acquired this citizenship with a large sum of 	money."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Paul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 was actually born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citizen.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those who were about to examine him immediately let go of him; and 	the commander also was afraid when he found out that he was a Roman, and 	because he had put him in chains.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4FC2CDF-32F6-4273-BD61-18D429D19BA4}"/>
              </a:ext>
            </a:extLst>
          </p:cNvPr>
          <p:cNvSpPr txBox="1"/>
          <p:nvPr/>
        </p:nvSpPr>
        <p:spPr>
          <a:xfrm>
            <a:off x="0" y="51955"/>
            <a:ext cx="12192000" cy="4862870"/>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21:39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said, "I am a Jew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Tarsus in Cilicia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citizen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 insignificant city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beg you, allow me to speak to the people."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am a Jew, born 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Tarsus of Cilicia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brought up in this city, educated under 	Gamaliel, strictly according to the law of our fathers, being zealous for God just 	as you all are today.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186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6"/>
                                        </p:tgtEl>
                                        <p:attrNameLst>
                                          <p:attrName>ppt_w</p:attrName>
                                        </p:attrNameLst>
                                      </p:cBhvr>
                                      <p:tavLst>
                                        <p:tav tm="0">
                                          <p:val>
                                            <p:strVal val="ppt_w"/>
                                          </p:val>
                                        </p:tav>
                                        <p:tav tm="100000">
                                          <p:val>
                                            <p:fltVal val="0"/>
                                          </p:val>
                                        </p:tav>
                                      </p:tavLst>
                                    </p:anim>
                                    <p:anim calcmode="lin" valueType="num">
                                      <p:cBhvr>
                                        <p:cTn id="60" dur="500"/>
                                        <p:tgtEl>
                                          <p:spTgt spid="6"/>
                                        </p:tgtEl>
                                        <p:attrNameLst>
                                          <p:attrName>ppt_h</p:attrName>
                                        </p:attrNameLst>
                                      </p:cBhvr>
                                      <p:tavLst>
                                        <p:tav tm="0">
                                          <p:val>
                                            <p:strVal val="ppt_h"/>
                                          </p:val>
                                        </p:tav>
                                        <p:tav tm="100000">
                                          <p:val>
                                            <p:fltVal val="0"/>
                                          </p:val>
                                        </p:tav>
                                      </p:tavLst>
                                    </p:anim>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4" grpId="0" animBg="1"/>
      <p:bldP spid="4" grpId="1" animBg="1"/>
      <p:bldP spid="6" grpId="0" animBg="1"/>
      <p:bldP spid="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47730-55A4-41B9-9FBA-D3C56FEED724}"/>
              </a:ext>
            </a:extLst>
          </p:cNvPr>
          <p:cNvSpPr txBox="1"/>
          <p:nvPr/>
        </p:nvSpPr>
        <p:spPr>
          <a:xfrm>
            <a:off x="0" y="0"/>
            <a:ext cx="12192000" cy="6155531"/>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16:38-40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policemen reported these words to the chief magistrates. They were afraid 	when they heard that they were Romans,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came and appealed to them, and when they had brought them out, they 	kept begging them to leave the city.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went out of the prison and entered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house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Lydia, and when they saw 	the brethren, they encouraged them and departed.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magistrates were forced to publicly bring them out of the prison cell and 	begged</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command)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them to leave the city. This would become known to all 	the nearby cities and would provide protection in the work of preaching the 	Gospel.</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brethren were gathered at Lydia’s house which may have become the place 		of meeting for the church at Philippi.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 4:1</a:t>
            </a:r>
          </a:p>
        </p:txBody>
      </p:sp>
      <p:sp>
        <p:nvSpPr>
          <p:cNvPr id="3" name="TextBox 2">
            <a:extLst>
              <a:ext uri="{FF2B5EF4-FFF2-40B4-BE49-F238E27FC236}">
                <a16:creationId xmlns:a16="http://schemas.microsoft.com/office/drawing/2014/main" id="{B70E6EB6-4CB6-471F-AA68-34C186FADF63}"/>
              </a:ext>
            </a:extLst>
          </p:cNvPr>
          <p:cNvSpPr txBox="1"/>
          <p:nvPr/>
        </p:nvSpPr>
        <p:spPr>
          <a:xfrm>
            <a:off x="0" y="3205537"/>
            <a:ext cx="12192000" cy="1815882"/>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my beloved brethren whom I long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see,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my joy and crown, in this 	way stand firm in the Lord, my beloved.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3086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 descr="http://searchingthescriptures.net/images/maps/120.jpg">
            <a:extLst>
              <a:ext uri="{FF2B5EF4-FFF2-40B4-BE49-F238E27FC236}">
                <a16:creationId xmlns:a16="http://schemas.microsoft.com/office/drawing/2014/main" id="{46D36568-90C6-4CCE-B936-FD2B357643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4" t="1707" r="2685" b="3100"/>
          <a:stretch/>
        </p:blipFill>
        <p:spPr bwMode="auto">
          <a:xfrm>
            <a:off x="4291482" y="-2"/>
            <a:ext cx="7900518" cy="68612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04327AC-C118-4E2D-861A-A3C2D65DBFF3}"/>
              </a:ext>
            </a:extLst>
          </p:cNvPr>
          <p:cNvSpPr/>
          <p:nvPr/>
        </p:nvSpPr>
        <p:spPr>
          <a:xfrm rot="2460000">
            <a:off x="8335179" y="1940023"/>
            <a:ext cx="216223"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626CEE16-3D3E-4357-95E1-F47706B86631}"/>
              </a:ext>
            </a:extLst>
          </p:cNvPr>
          <p:cNvSpPr/>
          <p:nvPr/>
        </p:nvSpPr>
        <p:spPr>
          <a:xfrm rot="-1860000">
            <a:off x="9324290" y="1187550"/>
            <a:ext cx="1048568" cy="32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430D4302-3662-4862-A87E-3049733C4821}"/>
              </a:ext>
            </a:extLst>
          </p:cNvPr>
          <p:cNvSpPr/>
          <p:nvPr/>
        </p:nvSpPr>
        <p:spPr>
          <a:xfrm rot="-5520000">
            <a:off x="7609616" y="1423674"/>
            <a:ext cx="217211" cy="455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6C7C171D-AB8B-4984-851E-184C9F6BEA09}"/>
              </a:ext>
            </a:extLst>
          </p:cNvPr>
          <p:cNvSpPr/>
          <p:nvPr/>
        </p:nvSpPr>
        <p:spPr>
          <a:xfrm rot="-5520000">
            <a:off x="7125248" y="1210824"/>
            <a:ext cx="216223" cy="3885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3DD96763-6C5B-42E3-9992-FB58935C6441}"/>
              </a:ext>
            </a:extLst>
          </p:cNvPr>
          <p:cNvSpPr/>
          <p:nvPr/>
        </p:nvSpPr>
        <p:spPr>
          <a:xfrm rot="-5520000">
            <a:off x="9011654" y="388670"/>
            <a:ext cx="220515" cy="634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CC2BD669-A919-4987-A631-0F9D90AE65C6}"/>
              </a:ext>
            </a:extLst>
          </p:cNvPr>
          <p:cNvSpPr/>
          <p:nvPr/>
        </p:nvSpPr>
        <p:spPr>
          <a:xfrm rot="-5520000">
            <a:off x="6477114" y="1182182"/>
            <a:ext cx="216223" cy="392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E1B9646-3A72-497F-8FF6-C1940677C537}"/>
              </a:ext>
            </a:extLst>
          </p:cNvPr>
          <p:cNvSpPr/>
          <p:nvPr/>
        </p:nvSpPr>
        <p:spPr>
          <a:xfrm rot="-5520000">
            <a:off x="5055389" y="238663"/>
            <a:ext cx="244421" cy="80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C516B0B7-4583-45CB-9CE3-05C61AAA4ABE}"/>
              </a:ext>
            </a:extLst>
          </p:cNvPr>
          <p:cNvCxnSpPr/>
          <p:nvPr/>
        </p:nvCxnSpPr>
        <p:spPr>
          <a:xfrm flipV="1">
            <a:off x="7494531" y="718788"/>
            <a:ext cx="1311718" cy="33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3627F3-0C80-4032-816B-3CF882A0CF89}"/>
              </a:ext>
            </a:extLst>
          </p:cNvPr>
          <p:cNvCxnSpPr>
            <a:cxnSpLocks/>
            <a:endCxn id="5" idx="5"/>
          </p:cNvCxnSpPr>
          <p:nvPr/>
        </p:nvCxnSpPr>
        <p:spPr>
          <a:xfrm flipH="1">
            <a:off x="7876395" y="1233423"/>
            <a:ext cx="326995" cy="335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D7C95188-E5AE-4F1D-9068-FF23EE5EC6A2}"/>
              </a:ext>
            </a:extLst>
          </p:cNvPr>
          <p:cNvPicPr>
            <a:picLocks noChangeAspect="1"/>
          </p:cNvPicPr>
          <p:nvPr/>
        </p:nvPicPr>
        <p:blipFill>
          <a:blip r:embed="rId4"/>
          <a:stretch>
            <a:fillRect/>
          </a:stretch>
        </p:blipFill>
        <p:spPr>
          <a:xfrm>
            <a:off x="17775" y="0"/>
            <a:ext cx="4294918" cy="5105400"/>
          </a:xfrm>
          <a:prstGeom prst="rect">
            <a:avLst/>
          </a:prstGeom>
        </p:spPr>
      </p:pic>
      <p:sp>
        <p:nvSpPr>
          <p:cNvPr id="28" name="TextBox 27">
            <a:extLst>
              <a:ext uri="{FF2B5EF4-FFF2-40B4-BE49-F238E27FC236}">
                <a16:creationId xmlns:a16="http://schemas.microsoft.com/office/drawing/2014/main" id="{B0B057B3-64C9-41D4-8E40-4314040AF44D}"/>
              </a:ext>
            </a:extLst>
          </p:cNvPr>
          <p:cNvSpPr txBox="1"/>
          <p:nvPr/>
        </p:nvSpPr>
        <p:spPr>
          <a:xfrm>
            <a:off x="0" y="4180344"/>
            <a:ext cx="12174226" cy="2677656"/>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16:6-8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passed through the Phrygian and Galatian region, having been forbidden 	by the Holy Spirit to speak the word in Asia;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they had come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Mysia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trying to go into Bithynia, and the 	Spirit of Jesus did not permit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passing by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Mysia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came down to Troas.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29" name="TextBox 28">
            <a:extLst>
              <a:ext uri="{FF2B5EF4-FFF2-40B4-BE49-F238E27FC236}">
                <a16:creationId xmlns:a16="http://schemas.microsoft.com/office/drawing/2014/main" id="{B170F298-B90E-4FD8-BE38-5507C19A1BB1}"/>
              </a:ext>
            </a:extLst>
          </p:cNvPr>
          <p:cNvSpPr txBox="1"/>
          <p:nvPr/>
        </p:nvSpPr>
        <p:spPr>
          <a:xfrm>
            <a:off x="17775" y="5042118"/>
            <a:ext cx="12156450"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16:9-10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 vision appeared to Paul in the night: a certain man of Macedonia was 	standing and appealing to him, and saying, "Come over to Macedonia and help 	us."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95233" name="Action Button: Go Back or Previous 95232">
            <a:hlinkClick r:id="rId5" action="ppaction://hlinksldjump" highlightClick="1">
              <a:snd r:embed="rId6" name="arrow.wav"/>
            </a:hlinkClick>
            <a:extLst>
              <a:ext uri="{FF2B5EF4-FFF2-40B4-BE49-F238E27FC236}">
                <a16:creationId xmlns:a16="http://schemas.microsoft.com/office/drawing/2014/main" id="{8A2CC07C-8EE8-4EF6-9A1F-FCFE71B03A6D}"/>
              </a:ext>
            </a:extLst>
          </p:cNvPr>
          <p:cNvSpPr/>
          <p:nvPr/>
        </p:nvSpPr>
        <p:spPr>
          <a:xfrm>
            <a:off x="11081981" y="6428095"/>
            <a:ext cx="1037652" cy="375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39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53" presetClass="exit" presetSubtype="32" fill="hold" grpId="0" nodeType="withEffect">
                                  <p:stCondLst>
                                    <p:cond delay="0"/>
                                  </p:stCondLst>
                                  <p:childTnLst>
                                    <p:anim calcmode="lin" valueType="num">
                                      <p:cBhvr>
                                        <p:cTn id="26" dur="500"/>
                                        <p:tgtEl>
                                          <p:spTgt spid="28"/>
                                        </p:tgtEl>
                                        <p:attrNameLst>
                                          <p:attrName>ppt_w</p:attrName>
                                        </p:attrNameLst>
                                      </p:cBhvr>
                                      <p:tavLst>
                                        <p:tav tm="0">
                                          <p:val>
                                            <p:strVal val="ppt_w"/>
                                          </p:val>
                                        </p:tav>
                                        <p:tav tm="100000">
                                          <p:val>
                                            <p:fltVal val="0"/>
                                          </p:val>
                                        </p:tav>
                                      </p:tavLst>
                                    </p:anim>
                                    <p:anim calcmode="lin" valueType="num">
                                      <p:cBhvr>
                                        <p:cTn id="27" dur="500"/>
                                        <p:tgtEl>
                                          <p:spTgt spid="28"/>
                                        </p:tgtEl>
                                        <p:attrNameLst>
                                          <p:attrName>ppt_h</p:attrName>
                                        </p:attrNameLst>
                                      </p:cBhvr>
                                      <p:tavLst>
                                        <p:tav tm="0">
                                          <p:val>
                                            <p:strVal val="ppt_h"/>
                                          </p:val>
                                        </p:tav>
                                        <p:tav tm="100000">
                                          <p:val>
                                            <p:fltVal val="0"/>
                                          </p:val>
                                        </p:tav>
                                      </p:tavLst>
                                    </p:anim>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95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28" grpId="0" animBg="1"/>
      <p:bldP spid="29" grpId="0" animBg="1"/>
      <p:bldP spid="952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 descr="http://searchingthescriptures.net/images/maps/120.jpg">
            <a:extLst>
              <a:ext uri="{FF2B5EF4-FFF2-40B4-BE49-F238E27FC236}">
                <a16:creationId xmlns:a16="http://schemas.microsoft.com/office/drawing/2014/main" id="{46D36568-90C6-4CCE-B936-FD2B357643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4" t="1707" r="2685" b="3100"/>
          <a:stretch/>
        </p:blipFill>
        <p:spPr bwMode="auto">
          <a:xfrm>
            <a:off x="4291482" y="-2"/>
            <a:ext cx="7900518" cy="68612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04327AC-C118-4E2D-861A-A3C2D65DBFF3}"/>
              </a:ext>
            </a:extLst>
          </p:cNvPr>
          <p:cNvSpPr/>
          <p:nvPr/>
        </p:nvSpPr>
        <p:spPr>
          <a:xfrm rot="2460000">
            <a:off x="8335179" y="1940023"/>
            <a:ext cx="216223"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626CEE16-3D3E-4357-95E1-F47706B86631}"/>
              </a:ext>
            </a:extLst>
          </p:cNvPr>
          <p:cNvSpPr/>
          <p:nvPr/>
        </p:nvSpPr>
        <p:spPr>
          <a:xfrm rot="-1860000">
            <a:off x="9324290" y="1187550"/>
            <a:ext cx="1048568" cy="32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430D4302-3662-4862-A87E-3049733C4821}"/>
              </a:ext>
            </a:extLst>
          </p:cNvPr>
          <p:cNvSpPr/>
          <p:nvPr/>
        </p:nvSpPr>
        <p:spPr>
          <a:xfrm rot="-5520000">
            <a:off x="7609616" y="1423674"/>
            <a:ext cx="217211" cy="455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6C7C171D-AB8B-4984-851E-184C9F6BEA09}"/>
              </a:ext>
            </a:extLst>
          </p:cNvPr>
          <p:cNvSpPr/>
          <p:nvPr/>
        </p:nvSpPr>
        <p:spPr>
          <a:xfrm rot="-5520000">
            <a:off x="7125248" y="1210824"/>
            <a:ext cx="216223" cy="3885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3DD96763-6C5B-42E3-9992-FB58935C6441}"/>
              </a:ext>
            </a:extLst>
          </p:cNvPr>
          <p:cNvSpPr/>
          <p:nvPr/>
        </p:nvSpPr>
        <p:spPr>
          <a:xfrm rot="-5520000">
            <a:off x="9011654" y="388670"/>
            <a:ext cx="220515" cy="634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CC2BD669-A919-4987-A631-0F9D90AE65C6}"/>
              </a:ext>
            </a:extLst>
          </p:cNvPr>
          <p:cNvSpPr/>
          <p:nvPr/>
        </p:nvSpPr>
        <p:spPr>
          <a:xfrm rot="-5520000">
            <a:off x="6477114" y="1182182"/>
            <a:ext cx="216223" cy="392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E1B9646-3A72-497F-8FF6-C1940677C537}"/>
              </a:ext>
            </a:extLst>
          </p:cNvPr>
          <p:cNvSpPr/>
          <p:nvPr/>
        </p:nvSpPr>
        <p:spPr>
          <a:xfrm rot="-5520000">
            <a:off x="5055389" y="238663"/>
            <a:ext cx="244421" cy="80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574900AE-69CD-43F4-BBEB-FB2F67A6AC27}"/>
              </a:ext>
            </a:extLst>
          </p:cNvPr>
          <p:cNvSpPr/>
          <p:nvPr/>
        </p:nvSpPr>
        <p:spPr>
          <a:xfrm rot="-5520000">
            <a:off x="6251608" y="822404"/>
            <a:ext cx="216223" cy="585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6D61AD88-B81F-4856-AB27-B1B7951A919B}"/>
              </a:ext>
            </a:extLst>
          </p:cNvPr>
          <p:cNvSpPr/>
          <p:nvPr/>
        </p:nvSpPr>
        <p:spPr>
          <a:xfrm rot="-5520000">
            <a:off x="5939129" y="526516"/>
            <a:ext cx="177048"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6830D909-0B2D-42A4-BC03-899E2A298E29}"/>
              </a:ext>
            </a:extLst>
          </p:cNvPr>
          <p:cNvSpPr/>
          <p:nvPr/>
        </p:nvSpPr>
        <p:spPr>
          <a:xfrm rot="-5520000">
            <a:off x="5696608" y="414866"/>
            <a:ext cx="216223" cy="4826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C516B0B7-4583-45CB-9CE3-05C61AAA4ABE}"/>
              </a:ext>
            </a:extLst>
          </p:cNvPr>
          <p:cNvCxnSpPr/>
          <p:nvPr/>
        </p:nvCxnSpPr>
        <p:spPr>
          <a:xfrm flipV="1">
            <a:off x="7494531" y="718788"/>
            <a:ext cx="1311718" cy="33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3627F3-0C80-4032-816B-3CF882A0CF89}"/>
              </a:ext>
            </a:extLst>
          </p:cNvPr>
          <p:cNvCxnSpPr>
            <a:cxnSpLocks/>
            <a:endCxn id="5" idx="5"/>
          </p:cNvCxnSpPr>
          <p:nvPr/>
        </p:nvCxnSpPr>
        <p:spPr>
          <a:xfrm flipH="1">
            <a:off x="7876395" y="1233423"/>
            <a:ext cx="326995" cy="335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D7C95188-E5AE-4F1D-9068-FF23EE5EC6A2}"/>
              </a:ext>
            </a:extLst>
          </p:cNvPr>
          <p:cNvPicPr>
            <a:picLocks noChangeAspect="1"/>
          </p:cNvPicPr>
          <p:nvPr/>
        </p:nvPicPr>
        <p:blipFill>
          <a:blip r:embed="rId4"/>
          <a:stretch>
            <a:fillRect/>
          </a:stretch>
        </p:blipFill>
        <p:spPr>
          <a:xfrm>
            <a:off x="17775" y="0"/>
            <a:ext cx="4294918" cy="5105400"/>
          </a:xfrm>
          <a:prstGeom prst="rect">
            <a:avLst/>
          </a:prstGeom>
        </p:spPr>
      </p:pic>
      <p:sp>
        <p:nvSpPr>
          <p:cNvPr id="30" name="TextBox 29">
            <a:extLst>
              <a:ext uri="{FF2B5EF4-FFF2-40B4-BE49-F238E27FC236}">
                <a16:creationId xmlns:a16="http://schemas.microsoft.com/office/drawing/2014/main" id="{A096836A-B6BB-4046-AA3D-87FED70AF653}"/>
              </a:ext>
            </a:extLst>
          </p:cNvPr>
          <p:cNvSpPr txBox="1"/>
          <p:nvPr/>
        </p:nvSpPr>
        <p:spPr>
          <a:xfrm>
            <a:off x="17775" y="4611231"/>
            <a:ext cx="12174225"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putting out to sea from Troas, we ran a straight course to Samothrace, 	and on the day following to Neapolis;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from there to Philippi, which is a leading city of the district of Macedonia, 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colony; and we were staying in this city for some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95233" name="Action Button: Go Back or Previous 95232">
            <a:hlinkClick r:id="rId5" action="ppaction://hlinksldjump" highlightClick="1">
              <a:snd r:embed="rId6" name="arrow.wav"/>
            </a:hlinkClick>
            <a:extLst>
              <a:ext uri="{FF2B5EF4-FFF2-40B4-BE49-F238E27FC236}">
                <a16:creationId xmlns:a16="http://schemas.microsoft.com/office/drawing/2014/main" id="{8A2CC07C-8EE8-4EF6-9A1F-FCFE71B03A6D}"/>
              </a:ext>
            </a:extLst>
          </p:cNvPr>
          <p:cNvSpPr/>
          <p:nvPr/>
        </p:nvSpPr>
        <p:spPr>
          <a:xfrm>
            <a:off x="11081981" y="6428095"/>
            <a:ext cx="1037652" cy="37531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11AAD1BB-3C45-4389-B1F9-30EE5E55E6FA}"/>
              </a:ext>
            </a:extLst>
          </p:cNvPr>
          <p:cNvGrpSpPr/>
          <p:nvPr/>
        </p:nvGrpSpPr>
        <p:grpSpPr>
          <a:xfrm>
            <a:off x="2047875" y="1254115"/>
            <a:ext cx="8096250" cy="3419475"/>
            <a:chOff x="2047875" y="1296175"/>
            <a:chExt cx="8096250" cy="3419475"/>
          </a:xfrm>
        </p:grpSpPr>
        <p:pic>
          <p:nvPicPr>
            <p:cNvPr id="4" name="Picture 3">
              <a:extLst>
                <a:ext uri="{FF2B5EF4-FFF2-40B4-BE49-F238E27FC236}">
                  <a16:creationId xmlns:a16="http://schemas.microsoft.com/office/drawing/2014/main" id="{119ED59D-C796-406D-A6F7-EC4AB4100A17}"/>
                </a:ext>
              </a:extLst>
            </p:cNvPr>
            <p:cNvPicPr>
              <a:picLocks noChangeAspect="1"/>
            </p:cNvPicPr>
            <p:nvPr/>
          </p:nvPicPr>
          <p:blipFill>
            <a:blip r:embed="rId7"/>
            <a:stretch>
              <a:fillRect/>
            </a:stretch>
          </p:blipFill>
          <p:spPr>
            <a:xfrm>
              <a:off x="2047875" y="1296175"/>
              <a:ext cx="8096250" cy="3419475"/>
            </a:xfrm>
            <a:prstGeom prst="rect">
              <a:avLst/>
            </a:prstGeom>
          </p:spPr>
        </p:pic>
        <p:sp>
          <p:nvSpPr>
            <p:cNvPr id="18" name="TextBox 17">
              <a:extLst>
                <a:ext uri="{FF2B5EF4-FFF2-40B4-BE49-F238E27FC236}">
                  <a16:creationId xmlns:a16="http://schemas.microsoft.com/office/drawing/2014/main" id="{043CE6BB-B850-4251-87ED-7B52E26C6100}"/>
                </a:ext>
              </a:extLst>
            </p:cNvPr>
            <p:cNvSpPr txBox="1"/>
            <p:nvPr/>
          </p:nvSpPr>
          <p:spPr>
            <a:xfrm>
              <a:off x="2047875" y="4181847"/>
              <a:ext cx="8096250"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Island of Samothrace</a:t>
              </a:r>
            </a:p>
          </p:txBody>
        </p:sp>
      </p:grpSp>
      <p:grpSp>
        <p:nvGrpSpPr>
          <p:cNvPr id="17" name="Group 16">
            <a:extLst>
              <a:ext uri="{FF2B5EF4-FFF2-40B4-BE49-F238E27FC236}">
                <a16:creationId xmlns:a16="http://schemas.microsoft.com/office/drawing/2014/main" id="{1160EDD9-958D-4216-B786-B0B8642CB005}"/>
              </a:ext>
            </a:extLst>
          </p:cNvPr>
          <p:cNvGrpSpPr/>
          <p:nvPr/>
        </p:nvGrpSpPr>
        <p:grpSpPr>
          <a:xfrm>
            <a:off x="2565779" y="0"/>
            <a:ext cx="7059234" cy="4699424"/>
            <a:chOff x="2565779" y="10"/>
            <a:chExt cx="7059234" cy="4699424"/>
          </a:xfrm>
        </p:grpSpPr>
        <p:pic>
          <p:nvPicPr>
            <p:cNvPr id="14" name="Picture 13">
              <a:extLst>
                <a:ext uri="{FF2B5EF4-FFF2-40B4-BE49-F238E27FC236}">
                  <a16:creationId xmlns:a16="http://schemas.microsoft.com/office/drawing/2014/main" id="{8AEC595C-80D3-4570-A88D-355D40F5B72A}"/>
                </a:ext>
              </a:extLst>
            </p:cNvPr>
            <p:cNvPicPr>
              <a:picLocks noChangeAspect="1"/>
            </p:cNvPicPr>
            <p:nvPr/>
          </p:nvPicPr>
          <p:blipFill>
            <a:blip r:embed="rId8"/>
            <a:stretch>
              <a:fillRect/>
            </a:stretch>
          </p:blipFill>
          <p:spPr>
            <a:xfrm>
              <a:off x="2566988" y="10"/>
              <a:ext cx="7058025" cy="4685443"/>
            </a:xfrm>
            <a:prstGeom prst="rect">
              <a:avLst/>
            </a:prstGeom>
          </p:spPr>
        </p:pic>
        <p:sp>
          <p:nvSpPr>
            <p:cNvPr id="15" name="TextBox 14">
              <a:extLst>
                <a:ext uri="{FF2B5EF4-FFF2-40B4-BE49-F238E27FC236}">
                  <a16:creationId xmlns:a16="http://schemas.microsoft.com/office/drawing/2014/main" id="{EF350E35-59C2-4308-A615-C69E4A99C2AD}"/>
                </a:ext>
              </a:extLst>
            </p:cNvPr>
            <p:cNvSpPr txBox="1"/>
            <p:nvPr/>
          </p:nvSpPr>
          <p:spPr>
            <a:xfrm>
              <a:off x="2565779" y="4176214"/>
              <a:ext cx="7028597"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Ancient Ruins At Neapolis</a:t>
              </a:r>
            </a:p>
          </p:txBody>
        </p:sp>
      </p:grpSp>
      <p:grpSp>
        <p:nvGrpSpPr>
          <p:cNvPr id="24" name="Group 23">
            <a:extLst>
              <a:ext uri="{FF2B5EF4-FFF2-40B4-BE49-F238E27FC236}">
                <a16:creationId xmlns:a16="http://schemas.microsoft.com/office/drawing/2014/main" id="{97DA4C94-0F25-4A28-93DE-609EA597092D}"/>
              </a:ext>
            </a:extLst>
          </p:cNvPr>
          <p:cNvGrpSpPr/>
          <p:nvPr/>
        </p:nvGrpSpPr>
        <p:grpSpPr>
          <a:xfrm>
            <a:off x="3647694" y="0"/>
            <a:ext cx="4896612" cy="4772597"/>
            <a:chOff x="3647694" y="7"/>
            <a:chExt cx="4896612" cy="4772597"/>
          </a:xfrm>
        </p:grpSpPr>
        <p:pic>
          <p:nvPicPr>
            <p:cNvPr id="21" name="Picture 20">
              <a:extLst>
                <a:ext uri="{FF2B5EF4-FFF2-40B4-BE49-F238E27FC236}">
                  <a16:creationId xmlns:a16="http://schemas.microsoft.com/office/drawing/2014/main" id="{71648308-2A96-4F71-840F-4CDDF2A0AF16}"/>
                </a:ext>
              </a:extLst>
            </p:cNvPr>
            <p:cNvPicPr>
              <a:picLocks noChangeAspect="1"/>
            </p:cNvPicPr>
            <p:nvPr/>
          </p:nvPicPr>
          <p:blipFill>
            <a:blip r:embed="rId9"/>
            <a:stretch>
              <a:fillRect/>
            </a:stretch>
          </p:blipFill>
          <p:spPr>
            <a:xfrm>
              <a:off x="3647694" y="7"/>
              <a:ext cx="4896612" cy="4772597"/>
            </a:xfrm>
            <a:prstGeom prst="rect">
              <a:avLst/>
            </a:prstGeom>
          </p:spPr>
        </p:pic>
        <p:sp>
          <p:nvSpPr>
            <p:cNvPr id="23" name="TextBox 22">
              <a:extLst>
                <a:ext uri="{FF2B5EF4-FFF2-40B4-BE49-F238E27FC236}">
                  <a16:creationId xmlns:a16="http://schemas.microsoft.com/office/drawing/2014/main" id="{3CFCF303-811C-4B13-BC70-5AB75FC95255}"/>
                </a:ext>
              </a:extLst>
            </p:cNvPr>
            <p:cNvSpPr txBox="1"/>
            <p:nvPr/>
          </p:nvSpPr>
          <p:spPr>
            <a:xfrm>
              <a:off x="3647694" y="4225582"/>
              <a:ext cx="4896612"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Neapolis</a:t>
              </a:r>
            </a:p>
          </p:txBody>
        </p:sp>
      </p:grpSp>
      <p:grpSp>
        <p:nvGrpSpPr>
          <p:cNvPr id="95234" name="Group 95233">
            <a:extLst>
              <a:ext uri="{FF2B5EF4-FFF2-40B4-BE49-F238E27FC236}">
                <a16:creationId xmlns:a16="http://schemas.microsoft.com/office/drawing/2014/main" id="{747734B2-1232-4598-97E8-B06796B0A367}"/>
              </a:ext>
            </a:extLst>
          </p:cNvPr>
          <p:cNvGrpSpPr/>
          <p:nvPr/>
        </p:nvGrpSpPr>
        <p:grpSpPr>
          <a:xfrm>
            <a:off x="2926080" y="0"/>
            <a:ext cx="6339840" cy="4754880"/>
            <a:chOff x="2926080" y="0"/>
            <a:chExt cx="6339840" cy="4754880"/>
          </a:xfrm>
        </p:grpSpPr>
        <p:pic>
          <p:nvPicPr>
            <p:cNvPr id="25" name="Picture 24">
              <a:extLst>
                <a:ext uri="{FF2B5EF4-FFF2-40B4-BE49-F238E27FC236}">
                  <a16:creationId xmlns:a16="http://schemas.microsoft.com/office/drawing/2014/main" id="{44571B22-F206-498D-888D-02FEE0875607}"/>
                </a:ext>
              </a:extLst>
            </p:cNvPr>
            <p:cNvPicPr>
              <a:picLocks noChangeAspect="1"/>
            </p:cNvPicPr>
            <p:nvPr/>
          </p:nvPicPr>
          <p:blipFill>
            <a:blip r:embed="rId10"/>
            <a:stretch>
              <a:fillRect/>
            </a:stretch>
          </p:blipFill>
          <p:spPr>
            <a:xfrm>
              <a:off x="2926080" y="0"/>
              <a:ext cx="6339840" cy="4754880"/>
            </a:xfrm>
            <a:prstGeom prst="rect">
              <a:avLst/>
            </a:prstGeom>
          </p:spPr>
        </p:pic>
        <p:sp>
          <p:nvSpPr>
            <p:cNvPr id="26" name="TextBox 25">
              <a:extLst>
                <a:ext uri="{FF2B5EF4-FFF2-40B4-BE49-F238E27FC236}">
                  <a16:creationId xmlns:a16="http://schemas.microsoft.com/office/drawing/2014/main" id="{BD58B2D8-0262-45EC-B5CA-3DD52D0B274D}"/>
                </a:ext>
              </a:extLst>
            </p:cNvPr>
            <p:cNvSpPr txBox="1"/>
            <p:nvPr/>
          </p:nvSpPr>
          <p:spPr>
            <a:xfrm>
              <a:off x="2926080" y="4230804"/>
              <a:ext cx="6339840"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Ancient Ruins At Philippi</a:t>
              </a:r>
            </a:p>
          </p:txBody>
        </p:sp>
      </p:grpSp>
    </p:spTree>
    <p:extLst>
      <p:ext uri="{BB962C8B-B14F-4D97-AF65-F5344CB8AC3E}">
        <p14:creationId xmlns:p14="http://schemas.microsoft.com/office/powerpoint/2010/main" val="122515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fltVal val="0"/>
                                          </p:val>
                                        </p:tav>
                                      </p:tavLst>
                                    </p:anim>
                                    <p:anim calcmode="lin" valueType="num">
                                      <p:cBhvr>
                                        <p:cTn id="18" dur="500"/>
                                        <p:tgtEl>
                                          <p:spTgt spid="19"/>
                                        </p:tgtEl>
                                        <p:attrNameLst>
                                          <p:attrName>ppt_h</p:attrName>
                                        </p:attrNameLst>
                                      </p:cBhvr>
                                      <p:tavLst>
                                        <p:tav tm="0">
                                          <p:val>
                                            <p:strVal val="ppt_h"/>
                                          </p:val>
                                        </p:tav>
                                        <p:tav tm="100000">
                                          <p:val>
                                            <p:fltVal val="0"/>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24"/>
                                        </p:tgtEl>
                                        <p:attrNameLst>
                                          <p:attrName>ppt_w</p:attrName>
                                        </p:attrNameLst>
                                      </p:cBhvr>
                                      <p:tavLst>
                                        <p:tav tm="0">
                                          <p:val>
                                            <p:strVal val="ppt_w"/>
                                          </p:val>
                                        </p:tav>
                                        <p:tav tm="100000">
                                          <p:val>
                                            <p:fltVal val="0"/>
                                          </p:val>
                                        </p:tav>
                                      </p:tavLst>
                                    </p:anim>
                                    <p:anim calcmode="lin" valueType="num">
                                      <p:cBhvr>
                                        <p:cTn id="36" dur="500"/>
                                        <p:tgtEl>
                                          <p:spTgt spid="24"/>
                                        </p:tgtEl>
                                        <p:attrNameLst>
                                          <p:attrName>ppt_h</p:attrName>
                                        </p:attrNameLst>
                                      </p:cBhvr>
                                      <p:tavLst>
                                        <p:tav tm="0">
                                          <p:val>
                                            <p:strVal val="ppt_h"/>
                                          </p:val>
                                        </p:tav>
                                        <p:tav tm="100000">
                                          <p:val>
                                            <p:fltVal val="0"/>
                                          </p:val>
                                        </p:tav>
                                      </p:tavLst>
                                    </p:anim>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95234"/>
                                        </p:tgtEl>
                                        <p:attrNameLst>
                                          <p:attrName>style.visibility</p:attrName>
                                        </p:attrNameLst>
                                      </p:cBhvr>
                                      <p:to>
                                        <p:strVal val="visible"/>
                                      </p:to>
                                    </p:set>
                                    <p:anim calcmode="lin" valueType="num">
                                      <p:cBhvr>
                                        <p:cTn id="61" dur="500" fill="hold"/>
                                        <p:tgtEl>
                                          <p:spTgt spid="95234"/>
                                        </p:tgtEl>
                                        <p:attrNameLst>
                                          <p:attrName>ppt_w</p:attrName>
                                        </p:attrNameLst>
                                      </p:cBhvr>
                                      <p:tavLst>
                                        <p:tav tm="0">
                                          <p:val>
                                            <p:fltVal val="0"/>
                                          </p:val>
                                        </p:tav>
                                        <p:tav tm="100000">
                                          <p:val>
                                            <p:strVal val="#ppt_w"/>
                                          </p:val>
                                        </p:tav>
                                      </p:tavLst>
                                    </p:anim>
                                    <p:anim calcmode="lin" valueType="num">
                                      <p:cBhvr>
                                        <p:cTn id="62" dur="500" fill="hold"/>
                                        <p:tgtEl>
                                          <p:spTgt spid="95234"/>
                                        </p:tgtEl>
                                        <p:attrNameLst>
                                          <p:attrName>ppt_h</p:attrName>
                                        </p:attrNameLst>
                                      </p:cBhvr>
                                      <p:tavLst>
                                        <p:tav tm="0">
                                          <p:val>
                                            <p:fltVal val="0"/>
                                          </p:val>
                                        </p:tav>
                                        <p:tav tm="100000">
                                          <p:val>
                                            <p:strVal val="#ppt_h"/>
                                          </p:val>
                                        </p:tav>
                                      </p:tavLst>
                                    </p:anim>
                                    <p:animEffect transition="in" filter="fade">
                                      <p:cBhvr>
                                        <p:cTn id="63" dur="500"/>
                                        <p:tgtEl>
                                          <p:spTgt spid="952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95234"/>
                                        </p:tgtEl>
                                        <p:attrNameLst>
                                          <p:attrName>ppt_w</p:attrName>
                                        </p:attrNameLst>
                                      </p:cBhvr>
                                      <p:tavLst>
                                        <p:tav tm="0">
                                          <p:val>
                                            <p:strVal val="ppt_w"/>
                                          </p:val>
                                        </p:tav>
                                        <p:tav tm="100000">
                                          <p:val>
                                            <p:fltVal val="0"/>
                                          </p:val>
                                        </p:tav>
                                      </p:tavLst>
                                    </p:anim>
                                    <p:anim calcmode="lin" valueType="num">
                                      <p:cBhvr>
                                        <p:cTn id="68" dur="500"/>
                                        <p:tgtEl>
                                          <p:spTgt spid="95234"/>
                                        </p:tgtEl>
                                        <p:attrNameLst>
                                          <p:attrName>ppt_h</p:attrName>
                                        </p:attrNameLst>
                                      </p:cBhvr>
                                      <p:tavLst>
                                        <p:tav tm="0">
                                          <p:val>
                                            <p:strVal val="ppt_h"/>
                                          </p:val>
                                        </p:tav>
                                        <p:tav tm="100000">
                                          <p:val>
                                            <p:fltVal val="0"/>
                                          </p:val>
                                        </p:tav>
                                      </p:tavLst>
                                    </p:anim>
                                    <p:animEffect transition="out" filter="fade">
                                      <p:cBhvr>
                                        <p:cTn id="69" dur="500"/>
                                        <p:tgtEl>
                                          <p:spTgt spid="95234"/>
                                        </p:tgtEl>
                                      </p:cBhvr>
                                    </p:animEffect>
                                    <p:set>
                                      <p:cBhvr>
                                        <p:cTn id="70" dur="1" fill="hold">
                                          <p:stCondLst>
                                            <p:cond delay="499"/>
                                          </p:stCondLst>
                                        </p:cTn>
                                        <p:tgtEl>
                                          <p:spTgt spid="95234"/>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95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523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 name="Picture 95231">
            <a:extLst>
              <a:ext uri="{FF2B5EF4-FFF2-40B4-BE49-F238E27FC236}">
                <a16:creationId xmlns:a16="http://schemas.microsoft.com/office/drawing/2014/main" id="{30BC12F6-E354-4F9D-B16F-0E1C4617139A}"/>
              </a:ext>
            </a:extLst>
          </p:cNvPr>
          <p:cNvPicPr>
            <a:picLocks noChangeAspect="1"/>
          </p:cNvPicPr>
          <p:nvPr/>
        </p:nvPicPr>
        <p:blipFill>
          <a:blip r:embed="rId3"/>
          <a:stretch>
            <a:fillRect/>
          </a:stretch>
        </p:blipFill>
        <p:spPr>
          <a:xfrm>
            <a:off x="2" y="0"/>
            <a:ext cx="4307205" cy="5791200"/>
          </a:xfrm>
          <a:prstGeom prst="rect">
            <a:avLst/>
          </a:prstGeom>
        </p:spPr>
      </p:pic>
      <p:pic>
        <p:nvPicPr>
          <p:cNvPr id="22" name="Picture 2" descr="http://searchingthescriptures.net/images/maps/120.jpg">
            <a:extLst>
              <a:ext uri="{FF2B5EF4-FFF2-40B4-BE49-F238E27FC236}">
                <a16:creationId xmlns:a16="http://schemas.microsoft.com/office/drawing/2014/main" id="{46D36568-90C6-4CCE-B936-FD2B357643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4" t="1707" r="2685" b="3100"/>
          <a:stretch/>
        </p:blipFill>
        <p:spPr bwMode="auto">
          <a:xfrm>
            <a:off x="4291482" y="-2"/>
            <a:ext cx="7900518" cy="68612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04327AC-C118-4E2D-861A-A3C2D65DBFF3}"/>
              </a:ext>
            </a:extLst>
          </p:cNvPr>
          <p:cNvSpPr/>
          <p:nvPr/>
        </p:nvSpPr>
        <p:spPr>
          <a:xfrm rot="2460000">
            <a:off x="8335179" y="1940023"/>
            <a:ext cx="216223"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626CEE16-3D3E-4357-95E1-F47706B86631}"/>
              </a:ext>
            </a:extLst>
          </p:cNvPr>
          <p:cNvSpPr/>
          <p:nvPr/>
        </p:nvSpPr>
        <p:spPr>
          <a:xfrm rot="-1860000">
            <a:off x="9324290" y="1187550"/>
            <a:ext cx="1048568" cy="32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430D4302-3662-4862-A87E-3049733C4821}"/>
              </a:ext>
            </a:extLst>
          </p:cNvPr>
          <p:cNvSpPr/>
          <p:nvPr/>
        </p:nvSpPr>
        <p:spPr>
          <a:xfrm rot="-5520000">
            <a:off x="7609616" y="1423674"/>
            <a:ext cx="217211" cy="455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6C7C171D-AB8B-4984-851E-184C9F6BEA09}"/>
              </a:ext>
            </a:extLst>
          </p:cNvPr>
          <p:cNvSpPr/>
          <p:nvPr/>
        </p:nvSpPr>
        <p:spPr>
          <a:xfrm rot="-5520000">
            <a:off x="7125248" y="1210824"/>
            <a:ext cx="216223" cy="3885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3DD96763-6C5B-42E3-9992-FB58935C6441}"/>
              </a:ext>
            </a:extLst>
          </p:cNvPr>
          <p:cNvSpPr/>
          <p:nvPr/>
        </p:nvSpPr>
        <p:spPr>
          <a:xfrm rot="-5520000">
            <a:off x="9011654" y="388670"/>
            <a:ext cx="220515" cy="634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CC2BD669-A919-4987-A631-0F9D90AE65C6}"/>
              </a:ext>
            </a:extLst>
          </p:cNvPr>
          <p:cNvSpPr/>
          <p:nvPr/>
        </p:nvSpPr>
        <p:spPr>
          <a:xfrm rot="-5520000">
            <a:off x="6477114" y="1182182"/>
            <a:ext cx="216223" cy="3925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E1B9646-3A72-497F-8FF6-C1940677C537}"/>
              </a:ext>
            </a:extLst>
          </p:cNvPr>
          <p:cNvSpPr/>
          <p:nvPr/>
        </p:nvSpPr>
        <p:spPr>
          <a:xfrm rot="-5520000">
            <a:off x="5055389" y="238663"/>
            <a:ext cx="244421" cy="804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574900AE-69CD-43F4-BBEB-FB2F67A6AC27}"/>
              </a:ext>
            </a:extLst>
          </p:cNvPr>
          <p:cNvSpPr/>
          <p:nvPr/>
        </p:nvSpPr>
        <p:spPr>
          <a:xfrm rot="-5520000">
            <a:off x="6251608" y="822404"/>
            <a:ext cx="216223" cy="585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6D61AD88-B81F-4856-AB27-B1B7951A919B}"/>
              </a:ext>
            </a:extLst>
          </p:cNvPr>
          <p:cNvSpPr/>
          <p:nvPr/>
        </p:nvSpPr>
        <p:spPr>
          <a:xfrm rot="-5520000">
            <a:off x="5939129" y="526516"/>
            <a:ext cx="177048"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6830D909-0B2D-42A4-BC03-899E2A298E29}"/>
              </a:ext>
            </a:extLst>
          </p:cNvPr>
          <p:cNvSpPr/>
          <p:nvPr/>
        </p:nvSpPr>
        <p:spPr>
          <a:xfrm rot="-5520000">
            <a:off x="5696608" y="414866"/>
            <a:ext cx="216223" cy="4826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C516B0B7-4583-45CB-9CE3-05C61AAA4ABE}"/>
              </a:ext>
            </a:extLst>
          </p:cNvPr>
          <p:cNvCxnSpPr/>
          <p:nvPr/>
        </p:nvCxnSpPr>
        <p:spPr>
          <a:xfrm flipV="1">
            <a:off x="7494531" y="718788"/>
            <a:ext cx="1311718" cy="33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3627F3-0C80-4032-816B-3CF882A0CF89}"/>
              </a:ext>
            </a:extLst>
          </p:cNvPr>
          <p:cNvCxnSpPr>
            <a:cxnSpLocks/>
            <a:endCxn id="5" idx="5"/>
          </p:cNvCxnSpPr>
          <p:nvPr/>
        </p:nvCxnSpPr>
        <p:spPr>
          <a:xfrm flipH="1">
            <a:off x="7876395" y="1233423"/>
            <a:ext cx="326995" cy="335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E024430-AE4A-49FA-9EBB-CBECA3468B09}"/>
              </a:ext>
            </a:extLst>
          </p:cNvPr>
          <p:cNvSpPr/>
          <p:nvPr/>
        </p:nvSpPr>
        <p:spPr>
          <a:xfrm>
            <a:off x="7167283" y="1691731"/>
            <a:ext cx="641877" cy="16931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B8059F42-491B-43C1-BB20-8025D484A5C2}"/>
              </a:ext>
            </a:extLst>
          </p:cNvPr>
          <p:cNvPicPr>
            <a:picLocks noChangeAspect="1"/>
          </p:cNvPicPr>
          <p:nvPr/>
        </p:nvPicPr>
        <p:blipFill>
          <a:blip r:embed="rId5"/>
          <a:stretch>
            <a:fillRect/>
          </a:stretch>
        </p:blipFill>
        <p:spPr>
          <a:xfrm>
            <a:off x="4307207" y="0"/>
            <a:ext cx="7884793" cy="6221122"/>
          </a:xfrm>
          <a:prstGeom prst="rect">
            <a:avLst/>
          </a:prstGeom>
        </p:spPr>
      </p:pic>
      <p:sp>
        <p:nvSpPr>
          <p:cNvPr id="28" name="TextBox 27">
            <a:extLst>
              <a:ext uri="{FF2B5EF4-FFF2-40B4-BE49-F238E27FC236}">
                <a16:creationId xmlns:a16="http://schemas.microsoft.com/office/drawing/2014/main" id="{285FDE0C-CF07-4EE7-9C29-2C5C2010F4E6}"/>
              </a:ext>
            </a:extLst>
          </p:cNvPr>
          <p:cNvSpPr txBox="1"/>
          <p:nvPr/>
        </p:nvSpPr>
        <p:spPr>
          <a:xfrm>
            <a:off x="-26036" y="5042118"/>
            <a:ext cx="12218036" cy="181588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began 	speaking to the women who had assembled. </a:t>
            </a:r>
          </a:p>
        </p:txBody>
      </p:sp>
      <p:sp>
        <p:nvSpPr>
          <p:cNvPr id="29" name="TextBox 28">
            <a:extLst>
              <a:ext uri="{FF2B5EF4-FFF2-40B4-BE49-F238E27FC236}">
                <a16:creationId xmlns:a16="http://schemas.microsoft.com/office/drawing/2014/main" id="{4805BB82-E456-4A85-ACCC-85B95195F571}"/>
              </a:ext>
            </a:extLst>
          </p:cNvPr>
          <p:cNvSpPr txBox="1"/>
          <p:nvPr/>
        </p:nvSpPr>
        <p:spPr>
          <a:xfrm>
            <a:off x="58271" y="5513060"/>
            <a:ext cx="12075459" cy="1384995"/>
          </a:xfrm>
          <a:prstGeom prst="rect">
            <a:avLst/>
          </a:prstGeom>
          <a:solidFill>
            <a:srgbClr val="FFFFCC"/>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the 	things spoken by Paul.</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35" name="Picture 34">
            <a:extLst>
              <a:ext uri="{FF2B5EF4-FFF2-40B4-BE49-F238E27FC236}">
                <a16:creationId xmlns:a16="http://schemas.microsoft.com/office/drawing/2014/main" id="{9D3A4810-A144-4D1F-8493-D5B114EAACEA}"/>
              </a:ext>
            </a:extLst>
          </p:cNvPr>
          <p:cNvPicPr>
            <a:picLocks noChangeAspect="1"/>
          </p:cNvPicPr>
          <p:nvPr/>
        </p:nvPicPr>
        <p:blipFill>
          <a:blip r:embed="rId6"/>
          <a:stretch>
            <a:fillRect/>
          </a:stretch>
        </p:blipFill>
        <p:spPr>
          <a:xfrm>
            <a:off x="4195482" y="-2"/>
            <a:ext cx="7996518" cy="5038725"/>
          </a:xfrm>
          <a:prstGeom prst="rect">
            <a:avLst/>
          </a:prstGeom>
        </p:spPr>
      </p:pic>
    </p:spTree>
    <p:extLst>
      <p:ext uri="{BB962C8B-B14F-4D97-AF65-F5344CB8AC3E}">
        <p14:creationId xmlns:p14="http://schemas.microsoft.com/office/powerpoint/2010/main" val="18060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36"/>
                                        </p:tgtEl>
                                        <p:attrNameLst>
                                          <p:attrName>ppt_w</p:attrName>
                                        </p:attrNameLst>
                                      </p:cBhvr>
                                      <p:tavLst>
                                        <p:tav tm="0">
                                          <p:val>
                                            <p:strVal val="ppt_w"/>
                                          </p:val>
                                        </p:tav>
                                        <p:tav tm="100000">
                                          <p:val>
                                            <p:fltVal val="0"/>
                                          </p:val>
                                        </p:tav>
                                      </p:tavLst>
                                    </p:anim>
                                    <p:anim calcmode="lin" valueType="num">
                                      <p:cBhvr>
                                        <p:cTn id="24" dur="500"/>
                                        <p:tgtEl>
                                          <p:spTgt spid="36"/>
                                        </p:tgtEl>
                                        <p:attrNameLst>
                                          <p:attrName>ppt_h</p:attrName>
                                        </p:attrNameLst>
                                      </p:cBhvr>
                                      <p:tavLst>
                                        <p:tav tm="0">
                                          <p:val>
                                            <p:strVal val="ppt_h"/>
                                          </p:val>
                                        </p:tav>
                                        <p:tav tm="100000">
                                          <p:val>
                                            <p:fltVal val="0"/>
                                          </p:val>
                                        </p:tav>
                                      </p:tavLst>
                                    </p:anim>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35"/>
                                        </p:tgtEl>
                                        <p:attrNameLst>
                                          <p:attrName>ppt_w</p:attrName>
                                        </p:attrNameLst>
                                      </p:cBhvr>
                                      <p:tavLst>
                                        <p:tav tm="0">
                                          <p:val>
                                            <p:strVal val="ppt_w"/>
                                          </p:val>
                                        </p:tav>
                                        <p:tav tm="100000">
                                          <p:val>
                                            <p:fltVal val="0"/>
                                          </p:val>
                                        </p:tav>
                                      </p:tavLst>
                                    </p:anim>
                                    <p:anim calcmode="lin" valueType="num">
                                      <p:cBhvr>
                                        <p:cTn id="29" dur="500"/>
                                        <p:tgtEl>
                                          <p:spTgt spid="35"/>
                                        </p:tgtEl>
                                        <p:attrNameLst>
                                          <p:attrName>ppt_h</p:attrName>
                                        </p:attrNameLst>
                                      </p:cBhvr>
                                      <p:tavLst>
                                        <p:tav tm="0">
                                          <p:val>
                                            <p:strVal val="ppt_h"/>
                                          </p:val>
                                        </p:tav>
                                        <p:tav tm="100000">
                                          <p:val>
                                            <p:fltVal val="0"/>
                                          </p:val>
                                        </p:tav>
                                      </p:tavLst>
                                    </p:anim>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2027801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21A25-6689-406D-A93C-199E37D3598A}"/>
              </a:ext>
            </a:extLst>
          </p:cNvPr>
          <p:cNvSpPr txBox="1"/>
          <p:nvPr/>
        </p:nvSpPr>
        <p:spPr>
          <a:xfrm>
            <a:off x="1" y="0"/>
            <a:ext cx="12192000" cy="6647974"/>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THE CONVERSION OF LYDIA AND HER HOUSEHOLD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Paul began speaking to the women: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Acts 16:10; 1Cor 15:1-8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The Gospel is Facts to be believed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Lydia a worshipper of God was listening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 Lord opened her heart to 			respond. How did the Lord open her heart? By the Gospel message she was 				listening to: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Heb 4:11-13; Acts 2:4, 37; 8:4-6; Acts 11:12-14; 	Acts 15:7;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Acts 7:51-52; Ro 10:14-17; Ro 1:16</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The Gospel is commands to be obeyed:</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Acts 6:7; Ro 2:8; 2Thess 1:8; 1Pet 4:17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Lydia obeyed the gospel in the waters of baptism: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Acts 16:15; 2:37-38, 41;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Acts 8:12, 35-38</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continued obedience –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Ro 1:1-5; Phil 2:12-14;</a:t>
            </a:r>
            <a:r>
              <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1Pet 1:14-16</a:t>
            </a:r>
            <a:endParaRPr kumimoji="0" lang="en-US" sz="28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 The Gospel is promises to be received:</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Mk 16:16; Acts 2:38; Ro 6:23;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Act 26:6-8; 1Jn 2:25</a:t>
            </a:r>
          </a:p>
        </p:txBody>
      </p:sp>
      <p:sp>
        <p:nvSpPr>
          <p:cNvPr id="3" name="TextBox 2">
            <a:extLst>
              <a:ext uri="{FF2B5EF4-FFF2-40B4-BE49-F238E27FC236}">
                <a16:creationId xmlns:a16="http://schemas.microsoft.com/office/drawing/2014/main" id="{2BE6387B-4C5C-4B8E-A87C-9350F7BA61BA}"/>
              </a:ext>
            </a:extLst>
          </p:cNvPr>
          <p:cNvSpPr txBox="1"/>
          <p:nvPr/>
        </p:nvSpPr>
        <p:spPr>
          <a:xfrm>
            <a:off x="0" y="3964900"/>
            <a:ext cx="12192000" cy="2893100"/>
          </a:xfrm>
          <a:prstGeom prst="rect">
            <a:avLst/>
          </a:prstGeom>
          <a:solidFill>
            <a:schemeClr val="bg1"/>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16:13-14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began speaking 	to the women who had assembled.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the things spoken by 	Paul. </a:t>
            </a:r>
          </a:p>
        </p:txBody>
      </p:sp>
      <p:sp>
        <p:nvSpPr>
          <p:cNvPr id="5" name="TextBox 4">
            <a:extLst>
              <a:ext uri="{FF2B5EF4-FFF2-40B4-BE49-F238E27FC236}">
                <a16:creationId xmlns:a16="http://schemas.microsoft.com/office/drawing/2014/main" id="{9C9CDA1B-8F1A-4E50-839D-75843D666273}"/>
              </a:ext>
            </a:extLst>
          </p:cNvPr>
          <p:cNvSpPr txBox="1"/>
          <p:nvPr/>
        </p:nvSpPr>
        <p:spPr>
          <a:xfrm>
            <a:off x="0" y="1169894"/>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he had seen the vision, immediately we sought to go into Macedonia, 	concluding that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had called us to preach the gospel to them. </a:t>
            </a:r>
          </a:p>
        </p:txBody>
      </p:sp>
      <p:sp>
        <p:nvSpPr>
          <p:cNvPr id="8" name="TextBox 7">
            <a:extLst>
              <a:ext uri="{FF2B5EF4-FFF2-40B4-BE49-F238E27FC236}">
                <a16:creationId xmlns:a16="http://schemas.microsoft.com/office/drawing/2014/main" id="{3CEEBEF8-E1FA-4466-B483-D44D1E36C26D}"/>
              </a:ext>
            </a:extLst>
          </p:cNvPr>
          <p:cNvSpPr txBox="1"/>
          <p:nvPr/>
        </p:nvSpPr>
        <p:spPr>
          <a:xfrm>
            <a:off x="0" y="3720359"/>
            <a:ext cx="12191999" cy="2677656"/>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4:11-13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let us be diligent to enter that rest, so that no one will fall, through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following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same example of disobedience.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word of God is living and active and sharper than any two-edged sword, 	and piercing as far as the division of soul and spirit, of both joints and marrow, 	and able to judge the thoughts and intentions of the heart.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9" name="TextBox 8">
            <a:extLst>
              <a:ext uri="{FF2B5EF4-FFF2-40B4-BE49-F238E27FC236}">
                <a16:creationId xmlns:a16="http://schemas.microsoft.com/office/drawing/2014/main" id="{24619946-27E7-4A3A-90AE-64293E9BC956}"/>
              </a:ext>
            </a:extLst>
          </p:cNvPr>
          <p:cNvSpPr txBox="1"/>
          <p:nvPr/>
        </p:nvSpPr>
        <p:spPr>
          <a:xfrm>
            <a:off x="0" y="4249271"/>
            <a:ext cx="12192000" cy="227754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is no creature hidden from His sight, but all things are open and laid 	bare to the eyes of Him with whom we have to do.</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A4E24F3-7AE5-4C7D-BE87-B312C813AA87}"/>
              </a:ext>
            </a:extLst>
          </p:cNvPr>
          <p:cNvSpPr txBox="1"/>
          <p:nvPr/>
        </p:nvSpPr>
        <p:spPr>
          <a:xfrm>
            <a:off x="0" y="3720359"/>
            <a:ext cx="12191999" cy="290848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were all filled with the Holy Spirit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 to speak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other 	tongues,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 Spirit was giving them utterance.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pierced to the heart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said to Peter 	and the rest of the apostles,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what shall we do?" </a:t>
            </a:r>
          </a:p>
        </p:txBody>
      </p:sp>
      <p:sp>
        <p:nvSpPr>
          <p:cNvPr id="11" name="TextBox 10">
            <a:extLst>
              <a:ext uri="{FF2B5EF4-FFF2-40B4-BE49-F238E27FC236}">
                <a16:creationId xmlns:a16="http://schemas.microsoft.com/office/drawing/2014/main" id="{C7293EF9-FF6A-4313-B944-9A467C8E1318}"/>
              </a:ext>
            </a:extLst>
          </p:cNvPr>
          <p:cNvSpPr txBox="1"/>
          <p:nvPr/>
        </p:nvSpPr>
        <p:spPr>
          <a:xfrm>
            <a:off x="0" y="3720359"/>
            <a:ext cx="12191999"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8:4-6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those who had been scattered went about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preaching the word.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proclaiming Christ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crowds with one accord were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giving attention to what was said by Philip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they heard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saw the signs which he was performing. </a:t>
            </a:r>
          </a:p>
        </p:txBody>
      </p:sp>
      <p:sp>
        <p:nvSpPr>
          <p:cNvPr id="12" name="TextBox 11">
            <a:extLst>
              <a:ext uri="{FF2B5EF4-FFF2-40B4-BE49-F238E27FC236}">
                <a16:creationId xmlns:a16="http://schemas.microsoft.com/office/drawing/2014/main" id="{E1C60F08-67A6-4ABA-B535-A80E26FB2FC5}"/>
              </a:ext>
            </a:extLst>
          </p:cNvPr>
          <p:cNvSpPr txBox="1"/>
          <p:nvPr/>
        </p:nvSpPr>
        <p:spPr>
          <a:xfrm>
            <a:off x="0" y="3706912"/>
            <a:ext cx="12191999"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11:12-14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Spirit told me to go with them without misgivings. These six brethren also 	went with me and we entered the man's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reported to us how he had seen the angel standing in his house, and 	saying, 'Send to Joppa and have Simon, who is also called Peter, brought here;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speak words to you by which you will be saved,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and all your 	household.'</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962975A5-21C3-4BEA-9765-C537CC2B5DEB}"/>
              </a:ext>
            </a:extLst>
          </p:cNvPr>
          <p:cNvSpPr txBox="1"/>
          <p:nvPr/>
        </p:nvSpPr>
        <p:spPr>
          <a:xfrm>
            <a:off x="0" y="3706912"/>
            <a:ext cx="12191999"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you 	know that in the early days God made a choice among you, that by my mouth the 	Gentiles would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of the gospel and believe. </a:t>
            </a:r>
          </a:p>
        </p:txBody>
      </p:sp>
      <p:sp>
        <p:nvSpPr>
          <p:cNvPr id="14" name="TextBox 13">
            <a:extLst>
              <a:ext uri="{FF2B5EF4-FFF2-40B4-BE49-F238E27FC236}">
                <a16:creationId xmlns:a16="http://schemas.microsoft.com/office/drawing/2014/main" id="{29CA0637-7928-480B-B0BA-9A936746877C}"/>
              </a:ext>
            </a:extLst>
          </p:cNvPr>
          <p:cNvSpPr txBox="1"/>
          <p:nvPr/>
        </p:nvSpPr>
        <p:spPr>
          <a:xfrm>
            <a:off x="0" y="3801041"/>
            <a:ext cx="12192000" cy="2677656"/>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7:51-52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men who are stiff-necked and uncircumcised in heart and ears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are always 	resisting the Holy Spirit;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 doing just as your fathers did.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"Which one of the prophets did your fathers not persecute?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killed those 	who had previously announced the coming of the Righteous One, whose 	betrayers and murderers you have now become;</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CEA4133-04C9-465C-88EE-198EB78B7D37}"/>
              </a:ext>
            </a:extLst>
          </p:cNvPr>
          <p:cNvSpPr txBox="1"/>
          <p:nvPr/>
        </p:nvSpPr>
        <p:spPr>
          <a:xfrm>
            <a:off x="0" y="3720359"/>
            <a:ext cx="12191999"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10:14-17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will they call on Him in whom they have not believed? How will they 	believe in Him whom they have not heard? And how will they hear without a 	preacher?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they preach unless they are sent? Just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GOOD NEWS</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GOOD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6" name="TextBox 15">
            <a:extLst>
              <a:ext uri="{FF2B5EF4-FFF2-40B4-BE49-F238E27FC236}">
                <a16:creationId xmlns:a16="http://schemas.microsoft.com/office/drawing/2014/main" id="{10286596-FD58-4BE0-9F84-36371202D249}"/>
              </a:ext>
            </a:extLst>
          </p:cNvPr>
          <p:cNvSpPr txBox="1"/>
          <p:nvPr/>
        </p:nvSpPr>
        <p:spPr>
          <a:xfrm>
            <a:off x="51547" y="4249271"/>
            <a:ext cx="12088906" cy="2477601"/>
          </a:xfrm>
          <a:prstGeom prst="rect">
            <a:avLst/>
          </a:prstGeom>
          <a:solidFill>
            <a:srgbClr val="FFFFCC"/>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they did not all heed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good news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Isaiah says,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HAS BELIEVED 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REPORT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faith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hearing, and hearing by the word of Christ.</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33E69376-B653-4661-9C37-3E3ECD911FA8}"/>
              </a:ext>
            </a:extLst>
          </p:cNvPr>
          <p:cNvSpPr txBox="1"/>
          <p:nvPr/>
        </p:nvSpPr>
        <p:spPr>
          <a:xfrm>
            <a:off x="51547" y="3751789"/>
            <a:ext cx="12140452"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am not ashamed of the gospel, for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 the power of God for salvation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everyone who believes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the Jew first and also to the Greek.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4420E607-F1FE-4DA6-83EF-BCB2DF6048D6}"/>
              </a:ext>
            </a:extLst>
          </p:cNvPr>
          <p:cNvSpPr txBox="1"/>
          <p:nvPr/>
        </p:nvSpPr>
        <p:spPr>
          <a:xfrm>
            <a:off x="24653" y="4370294"/>
            <a:ext cx="12140453"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word of God kept on spreading; and the number of the disciples continued to 	increase greatly in Jerusalem, and a great many of the priests were becoming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obedient to the faith. </a:t>
            </a:r>
          </a:p>
        </p:txBody>
      </p:sp>
      <p:sp>
        <p:nvSpPr>
          <p:cNvPr id="30" name="TextBox 29">
            <a:extLst>
              <a:ext uri="{FF2B5EF4-FFF2-40B4-BE49-F238E27FC236}">
                <a16:creationId xmlns:a16="http://schemas.microsoft.com/office/drawing/2014/main" id="{C7033972-0F47-41E8-B9C3-6B7E38E8455A}"/>
              </a:ext>
            </a:extLst>
          </p:cNvPr>
          <p:cNvSpPr txBox="1"/>
          <p:nvPr/>
        </p:nvSpPr>
        <p:spPr>
          <a:xfrm>
            <a:off x="24653" y="4407945"/>
            <a:ext cx="12174069"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to those who are selfishly ambitious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obey the truth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obey 	unrighteousness, wrath and indignation.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DC5542F-7C47-4411-BCFD-7A4B51820C5E}"/>
              </a:ext>
            </a:extLst>
          </p:cNvPr>
          <p:cNvSpPr txBox="1"/>
          <p:nvPr/>
        </p:nvSpPr>
        <p:spPr>
          <a:xfrm>
            <a:off x="24653" y="4370294"/>
            <a:ext cx="121158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Thessalonians 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dealing out retribution to those who do not know God and to those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do not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obey the gospel of our Lord Jesus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31" name="TextBox 30">
            <a:extLst>
              <a:ext uri="{FF2B5EF4-FFF2-40B4-BE49-F238E27FC236}">
                <a16:creationId xmlns:a16="http://schemas.microsoft.com/office/drawing/2014/main" id="{ADC6F1E1-9844-49C9-B779-32E09B91F95A}"/>
              </a:ext>
            </a:extLst>
          </p:cNvPr>
          <p:cNvSpPr txBox="1"/>
          <p:nvPr/>
        </p:nvSpPr>
        <p:spPr>
          <a:xfrm>
            <a:off x="24653" y="4388819"/>
            <a:ext cx="12160623"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4:17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time for judgment to begin with the household of God; and if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us first, what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outcome for those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do not obey the gospel of 	God? </a:t>
            </a:r>
          </a:p>
        </p:txBody>
      </p:sp>
      <p:sp>
        <p:nvSpPr>
          <p:cNvPr id="4" name="TextBox 3">
            <a:extLst>
              <a:ext uri="{FF2B5EF4-FFF2-40B4-BE49-F238E27FC236}">
                <a16:creationId xmlns:a16="http://schemas.microsoft.com/office/drawing/2014/main" id="{449B0242-5DF3-496B-946A-57A9B794E26A}"/>
              </a:ext>
            </a:extLst>
          </p:cNvPr>
          <p:cNvSpPr txBox="1"/>
          <p:nvPr/>
        </p:nvSpPr>
        <p:spPr>
          <a:xfrm>
            <a:off x="0" y="5002506"/>
            <a:ext cx="12192000"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she and her household had been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urged us,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have judged me to be faithful to the Lord, come into my house and stay."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she prevailed upon us. </a:t>
            </a:r>
          </a:p>
        </p:txBody>
      </p:sp>
      <p:sp>
        <p:nvSpPr>
          <p:cNvPr id="20" name="TextBox 19">
            <a:extLst>
              <a:ext uri="{FF2B5EF4-FFF2-40B4-BE49-F238E27FC236}">
                <a16:creationId xmlns:a16="http://schemas.microsoft.com/office/drawing/2014/main" id="{879D7721-C747-47DB-BD13-CC2B00A42979}"/>
              </a:ext>
            </a:extLst>
          </p:cNvPr>
          <p:cNvSpPr txBox="1"/>
          <p:nvPr/>
        </p:nvSpPr>
        <p:spPr>
          <a:xfrm>
            <a:off x="24653" y="422887"/>
            <a:ext cx="12140453" cy="420115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heard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to Peter 	and the rest of the apostles,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you will receive the gift of 	the Holy 	Spirit.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there 	were added about three thousand souls. </a:t>
            </a:r>
          </a:p>
        </p:txBody>
      </p:sp>
      <p:sp>
        <p:nvSpPr>
          <p:cNvPr id="21" name="TextBox 20">
            <a:extLst>
              <a:ext uri="{FF2B5EF4-FFF2-40B4-BE49-F238E27FC236}">
                <a16:creationId xmlns:a16="http://schemas.microsoft.com/office/drawing/2014/main" id="{AEB28AC6-5D6A-4D9C-BD99-CE43334C3E2B}"/>
              </a:ext>
            </a:extLst>
          </p:cNvPr>
          <p:cNvSpPr txBox="1"/>
          <p:nvPr/>
        </p:nvSpPr>
        <p:spPr>
          <a:xfrm>
            <a:off x="24653" y="477680"/>
            <a:ext cx="12115800" cy="40010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they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believed Philip preaching the good news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about the kingdom of 	God and the name of Jesus Christ,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6F323EBF-5ED8-4E88-8728-E54AE98F1057}"/>
              </a:ext>
            </a:extLst>
          </p:cNvPr>
          <p:cNvSpPr txBox="1"/>
          <p:nvPr/>
        </p:nvSpPr>
        <p:spPr>
          <a:xfrm>
            <a:off x="24653" y="488487"/>
            <a:ext cx="12115800" cy="39703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went along the road they came to some water; and the eunuch *said,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"Look! Water! What prevents me from being baptized?"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Philip said, "If you believe with all your heart, you may." And he answered 	and said, "I believe that Jesus Christ is the Son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ordered the chariot to stop; and they both went down into the water, 	Philip as well as the eunuch, and he baptized him.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C24EB396-3875-4D70-8C4F-1253414BE489}"/>
              </a:ext>
            </a:extLst>
          </p:cNvPr>
          <p:cNvSpPr txBox="1"/>
          <p:nvPr/>
        </p:nvSpPr>
        <p:spPr>
          <a:xfrm>
            <a:off x="13447" y="576127"/>
            <a:ext cx="12165106" cy="38318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1:1-5 </a:t>
            </a:r>
            <a:r>
              <a:rPr kumimoji="0" 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a bond-servant of Christ Jesus, called </a:t>
            </a:r>
            <a:r>
              <a:rPr kumimoji="0" 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set apart for the gospel of 	God,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He promised beforehand through His prophets in the holy Scriptures,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concerning His Son, who was born of a descendant of David according to the 	flesh,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was declared the Son of God with power by the resurrection from the dead, 	according to the Spirit of holiness, Jesus Christ our Lord,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whom we have received grace and apostleship </a:t>
            </a: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bring about </a:t>
            </a:r>
            <a:r>
              <a:rPr kumimoji="0" lang="en-US" sz="27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obedience of faith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among all the Gentiles for His name's sake, </a:t>
            </a:r>
          </a:p>
        </p:txBody>
      </p:sp>
      <p:sp>
        <p:nvSpPr>
          <p:cNvPr id="27" name="TextBox 26">
            <a:extLst>
              <a:ext uri="{FF2B5EF4-FFF2-40B4-BE49-F238E27FC236}">
                <a16:creationId xmlns:a16="http://schemas.microsoft.com/office/drawing/2014/main" id="{D107572F-6985-4A40-96A6-7E08DB5224A9}"/>
              </a:ext>
            </a:extLst>
          </p:cNvPr>
          <p:cNvSpPr txBox="1"/>
          <p:nvPr/>
        </p:nvSpPr>
        <p:spPr>
          <a:xfrm>
            <a:off x="44824" y="525267"/>
            <a:ext cx="12102353" cy="39703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2:12-14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my beloved, just as you have always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obeyed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as in my presence 	only, but now much more in my absence,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out your salvation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fear and 	trembling;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it is God who is at work in you, both to will and to work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good 	pleasure.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all things without grumbling or disputing;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642858AC-AE0B-4825-B327-B68C91C08911}"/>
              </a:ext>
            </a:extLst>
          </p:cNvPr>
          <p:cNvSpPr txBox="1"/>
          <p:nvPr/>
        </p:nvSpPr>
        <p:spPr>
          <a:xfrm>
            <a:off x="44822" y="510272"/>
            <a:ext cx="12095631" cy="40010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1:14-16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obedient children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be conformed to the former lusts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were 	yours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your ignorance,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like the Holy One who called you,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holy yourselves also in all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behavior;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it is written,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BE HOLY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 HOLY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4EBE8A8-16CA-4161-8A64-2E9779B96169}"/>
              </a:ext>
            </a:extLst>
          </p:cNvPr>
          <p:cNvSpPr txBox="1"/>
          <p:nvPr/>
        </p:nvSpPr>
        <p:spPr>
          <a:xfrm>
            <a:off x="0" y="1142598"/>
            <a:ext cx="12191999"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 make known to you, brethren, the gospel which I preached to you, which 	also you received, in which also you stand,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which also you are saved, if you hold fast the word which I preached to you, 	unless you believed in vain. </a:t>
            </a:r>
          </a:p>
        </p:txBody>
      </p:sp>
      <p:sp>
        <p:nvSpPr>
          <p:cNvPr id="26" name="TextBox 25">
            <a:extLst>
              <a:ext uri="{FF2B5EF4-FFF2-40B4-BE49-F238E27FC236}">
                <a16:creationId xmlns:a16="http://schemas.microsoft.com/office/drawing/2014/main" id="{F3E174B1-C846-48F1-B573-40668456E876}"/>
              </a:ext>
            </a:extLst>
          </p:cNvPr>
          <p:cNvSpPr txBox="1"/>
          <p:nvPr/>
        </p:nvSpPr>
        <p:spPr>
          <a:xfrm>
            <a:off x="24653" y="1627094"/>
            <a:ext cx="12115800"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delivered to you as of first importance what I also received, that Christ died 	for our sins according to the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He was buried, and that He was raised on the third day according to the 	Scriptures,</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E5FA48F-C3EC-4277-A174-B439A8429AC5}"/>
              </a:ext>
            </a:extLst>
          </p:cNvPr>
          <p:cNvSpPr txBox="1"/>
          <p:nvPr/>
        </p:nvSpPr>
        <p:spPr>
          <a:xfrm>
            <a:off x="0" y="1586150"/>
            <a:ext cx="12191999"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He appeared to Cephas, then to the twelve.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that He appeared to more than five hundred brethren at one time, most of 	whom remain until now, but some have fallen asleep;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appeared to James, then to all the apostles;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last of all, as to one untimely born, He appeared to me also.</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TextBox 23">
            <a:extLst>
              <a:ext uri="{FF2B5EF4-FFF2-40B4-BE49-F238E27FC236}">
                <a16:creationId xmlns:a16="http://schemas.microsoft.com/office/drawing/2014/main" id="{5B7F8A7D-8C2D-4230-9590-405FF94B3F6B}"/>
              </a:ext>
            </a:extLst>
          </p:cNvPr>
          <p:cNvSpPr txBox="1"/>
          <p:nvPr/>
        </p:nvSpPr>
        <p:spPr>
          <a:xfrm>
            <a:off x="0" y="459985"/>
            <a:ext cx="12140453" cy="526297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who has believed and has been baptized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he who has 	disbelieved shall be condemned.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 and you will receive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gift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the 	Holy Spirit.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6:23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wages of sin is death,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free gift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God is eternal life in Christ 	Jesus our Lord. </a:t>
            </a:r>
          </a:p>
        </p:txBody>
      </p:sp>
      <p:sp>
        <p:nvSpPr>
          <p:cNvPr id="29" name="TextBox 28">
            <a:extLst>
              <a:ext uri="{FF2B5EF4-FFF2-40B4-BE49-F238E27FC236}">
                <a16:creationId xmlns:a16="http://schemas.microsoft.com/office/drawing/2014/main" id="{C7CD4CCA-9909-481A-ACEA-C60DEF1E5798}"/>
              </a:ext>
            </a:extLst>
          </p:cNvPr>
          <p:cNvSpPr txBox="1"/>
          <p:nvPr/>
        </p:nvSpPr>
        <p:spPr>
          <a:xfrm>
            <a:off x="24653" y="450836"/>
            <a:ext cx="12129246" cy="529375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26:6-8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now I am standing trial for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hope of the promise made by God to our 	fathers;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promise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which our twelve tribes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hope to attain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they earnestly serve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night and day. And for this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hope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 King, I am being accused by Jews.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"Why is it considered incredible among you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people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if God does raise the 	dead?</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5393B824-F736-43AE-87B2-DBDF647F5AB5}"/>
              </a:ext>
            </a:extLst>
          </p:cNvPr>
          <p:cNvSpPr txBox="1"/>
          <p:nvPr/>
        </p:nvSpPr>
        <p:spPr>
          <a:xfrm>
            <a:off x="0" y="443222"/>
            <a:ext cx="12165106" cy="5201424"/>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24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24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2:25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is the promise which He Himself made to us: eternal life. </a:t>
            </a:r>
          </a:p>
          <a:p>
            <a:pPr marL="0" marR="0" lvl="0" indent="0" algn="l" defTabSz="36576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promise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for you and your children and for all who are far off, as 	many as the Lord our God will call to Himself."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24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05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26"/>
                                        </p:tgtEl>
                                        <p:attrNameLst>
                                          <p:attrName>ppt_w</p:attrName>
                                        </p:attrNameLst>
                                      </p:cBhvr>
                                      <p:tavLst>
                                        <p:tav tm="0">
                                          <p:val>
                                            <p:strVal val="ppt_w"/>
                                          </p:val>
                                        </p:tav>
                                        <p:tav tm="100000">
                                          <p:val>
                                            <p:fltVal val="0"/>
                                          </p:val>
                                        </p:tav>
                                      </p:tavLst>
                                    </p:anim>
                                    <p:anim calcmode="lin" valueType="num">
                                      <p:cBhvr>
                                        <p:cTn id="44" dur="500"/>
                                        <p:tgtEl>
                                          <p:spTgt spid="26"/>
                                        </p:tgtEl>
                                        <p:attrNameLst>
                                          <p:attrName>ppt_h</p:attrName>
                                        </p:attrNameLst>
                                      </p:cBhvr>
                                      <p:tavLst>
                                        <p:tav tm="0">
                                          <p:val>
                                            <p:strVal val="ppt_h"/>
                                          </p:val>
                                        </p:tav>
                                        <p:tav tm="100000">
                                          <p:val>
                                            <p:fltVal val="0"/>
                                          </p:val>
                                        </p:tav>
                                      </p:tavLst>
                                    </p:anim>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3"/>
                                        </p:tgtEl>
                                        <p:attrNameLst>
                                          <p:attrName>ppt_w</p:attrName>
                                        </p:attrNameLst>
                                      </p:cBhvr>
                                      <p:tavLst>
                                        <p:tav tm="0">
                                          <p:val>
                                            <p:strVal val="ppt_w"/>
                                          </p:val>
                                        </p:tav>
                                        <p:tav tm="100000">
                                          <p:val>
                                            <p:fltVal val="0"/>
                                          </p:val>
                                        </p:tav>
                                      </p:tavLst>
                                    </p:anim>
                                    <p:anim calcmode="lin" valueType="num">
                                      <p:cBhvr>
                                        <p:cTn id="69" dur="500"/>
                                        <p:tgtEl>
                                          <p:spTgt spid="3"/>
                                        </p:tgtEl>
                                        <p:attrNameLst>
                                          <p:attrName>ppt_h</p:attrName>
                                        </p:attrNameLst>
                                      </p:cBhvr>
                                      <p:tavLst>
                                        <p:tav tm="0">
                                          <p:val>
                                            <p:strVal val="ppt_h"/>
                                          </p:val>
                                        </p:tav>
                                        <p:tav tm="100000">
                                          <p:val>
                                            <p:fltVal val="0"/>
                                          </p:val>
                                        </p:tav>
                                      </p:tavLst>
                                    </p:anim>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8"/>
                                        </p:tgtEl>
                                        <p:attrNameLst>
                                          <p:attrName>ppt_w</p:attrName>
                                        </p:attrNameLst>
                                      </p:cBhvr>
                                      <p:tavLst>
                                        <p:tav tm="0">
                                          <p:val>
                                            <p:strVal val="ppt_w"/>
                                          </p:val>
                                        </p:tav>
                                        <p:tav tm="100000">
                                          <p:val>
                                            <p:fltVal val="0"/>
                                          </p:val>
                                        </p:tav>
                                      </p:tavLst>
                                    </p:anim>
                                    <p:anim calcmode="lin" valueType="num">
                                      <p:cBhvr>
                                        <p:cTn id="95" dur="500"/>
                                        <p:tgtEl>
                                          <p:spTgt spid="8"/>
                                        </p:tgtEl>
                                        <p:attrNameLst>
                                          <p:attrName>ppt_h</p:attrName>
                                        </p:attrNameLst>
                                      </p:cBhvr>
                                      <p:tavLst>
                                        <p:tav tm="0">
                                          <p:val>
                                            <p:strVal val="ppt_h"/>
                                          </p:val>
                                        </p:tav>
                                        <p:tav tm="100000">
                                          <p:val>
                                            <p:fltVal val="0"/>
                                          </p:val>
                                        </p:tav>
                                      </p:tavLst>
                                    </p:anim>
                                    <p:animEffect transition="out" filter="fade">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 calcmode="lin" valueType="num">
                                      <p:cBhvr>
                                        <p:cTn id="100" dur="500" fill="hold"/>
                                        <p:tgtEl>
                                          <p:spTgt spid="10"/>
                                        </p:tgtEl>
                                        <p:attrNameLst>
                                          <p:attrName>ppt_w</p:attrName>
                                        </p:attrNameLst>
                                      </p:cBhvr>
                                      <p:tavLst>
                                        <p:tav tm="0">
                                          <p:val>
                                            <p:fltVal val="0"/>
                                          </p:val>
                                        </p:tav>
                                        <p:tav tm="100000">
                                          <p:val>
                                            <p:strVal val="#ppt_w"/>
                                          </p:val>
                                        </p:tav>
                                      </p:tavLst>
                                    </p:anim>
                                    <p:anim calcmode="lin" valueType="num">
                                      <p:cBhvr>
                                        <p:cTn id="101" dur="500" fill="hold"/>
                                        <p:tgtEl>
                                          <p:spTgt spid="10"/>
                                        </p:tgtEl>
                                        <p:attrNameLst>
                                          <p:attrName>ppt_h</p:attrName>
                                        </p:attrNameLst>
                                      </p:cBhvr>
                                      <p:tavLst>
                                        <p:tav tm="0">
                                          <p:val>
                                            <p:fltVal val="0"/>
                                          </p:val>
                                        </p:tav>
                                        <p:tav tm="100000">
                                          <p:val>
                                            <p:strVal val="#ppt_h"/>
                                          </p:val>
                                        </p:tav>
                                      </p:tavLst>
                                    </p:anim>
                                    <p:animEffect transition="in" filter="fade">
                                      <p:cBhvr>
                                        <p:cTn id="102" dur="500"/>
                                        <p:tgtEl>
                                          <p:spTgt spid="1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xit" presetSubtype="32" fill="hold" grpId="1" nodeType="clickEffect">
                                  <p:stCondLst>
                                    <p:cond delay="0"/>
                                  </p:stCondLst>
                                  <p:childTnLst>
                                    <p:anim calcmode="lin" valueType="num">
                                      <p:cBhvr>
                                        <p:cTn id="106" dur="500"/>
                                        <p:tgtEl>
                                          <p:spTgt spid="10"/>
                                        </p:tgtEl>
                                        <p:attrNameLst>
                                          <p:attrName>ppt_w</p:attrName>
                                        </p:attrNameLst>
                                      </p:cBhvr>
                                      <p:tavLst>
                                        <p:tav tm="0">
                                          <p:val>
                                            <p:strVal val="ppt_w"/>
                                          </p:val>
                                        </p:tav>
                                        <p:tav tm="100000">
                                          <p:val>
                                            <p:fltVal val="0"/>
                                          </p:val>
                                        </p:tav>
                                      </p:tavLst>
                                    </p:anim>
                                    <p:anim calcmode="lin" valueType="num">
                                      <p:cBhvr>
                                        <p:cTn id="107" dur="500"/>
                                        <p:tgtEl>
                                          <p:spTgt spid="10"/>
                                        </p:tgtEl>
                                        <p:attrNameLst>
                                          <p:attrName>ppt_h</p:attrName>
                                        </p:attrNameLst>
                                      </p:cBhvr>
                                      <p:tavLst>
                                        <p:tav tm="0">
                                          <p:val>
                                            <p:strVal val="ppt_h"/>
                                          </p:val>
                                        </p:tav>
                                        <p:tav tm="100000">
                                          <p:val>
                                            <p:fltVal val="0"/>
                                          </p:val>
                                        </p:tav>
                                      </p:tavLst>
                                    </p:anim>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53" presetClass="entr" presetSubtype="16"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fltVal val="0"/>
                                          </p:val>
                                        </p:tav>
                                        <p:tav tm="100000">
                                          <p:val>
                                            <p:strVal val="#ppt_w"/>
                                          </p:val>
                                        </p:tav>
                                      </p:tavLst>
                                    </p:anim>
                                    <p:anim calcmode="lin" valueType="num">
                                      <p:cBhvr>
                                        <p:cTn id="113" dur="500" fill="hold"/>
                                        <p:tgtEl>
                                          <p:spTgt spid="11"/>
                                        </p:tgtEl>
                                        <p:attrNameLst>
                                          <p:attrName>ppt_h</p:attrName>
                                        </p:attrNameLst>
                                      </p:cBhvr>
                                      <p:tavLst>
                                        <p:tav tm="0">
                                          <p:val>
                                            <p:fltVal val="0"/>
                                          </p:val>
                                        </p:tav>
                                        <p:tav tm="100000">
                                          <p:val>
                                            <p:strVal val="#ppt_h"/>
                                          </p:val>
                                        </p:tav>
                                      </p:tavLst>
                                    </p:anim>
                                    <p:animEffect transition="in" filter="fade">
                                      <p:cBhvr>
                                        <p:cTn id="114" dur="500"/>
                                        <p:tgtEl>
                                          <p:spTgt spid="11"/>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grpId="1" nodeType="click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53" presetClass="entr" presetSubtype="16" fill="hold" grpId="0" nodeType="withEffect">
                                  <p:stCondLst>
                                    <p:cond delay="0"/>
                                  </p:stCondLst>
                                  <p:childTnLst>
                                    <p:set>
                                      <p:cBhvr>
                                        <p:cTn id="123" dur="1" fill="hold">
                                          <p:stCondLst>
                                            <p:cond delay="0"/>
                                          </p:stCondLst>
                                        </p:cTn>
                                        <p:tgtEl>
                                          <p:spTgt spid="12"/>
                                        </p:tgtEl>
                                        <p:attrNameLst>
                                          <p:attrName>style.visibility</p:attrName>
                                        </p:attrNameLst>
                                      </p:cBhvr>
                                      <p:to>
                                        <p:strVal val="visible"/>
                                      </p:to>
                                    </p:set>
                                    <p:anim calcmode="lin" valueType="num">
                                      <p:cBhvr>
                                        <p:cTn id="124" dur="500" fill="hold"/>
                                        <p:tgtEl>
                                          <p:spTgt spid="12"/>
                                        </p:tgtEl>
                                        <p:attrNameLst>
                                          <p:attrName>ppt_w</p:attrName>
                                        </p:attrNameLst>
                                      </p:cBhvr>
                                      <p:tavLst>
                                        <p:tav tm="0">
                                          <p:val>
                                            <p:fltVal val="0"/>
                                          </p:val>
                                        </p:tav>
                                        <p:tav tm="100000">
                                          <p:val>
                                            <p:strVal val="#ppt_w"/>
                                          </p:val>
                                        </p:tav>
                                      </p:tavLst>
                                    </p:anim>
                                    <p:anim calcmode="lin" valueType="num">
                                      <p:cBhvr>
                                        <p:cTn id="125" dur="500" fill="hold"/>
                                        <p:tgtEl>
                                          <p:spTgt spid="12"/>
                                        </p:tgtEl>
                                        <p:attrNameLst>
                                          <p:attrName>ppt_h</p:attrName>
                                        </p:attrNameLst>
                                      </p:cBhvr>
                                      <p:tavLst>
                                        <p:tav tm="0">
                                          <p:val>
                                            <p:fltVal val="0"/>
                                          </p:val>
                                        </p:tav>
                                        <p:tav tm="100000">
                                          <p:val>
                                            <p:strVal val="#ppt_h"/>
                                          </p:val>
                                        </p:tav>
                                      </p:tavLst>
                                    </p:anim>
                                    <p:animEffect transition="in" filter="fade">
                                      <p:cBhvr>
                                        <p:cTn id="126" dur="500"/>
                                        <p:tgtEl>
                                          <p:spTgt spid="12"/>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1" nodeType="clickEffect">
                                  <p:stCondLst>
                                    <p:cond delay="0"/>
                                  </p:stCondLst>
                                  <p:childTnLst>
                                    <p:anim calcmode="lin" valueType="num">
                                      <p:cBhvr>
                                        <p:cTn id="130" dur="500"/>
                                        <p:tgtEl>
                                          <p:spTgt spid="12"/>
                                        </p:tgtEl>
                                        <p:attrNameLst>
                                          <p:attrName>ppt_w</p:attrName>
                                        </p:attrNameLst>
                                      </p:cBhvr>
                                      <p:tavLst>
                                        <p:tav tm="0">
                                          <p:val>
                                            <p:strVal val="ppt_w"/>
                                          </p:val>
                                        </p:tav>
                                        <p:tav tm="100000">
                                          <p:val>
                                            <p:fltVal val="0"/>
                                          </p:val>
                                        </p:tav>
                                      </p:tavLst>
                                    </p:anim>
                                    <p:anim calcmode="lin" valueType="num">
                                      <p:cBhvr>
                                        <p:cTn id="131" dur="500"/>
                                        <p:tgtEl>
                                          <p:spTgt spid="12"/>
                                        </p:tgtEl>
                                        <p:attrNameLst>
                                          <p:attrName>ppt_h</p:attrName>
                                        </p:attrNameLst>
                                      </p:cBhvr>
                                      <p:tavLst>
                                        <p:tav tm="0">
                                          <p:val>
                                            <p:strVal val="ppt_h"/>
                                          </p:val>
                                        </p:tav>
                                        <p:tav tm="100000">
                                          <p:val>
                                            <p:fltVal val="0"/>
                                          </p:val>
                                        </p:tav>
                                      </p:tavLst>
                                    </p:anim>
                                    <p:animEffect transition="out" filter="fade">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53" presetClass="entr" presetSubtype="16" fill="hold" grpId="0" nodeType="withEffect">
                                  <p:stCondLst>
                                    <p:cond delay="0"/>
                                  </p:stCondLst>
                                  <p:childTnLst>
                                    <p:set>
                                      <p:cBhvr>
                                        <p:cTn id="135" dur="1" fill="hold">
                                          <p:stCondLst>
                                            <p:cond delay="0"/>
                                          </p:stCondLst>
                                        </p:cTn>
                                        <p:tgtEl>
                                          <p:spTgt spid="13"/>
                                        </p:tgtEl>
                                        <p:attrNameLst>
                                          <p:attrName>style.visibility</p:attrName>
                                        </p:attrNameLst>
                                      </p:cBhvr>
                                      <p:to>
                                        <p:strVal val="visible"/>
                                      </p:to>
                                    </p:set>
                                    <p:anim calcmode="lin" valueType="num">
                                      <p:cBhvr>
                                        <p:cTn id="136" dur="500" fill="hold"/>
                                        <p:tgtEl>
                                          <p:spTgt spid="13"/>
                                        </p:tgtEl>
                                        <p:attrNameLst>
                                          <p:attrName>ppt_w</p:attrName>
                                        </p:attrNameLst>
                                      </p:cBhvr>
                                      <p:tavLst>
                                        <p:tav tm="0">
                                          <p:val>
                                            <p:fltVal val="0"/>
                                          </p:val>
                                        </p:tav>
                                        <p:tav tm="100000">
                                          <p:val>
                                            <p:strVal val="#ppt_w"/>
                                          </p:val>
                                        </p:tav>
                                      </p:tavLst>
                                    </p:anim>
                                    <p:anim calcmode="lin" valueType="num">
                                      <p:cBhvr>
                                        <p:cTn id="137" dur="500" fill="hold"/>
                                        <p:tgtEl>
                                          <p:spTgt spid="13"/>
                                        </p:tgtEl>
                                        <p:attrNameLst>
                                          <p:attrName>ppt_h</p:attrName>
                                        </p:attrNameLst>
                                      </p:cBhvr>
                                      <p:tavLst>
                                        <p:tav tm="0">
                                          <p:val>
                                            <p:fltVal val="0"/>
                                          </p:val>
                                        </p:tav>
                                        <p:tav tm="100000">
                                          <p:val>
                                            <p:strVal val="#ppt_h"/>
                                          </p:val>
                                        </p:tav>
                                      </p:tavLst>
                                    </p:anim>
                                    <p:animEffect transition="in" filter="fade">
                                      <p:cBhvr>
                                        <p:cTn id="138" dur="500"/>
                                        <p:tgtEl>
                                          <p:spTgt spid="13"/>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xit" presetSubtype="32" fill="hold" grpId="1" nodeType="clickEffect">
                                  <p:stCondLst>
                                    <p:cond delay="0"/>
                                  </p:stCondLst>
                                  <p:childTnLst>
                                    <p:anim calcmode="lin" valueType="num">
                                      <p:cBhvr>
                                        <p:cTn id="142" dur="500"/>
                                        <p:tgtEl>
                                          <p:spTgt spid="13"/>
                                        </p:tgtEl>
                                        <p:attrNameLst>
                                          <p:attrName>ppt_w</p:attrName>
                                        </p:attrNameLst>
                                      </p:cBhvr>
                                      <p:tavLst>
                                        <p:tav tm="0">
                                          <p:val>
                                            <p:strVal val="ppt_w"/>
                                          </p:val>
                                        </p:tav>
                                        <p:tav tm="100000">
                                          <p:val>
                                            <p:fltVal val="0"/>
                                          </p:val>
                                        </p:tav>
                                      </p:tavLst>
                                    </p:anim>
                                    <p:anim calcmode="lin" valueType="num">
                                      <p:cBhvr>
                                        <p:cTn id="143" dur="500"/>
                                        <p:tgtEl>
                                          <p:spTgt spid="13"/>
                                        </p:tgtEl>
                                        <p:attrNameLst>
                                          <p:attrName>ppt_h</p:attrName>
                                        </p:attrNameLst>
                                      </p:cBhvr>
                                      <p:tavLst>
                                        <p:tav tm="0">
                                          <p:val>
                                            <p:strVal val="ppt_h"/>
                                          </p:val>
                                        </p:tav>
                                        <p:tav tm="100000">
                                          <p:val>
                                            <p:fltVal val="0"/>
                                          </p:val>
                                        </p:tav>
                                      </p:tavLst>
                                    </p:anim>
                                    <p:animEffect transition="out" filter="fade">
                                      <p:cBhvr>
                                        <p:cTn id="144" dur="500"/>
                                        <p:tgtEl>
                                          <p:spTgt spid="13"/>
                                        </p:tgtEl>
                                      </p:cBhvr>
                                    </p:animEffect>
                                    <p:set>
                                      <p:cBhvr>
                                        <p:cTn id="145" dur="1" fill="hold">
                                          <p:stCondLst>
                                            <p:cond delay="499"/>
                                          </p:stCondLst>
                                        </p:cTn>
                                        <p:tgtEl>
                                          <p:spTgt spid="13"/>
                                        </p:tgtEl>
                                        <p:attrNameLst>
                                          <p:attrName>style.visibility</p:attrName>
                                        </p:attrNameLst>
                                      </p:cBhvr>
                                      <p:to>
                                        <p:strVal val="hidden"/>
                                      </p:to>
                                    </p:set>
                                  </p:childTnLst>
                                </p:cTn>
                              </p:par>
                              <p:par>
                                <p:cTn id="146" presetID="53" presetClass="entr" presetSubtype="16" fill="hold" grpId="0" nodeType="withEffect">
                                  <p:stCondLst>
                                    <p:cond delay="0"/>
                                  </p:stCondLst>
                                  <p:childTnLst>
                                    <p:set>
                                      <p:cBhvr>
                                        <p:cTn id="147" dur="1" fill="hold">
                                          <p:stCondLst>
                                            <p:cond delay="0"/>
                                          </p:stCondLst>
                                        </p:cTn>
                                        <p:tgtEl>
                                          <p:spTgt spid="14"/>
                                        </p:tgtEl>
                                        <p:attrNameLst>
                                          <p:attrName>style.visibility</p:attrName>
                                        </p:attrNameLst>
                                      </p:cBhvr>
                                      <p:to>
                                        <p:strVal val="visible"/>
                                      </p:to>
                                    </p:set>
                                    <p:anim calcmode="lin" valueType="num">
                                      <p:cBhvr>
                                        <p:cTn id="148" dur="500" fill="hold"/>
                                        <p:tgtEl>
                                          <p:spTgt spid="14"/>
                                        </p:tgtEl>
                                        <p:attrNameLst>
                                          <p:attrName>ppt_w</p:attrName>
                                        </p:attrNameLst>
                                      </p:cBhvr>
                                      <p:tavLst>
                                        <p:tav tm="0">
                                          <p:val>
                                            <p:fltVal val="0"/>
                                          </p:val>
                                        </p:tav>
                                        <p:tav tm="100000">
                                          <p:val>
                                            <p:strVal val="#ppt_w"/>
                                          </p:val>
                                        </p:tav>
                                      </p:tavLst>
                                    </p:anim>
                                    <p:anim calcmode="lin" valueType="num">
                                      <p:cBhvr>
                                        <p:cTn id="149" dur="500" fill="hold"/>
                                        <p:tgtEl>
                                          <p:spTgt spid="14"/>
                                        </p:tgtEl>
                                        <p:attrNameLst>
                                          <p:attrName>ppt_h</p:attrName>
                                        </p:attrNameLst>
                                      </p:cBhvr>
                                      <p:tavLst>
                                        <p:tav tm="0">
                                          <p:val>
                                            <p:fltVal val="0"/>
                                          </p:val>
                                        </p:tav>
                                        <p:tav tm="100000">
                                          <p:val>
                                            <p:strVal val="#ppt_h"/>
                                          </p:val>
                                        </p:tav>
                                      </p:tavLst>
                                    </p:anim>
                                    <p:animEffect transition="in" filter="fade">
                                      <p:cBhvr>
                                        <p:cTn id="150" dur="500"/>
                                        <p:tgtEl>
                                          <p:spTgt spid="14"/>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xit" presetSubtype="32" fill="hold" grpId="1" nodeType="clickEffect">
                                  <p:stCondLst>
                                    <p:cond delay="0"/>
                                  </p:stCondLst>
                                  <p:childTnLst>
                                    <p:anim calcmode="lin" valueType="num">
                                      <p:cBhvr>
                                        <p:cTn id="154" dur="500"/>
                                        <p:tgtEl>
                                          <p:spTgt spid="14"/>
                                        </p:tgtEl>
                                        <p:attrNameLst>
                                          <p:attrName>ppt_w</p:attrName>
                                        </p:attrNameLst>
                                      </p:cBhvr>
                                      <p:tavLst>
                                        <p:tav tm="0">
                                          <p:val>
                                            <p:strVal val="ppt_w"/>
                                          </p:val>
                                        </p:tav>
                                        <p:tav tm="100000">
                                          <p:val>
                                            <p:fltVal val="0"/>
                                          </p:val>
                                        </p:tav>
                                      </p:tavLst>
                                    </p:anim>
                                    <p:anim calcmode="lin" valueType="num">
                                      <p:cBhvr>
                                        <p:cTn id="155" dur="500"/>
                                        <p:tgtEl>
                                          <p:spTgt spid="14"/>
                                        </p:tgtEl>
                                        <p:attrNameLst>
                                          <p:attrName>ppt_h</p:attrName>
                                        </p:attrNameLst>
                                      </p:cBhvr>
                                      <p:tavLst>
                                        <p:tav tm="0">
                                          <p:val>
                                            <p:strVal val="ppt_h"/>
                                          </p:val>
                                        </p:tav>
                                        <p:tav tm="100000">
                                          <p:val>
                                            <p:fltVal val="0"/>
                                          </p:val>
                                        </p:tav>
                                      </p:tavLst>
                                    </p:anim>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par>
                                <p:cTn id="158" presetID="53" presetClass="entr" presetSubtype="16" fill="hold" grpId="0" nodeType="withEffect">
                                  <p:stCondLst>
                                    <p:cond delay="0"/>
                                  </p:stCondLst>
                                  <p:childTnLst>
                                    <p:set>
                                      <p:cBhvr>
                                        <p:cTn id="159" dur="1" fill="hold">
                                          <p:stCondLst>
                                            <p:cond delay="0"/>
                                          </p:stCondLst>
                                        </p:cTn>
                                        <p:tgtEl>
                                          <p:spTgt spid="15"/>
                                        </p:tgtEl>
                                        <p:attrNameLst>
                                          <p:attrName>style.visibility</p:attrName>
                                        </p:attrNameLst>
                                      </p:cBhvr>
                                      <p:to>
                                        <p:strVal val="visible"/>
                                      </p:to>
                                    </p:set>
                                    <p:anim calcmode="lin" valueType="num">
                                      <p:cBhvr>
                                        <p:cTn id="160" dur="500" fill="hold"/>
                                        <p:tgtEl>
                                          <p:spTgt spid="15"/>
                                        </p:tgtEl>
                                        <p:attrNameLst>
                                          <p:attrName>ppt_w</p:attrName>
                                        </p:attrNameLst>
                                      </p:cBhvr>
                                      <p:tavLst>
                                        <p:tav tm="0">
                                          <p:val>
                                            <p:fltVal val="0"/>
                                          </p:val>
                                        </p:tav>
                                        <p:tav tm="100000">
                                          <p:val>
                                            <p:strVal val="#ppt_w"/>
                                          </p:val>
                                        </p:tav>
                                      </p:tavLst>
                                    </p:anim>
                                    <p:anim calcmode="lin" valueType="num">
                                      <p:cBhvr>
                                        <p:cTn id="161" dur="500" fill="hold"/>
                                        <p:tgtEl>
                                          <p:spTgt spid="15"/>
                                        </p:tgtEl>
                                        <p:attrNameLst>
                                          <p:attrName>ppt_h</p:attrName>
                                        </p:attrNameLst>
                                      </p:cBhvr>
                                      <p:tavLst>
                                        <p:tav tm="0">
                                          <p:val>
                                            <p:fltVal val="0"/>
                                          </p:val>
                                        </p:tav>
                                        <p:tav tm="100000">
                                          <p:val>
                                            <p:strVal val="#ppt_h"/>
                                          </p:val>
                                        </p:tav>
                                      </p:tavLst>
                                    </p:anim>
                                    <p:animEffect transition="in" filter="fade">
                                      <p:cBhvr>
                                        <p:cTn id="162" dur="500"/>
                                        <p:tgtEl>
                                          <p:spTgt spid="15"/>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ntr" presetSubtype="16" fill="hold" grpId="0" nodeType="clickEffect">
                                  <p:stCondLst>
                                    <p:cond delay="0"/>
                                  </p:stCondLst>
                                  <p:childTnLst>
                                    <p:set>
                                      <p:cBhvr>
                                        <p:cTn id="166" dur="1" fill="hold">
                                          <p:stCondLst>
                                            <p:cond delay="0"/>
                                          </p:stCondLst>
                                        </p:cTn>
                                        <p:tgtEl>
                                          <p:spTgt spid="16"/>
                                        </p:tgtEl>
                                        <p:attrNameLst>
                                          <p:attrName>style.visibility</p:attrName>
                                        </p:attrNameLst>
                                      </p:cBhvr>
                                      <p:to>
                                        <p:strVal val="visible"/>
                                      </p:to>
                                    </p:set>
                                    <p:anim calcmode="lin" valueType="num">
                                      <p:cBhvr>
                                        <p:cTn id="167" dur="500" fill="hold"/>
                                        <p:tgtEl>
                                          <p:spTgt spid="16"/>
                                        </p:tgtEl>
                                        <p:attrNameLst>
                                          <p:attrName>ppt_w</p:attrName>
                                        </p:attrNameLst>
                                      </p:cBhvr>
                                      <p:tavLst>
                                        <p:tav tm="0">
                                          <p:val>
                                            <p:fltVal val="0"/>
                                          </p:val>
                                        </p:tav>
                                        <p:tav tm="100000">
                                          <p:val>
                                            <p:strVal val="#ppt_w"/>
                                          </p:val>
                                        </p:tav>
                                      </p:tavLst>
                                    </p:anim>
                                    <p:anim calcmode="lin" valueType="num">
                                      <p:cBhvr>
                                        <p:cTn id="168" dur="500" fill="hold"/>
                                        <p:tgtEl>
                                          <p:spTgt spid="16"/>
                                        </p:tgtEl>
                                        <p:attrNameLst>
                                          <p:attrName>ppt_h</p:attrName>
                                        </p:attrNameLst>
                                      </p:cBhvr>
                                      <p:tavLst>
                                        <p:tav tm="0">
                                          <p:val>
                                            <p:fltVal val="0"/>
                                          </p:val>
                                        </p:tav>
                                        <p:tav tm="100000">
                                          <p:val>
                                            <p:strVal val="#ppt_h"/>
                                          </p:val>
                                        </p:tav>
                                      </p:tavLst>
                                    </p:anim>
                                    <p:animEffect transition="in" filter="fade">
                                      <p:cBhvr>
                                        <p:cTn id="169" dur="500"/>
                                        <p:tgtEl>
                                          <p:spTgt spid="16"/>
                                        </p:tgtEl>
                                      </p:cBhvr>
                                    </p:animEffect>
                                  </p:childTnLst>
                                </p:cTn>
                              </p:par>
                            </p:childTnLst>
                          </p:cTn>
                        </p:par>
                      </p:childTnLst>
                    </p:cTn>
                  </p:par>
                  <p:par>
                    <p:cTn id="170" fill="hold">
                      <p:stCondLst>
                        <p:cond delay="indefinite"/>
                      </p:stCondLst>
                      <p:childTnLst>
                        <p:par>
                          <p:cTn id="171" fill="hold">
                            <p:stCondLst>
                              <p:cond delay="0"/>
                            </p:stCondLst>
                            <p:childTnLst>
                              <p:par>
                                <p:cTn id="172" presetID="53" presetClass="exit" presetSubtype="32" fill="hold" grpId="1" nodeType="clickEffect">
                                  <p:stCondLst>
                                    <p:cond delay="0"/>
                                  </p:stCondLst>
                                  <p:childTnLst>
                                    <p:anim calcmode="lin" valueType="num">
                                      <p:cBhvr>
                                        <p:cTn id="173" dur="500"/>
                                        <p:tgtEl>
                                          <p:spTgt spid="16"/>
                                        </p:tgtEl>
                                        <p:attrNameLst>
                                          <p:attrName>ppt_w</p:attrName>
                                        </p:attrNameLst>
                                      </p:cBhvr>
                                      <p:tavLst>
                                        <p:tav tm="0">
                                          <p:val>
                                            <p:strVal val="ppt_w"/>
                                          </p:val>
                                        </p:tav>
                                        <p:tav tm="100000">
                                          <p:val>
                                            <p:fltVal val="0"/>
                                          </p:val>
                                        </p:tav>
                                      </p:tavLst>
                                    </p:anim>
                                    <p:anim calcmode="lin" valueType="num">
                                      <p:cBhvr>
                                        <p:cTn id="174" dur="500"/>
                                        <p:tgtEl>
                                          <p:spTgt spid="16"/>
                                        </p:tgtEl>
                                        <p:attrNameLst>
                                          <p:attrName>ppt_h</p:attrName>
                                        </p:attrNameLst>
                                      </p:cBhvr>
                                      <p:tavLst>
                                        <p:tav tm="0">
                                          <p:val>
                                            <p:strVal val="ppt_h"/>
                                          </p:val>
                                        </p:tav>
                                        <p:tav tm="100000">
                                          <p:val>
                                            <p:fltVal val="0"/>
                                          </p:val>
                                        </p:tav>
                                      </p:tavLst>
                                    </p:anim>
                                    <p:animEffect transition="out" filter="fade">
                                      <p:cBhvr>
                                        <p:cTn id="175" dur="500"/>
                                        <p:tgtEl>
                                          <p:spTgt spid="16"/>
                                        </p:tgtEl>
                                      </p:cBhvr>
                                    </p:animEffect>
                                    <p:set>
                                      <p:cBhvr>
                                        <p:cTn id="176" dur="1" fill="hold">
                                          <p:stCondLst>
                                            <p:cond delay="499"/>
                                          </p:stCondLst>
                                        </p:cTn>
                                        <p:tgtEl>
                                          <p:spTgt spid="16"/>
                                        </p:tgtEl>
                                        <p:attrNameLst>
                                          <p:attrName>style.visibility</p:attrName>
                                        </p:attrNameLst>
                                      </p:cBhvr>
                                      <p:to>
                                        <p:strVal val="hidden"/>
                                      </p:to>
                                    </p:set>
                                  </p:childTnLst>
                                </p:cTn>
                              </p:par>
                              <p:par>
                                <p:cTn id="177" presetID="53" presetClass="exit" presetSubtype="32" fill="hold" grpId="1" nodeType="withEffect">
                                  <p:stCondLst>
                                    <p:cond delay="0"/>
                                  </p:stCondLst>
                                  <p:childTnLst>
                                    <p:anim calcmode="lin" valueType="num">
                                      <p:cBhvr>
                                        <p:cTn id="178" dur="500"/>
                                        <p:tgtEl>
                                          <p:spTgt spid="15"/>
                                        </p:tgtEl>
                                        <p:attrNameLst>
                                          <p:attrName>ppt_w</p:attrName>
                                        </p:attrNameLst>
                                      </p:cBhvr>
                                      <p:tavLst>
                                        <p:tav tm="0">
                                          <p:val>
                                            <p:strVal val="ppt_w"/>
                                          </p:val>
                                        </p:tav>
                                        <p:tav tm="100000">
                                          <p:val>
                                            <p:fltVal val="0"/>
                                          </p:val>
                                        </p:tav>
                                      </p:tavLst>
                                    </p:anim>
                                    <p:anim calcmode="lin" valueType="num">
                                      <p:cBhvr>
                                        <p:cTn id="179" dur="500"/>
                                        <p:tgtEl>
                                          <p:spTgt spid="15"/>
                                        </p:tgtEl>
                                        <p:attrNameLst>
                                          <p:attrName>ppt_h</p:attrName>
                                        </p:attrNameLst>
                                      </p:cBhvr>
                                      <p:tavLst>
                                        <p:tav tm="0">
                                          <p:val>
                                            <p:strVal val="ppt_h"/>
                                          </p:val>
                                        </p:tav>
                                        <p:tav tm="100000">
                                          <p:val>
                                            <p:fltVal val="0"/>
                                          </p:val>
                                        </p:tav>
                                      </p:tavLst>
                                    </p:anim>
                                    <p:animEffect transition="out" filter="fade">
                                      <p:cBhvr>
                                        <p:cTn id="180" dur="500"/>
                                        <p:tgtEl>
                                          <p:spTgt spid="15"/>
                                        </p:tgtEl>
                                      </p:cBhvr>
                                    </p:animEffect>
                                    <p:set>
                                      <p:cBhvr>
                                        <p:cTn id="181" dur="1" fill="hold">
                                          <p:stCondLst>
                                            <p:cond delay="499"/>
                                          </p:stCondLst>
                                        </p:cTn>
                                        <p:tgtEl>
                                          <p:spTgt spid="15"/>
                                        </p:tgtEl>
                                        <p:attrNameLst>
                                          <p:attrName>style.visibility</p:attrName>
                                        </p:attrNameLst>
                                      </p:cBhvr>
                                      <p:to>
                                        <p:strVal val="hidden"/>
                                      </p:to>
                                    </p:set>
                                  </p:childTnLst>
                                </p:cTn>
                              </p:par>
                              <p:par>
                                <p:cTn id="182" presetID="53" presetClass="entr" presetSubtype="16" fill="hold" grpId="0" nodeType="withEffect">
                                  <p:stCondLst>
                                    <p:cond delay="0"/>
                                  </p:stCondLst>
                                  <p:childTnLst>
                                    <p:set>
                                      <p:cBhvr>
                                        <p:cTn id="183" dur="1" fill="hold">
                                          <p:stCondLst>
                                            <p:cond delay="0"/>
                                          </p:stCondLst>
                                        </p:cTn>
                                        <p:tgtEl>
                                          <p:spTgt spid="17"/>
                                        </p:tgtEl>
                                        <p:attrNameLst>
                                          <p:attrName>style.visibility</p:attrName>
                                        </p:attrNameLst>
                                      </p:cBhvr>
                                      <p:to>
                                        <p:strVal val="visible"/>
                                      </p:to>
                                    </p:set>
                                    <p:anim calcmode="lin" valueType="num">
                                      <p:cBhvr>
                                        <p:cTn id="184" dur="500" fill="hold"/>
                                        <p:tgtEl>
                                          <p:spTgt spid="17"/>
                                        </p:tgtEl>
                                        <p:attrNameLst>
                                          <p:attrName>ppt_w</p:attrName>
                                        </p:attrNameLst>
                                      </p:cBhvr>
                                      <p:tavLst>
                                        <p:tav tm="0">
                                          <p:val>
                                            <p:fltVal val="0"/>
                                          </p:val>
                                        </p:tav>
                                        <p:tav tm="100000">
                                          <p:val>
                                            <p:strVal val="#ppt_w"/>
                                          </p:val>
                                        </p:tav>
                                      </p:tavLst>
                                    </p:anim>
                                    <p:anim calcmode="lin" valueType="num">
                                      <p:cBhvr>
                                        <p:cTn id="185" dur="500" fill="hold"/>
                                        <p:tgtEl>
                                          <p:spTgt spid="17"/>
                                        </p:tgtEl>
                                        <p:attrNameLst>
                                          <p:attrName>ppt_h</p:attrName>
                                        </p:attrNameLst>
                                      </p:cBhvr>
                                      <p:tavLst>
                                        <p:tav tm="0">
                                          <p:val>
                                            <p:fltVal val="0"/>
                                          </p:val>
                                        </p:tav>
                                        <p:tav tm="100000">
                                          <p:val>
                                            <p:strVal val="#ppt_h"/>
                                          </p:val>
                                        </p:tav>
                                      </p:tavLst>
                                    </p:anim>
                                    <p:animEffect transition="in" filter="fade">
                                      <p:cBhvr>
                                        <p:cTn id="186" dur="500"/>
                                        <p:tgtEl>
                                          <p:spTgt spid="17"/>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xit" presetSubtype="32" fill="hold" grpId="1" nodeType="clickEffect">
                                  <p:stCondLst>
                                    <p:cond delay="0"/>
                                  </p:stCondLst>
                                  <p:childTnLst>
                                    <p:anim calcmode="lin" valueType="num">
                                      <p:cBhvr>
                                        <p:cTn id="190" dur="500"/>
                                        <p:tgtEl>
                                          <p:spTgt spid="17"/>
                                        </p:tgtEl>
                                        <p:attrNameLst>
                                          <p:attrName>ppt_w</p:attrName>
                                        </p:attrNameLst>
                                      </p:cBhvr>
                                      <p:tavLst>
                                        <p:tav tm="0">
                                          <p:val>
                                            <p:strVal val="ppt_w"/>
                                          </p:val>
                                        </p:tav>
                                        <p:tav tm="100000">
                                          <p:val>
                                            <p:fltVal val="0"/>
                                          </p:val>
                                        </p:tav>
                                      </p:tavLst>
                                    </p:anim>
                                    <p:anim calcmode="lin" valueType="num">
                                      <p:cBhvr>
                                        <p:cTn id="191" dur="500"/>
                                        <p:tgtEl>
                                          <p:spTgt spid="17"/>
                                        </p:tgtEl>
                                        <p:attrNameLst>
                                          <p:attrName>ppt_h</p:attrName>
                                        </p:attrNameLst>
                                      </p:cBhvr>
                                      <p:tavLst>
                                        <p:tav tm="0">
                                          <p:val>
                                            <p:strVal val="ppt_h"/>
                                          </p:val>
                                        </p:tav>
                                        <p:tav tm="100000">
                                          <p:val>
                                            <p:fltVal val="0"/>
                                          </p:val>
                                        </p:tav>
                                      </p:tavLst>
                                    </p:anim>
                                    <p:animEffect transition="out" filter="fade">
                                      <p:cBhvr>
                                        <p:cTn id="192" dur="500"/>
                                        <p:tgtEl>
                                          <p:spTgt spid="17"/>
                                        </p:tgtEl>
                                      </p:cBhvr>
                                    </p:animEffect>
                                    <p:set>
                                      <p:cBhvr>
                                        <p:cTn id="193" dur="1" fill="hold">
                                          <p:stCondLst>
                                            <p:cond delay="499"/>
                                          </p:stCondLst>
                                        </p:cTn>
                                        <p:tgtEl>
                                          <p:spTgt spid="17"/>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nodeType="clickEffect">
                                  <p:stCondLst>
                                    <p:cond delay="0"/>
                                  </p:stCondLst>
                                  <p:childTnLst>
                                    <p:set>
                                      <p:cBhvr>
                                        <p:cTn id="19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53" presetClass="entr" presetSubtype="16" fill="hold" grpId="0" nodeType="clickEffect">
                                  <p:stCondLst>
                                    <p:cond delay="0"/>
                                  </p:stCondLst>
                                  <p:childTnLst>
                                    <p:set>
                                      <p:cBhvr>
                                        <p:cTn id="201" dur="1" fill="hold">
                                          <p:stCondLst>
                                            <p:cond delay="0"/>
                                          </p:stCondLst>
                                        </p:cTn>
                                        <p:tgtEl>
                                          <p:spTgt spid="18"/>
                                        </p:tgtEl>
                                        <p:attrNameLst>
                                          <p:attrName>style.visibility</p:attrName>
                                        </p:attrNameLst>
                                      </p:cBhvr>
                                      <p:to>
                                        <p:strVal val="visible"/>
                                      </p:to>
                                    </p:set>
                                    <p:anim calcmode="lin" valueType="num">
                                      <p:cBhvr>
                                        <p:cTn id="202" dur="500" fill="hold"/>
                                        <p:tgtEl>
                                          <p:spTgt spid="18"/>
                                        </p:tgtEl>
                                        <p:attrNameLst>
                                          <p:attrName>ppt_w</p:attrName>
                                        </p:attrNameLst>
                                      </p:cBhvr>
                                      <p:tavLst>
                                        <p:tav tm="0">
                                          <p:val>
                                            <p:fltVal val="0"/>
                                          </p:val>
                                        </p:tav>
                                        <p:tav tm="100000">
                                          <p:val>
                                            <p:strVal val="#ppt_w"/>
                                          </p:val>
                                        </p:tav>
                                      </p:tavLst>
                                    </p:anim>
                                    <p:anim calcmode="lin" valueType="num">
                                      <p:cBhvr>
                                        <p:cTn id="203" dur="500" fill="hold"/>
                                        <p:tgtEl>
                                          <p:spTgt spid="18"/>
                                        </p:tgtEl>
                                        <p:attrNameLst>
                                          <p:attrName>ppt_h</p:attrName>
                                        </p:attrNameLst>
                                      </p:cBhvr>
                                      <p:tavLst>
                                        <p:tav tm="0">
                                          <p:val>
                                            <p:fltVal val="0"/>
                                          </p:val>
                                        </p:tav>
                                        <p:tav tm="100000">
                                          <p:val>
                                            <p:strVal val="#ppt_h"/>
                                          </p:val>
                                        </p:tav>
                                      </p:tavLst>
                                    </p:anim>
                                    <p:animEffect transition="in" filter="fade">
                                      <p:cBhvr>
                                        <p:cTn id="204" dur="500"/>
                                        <p:tgtEl>
                                          <p:spTgt spid="18"/>
                                        </p:tgtEl>
                                      </p:cBhvr>
                                    </p:animEffect>
                                  </p:childTnLst>
                                </p:cTn>
                              </p:par>
                            </p:childTnLst>
                          </p:cTn>
                        </p:par>
                      </p:childTnLst>
                    </p:cTn>
                  </p:par>
                  <p:par>
                    <p:cTn id="205" fill="hold">
                      <p:stCondLst>
                        <p:cond delay="indefinite"/>
                      </p:stCondLst>
                      <p:childTnLst>
                        <p:par>
                          <p:cTn id="206" fill="hold">
                            <p:stCondLst>
                              <p:cond delay="0"/>
                            </p:stCondLst>
                            <p:childTnLst>
                              <p:par>
                                <p:cTn id="207" presetID="53" presetClass="exit" presetSubtype="32" fill="hold" grpId="1" nodeType="clickEffect">
                                  <p:stCondLst>
                                    <p:cond delay="0"/>
                                  </p:stCondLst>
                                  <p:childTnLst>
                                    <p:anim calcmode="lin" valueType="num">
                                      <p:cBhvr>
                                        <p:cTn id="208" dur="500"/>
                                        <p:tgtEl>
                                          <p:spTgt spid="18"/>
                                        </p:tgtEl>
                                        <p:attrNameLst>
                                          <p:attrName>ppt_w</p:attrName>
                                        </p:attrNameLst>
                                      </p:cBhvr>
                                      <p:tavLst>
                                        <p:tav tm="0">
                                          <p:val>
                                            <p:strVal val="ppt_w"/>
                                          </p:val>
                                        </p:tav>
                                        <p:tav tm="100000">
                                          <p:val>
                                            <p:fltVal val="0"/>
                                          </p:val>
                                        </p:tav>
                                      </p:tavLst>
                                    </p:anim>
                                    <p:anim calcmode="lin" valueType="num">
                                      <p:cBhvr>
                                        <p:cTn id="209" dur="500"/>
                                        <p:tgtEl>
                                          <p:spTgt spid="18"/>
                                        </p:tgtEl>
                                        <p:attrNameLst>
                                          <p:attrName>ppt_h</p:attrName>
                                        </p:attrNameLst>
                                      </p:cBhvr>
                                      <p:tavLst>
                                        <p:tav tm="0">
                                          <p:val>
                                            <p:strVal val="ppt_h"/>
                                          </p:val>
                                        </p:tav>
                                        <p:tav tm="100000">
                                          <p:val>
                                            <p:fltVal val="0"/>
                                          </p:val>
                                        </p:tav>
                                      </p:tavLst>
                                    </p:anim>
                                    <p:animEffect transition="out" filter="fade">
                                      <p:cBhvr>
                                        <p:cTn id="210" dur="500"/>
                                        <p:tgtEl>
                                          <p:spTgt spid="18"/>
                                        </p:tgtEl>
                                      </p:cBhvr>
                                    </p:animEffect>
                                    <p:set>
                                      <p:cBhvr>
                                        <p:cTn id="211" dur="1" fill="hold">
                                          <p:stCondLst>
                                            <p:cond delay="499"/>
                                          </p:stCondLst>
                                        </p:cTn>
                                        <p:tgtEl>
                                          <p:spTgt spid="18"/>
                                        </p:tgtEl>
                                        <p:attrNameLst>
                                          <p:attrName>style.visibility</p:attrName>
                                        </p:attrNameLst>
                                      </p:cBhvr>
                                      <p:to>
                                        <p:strVal val="hidden"/>
                                      </p:to>
                                    </p:set>
                                  </p:childTnLst>
                                </p:cTn>
                              </p:par>
                              <p:par>
                                <p:cTn id="212" presetID="53" presetClass="entr" presetSubtype="16" fill="hold" grpId="0" nodeType="withEffect">
                                  <p:stCondLst>
                                    <p:cond delay="0"/>
                                  </p:stCondLst>
                                  <p:childTnLst>
                                    <p:set>
                                      <p:cBhvr>
                                        <p:cTn id="213" dur="1" fill="hold">
                                          <p:stCondLst>
                                            <p:cond delay="0"/>
                                          </p:stCondLst>
                                        </p:cTn>
                                        <p:tgtEl>
                                          <p:spTgt spid="30"/>
                                        </p:tgtEl>
                                        <p:attrNameLst>
                                          <p:attrName>style.visibility</p:attrName>
                                        </p:attrNameLst>
                                      </p:cBhvr>
                                      <p:to>
                                        <p:strVal val="visible"/>
                                      </p:to>
                                    </p:set>
                                    <p:anim calcmode="lin" valueType="num">
                                      <p:cBhvr>
                                        <p:cTn id="214" dur="500" fill="hold"/>
                                        <p:tgtEl>
                                          <p:spTgt spid="30"/>
                                        </p:tgtEl>
                                        <p:attrNameLst>
                                          <p:attrName>ppt_w</p:attrName>
                                        </p:attrNameLst>
                                      </p:cBhvr>
                                      <p:tavLst>
                                        <p:tav tm="0">
                                          <p:val>
                                            <p:fltVal val="0"/>
                                          </p:val>
                                        </p:tav>
                                        <p:tav tm="100000">
                                          <p:val>
                                            <p:strVal val="#ppt_w"/>
                                          </p:val>
                                        </p:tav>
                                      </p:tavLst>
                                    </p:anim>
                                    <p:anim calcmode="lin" valueType="num">
                                      <p:cBhvr>
                                        <p:cTn id="215" dur="500" fill="hold"/>
                                        <p:tgtEl>
                                          <p:spTgt spid="30"/>
                                        </p:tgtEl>
                                        <p:attrNameLst>
                                          <p:attrName>ppt_h</p:attrName>
                                        </p:attrNameLst>
                                      </p:cBhvr>
                                      <p:tavLst>
                                        <p:tav tm="0">
                                          <p:val>
                                            <p:fltVal val="0"/>
                                          </p:val>
                                        </p:tav>
                                        <p:tav tm="100000">
                                          <p:val>
                                            <p:strVal val="#ppt_h"/>
                                          </p:val>
                                        </p:tav>
                                      </p:tavLst>
                                    </p:anim>
                                    <p:animEffect transition="in" filter="fade">
                                      <p:cBhvr>
                                        <p:cTn id="216" dur="500"/>
                                        <p:tgtEl>
                                          <p:spTgt spid="30"/>
                                        </p:tgtEl>
                                      </p:cBhvr>
                                    </p:animEffect>
                                  </p:childTnLst>
                                </p:cTn>
                              </p:par>
                            </p:childTnLst>
                          </p:cTn>
                        </p:par>
                      </p:childTnLst>
                    </p:cTn>
                  </p:par>
                  <p:par>
                    <p:cTn id="217" fill="hold">
                      <p:stCondLst>
                        <p:cond delay="indefinite"/>
                      </p:stCondLst>
                      <p:childTnLst>
                        <p:par>
                          <p:cTn id="218" fill="hold">
                            <p:stCondLst>
                              <p:cond delay="0"/>
                            </p:stCondLst>
                            <p:childTnLst>
                              <p:par>
                                <p:cTn id="219" presetID="53" presetClass="exit" presetSubtype="32" fill="hold" grpId="1" nodeType="clickEffect">
                                  <p:stCondLst>
                                    <p:cond delay="0"/>
                                  </p:stCondLst>
                                  <p:childTnLst>
                                    <p:anim calcmode="lin" valueType="num">
                                      <p:cBhvr>
                                        <p:cTn id="220" dur="500"/>
                                        <p:tgtEl>
                                          <p:spTgt spid="30"/>
                                        </p:tgtEl>
                                        <p:attrNameLst>
                                          <p:attrName>ppt_w</p:attrName>
                                        </p:attrNameLst>
                                      </p:cBhvr>
                                      <p:tavLst>
                                        <p:tav tm="0">
                                          <p:val>
                                            <p:strVal val="ppt_w"/>
                                          </p:val>
                                        </p:tav>
                                        <p:tav tm="100000">
                                          <p:val>
                                            <p:fltVal val="0"/>
                                          </p:val>
                                        </p:tav>
                                      </p:tavLst>
                                    </p:anim>
                                    <p:anim calcmode="lin" valueType="num">
                                      <p:cBhvr>
                                        <p:cTn id="221" dur="500"/>
                                        <p:tgtEl>
                                          <p:spTgt spid="30"/>
                                        </p:tgtEl>
                                        <p:attrNameLst>
                                          <p:attrName>ppt_h</p:attrName>
                                        </p:attrNameLst>
                                      </p:cBhvr>
                                      <p:tavLst>
                                        <p:tav tm="0">
                                          <p:val>
                                            <p:strVal val="ppt_h"/>
                                          </p:val>
                                        </p:tav>
                                        <p:tav tm="100000">
                                          <p:val>
                                            <p:fltVal val="0"/>
                                          </p:val>
                                        </p:tav>
                                      </p:tavLst>
                                    </p:anim>
                                    <p:animEffect transition="out" filter="fade">
                                      <p:cBhvr>
                                        <p:cTn id="222" dur="500"/>
                                        <p:tgtEl>
                                          <p:spTgt spid="30"/>
                                        </p:tgtEl>
                                      </p:cBhvr>
                                    </p:animEffect>
                                    <p:set>
                                      <p:cBhvr>
                                        <p:cTn id="223" dur="1" fill="hold">
                                          <p:stCondLst>
                                            <p:cond delay="499"/>
                                          </p:stCondLst>
                                        </p:cTn>
                                        <p:tgtEl>
                                          <p:spTgt spid="30"/>
                                        </p:tgtEl>
                                        <p:attrNameLst>
                                          <p:attrName>style.visibility</p:attrName>
                                        </p:attrNameLst>
                                      </p:cBhvr>
                                      <p:to>
                                        <p:strVal val="hidden"/>
                                      </p:to>
                                    </p:set>
                                  </p:childTnLst>
                                </p:cTn>
                              </p:par>
                              <p:par>
                                <p:cTn id="224" presetID="53" presetClass="entr" presetSubtype="16" fill="hold" grpId="0" nodeType="withEffect">
                                  <p:stCondLst>
                                    <p:cond delay="0"/>
                                  </p:stCondLst>
                                  <p:childTnLst>
                                    <p:set>
                                      <p:cBhvr>
                                        <p:cTn id="225" dur="1" fill="hold">
                                          <p:stCondLst>
                                            <p:cond delay="0"/>
                                          </p:stCondLst>
                                        </p:cTn>
                                        <p:tgtEl>
                                          <p:spTgt spid="19"/>
                                        </p:tgtEl>
                                        <p:attrNameLst>
                                          <p:attrName>style.visibility</p:attrName>
                                        </p:attrNameLst>
                                      </p:cBhvr>
                                      <p:to>
                                        <p:strVal val="visible"/>
                                      </p:to>
                                    </p:set>
                                    <p:anim calcmode="lin" valueType="num">
                                      <p:cBhvr>
                                        <p:cTn id="226" dur="500" fill="hold"/>
                                        <p:tgtEl>
                                          <p:spTgt spid="19"/>
                                        </p:tgtEl>
                                        <p:attrNameLst>
                                          <p:attrName>ppt_w</p:attrName>
                                        </p:attrNameLst>
                                      </p:cBhvr>
                                      <p:tavLst>
                                        <p:tav tm="0">
                                          <p:val>
                                            <p:fltVal val="0"/>
                                          </p:val>
                                        </p:tav>
                                        <p:tav tm="100000">
                                          <p:val>
                                            <p:strVal val="#ppt_w"/>
                                          </p:val>
                                        </p:tav>
                                      </p:tavLst>
                                    </p:anim>
                                    <p:anim calcmode="lin" valueType="num">
                                      <p:cBhvr>
                                        <p:cTn id="227" dur="500" fill="hold"/>
                                        <p:tgtEl>
                                          <p:spTgt spid="19"/>
                                        </p:tgtEl>
                                        <p:attrNameLst>
                                          <p:attrName>ppt_h</p:attrName>
                                        </p:attrNameLst>
                                      </p:cBhvr>
                                      <p:tavLst>
                                        <p:tav tm="0">
                                          <p:val>
                                            <p:fltVal val="0"/>
                                          </p:val>
                                        </p:tav>
                                        <p:tav tm="100000">
                                          <p:val>
                                            <p:strVal val="#ppt_h"/>
                                          </p:val>
                                        </p:tav>
                                      </p:tavLst>
                                    </p:anim>
                                    <p:animEffect transition="in" filter="fade">
                                      <p:cBhvr>
                                        <p:cTn id="228" dur="500"/>
                                        <p:tgtEl>
                                          <p:spTgt spid="19"/>
                                        </p:tgtEl>
                                      </p:cBhvr>
                                    </p:animEffect>
                                  </p:childTnLst>
                                </p:cTn>
                              </p:par>
                            </p:childTnLst>
                          </p:cTn>
                        </p:par>
                      </p:childTnLst>
                    </p:cTn>
                  </p:par>
                  <p:par>
                    <p:cTn id="229" fill="hold">
                      <p:stCondLst>
                        <p:cond delay="indefinite"/>
                      </p:stCondLst>
                      <p:childTnLst>
                        <p:par>
                          <p:cTn id="230" fill="hold">
                            <p:stCondLst>
                              <p:cond delay="0"/>
                            </p:stCondLst>
                            <p:childTnLst>
                              <p:par>
                                <p:cTn id="231" presetID="53" presetClass="exit" presetSubtype="32" fill="hold" grpId="1" nodeType="clickEffect">
                                  <p:stCondLst>
                                    <p:cond delay="0"/>
                                  </p:stCondLst>
                                  <p:childTnLst>
                                    <p:anim calcmode="lin" valueType="num">
                                      <p:cBhvr>
                                        <p:cTn id="232" dur="500"/>
                                        <p:tgtEl>
                                          <p:spTgt spid="19"/>
                                        </p:tgtEl>
                                        <p:attrNameLst>
                                          <p:attrName>ppt_w</p:attrName>
                                        </p:attrNameLst>
                                      </p:cBhvr>
                                      <p:tavLst>
                                        <p:tav tm="0">
                                          <p:val>
                                            <p:strVal val="ppt_w"/>
                                          </p:val>
                                        </p:tav>
                                        <p:tav tm="100000">
                                          <p:val>
                                            <p:fltVal val="0"/>
                                          </p:val>
                                        </p:tav>
                                      </p:tavLst>
                                    </p:anim>
                                    <p:anim calcmode="lin" valueType="num">
                                      <p:cBhvr>
                                        <p:cTn id="233" dur="500"/>
                                        <p:tgtEl>
                                          <p:spTgt spid="19"/>
                                        </p:tgtEl>
                                        <p:attrNameLst>
                                          <p:attrName>ppt_h</p:attrName>
                                        </p:attrNameLst>
                                      </p:cBhvr>
                                      <p:tavLst>
                                        <p:tav tm="0">
                                          <p:val>
                                            <p:strVal val="ppt_h"/>
                                          </p:val>
                                        </p:tav>
                                        <p:tav tm="100000">
                                          <p:val>
                                            <p:fltVal val="0"/>
                                          </p:val>
                                        </p:tav>
                                      </p:tavLst>
                                    </p:anim>
                                    <p:animEffect transition="out" filter="fade">
                                      <p:cBhvr>
                                        <p:cTn id="234" dur="500"/>
                                        <p:tgtEl>
                                          <p:spTgt spid="19"/>
                                        </p:tgtEl>
                                      </p:cBhvr>
                                    </p:animEffect>
                                    <p:set>
                                      <p:cBhvr>
                                        <p:cTn id="235" dur="1" fill="hold">
                                          <p:stCondLst>
                                            <p:cond delay="499"/>
                                          </p:stCondLst>
                                        </p:cTn>
                                        <p:tgtEl>
                                          <p:spTgt spid="19"/>
                                        </p:tgtEl>
                                        <p:attrNameLst>
                                          <p:attrName>style.visibility</p:attrName>
                                        </p:attrNameLst>
                                      </p:cBhvr>
                                      <p:to>
                                        <p:strVal val="hidden"/>
                                      </p:to>
                                    </p:set>
                                  </p:childTnLst>
                                </p:cTn>
                              </p:par>
                              <p:par>
                                <p:cTn id="236" presetID="53" presetClass="entr" presetSubtype="16" fill="hold" grpId="0" nodeType="withEffect">
                                  <p:stCondLst>
                                    <p:cond delay="0"/>
                                  </p:stCondLst>
                                  <p:childTnLst>
                                    <p:set>
                                      <p:cBhvr>
                                        <p:cTn id="237" dur="1" fill="hold">
                                          <p:stCondLst>
                                            <p:cond delay="0"/>
                                          </p:stCondLst>
                                        </p:cTn>
                                        <p:tgtEl>
                                          <p:spTgt spid="31"/>
                                        </p:tgtEl>
                                        <p:attrNameLst>
                                          <p:attrName>style.visibility</p:attrName>
                                        </p:attrNameLst>
                                      </p:cBhvr>
                                      <p:to>
                                        <p:strVal val="visible"/>
                                      </p:to>
                                    </p:set>
                                    <p:anim calcmode="lin" valueType="num">
                                      <p:cBhvr>
                                        <p:cTn id="238" dur="500" fill="hold"/>
                                        <p:tgtEl>
                                          <p:spTgt spid="31"/>
                                        </p:tgtEl>
                                        <p:attrNameLst>
                                          <p:attrName>ppt_w</p:attrName>
                                        </p:attrNameLst>
                                      </p:cBhvr>
                                      <p:tavLst>
                                        <p:tav tm="0">
                                          <p:val>
                                            <p:fltVal val="0"/>
                                          </p:val>
                                        </p:tav>
                                        <p:tav tm="100000">
                                          <p:val>
                                            <p:strVal val="#ppt_w"/>
                                          </p:val>
                                        </p:tav>
                                      </p:tavLst>
                                    </p:anim>
                                    <p:anim calcmode="lin" valueType="num">
                                      <p:cBhvr>
                                        <p:cTn id="239" dur="500" fill="hold"/>
                                        <p:tgtEl>
                                          <p:spTgt spid="31"/>
                                        </p:tgtEl>
                                        <p:attrNameLst>
                                          <p:attrName>ppt_h</p:attrName>
                                        </p:attrNameLst>
                                      </p:cBhvr>
                                      <p:tavLst>
                                        <p:tav tm="0">
                                          <p:val>
                                            <p:fltVal val="0"/>
                                          </p:val>
                                        </p:tav>
                                        <p:tav tm="100000">
                                          <p:val>
                                            <p:strVal val="#ppt_h"/>
                                          </p:val>
                                        </p:tav>
                                      </p:tavLst>
                                    </p:anim>
                                    <p:animEffect transition="in" filter="fade">
                                      <p:cBhvr>
                                        <p:cTn id="240" dur="500"/>
                                        <p:tgtEl>
                                          <p:spTgt spid="31"/>
                                        </p:tgtEl>
                                      </p:cBhvr>
                                    </p:animEffect>
                                  </p:childTnLst>
                                </p:cTn>
                              </p:par>
                            </p:childTnLst>
                          </p:cTn>
                        </p:par>
                      </p:childTnLst>
                    </p:cTn>
                  </p:par>
                  <p:par>
                    <p:cTn id="241" fill="hold">
                      <p:stCondLst>
                        <p:cond delay="indefinite"/>
                      </p:stCondLst>
                      <p:childTnLst>
                        <p:par>
                          <p:cTn id="242" fill="hold">
                            <p:stCondLst>
                              <p:cond delay="0"/>
                            </p:stCondLst>
                            <p:childTnLst>
                              <p:par>
                                <p:cTn id="243" presetID="53" presetClass="exit" presetSubtype="32" fill="hold" grpId="1" nodeType="clickEffect">
                                  <p:stCondLst>
                                    <p:cond delay="0"/>
                                  </p:stCondLst>
                                  <p:childTnLst>
                                    <p:anim calcmode="lin" valueType="num">
                                      <p:cBhvr>
                                        <p:cTn id="244" dur="500"/>
                                        <p:tgtEl>
                                          <p:spTgt spid="31"/>
                                        </p:tgtEl>
                                        <p:attrNameLst>
                                          <p:attrName>ppt_w</p:attrName>
                                        </p:attrNameLst>
                                      </p:cBhvr>
                                      <p:tavLst>
                                        <p:tav tm="0">
                                          <p:val>
                                            <p:strVal val="ppt_w"/>
                                          </p:val>
                                        </p:tav>
                                        <p:tav tm="100000">
                                          <p:val>
                                            <p:fltVal val="0"/>
                                          </p:val>
                                        </p:tav>
                                      </p:tavLst>
                                    </p:anim>
                                    <p:anim calcmode="lin" valueType="num">
                                      <p:cBhvr>
                                        <p:cTn id="245" dur="500"/>
                                        <p:tgtEl>
                                          <p:spTgt spid="31"/>
                                        </p:tgtEl>
                                        <p:attrNameLst>
                                          <p:attrName>ppt_h</p:attrName>
                                        </p:attrNameLst>
                                      </p:cBhvr>
                                      <p:tavLst>
                                        <p:tav tm="0">
                                          <p:val>
                                            <p:strVal val="ppt_h"/>
                                          </p:val>
                                        </p:tav>
                                        <p:tav tm="100000">
                                          <p:val>
                                            <p:fltVal val="0"/>
                                          </p:val>
                                        </p:tav>
                                      </p:tavLst>
                                    </p:anim>
                                    <p:animEffect transition="out" filter="fade">
                                      <p:cBhvr>
                                        <p:cTn id="246" dur="500"/>
                                        <p:tgtEl>
                                          <p:spTgt spid="31"/>
                                        </p:tgtEl>
                                      </p:cBhvr>
                                    </p:animEffect>
                                    <p:set>
                                      <p:cBhvr>
                                        <p:cTn id="247" dur="1" fill="hold">
                                          <p:stCondLst>
                                            <p:cond delay="499"/>
                                          </p:stCondLst>
                                        </p:cTn>
                                        <p:tgtEl>
                                          <p:spTgt spid="31"/>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 presetClass="entr" presetSubtype="0" fill="hold" nodeType="clickEffect">
                                  <p:stCondLst>
                                    <p:cond delay="0"/>
                                  </p:stCondLst>
                                  <p:childTnLst>
                                    <p:set>
                                      <p:cBhvr>
                                        <p:cTn id="25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53" presetClass="entr" presetSubtype="16" fill="hold" grpId="0" nodeType="clickEffect">
                                  <p:stCondLst>
                                    <p:cond delay="0"/>
                                  </p:stCondLst>
                                  <p:childTnLst>
                                    <p:set>
                                      <p:cBhvr>
                                        <p:cTn id="255" dur="1" fill="hold">
                                          <p:stCondLst>
                                            <p:cond delay="0"/>
                                          </p:stCondLst>
                                        </p:cTn>
                                        <p:tgtEl>
                                          <p:spTgt spid="4"/>
                                        </p:tgtEl>
                                        <p:attrNameLst>
                                          <p:attrName>style.visibility</p:attrName>
                                        </p:attrNameLst>
                                      </p:cBhvr>
                                      <p:to>
                                        <p:strVal val="visible"/>
                                      </p:to>
                                    </p:set>
                                    <p:anim calcmode="lin" valueType="num">
                                      <p:cBhvr>
                                        <p:cTn id="256" dur="500" fill="hold"/>
                                        <p:tgtEl>
                                          <p:spTgt spid="4"/>
                                        </p:tgtEl>
                                        <p:attrNameLst>
                                          <p:attrName>ppt_w</p:attrName>
                                        </p:attrNameLst>
                                      </p:cBhvr>
                                      <p:tavLst>
                                        <p:tav tm="0">
                                          <p:val>
                                            <p:fltVal val="0"/>
                                          </p:val>
                                        </p:tav>
                                        <p:tav tm="100000">
                                          <p:val>
                                            <p:strVal val="#ppt_w"/>
                                          </p:val>
                                        </p:tav>
                                      </p:tavLst>
                                    </p:anim>
                                    <p:anim calcmode="lin" valueType="num">
                                      <p:cBhvr>
                                        <p:cTn id="257" dur="500" fill="hold"/>
                                        <p:tgtEl>
                                          <p:spTgt spid="4"/>
                                        </p:tgtEl>
                                        <p:attrNameLst>
                                          <p:attrName>ppt_h</p:attrName>
                                        </p:attrNameLst>
                                      </p:cBhvr>
                                      <p:tavLst>
                                        <p:tav tm="0">
                                          <p:val>
                                            <p:fltVal val="0"/>
                                          </p:val>
                                        </p:tav>
                                        <p:tav tm="100000">
                                          <p:val>
                                            <p:strVal val="#ppt_h"/>
                                          </p:val>
                                        </p:tav>
                                      </p:tavLst>
                                    </p:anim>
                                    <p:animEffect transition="in" filter="fade">
                                      <p:cBhvr>
                                        <p:cTn id="258" dur="500"/>
                                        <p:tgtEl>
                                          <p:spTgt spid="4"/>
                                        </p:tgtEl>
                                      </p:cBhvr>
                                    </p:animEffect>
                                  </p:childTnLst>
                                </p:cTn>
                              </p:par>
                            </p:childTnLst>
                          </p:cTn>
                        </p:par>
                      </p:childTnLst>
                    </p:cTn>
                  </p:par>
                  <p:par>
                    <p:cTn id="259" fill="hold">
                      <p:stCondLst>
                        <p:cond delay="indefinite"/>
                      </p:stCondLst>
                      <p:childTnLst>
                        <p:par>
                          <p:cTn id="260" fill="hold">
                            <p:stCondLst>
                              <p:cond delay="0"/>
                            </p:stCondLst>
                            <p:childTnLst>
                              <p:par>
                                <p:cTn id="261" presetID="53" presetClass="exit" presetSubtype="32" fill="hold" grpId="1" nodeType="clickEffect">
                                  <p:stCondLst>
                                    <p:cond delay="0"/>
                                  </p:stCondLst>
                                  <p:childTnLst>
                                    <p:anim calcmode="lin" valueType="num">
                                      <p:cBhvr>
                                        <p:cTn id="262" dur="500"/>
                                        <p:tgtEl>
                                          <p:spTgt spid="4"/>
                                        </p:tgtEl>
                                        <p:attrNameLst>
                                          <p:attrName>ppt_w</p:attrName>
                                        </p:attrNameLst>
                                      </p:cBhvr>
                                      <p:tavLst>
                                        <p:tav tm="0">
                                          <p:val>
                                            <p:strVal val="ppt_w"/>
                                          </p:val>
                                        </p:tav>
                                        <p:tav tm="100000">
                                          <p:val>
                                            <p:fltVal val="0"/>
                                          </p:val>
                                        </p:tav>
                                      </p:tavLst>
                                    </p:anim>
                                    <p:anim calcmode="lin" valueType="num">
                                      <p:cBhvr>
                                        <p:cTn id="263" dur="500"/>
                                        <p:tgtEl>
                                          <p:spTgt spid="4"/>
                                        </p:tgtEl>
                                        <p:attrNameLst>
                                          <p:attrName>ppt_h</p:attrName>
                                        </p:attrNameLst>
                                      </p:cBhvr>
                                      <p:tavLst>
                                        <p:tav tm="0">
                                          <p:val>
                                            <p:strVal val="ppt_h"/>
                                          </p:val>
                                        </p:tav>
                                        <p:tav tm="100000">
                                          <p:val>
                                            <p:fltVal val="0"/>
                                          </p:val>
                                        </p:tav>
                                      </p:tavLst>
                                    </p:anim>
                                    <p:animEffect transition="out" filter="fade">
                                      <p:cBhvr>
                                        <p:cTn id="264" dur="500"/>
                                        <p:tgtEl>
                                          <p:spTgt spid="4"/>
                                        </p:tgtEl>
                                      </p:cBhvr>
                                    </p:animEffect>
                                    <p:set>
                                      <p:cBhvr>
                                        <p:cTn id="265" dur="1" fill="hold">
                                          <p:stCondLst>
                                            <p:cond delay="499"/>
                                          </p:stCondLst>
                                        </p:cTn>
                                        <p:tgtEl>
                                          <p:spTgt spid="4"/>
                                        </p:tgtEl>
                                        <p:attrNameLst>
                                          <p:attrName>style.visibility</p:attrName>
                                        </p:attrNameLst>
                                      </p:cBhvr>
                                      <p:to>
                                        <p:strVal val="hidden"/>
                                      </p:to>
                                    </p:set>
                                  </p:childTnLst>
                                </p:cTn>
                              </p:par>
                              <p:par>
                                <p:cTn id="266" presetID="53" presetClass="entr" presetSubtype="16" fill="hold" grpId="0" nodeType="withEffect">
                                  <p:stCondLst>
                                    <p:cond delay="0"/>
                                  </p:stCondLst>
                                  <p:childTnLst>
                                    <p:set>
                                      <p:cBhvr>
                                        <p:cTn id="267" dur="1" fill="hold">
                                          <p:stCondLst>
                                            <p:cond delay="0"/>
                                          </p:stCondLst>
                                        </p:cTn>
                                        <p:tgtEl>
                                          <p:spTgt spid="20"/>
                                        </p:tgtEl>
                                        <p:attrNameLst>
                                          <p:attrName>style.visibility</p:attrName>
                                        </p:attrNameLst>
                                      </p:cBhvr>
                                      <p:to>
                                        <p:strVal val="visible"/>
                                      </p:to>
                                    </p:set>
                                    <p:anim calcmode="lin" valueType="num">
                                      <p:cBhvr>
                                        <p:cTn id="268" dur="500" fill="hold"/>
                                        <p:tgtEl>
                                          <p:spTgt spid="20"/>
                                        </p:tgtEl>
                                        <p:attrNameLst>
                                          <p:attrName>ppt_w</p:attrName>
                                        </p:attrNameLst>
                                      </p:cBhvr>
                                      <p:tavLst>
                                        <p:tav tm="0">
                                          <p:val>
                                            <p:fltVal val="0"/>
                                          </p:val>
                                        </p:tav>
                                        <p:tav tm="100000">
                                          <p:val>
                                            <p:strVal val="#ppt_w"/>
                                          </p:val>
                                        </p:tav>
                                      </p:tavLst>
                                    </p:anim>
                                    <p:anim calcmode="lin" valueType="num">
                                      <p:cBhvr>
                                        <p:cTn id="269" dur="500" fill="hold"/>
                                        <p:tgtEl>
                                          <p:spTgt spid="20"/>
                                        </p:tgtEl>
                                        <p:attrNameLst>
                                          <p:attrName>ppt_h</p:attrName>
                                        </p:attrNameLst>
                                      </p:cBhvr>
                                      <p:tavLst>
                                        <p:tav tm="0">
                                          <p:val>
                                            <p:fltVal val="0"/>
                                          </p:val>
                                        </p:tav>
                                        <p:tav tm="100000">
                                          <p:val>
                                            <p:strVal val="#ppt_h"/>
                                          </p:val>
                                        </p:tav>
                                      </p:tavLst>
                                    </p:anim>
                                    <p:animEffect transition="in" filter="fade">
                                      <p:cBhvr>
                                        <p:cTn id="270" dur="500"/>
                                        <p:tgtEl>
                                          <p:spTgt spid="20"/>
                                        </p:tgtEl>
                                      </p:cBhvr>
                                    </p:animEffect>
                                  </p:childTnLst>
                                </p:cTn>
                              </p:par>
                            </p:childTnLst>
                          </p:cTn>
                        </p:par>
                      </p:childTnLst>
                    </p:cTn>
                  </p:par>
                  <p:par>
                    <p:cTn id="271" fill="hold">
                      <p:stCondLst>
                        <p:cond delay="indefinite"/>
                      </p:stCondLst>
                      <p:childTnLst>
                        <p:par>
                          <p:cTn id="272" fill="hold">
                            <p:stCondLst>
                              <p:cond delay="0"/>
                            </p:stCondLst>
                            <p:childTnLst>
                              <p:par>
                                <p:cTn id="273" presetID="53" presetClass="exit" presetSubtype="32" fill="hold" grpId="1" nodeType="clickEffect">
                                  <p:stCondLst>
                                    <p:cond delay="0"/>
                                  </p:stCondLst>
                                  <p:childTnLst>
                                    <p:anim calcmode="lin" valueType="num">
                                      <p:cBhvr>
                                        <p:cTn id="274" dur="500"/>
                                        <p:tgtEl>
                                          <p:spTgt spid="20"/>
                                        </p:tgtEl>
                                        <p:attrNameLst>
                                          <p:attrName>ppt_w</p:attrName>
                                        </p:attrNameLst>
                                      </p:cBhvr>
                                      <p:tavLst>
                                        <p:tav tm="0">
                                          <p:val>
                                            <p:strVal val="ppt_w"/>
                                          </p:val>
                                        </p:tav>
                                        <p:tav tm="100000">
                                          <p:val>
                                            <p:fltVal val="0"/>
                                          </p:val>
                                        </p:tav>
                                      </p:tavLst>
                                    </p:anim>
                                    <p:anim calcmode="lin" valueType="num">
                                      <p:cBhvr>
                                        <p:cTn id="275" dur="500"/>
                                        <p:tgtEl>
                                          <p:spTgt spid="20"/>
                                        </p:tgtEl>
                                        <p:attrNameLst>
                                          <p:attrName>ppt_h</p:attrName>
                                        </p:attrNameLst>
                                      </p:cBhvr>
                                      <p:tavLst>
                                        <p:tav tm="0">
                                          <p:val>
                                            <p:strVal val="ppt_h"/>
                                          </p:val>
                                        </p:tav>
                                        <p:tav tm="100000">
                                          <p:val>
                                            <p:fltVal val="0"/>
                                          </p:val>
                                        </p:tav>
                                      </p:tavLst>
                                    </p:anim>
                                    <p:animEffect transition="out" filter="fade">
                                      <p:cBhvr>
                                        <p:cTn id="276" dur="500"/>
                                        <p:tgtEl>
                                          <p:spTgt spid="20"/>
                                        </p:tgtEl>
                                      </p:cBhvr>
                                    </p:animEffect>
                                    <p:set>
                                      <p:cBhvr>
                                        <p:cTn id="277" dur="1" fill="hold">
                                          <p:stCondLst>
                                            <p:cond delay="499"/>
                                          </p:stCondLst>
                                        </p:cTn>
                                        <p:tgtEl>
                                          <p:spTgt spid="20"/>
                                        </p:tgtEl>
                                        <p:attrNameLst>
                                          <p:attrName>style.visibility</p:attrName>
                                        </p:attrNameLst>
                                      </p:cBhvr>
                                      <p:to>
                                        <p:strVal val="hidden"/>
                                      </p:to>
                                    </p:set>
                                  </p:childTnLst>
                                </p:cTn>
                              </p:par>
                              <p:par>
                                <p:cTn id="278" presetID="53" presetClass="entr" presetSubtype="16" fill="hold" grpId="0" nodeType="withEffect">
                                  <p:stCondLst>
                                    <p:cond delay="0"/>
                                  </p:stCondLst>
                                  <p:childTnLst>
                                    <p:set>
                                      <p:cBhvr>
                                        <p:cTn id="279" dur="1" fill="hold">
                                          <p:stCondLst>
                                            <p:cond delay="0"/>
                                          </p:stCondLst>
                                        </p:cTn>
                                        <p:tgtEl>
                                          <p:spTgt spid="21"/>
                                        </p:tgtEl>
                                        <p:attrNameLst>
                                          <p:attrName>style.visibility</p:attrName>
                                        </p:attrNameLst>
                                      </p:cBhvr>
                                      <p:to>
                                        <p:strVal val="visible"/>
                                      </p:to>
                                    </p:set>
                                    <p:anim calcmode="lin" valueType="num">
                                      <p:cBhvr>
                                        <p:cTn id="280" dur="500" fill="hold"/>
                                        <p:tgtEl>
                                          <p:spTgt spid="21"/>
                                        </p:tgtEl>
                                        <p:attrNameLst>
                                          <p:attrName>ppt_w</p:attrName>
                                        </p:attrNameLst>
                                      </p:cBhvr>
                                      <p:tavLst>
                                        <p:tav tm="0">
                                          <p:val>
                                            <p:fltVal val="0"/>
                                          </p:val>
                                        </p:tav>
                                        <p:tav tm="100000">
                                          <p:val>
                                            <p:strVal val="#ppt_w"/>
                                          </p:val>
                                        </p:tav>
                                      </p:tavLst>
                                    </p:anim>
                                    <p:anim calcmode="lin" valueType="num">
                                      <p:cBhvr>
                                        <p:cTn id="281" dur="500" fill="hold"/>
                                        <p:tgtEl>
                                          <p:spTgt spid="21"/>
                                        </p:tgtEl>
                                        <p:attrNameLst>
                                          <p:attrName>ppt_h</p:attrName>
                                        </p:attrNameLst>
                                      </p:cBhvr>
                                      <p:tavLst>
                                        <p:tav tm="0">
                                          <p:val>
                                            <p:fltVal val="0"/>
                                          </p:val>
                                        </p:tav>
                                        <p:tav tm="100000">
                                          <p:val>
                                            <p:strVal val="#ppt_h"/>
                                          </p:val>
                                        </p:tav>
                                      </p:tavLst>
                                    </p:anim>
                                    <p:animEffect transition="in" filter="fade">
                                      <p:cBhvr>
                                        <p:cTn id="282" dur="500"/>
                                        <p:tgtEl>
                                          <p:spTgt spid="21"/>
                                        </p:tgtEl>
                                      </p:cBhvr>
                                    </p:animEffect>
                                  </p:childTnLst>
                                </p:cTn>
                              </p:par>
                            </p:childTnLst>
                          </p:cTn>
                        </p:par>
                      </p:childTnLst>
                    </p:cTn>
                  </p:par>
                  <p:par>
                    <p:cTn id="283" fill="hold">
                      <p:stCondLst>
                        <p:cond delay="indefinite"/>
                      </p:stCondLst>
                      <p:childTnLst>
                        <p:par>
                          <p:cTn id="284" fill="hold">
                            <p:stCondLst>
                              <p:cond delay="0"/>
                            </p:stCondLst>
                            <p:childTnLst>
                              <p:par>
                                <p:cTn id="285" presetID="53" presetClass="exit" presetSubtype="32" fill="hold" grpId="1" nodeType="clickEffect">
                                  <p:stCondLst>
                                    <p:cond delay="0"/>
                                  </p:stCondLst>
                                  <p:childTnLst>
                                    <p:anim calcmode="lin" valueType="num">
                                      <p:cBhvr>
                                        <p:cTn id="286" dur="500"/>
                                        <p:tgtEl>
                                          <p:spTgt spid="21"/>
                                        </p:tgtEl>
                                        <p:attrNameLst>
                                          <p:attrName>ppt_w</p:attrName>
                                        </p:attrNameLst>
                                      </p:cBhvr>
                                      <p:tavLst>
                                        <p:tav tm="0">
                                          <p:val>
                                            <p:strVal val="ppt_w"/>
                                          </p:val>
                                        </p:tav>
                                        <p:tav tm="100000">
                                          <p:val>
                                            <p:fltVal val="0"/>
                                          </p:val>
                                        </p:tav>
                                      </p:tavLst>
                                    </p:anim>
                                    <p:anim calcmode="lin" valueType="num">
                                      <p:cBhvr>
                                        <p:cTn id="287" dur="500"/>
                                        <p:tgtEl>
                                          <p:spTgt spid="21"/>
                                        </p:tgtEl>
                                        <p:attrNameLst>
                                          <p:attrName>ppt_h</p:attrName>
                                        </p:attrNameLst>
                                      </p:cBhvr>
                                      <p:tavLst>
                                        <p:tav tm="0">
                                          <p:val>
                                            <p:strVal val="ppt_h"/>
                                          </p:val>
                                        </p:tav>
                                        <p:tav tm="100000">
                                          <p:val>
                                            <p:fltVal val="0"/>
                                          </p:val>
                                        </p:tav>
                                      </p:tavLst>
                                    </p:anim>
                                    <p:animEffect transition="out" filter="fade">
                                      <p:cBhvr>
                                        <p:cTn id="288" dur="500"/>
                                        <p:tgtEl>
                                          <p:spTgt spid="21"/>
                                        </p:tgtEl>
                                      </p:cBhvr>
                                    </p:animEffect>
                                    <p:set>
                                      <p:cBhvr>
                                        <p:cTn id="289" dur="1" fill="hold">
                                          <p:stCondLst>
                                            <p:cond delay="499"/>
                                          </p:stCondLst>
                                        </p:cTn>
                                        <p:tgtEl>
                                          <p:spTgt spid="21"/>
                                        </p:tgtEl>
                                        <p:attrNameLst>
                                          <p:attrName>style.visibility</p:attrName>
                                        </p:attrNameLst>
                                      </p:cBhvr>
                                      <p:to>
                                        <p:strVal val="hidden"/>
                                      </p:to>
                                    </p:set>
                                  </p:childTnLst>
                                </p:cTn>
                              </p:par>
                              <p:par>
                                <p:cTn id="290" presetID="53" presetClass="entr" presetSubtype="16" fill="hold" grpId="0" nodeType="withEffect">
                                  <p:stCondLst>
                                    <p:cond delay="0"/>
                                  </p:stCondLst>
                                  <p:childTnLst>
                                    <p:set>
                                      <p:cBhvr>
                                        <p:cTn id="291" dur="1" fill="hold">
                                          <p:stCondLst>
                                            <p:cond delay="0"/>
                                          </p:stCondLst>
                                        </p:cTn>
                                        <p:tgtEl>
                                          <p:spTgt spid="22"/>
                                        </p:tgtEl>
                                        <p:attrNameLst>
                                          <p:attrName>style.visibility</p:attrName>
                                        </p:attrNameLst>
                                      </p:cBhvr>
                                      <p:to>
                                        <p:strVal val="visible"/>
                                      </p:to>
                                    </p:set>
                                    <p:anim calcmode="lin" valueType="num">
                                      <p:cBhvr>
                                        <p:cTn id="292" dur="500" fill="hold"/>
                                        <p:tgtEl>
                                          <p:spTgt spid="22"/>
                                        </p:tgtEl>
                                        <p:attrNameLst>
                                          <p:attrName>ppt_w</p:attrName>
                                        </p:attrNameLst>
                                      </p:cBhvr>
                                      <p:tavLst>
                                        <p:tav tm="0">
                                          <p:val>
                                            <p:fltVal val="0"/>
                                          </p:val>
                                        </p:tav>
                                        <p:tav tm="100000">
                                          <p:val>
                                            <p:strVal val="#ppt_w"/>
                                          </p:val>
                                        </p:tav>
                                      </p:tavLst>
                                    </p:anim>
                                    <p:anim calcmode="lin" valueType="num">
                                      <p:cBhvr>
                                        <p:cTn id="293" dur="500" fill="hold"/>
                                        <p:tgtEl>
                                          <p:spTgt spid="22"/>
                                        </p:tgtEl>
                                        <p:attrNameLst>
                                          <p:attrName>ppt_h</p:attrName>
                                        </p:attrNameLst>
                                      </p:cBhvr>
                                      <p:tavLst>
                                        <p:tav tm="0">
                                          <p:val>
                                            <p:fltVal val="0"/>
                                          </p:val>
                                        </p:tav>
                                        <p:tav tm="100000">
                                          <p:val>
                                            <p:strVal val="#ppt_h"/>
                                          </p:val>
                                        </p:tav>
                                      </p:tavLst>
                                    </p:anim>
                                    <p:animEffect transition="in" filter="fade">
                                      <p:cBhvr>
                                        <p:cTn id="294" dur="500"/>
                                        <p:tgtEl>
                                          <p:spTgt spid="22"/>
                                        </p:tgtEl>
                                      </p:cBhvr>
                                    </p:animEffect>
                                  </p:childTnLst>
                                </p:cTn>
                              </p:par>
                            </p:childTnLst>
                          </p:cTn>
                        </p:par>
                      </p:childTnLst>
                    </p:cTn>
                  </p:par>
                  <p:par>
                    <p:cTn id="295" fill="hold">
                      <p:stCondLst>
                        <p:cond delay="indefinite"/>
                      </p:stCondLst>
                      <p:childTnLst>
                        <p:par>
                          <p:cTn id="296" fill="hold">
                            <p:stCondLst>
                              <p:cond delay="0"/>
                            </p:stCondLst>
                            <p:childTnLst>
                              <p:par>
                                <p:cTn id="297" presetID="53" presetClass="exit" presetSubtype="32" fill="hold" grpId="1" nodeType="clickEffect">
                                  <p:stCondLst>
                                    <p:cond delay="0"/>
                                  </p:stCondLst>
                                  <p:childTnLst>
                                    <p:anim calcmode="lin" valueType="num">
                                      <p:cBhvr>
                                        <p:cTn id="298" dur="500"/>
                                        <p:tgtEl>
                                          <p:spTgt spid="22"/>
                                        </p:tgtEl>
                                        <p:attrNameLst>
                                          <p:attrName>ppt_w</p:attrName>
                                        </p:attrNameLst>
                                      </p:cBhvr>
                                      <p:tavLst>
                                        <p:tav tm="0">
                                          <p:val>
                                            <p:strVal val="ppt_w"/>
                                          </p:val>
                                        </p:tav>
                                        <p:tav tm="100000">
                                          <p:val>
                                            <p:fltVal val="0"/>
                                          </p:val>
                                        </p:tav>
                                      </p:tavLst>
                                    </p:anim>
                                    <p:anim calcmode="lin" valueType="num">
                                      <p:cBhvr>
                                        <p:cTn id="299" dur="500"/>
                                        <p:tgtEl>
                                          <p:spTgt spid="22"/>
                                        </p:tgtEl>
                                        <p:attrNameLst>
                                          <p:attrName>ppt_h</p:attrName>
                                        </p:attrNameLst>
                                      </p:cBhvr>
                                      <p:tavLst>
                                        <p:tav tm="0">
                                          <p:val>
                                            <p:strVal val="ppt_h"/>
                                          </p:val>
                                        </p:tav>
                                        <p:tav tm="100000">
                                          <p:val>
                                            <p:fltVal val="0"/>
                                          </p:val>
                                        </p:tav>
                                      </p:tavLst>
                                    </p:anim>
                                    <p:animEffect transition="out" filter="fade">
                                      <p:cBhvr>
                                        <p:cTn id="300" dur="500"/>
                                        <p:tgtEl>
                                          <p:spTgt spid="22"/>
                                        </p:tgtEl>
                                      </p:cBhvr>
                                    </p:animEffect>
                                    <p:set>
                                      <p:cBhvr>
                                        <p:cTn id="301" dur="1" fill="hold">
                                          <p:stCondLst>
                                            <p:cond delay="499"/>
                                          </p:stCondLst>
                                        </p:cTn>
                                        <p:tgtEl>
                                          <p:spTgt spid="22"/>
                                        </p:tgtEl>
                                        <p:attrNameLst>
                                          <p:attrName>style.visibility</p:attrName>
                                        </p:attrNameLst>
                                      </p:cBhvr>
                                      <p:to>
                                        <p:strVal val="hidden"/>
                                      </p:to>
                                    </p:set>
                                  </p:childTnLst>
                                </p:cTn>
                              </p:par>
                              <p:par>
                                <p:cTn id="302" presetID="53" presetClass="entr" presetSubtype="16" fill="hold" grpId="0" nodeType="withEffect">
                                  <p:stCondLst>
                                    <p:cond delay="0"/>
                                  </p:stCondLst>
                                  <p:childTnLst>
                                    <p:set>
                                      <p:cBhvr>
                                        <p:cTn id="303" dur="1" fill="hold">
                                          <p:stCondLst>
                                            <p:cond delay="0"/>
                                          </p:stCondLst>
                                        </p:cTn>
                                        <p:tgtEl>
                                          <p:spTgt spid="23"/>
                                        </p:tgtEl>
                                        <p:attrNameLst>
                                          <p:attrName>style.visibility</p:attrName>
                                        </p:attrNameLst>
                                      </p:cBhvr>
                                      <p:to>
                                        <p:strVal val="visible"/>
                                      </p:to>
                                    </p:set>
                                    <p:anim calcmode="lin" valueType="num">
                                      <p:cBhvr>
                                        <p:cTn id="304" dur="500" fill="hold"/>
                                        <p:tgtEl>
                                          <p:spTgt spid="23"/>
                                        </p:tgtEl>
                                        <p:attrNameLst>
                                          <p:attrName>ppt_w</p:attrName>
                                        </p:attrNameLst>
                                      </p:cBhvr>
                                      <p:tavLst>
                                        <p:tav tm="0">
                                          <p:val>
                                            <p:fltVal val="0"/>
                                          </p:val>
                                        </p:tav>
                                        <p:tav tm="100000">
                                          <p:val>
                                            <p:strVal val="#ppt_w"/>
                                          </p:val>
                                        </p:tav>
                                      </p:tavLst>
                                    </p:anim>
                                    <p:anim calcmode="lin" valueType="num">
                                      <p:cBhvr>
                                        <p:cTn id="305" dur="500" fill="hold"/>
                                        <p:tgtEl>
                                          <p:spTgt spid="23"/>
                                        </p:tgtEl>
                                        <p:attrNameLst>
                                          <p:attrName>ppt_h</p:attrName>
                                        </p:attrNameLst>
                                      </p:cBhvr>
                                      <p:tavLst>
                                        <p:tav tm="0">
                                          <p:val>
                                            <p:fltVal val="0"/>
                                          </p:val>
                                        </p:tav>
                                        <p:tav tm="100000">
                                          <p:val>
                                            <p:strVal val="#ppt_h"/>
                                          </p:val>
                                        </p:tav>
                                      </p:tavLst>
                                    </p:anim>
                                    <p:animEffect transition="in" filter="fade">
                                      <p:cBhvr>
                                        <p:cTn id="306" dur="500"/>
                                        <p:tgtEl>
                                          <p:spTgt spid="23"/>
                                        </p:tgtEl>
                                      </p:cBhvr>
                                    </p:animEffect>
                                  </p:childTnLst>
                                </p:cTn>
                              </p:par>
                            </p:childTnLst>
                          </p:cTn>
                        </p:par>
                      </p:childTnLst>
                    </p:cTn>
                  </p:par>
                  <p:par>
                    <p:cTn id="307" fill="hold">
                      <p:stCondLst>
                        <p:cond delay="indefinite"/>
                      </p:stCondLst>
                      <p:childTnLst>
                        <p:par>
                          <p:cTn id="308" fill="hold">
                            <p:stCondLst>
                              <p:cond delay="0"/>
                            </p:stCondLst>
                            <p:childTnLst>
                              <p:par>
                                <p:cTn id="309" presetID="53" presetClass="exit" presetSubtype="32" fill="hold" grpId="1" nodeType="clickEffect">
                                  <p:stCondLst>
                                    <p:cond delay="0"/>
                                  </p:stCondLst>
                                  <p:childTnLst>
                                    <p:anim calcmode="lin" valueType="num">
                                      <p:cBhvr>
                                        <p:cTn id="310" dur="500"/>
                                        <p:tgtEl>
                                          <p:spTgt spid="23"/>
                                        </p:tgtEl>
                                        <p:attrNameLst>
                                          <p:attrName>ppt_w</p:attrName>
                                        </p:attrNameLst>
                                      </p:cBhvr>
                                      <p:tavLst>
                                        <p:tav tm="0">
                                          <p:val>
                                            <p:strVal val="ppt_w"/>
                                          </p:val>
                                        </p:tav>
                                        <p:tav tm="100000">
                                          <p:val>
                                            <p:fltVal val="0"/>
                                          </p:val>
                                        </p:tav>
                                      </p:tavLst>
                                    </p:anim>
                                    <p:anim calcmode="lin" valueType="num">
                                      <p:cBhvr>
                                        <p:cTn id="311" dur="500"/>
                                        <p:tgtEl>
                                          <p:spTgt spid="23"/>
                                        </p:tgtEl>
                                        <p:attrNameLst>
                                          <p:attrName>ppt_h</p:attrName>
                                        </p:attrNameLst>
                                      </p:cBhvr>
                                      <p:tavLst>
                                        <p:tav tm="0">
                                          <p:val>
                                            <p:strVal val="ppt_h"/>
                                          </p:val>
                                        </p:tav>
                                        <p:tav tm="100000">
                                          <p:val>
                                            <p:fltVal val="0"/>
                                          </p:val>
                                        </p:tav>
                                      </p:tavLst>
                                    </p:anim>
                                    <p:animEffect transition="out" filter="fade">
                                      <p:cBhvr>
                                        <p:cTn id="312" dur="500"/>
                                        <p:tgtEl>
                                          <p:spTgt spid="23"/>
                                        </p:tgtEl>
                                      </p:cBhvr>
                                    </p:animEffect>
                                    <p:set>
                                      <p:cBhvr>
                                        <p:cTn id="313" dur="1" fill="hold">
                                          <p:stCondLst>
                                            <p:cond delay="499"/>
                                          </p:stCondLst>
                                        </p:cTn>
                                        <p:tgtEl>
                                          <p:spTgt spid="23"/>
                                        </p:tgtEl>
                                        <p:attrNameLst>
                                          <p:attrName>style.visibility</p:attrName>
                                        </p:attrNameLst>
                                      </p:cBhvr>
                                      <p:to>
                                        <p:strVal val="hidden"/>
                                      </p:to>
                                    </p:set>
                                  </p:childTnLst>
                                </p:cTn>
                              </p:par>
                              <p:par>
                                <p:cTn id="314" presetID="53" presetClass="entr" presetSubtype="16" fill="hold" grpId="0" nodeType="withEffect">
                                  <p:stCondLst>
                                    <p:cond delay="0"/>
                                  </p:stCondLst>
                                  <p:childTnLst>
                                    <p:set>
                                      <p:cBhvr>
                                        <p:cTn id="315" dur="1" fill="hold">
                                          <p:stCondLst>
                                            <p:cond delay="0"/>
                                          </p:stCondLst>
                                        </p:cTn>
                                        <p:tgtEl>
                                          <p:spTgt spid="27"/>
                                        </p:tgtEl>
                                        <p:attrNameLst>
                                          <p:attrName>style.visibility</p:attrName>
                                        </p:attrNameLst>
                                      </p:cBhvr>
                                      <p:to>
                                        <p:strVal val="visible"/>
                                      </p:to>
                                    </p:set>
                                    <p:anim calcmode="lin" valueType="num">
                                      <p:cBhvr>
                                        <p:cTn id="316" dur="500" fill="hold"/>
                                        <p:tgtEl>
                                          <p:spTgt spid="27"/>
                                        </p:tgtEl>
                                        <p:attrNameLst>
                                          <p:attrName>ppt_w</p:attrName>
                                        </p:attrNameLst>
                                      </p:cBhvr>
                                      <p:tavLst>
                                        <p:tav tm="0">
                                          <p:val>
                                            <p:fltVal val="0"/>
                                          </p:val>
                                        </p:tav>
                                        <p:tav tm="100000">
                                          <p:val>
                                            <p:strVal val="#ppt_w"/>
                                          </p:val>
                                        </p:tav>
                                      </p:tavLst>
                                    </p:anim>
                                    <p:anim calcmode="lin" valueType="num">
                                      <p:cBhvr>
                                        <p:cTn id="317" dur="500" fill="hold"/>
                                        <p:tgtEl>
                                          <p:spTgt spid="27"/>
                                        </p:tgtEl>
                                        <p:attrNameLst>
                                          <p:attrName>ppt_h</p:attrName>
                                        </p:attrNameLst>
                                      </p:cBhvr>
                                      <p:tavLst>
                                        <p:tav tm="0">
                                          <p:val>
                                            <p:fltVal val="0"/>
                                          </p:val>
                                        </p:tav>
                                        <p:tav tm="100000">
                                          <p:val>
                                            <p:strVal val="#ppt_h"/>
                                          </p:val>
                                        </p:tav>
                                      </p:tavLst>
                                    </p:anim>
                                    <p:animEffect transition="in" filter="fade">
                                      <p:cBhvr>
                                        <p:cTn id="318" dur="500"/>
                                        <p:tgtEl>
                                          <p:spTgt spid="27"/>
                                        </p:tgtEl>
                                      </p:cBhvr>
                                    </p:animEffect>
                                  </p:childTnLst>
                                </p:cTn>
                              </p:par>
                            </p:childTnLst>
                          </p:cTn>
                        </p:par>
                      </p:childTnLst>
                    </p:cTn>
                  </p:par>
                  <p:par>
                    <p:cTn id="319" fill="hold">
                      <p:stCondLst>
                        <p:cond delay="indefinite"/>
                      </p:stCondLst>
                      <p:childTnLst>
                        <p:par>
                          <p:cTn id="320" fill="hold">
                            <p:stCondLst>
                              <p:cond delay="0"/>
                            </p:stCondLst>
                            <p:childTnLst>
                              <p:par>
                                <p:cTn id="321" presetID="53" presetClass="exit" presetSubtype="32" fill="hold" grpId="1" nodeType="clickEffect">
                                  <p:stCondLst>
                                    <p:cond delay="0"/>
                                  </p:stCondLst>
                                  <p:childTnLst>
                                    <p:anim calcmode="lin" valueType="num">
                                      <p:cBhvr>
                                        <p:cTn id="322" dur="500"/>
                                        <p:tgtEl>
                                          <p:spTgt spid="27"/>
                                        </p:tgtEl>
                                        <p:attrNameLst>
                                          <p:attrName>ppt_w</p:attrName>
                                        </p:attrNameLst>
                                      </p:cBhvr>
                                      <p:tavLst>
                                        <p:tav tm="0">
                                          <p:val>
                                            <p:strVal val="ppt_w"/>
                                          </p:val>
                                        </p:tav>
                                        <p:tav tm="100000">
                                          <p:val>
                                            <p:fltVal val="0"/>
                                          </p:val>
                                        </p:tav>
                                      </p:tavLst>
                                    </p:anim>
                                    <p:anim calcmode="lin" valueType="num">
                                      <p:cBhvr>
                                        <p:cTn id="323" dur="500"/>
                                        <p:tgtEl>
                                          <p:spTgt spid="27"/>
                                        </p:tgtEl>
                                        <p:attrNameLst>
                                          <p:attrName>ppt_h</p:attrName>
                                        </p:attrNameLst>
                                      </p:cBhvr>
                                      <p:tavLst>
                                        <p:tav tm="0">
                                          <p:val>
                                            <p:strVal val="ppt_h"/>
                                          </p:val>
                                        </p:tav>
                                        <p:tav tm="100000">
                                          <p:val>
                                            <p:fltVal val="0"/>
                                          </p:val>
                                        </p:tav>
                                      </p:tavLst>
                                    </p:anim>
                                    <p:animEffect transition="out" filter="fade">
                                      <p:cBhvr>
                                        <p:cTn id="324" dur="500"/>
                                        <p:tgtEl>
                                          <p:spTgt spid="27"/>
                                        </p:tgtEl>
                                      </p:cBhvr>
                                    </p:animEffect>
                                    <p:set>
                                      <p:cBhvr>
                                        <p:cTn id="325" dur="1" fill="hold">
                                          <p:stCondLst>
                                            <p:cond delay="499"/>
                                          </p:stCondLst>
                                        </p:cTn>
                                        <p:tgtEl>
                                          <p:spTgt spid="27"/>
                                        </p:tgtEl>
                                        <p:attrNameLst>
                                          <p:attrName>style.visibility</p:attrName>
                                        </p:attrNameLst>
                                      </p:cBhvr>
                                      <p:to>
                                        <p:strVal val="hidden"/>
                                      </p:to>
                                    </p:set>
                                  </p:childTnLst>
                                </p:cTn>
                              </p:par>
                              <p:par>
                                <p:cTn id="326" presetID="53" presetClass="entr" presetSubtype="16" fill="hold" grpId="0" nodeType="withEffect">
                                  <p:stCondLst>
                                    <p:cond delay="0"/>
                                  </p:stCondLst>
                                  <p:childTnLst>
                                    <p:set>
                                      <p:cBhvr>
                                        <p:cTn id="327" dur="1" fill="hold">
                                          <p:stCondLst>
                                            <p:cond delay="0"/>
                                          </p:stCondLst>
                                        </p:cTn>
                                        <p:tgtEl>
                                          <p:spTgt spid="28"/>
                                        </p:tgtEl>
                                        <p:attrNameLst>
                                          <p:attrName>style.visibility</p:attrName>
                                        </p:attrNameLst>
                                      </p:cBhvr>
                                      <p:to>
                                        <p:strVal val="visible"/>
                                      </p:to>
                                    </p:set>
                                    <p:anim calcmode="lin" valueType="num">
                                      <p:cBhvr>
                                        <p:cTn id="328" dur="500" fill="hold"/>
                                        <p:tgtEl>
                                          <p:spTgt spid="28"/>
                                        </p:tgtEl>
                                        <p:attrNameLst>
                                          <p:attrName>ppt_w</p:attrName>
                                        </p:attrNameLst>
                                      </p:cBhvr>
                                      <p:tavLst>
                                        <p:tav tm="0">
                                          <p:val>
                                            <p:fltVal val="0"/>
                                          </p:val>
                                        </p:tav>
                                        <p:tav tm="100000">
                                          <p:val>
                                            <p:strVal val="#ppt_w"/>
                                          </p:val>
                                        </p:tav>
                                      </p:tavLst>
                                    </p:anim>
                                    <p:anim calcmode="lin" valueType="num">
                                      <p:cBhvr>
                                        <p:cTn id="329" dur="500" fill="hold"/>
                                        <p:tgtEl>
                                          <p:spTgt spid="28"/>
                                        </p:tgtEl>
                                        <p:attrNameLst>
                                          <p:attrName>ppt_h</p:attrName>
                                        </p:attrNameLst>
                                      </p:cBhvr>
                                      <p:tavLst>
                                        <p:tav tm="0">
                                          <p:val>
                                            <p:fltVal val="0"/>
                                          </p:val>
                                        </p:tav>
                                        <p:tav tm="100000">
                                          <p:val>
                                            <p:strVal val="#ppt_h"/>
                                          </p:val>
                                        </p:tav>
                                      </p:tavLst>
                                    </p:anim>
                                    <p:animEffect transition="in" filter="fade">
                                      <p:cBhvr>
                                        <p:cTn id="330" dur="500"/>
                                        <p:tgtEl>
                                          <p:spTgt spid="28"/>
                                        </p:tgtEl>
                                      </p:cBhvr>
                                    </p:animEffect>
                                  </p:childTnLst>
                                </p:cTn>
                              </p:par>
                            </p:childTnLst>
                          </p:cTn>
                        </p:par>
                      </p:childTnLst>
                    </p:cTn>
                  </p:par>
                  <p:par>
                    <p:cTn id="331" fill="hold">
                      <p:stCondLst>
                        <p:cond delay="indefinite"/>
                      </p:stCondLst>
                      <p:childTnLst>
                        <p:par>
                          <p:cTn id="332" fill="hold">
                            <p:stCondLst>
                              <p:cond delay="0"/>
                            </p:stCondLst>
                            <p:childTnLst>
                              <p:par>
                                <p:cTn id="333" presetID="53" presetClass="exit" presetSubtype="32" fill="hold" grpId="1" nodeType="clickEffect">
                                  <p:stCondLst>
                                    <p:cond delay="0"/>
                                  </p:stCondLst>
                                  <p:childTnLst>
                                    <p:anim calcmode="lin" valueType="num">
                                      <p:cBhvr>
                                        <p:cTn id="334" dur="500"/>
                                        <p:tgtEl>
                                          <p:spTgt spid="28"/>
                                        </p:tgtEl>
                                        <p:attrNameLst>
                                          <p:attrName>ppt_w</p:attrName>
                                        </p:attrNameLst>
                                      </p:cBhvr>
                                      <p:tavLst>
                                        <p:tav tm="0">
                                          <p:val>
                                            <p:strVal val="ppt_w"/>
                                          </p:val>
                                        </p:tav>
                                        <p:tav tm="100000">
                                          <p:val>
                                            <p:fltVal val="0"/>
                                          </p:val>
                                        </p:tav>
                                      </p:tavLst>
                                    </p:anim>
                                    <p:anim calcmode="lin" valueType="num">
                                      <p:cBhvr>
                                        <p:cTn id="335" dur="500"/>
                                        <p:tgtEl>
                                          <p:spTgt spid="28"/>
                                        </p:tgtEl>
                                        <p:attrNameLst>
                                          <p:attrName>ppt_h</p:attrName>
                                        </p:attrNameLst>
                                      </p:cBhvr>
                                      <p:tavLst>
                                        <p:tav tm="0">
                                          <p:val>
                                            <p:strVal val="ppt_h"/>
                                          </p:val>
                                        </p:tav>
                                        <p:tav tm="100000">
                                          <p:val>
                                            <p:fltVal val="0"/>
                                          </p:val>
                                        </p:tav>
                                      </p:tavLst>
                                    </p:anim>
                                    <p:animEffect transition="out" filter="fade">
                                      <p:cBhvr>
                                        <p:cTn id="336" dur="500"/>
                                        <p:tgtEl>
                                          <p:spTgt spid="28"/>
                                        </p:tgtEl>
                                      </p:cBhvr>
                                    </p:animEffect>
                                    <p:set>
                                      <p:cBhvr>
                                        <p:cTn id="337" dur="1" fill="hold">
                                          <p:stCondLst>
                                            <p:cond delay="499"/>
                                          </p:stCondLst>
                                        </p:cTn>
                                        <p:tgtEl>
                                          <p:spTgt spid="28"/>
                                        </p:tgtEl>
                                        <p:attrNameLst>
                                          <p:attrName>style.visibility</p:attrName>
                                        </p:attrNameLst>
                                      </p:cBhvr>
                                      <p:to>
                                        <p:strVal val="hidden"/>
                                      </p:to>
                                    </p:set>
                                  </p:childTnLst>
                                </p:cTn>
                              </p:par>
                            </p:childTnLst>
                          </p:cTn>
                        </p:par>
                      </p:childTnLst>
                    </p:cTn>
                  </p:par>
                  <p:par>
                    <p:cTn id="338" fill="hold">
                      <p:stCondLst>
                        <p:cond delay="indefinite"/>
                      </p:stCondLst>
                      <p:childTnLst>
                        <p:par>
                          <p:cTn id="339" fill="hold">
                            <p:stCondLst>
                              <p:cond delay="0"/>
                            </p:stCondLst>
                            <p:childTnLst>
                              <p:par>
                                <p:cTn id="340" presetID="1" presetClass="entr" presetSubtype="0" fill="hold" nodeType="clickEffect">
                                  <p:stCondLst>
                                    <p:cond delay="0"/>
                                  </p:stCondLst>
                                  <p:childTnLst>
                                    <p:set>
                                      <p:cBhvr>
                                        <p:cTn id="34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42" fill="hold">
                      <p:stCondLst>
                        <p:cond delay="indefinite"/>
                      </p:stCondLst>
                      <p:childTnLst>
                        <p:par>
                          <p:cTn id="343" fill="hold">
                            <p:stCondLst>
                              <p:cond delay="0"/>
                            </p:stCondLst>
                            <p:childTnLst>
                              <p:par>
                                <p:cTn id="344" presetID="53" presetClass="entr" presetSubtype="16" fill="hold" grpId="0" nodeType="clickEffect">
                                  <p:stCondLst>
                                    <p:cond delay="0"/>
                                  </p:stCondLst>
                                  <p:childTnLst>
                                    <p:set>
                                      <p:cBhvr>
                                        <p:cTn id="345" dur="1" fill="hold">
                                          <p:stCondLst>
                                            <p:cond delay="0"/>
                                          </p:stCondLst>
                                        </p:cTn>
                                        <p:tgtEl>
                                          <p:spTgt spid="24"/>
                                        </p:tgtEl>
                                        <p:attrNameLst>
                                          <p:attrName>style.visibility</p:attrName>
                                        </p:attrNameLst>
                                      </p:cBhvr>
                                      <p:to>
                                        <p:strVal val="visible"/>
                                      </p:to>
                                    </p:set>
                                    <p:anim calcmode="lin" valueType="num">
                                      <p:cBhvr>
                                        <p:cTn id="346" dur="500" fill="hold"/>
                                        <p:tgtEl>
                                          <p:spTgt spid="24"/>
                                        </p:tgtEl>
                                        <p:attrNameLst>
                                          <p:attrName>ppt_w</p:attrName>
                                        </p:attrNameLst>
                                      </p:cBhvr>
                                      <p:tavLst>
                                        <p:tav tm="0">
                                          <p:val>
                                            <p:fltVal val="0"/>
                                          </p:val>
                                        </p:tav>
                                        <p:tav tm="100000">
                                          <p:val>
                                            <p:strVal val="#ppt_w"/>
                                          </p:val>
                                        </p:tav>
                                      </p:tavLst>
                                    </p:anim>
                                    <p:anim calcmode="lin" valueType="num">
                                      <p:cBhvr>
                                        <p:cTn id="347" dur="500" fill="hold"/>
                                        <p:tgtEl>
                                          <p:spTgt spid="24"/>
                                        </p:tgtEl>
                                        <p:attrNameLst>
                                          <p:attrName>ppt_h</p:attrName>
                                        </p:attrNameLst>
                                      </p:cBhvr>
                                      <p:tavLst>
                                        <p:tav tm="0">
                                          <p:val>
                                            <p:fltVal val="0"/>
                                          </p:val>
                                        </p:tav>
                                        <p:tav tm="100000">
                                          <p:val>
                                            <p:strVal val="#ppt_h"/>
                                          </p:val>
                                        </p:tav>
                                      </p:tavLst>
                                    </p:anim>
                                    <p:animEffect transition="in" filter="fade">
                                      <p:cBhvr>
                                        <p:cTn id="348" dur="500"/>
                                        <p:tgtEl>
                                          <p:spTgt spid="24"/>
                                        </p:tgtEl>
                                      </p:cBhvr>
                                    </p:animEffect>
                                  </p:childTnLst>
                                </p:cTn>
                              </p:par>
                            </p:childTnLst>
                          </p:cTn>
                        </p:par>
                      </p:childTnLst>
                    </p:cTn>
                  </p:par>
                  <p:par>
                    <p:cTn id="349" fill="hold">
                      <p:stCondLst>
                        <p:cond delay="indefinite"/>
                      </p:stCondLst>
                      <p:childTnLst>
                        <p:par>
                          <p:cTn id="350" fill="hold">
                            <p:stCondLst>
                              <p:cond delay="0"/>
                            </p:stCondLst>
                            <p:childTnLst>
                              <p:par>
                                <p:cTn id="351" presetID="53" presetClass="exit" presetSubtype="32" fill="hold" grpId="1" nodeType="clickEffect">
                                  <p:stCondLst>
                                    <p:cond delay="0"/>
                                  </p:stCondLst>
                                  <p:childTnLst>
                                    <p:anim calcmode="lin" valueType="num">
                                      <p:cBhvr>
                                        <p:cTn id="352" dur="500"/>
                                        <p:tgtEl>
                                          <p:spTgt spid="24"/>
                                        </p:tgtEl>
                                        <p:attrNameLst>
                                          <p:attrName>ppt_w</p:attrName>
                                        </p:attrNameLst>
                                      </p:cBhvr>
                                      <p:tavLst>
                                        <p:tav tm="0">
                                          <p:val>
                                            <p:strVal val="ppt_w"/>
                                          </p:val>
                                        </p:tav>
                                        <p:tav tm="100000">
                                          <p:val>
                                            <p:fltVal val="0"/>
                                          </p:val>
                                        </p:tav>
                                      </p:tavLst>
                                    </p:anim>
                                    <p:anim calcmode="lin" valueType="num">
                                      <p:cBhvr>
                                        <p:cTn id="353" dur="500"/>
                                        <p:tgtEl>
                                          <p:spTgt spid="24"/>
                                        </p:tgtEl>
                                        <p:attrNameLst>
                                          <p:attrName>ppt_h</p:attrName>
                                        </p:attrNameLst>
                                      </p:cBhvr>
                                      <p:tavLst>
                                        <p:tav tm="0">
                                          <p:val>
                                            <p:strVal val="ppt_h"/>
                                          </p:val>
                                        </p:tav>
                                        <p:tav tm="100000">
                                          <p:val>
                                            <p:fltVal val="0"/>
                                          </p:val>
                                        </p:tav>
                                      </p:tavLst>
                                    </p:anim>
                                    <p:animEffect transition="out" filter="fade">
                                      <p:cBhvr>
                                        <p:cTn id="354" dur="500"/>
                                        <p:tgtEl>
                                          <p:spTgt spid="24"/>
                                        </p:tgtEl>
                                      </p:cBhvr>
                                    </p:animEffect>
                                    <p:set>
                                      <p:cBhvr>
                                        <p:cTn id="355" dur="1" fill="hold">
                                          <p:stCondLst>
                                            <p:cond delay="499"/>
                                          </p:stCondLst>
                                        </p:cTn>
                                        <p:tgtEl>
                                          <p:spTgt spid="24"/>
                                        </p:tgtEl>
                                        <p:attrNameLst>
                                          <p:attrName>style.visibility</p:attrName>
                                        </p:attrNameLst>
                                      </p:cBhvr>
                                      <p:to>
                                        <p:strVal val="hidden"/>
                                      </p:to>
                                    </p:set>
                                  </p:childTnLst>
                                </p:cTn>
                              </p:par>
                              <p:par>
                                <p:cTn id="356" presetID="53" presetClass="entr" presetSubtype="16" fill="hold" grpId="0" nodeType="withEffect">
                                  <p:stCondLst>
                                    <p:cond delay="0"/>
                                  </p:stCondLst>
                                  <p:childTnLst>
                                    <p:set>
                                      <p:cBhvr>
                                        <p:cTn id="357" dur="1" fill="hold">
                                          <p:stCondLst>
                                            <p:cond delay="0"/>
                                          </p:stCondLst>
                                        </p:cTn>
                                        <p:tgtEl>
                                          <p:spTgt spid="29"/>
                                        </p:tgtEl>
                                        <p:attrNameLst>
                                          <p:attrName>style.visibility</p:attrName>
                                        </p:attrNameLst>
                                      </p:cBhvr>
                                      <p:to>
                                        <p:strVal val="visible"/>
                                      </p:to>
                                    </p:set>
                                    <p:anim calcmode="lin" valueType="num">
                                      <p:cBhvr>
                                        <p:cTn id="358" dur="500" fill="hold"/>
                                        <p:tgtEl>
                                          <p:spTgt spid="29"/>
                                        </p:tgtEl>
                                        <p:attrNameLst>
                                          <p:attrName>ppt_w</p:attrName>
                                        </p:attrNameLst>
                                      </p:cBhvr>
                                      <p:tavLst>
                                        <p:tav tm="0">
                                          <p:val>
                                            <p:fltVal val="0"/>
                                          </p:val>
                                        </p:tav>
                                        <p:tav tm="100000">
                                          <p:val>
                                            <p:strVal val="#ppt_w"/>
                                          </p:val>
                                        </p:tav>
                                      </p:tavLst>
                                    </p:anim>
                                    <p:anim calcmode="lin" valueType="num">
                                      <p:cBhvr>
                                        <p:cTn id="359" dur="500" fill="hold"/>
                                        <p:tgtEl>
                                          <p:spTgt spid="29"/>
                                        </p:tgtEl>
                                        <p:attrNameLst>
                                          <p:attrName>ppt_h</p:attrName>
                                        </p:attrNameLst>
                                      </p:cBhvr>
                                      <p:tavLst>
                                        <p:tav tm="0">
                                          <p:val>
                                            <p:fltVal val="0"/>
                                          </p:val>
                                        </p:tav>
                                        <p:tav tm="100000">
                                          <p:val>
                                            <p:strVal val="#ppt_h"/>
                                          </p:val>
                                        </p:tav>
                                      </p:tavLst>
                                    </p:anim>
                                    <p:animEffect transition="in" filter="fade">
                                      <p:cBhvr>
                                        <p:cTn id="360" dur="500"/>
                                        <p:tgtEl>
                                          <p:spTgt spid="29"/>
                                        </p:tgtEl>
                                      </p:cBhvr>
                                    </p:animEffect>
                                  </p:childTnLst>
                                </p:cTn>
                              </p:par>
                            </p:childTnLst>
                          </p:cTn>
                        </p:par>
                      </p:childTnLst>
                    </p:cTn>
                  </p:par>
                  <p:par>
                    <p:cTn id="361" fill="hold">
                      <p:stCondLst>
                        <p:cond delay="indefinite"/>
                      </p:stCondLst>
                      <p:childTnLst>
                        <p:par>
                          <p:cTn id="362" fill="hold">
                            <p:stCondLst>
                              <p:cond delay="0"/>
                            </p:stCondLst>
                            <p:childTnLst>
                              <p:par>
                                <p:cTn id="363" presetID="53" presetClass="exit" presetSubtype="32" fill="hold" grpId="1" nodeType="clickEffect">
                                  <p:stCondLst>
                                    <p:cond delay="0"/>
                                  </p:stCondLst>
                                  <p:childTnLst>
                                    <p:anim calcmode="lin" valueType="num">
                                      <p:cBhvr>
                                        <p:cTn id="364" dur="500"/>
                                        <p:tgtEl>
                                          <p:spTgt spid="29"/>
                                        </p:tgtEl>
                                        <p:attrNameLst>
                                          <p:attrName>ppt_w</p:attrName>
                                        </p:attrNameLst>
                                      </p:cBhvr>
                                      <p:tavLst>
                                        <p:tav tm="0">
                                          <p:val>
                                            <p:strVal val="ppt_w"/>
                                          </p:val>
                                        </p:tav>
                                        <p:tav tm="100000">
                                          <p:val>
                                            <p:fltVal val="0"/>
                                          </p:val>
                                        </p:tav>
                                      </p:tavLst>
                                    </p:anim>
                                    <p:anim calcmode="lin" valueType="num">
                                      <p:cBhvr>
                                        <p:cTn id="365" dur="500"/>
                                        <p:tgtEl>
                                          <p:spTgt spid="29"/>
                                        </p:tgtEl>
                                        <p:attrNameLst>
                                          <p:attrName>ppt_h</p:attrName>
                                        </p:attrNameLst>
                                      </p:cBhvr>
                                      <p:tavLst>
                                        <p:tav tm="0">
                                          <p:val>
                                            <p:strVal val="ppt_h"/>
                                          </p:val>
                                        </p:tav>
                                        <p:tav tm="100000">
                                          <p:val>
                                            <p:fltVal val="0"/>
                                          </p:val>
                                        </p:tav>
                                      </p:tavLst>
                                    </p:anim>
                                    <p:animEffect transition="out" filter="fade">
                                      <p:cBhvr>
                                        <p:cTn id="366" dur="500"/>
                                        <p:tgtEl>
                                          <p:spTgt spid="29"/>
                                        </p:tgtEl>
                                      </p:cBhvr>
                                    </p:animEffect>
                                    <p:set>
                                      <p:cBhvr>
                                        <p:cTn id="367" dur="1" fill="hold">
                                          <p:stCondLst>
                                            <p:cond delay="499"/>
                                          </p:stCondLst>
                                        </p:cTn>
                                        <p:tgtEl>
                                          <p:spTgt spid="29"/>
                                        </p:tgtEl>
                                        <p:attrNameLst>
                                          <p:attrName>style.visibility</p:attrName>
                                        </p:attrNameLst>
                                      </p:cBhvr>
                                      <p:to>
                                        <p:strVal val="hidden"/>
                                      </p:to>
                                    </p:set>
                                  </p:childTnLst>
                                </p:cTn>
                              </p:par>
                              <p:par>
                                <p:cTn id="368" presetID="53" presetClass="entr" presetSubtype="16" fill="hold" grpId="0" nodeType="withEffect">
                                  <p:stCondLst>
                                    <p:cond delay="0"/>
                                  </p:stCondLst>
                                  <p:childTnLst>
                                    <p:set>
                                      <p:cBhvr>
                                        <p:cTn id="369" dur="1" fill="hold">
                                          <p:stCondLst>
                                            <p:cond delay="0"/>
                                          </p:stCondLst>
                                        </p:cTn>
                                        <p:tgtEl>
                                          <p:spTgt spid="32"/>
                                        </p:tgtEl>
                                        <p:attrNameLst>
                                          <p:attrName>style.visibility</p:attrName>
                                        </p:attrNameLst>
                                      </p:cBhvr>
                                      <p:to>
                                        <p:strVal val="visible"/>
                                      </p:to>
                                    </p:set>
                                    <p:anim calcmode="lin" valueType="num">
                                      <p:cBhvr>
                                        <p:cTn id="370" dur="500" fill="hold"/>
                                        <p:tgtEl>
                                          <p:spTgt spid="32"/>
                                        </p:tgtEl>
                                        <p:attrNameLst>
                                          <p:attrName>ppt_w</p:attrName>
                                        </p:attrNameLst>
                                      </p:cBhvr>
                                      <p:tavLst>
                                        <p:tav tm="0">
                                          <p:val>
                                            <p:fltVal val="0"/>
                                          </p:val>
                                        </p:tav>
                                        <p:tav tm="100000">
                                          <p:val>
                                            <p:strVal val="#ppt_w"/>
                                          </p:val>
                                        </p:tav>
                                      </p:tavLst>
                                    </p:anim>
                                    <p:anim calcmode="lin" valueType="num">
                                      <p:cBhvr>
                                        <p:cTn id="371" dur="500" fill="hold"/>
                                        <p:tgtEl>
                                          <p:spTgt spid="32"/>
                                        </p:tgtEl>
                                        <p:attrNameLst>
                                          <p:attrName>ppt_h</p:attrName>
                                        </p:attrNameLst>
                                      </p:cBhvr>
                                      <p:tavLst>
                                        <p:tav tm="0">
                                          <p:val>
                                            <p:fltVal val="0"/>
                                          </p:val>
                                        </p:tav>
                                        <p:tav tm="100000">
                                          <p:val>
                                            <p:strVal val="#ppt_h"/>
                                          </p:val>
                                        </p:tav>
                                      </p:tavLst>
                                    </p:anim>
                                    <p:animEffect transition="in" filter="fade">
                                      <p:cBhvr>
                                        <p:cTn id="372" dur="500"/>
                                        <p:tgtEl>
                                          <p:spTgt spid="32"/>
                                        </p:tgtEl>
                                      </p:cBhvr>
                                    </p:animEffect>
                                  </p:childTnLst>
                                </p:cTn>
                              </p:par>
                            </p:childTnLst>
                          </p:cTn>
                        </p:par>
                      </p:childTnLst>
                    </p:cTn>
                  </p:par>
                  <p:par>
                    <p:cTn id="373" fill="hold">
                      <p:stCondLst>
                        <p:cond delay="indefinite"/>
                      </p:stCondLst>
                      <p:childTnLst>
                        <p:par>
                          <p:cTn id="374" fill="hold">
                            <p:stCondLst>
                              <p:cond delay="0"/>
                            </p:stCondLst>
                            <p:childTnLst>
                              <p:par>
                                <p:cTn id="375" presetID="53" presetClass="exit" presetSubtype="32" fill="hold" grpId="1" nodeType="clickEffect">
                                  <p:stCondLst>
                                    <p:cond delay="0"/>
                                  </p:stCondLst>
                                  <p:childTnLst>
                                    <p:anim calcmode="lin" valueType="num">
                                      <p:cBhvr>
                                        <p:cTn id="376" dur="500"/>
                                        <p:tgtEl>
                                          <p:spTgt spid="32"/>
                                        </p:tgtEl>
                                        <p:attrNameLst>
                                          <p:attrName>ppt_w</p:attrName>
                                        </p:attrNameLst>
                                      </p:cBhvr>
                                      <p:tavLst>
                                        <p:tav tm="0">
                                          <p:val>
                                            <p:strVal val="ppt_w"/>
                                          </p:val>
                                        </p:tav>
                                        <p:tav tm="100000">
                                          <p:val>
                                            <p:fltVal val="0"/>
                                          </p:val>
                                        </p:tav>
                                      </p:tavLst>
                                    </p:anim>
                                    <p:anim calcmode="lin" valueType="num">
                                      <p:cBhvr>
                                        <p:cTn id="377" dur="500"/>
                                        <p:tgtEl>
                                          <p:spTgt spid="32"/>
                                        </p:tgtEl>
                                        <p:attrNameLst>
                                          <p:attrName>ppt_h</p:attrName>
                                        </p:attrNameLst>
                                      </p:cBhvr>
                                      <p:tavLst>
                                        <p:tav tm="0">
                                          <p:val>
                                            <p:strVal val="ppt_h"/>
                                          </p:val>
                                        </p:tav>
                                        <p:tav tm="100000">
                                          <p:val>
                                            <p:fltVal val="0"/>
                                          </p:val>
                                        </p:tav>
                                      </p:tavLst>
                                    </p:anim>
                                    <p:animEffect transition="out" filter="fade">
                                      <p:cBhvr>
                                        <p:cTn id="378" dur="500"/>
                                        <p:tgtEl>
                                          <p:spTgt spid="32"/>
                                        </p:tgtEl>
                                      </p:cBhvr>
                                    </p:animEffect>
                                    <p:set>
                                      <p:cBhvr>
                                        <p:cTn id="37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0" grpId="0" animBg="1"/>
      <p:bldP spid="30" grpId="1" animBg="1"/>
      <p:bldP spid="19" grpId="0" animBg="1"/>
      <p:bldP spid="19" grpId="1" animBg="1"/>
      <p:bldP spid="31" grpId="0" animBg="1"/>
      <p:bldP spid="31" grpId="1" animBg="1"/>
      <p:bldP spid="4" grpId="0" animBg="1"/>
      <p:bldP spid="4" grpId="1" animBg="1"/>
      <p:bldP spid="20" grpId="0" animBg="1"/>
      <p:bldP spid="20" grpId="1" animBg="1"/>
      <p:bldP spid="21" grpId="0" animBg="1"/>
      <p:bldP spid="21" grpId="1" animBg="1"/>
      <p:bldP spid="22" grpId="0" animBg="1"/>
      <p:bldP spid="22" grpId="1" animBg="1"/>
      <p:bldP spid="23" grpId="0" animBg="1"/>
      <p:bldP spid="23" grpId="1" animBg="1"/>
      <p:bldP spid="27" grpId="0" animBg="1"/>
      <p:bldP spid="27" grpId="1" animBg="1"/>
      <p:bldP spid="28" grpId="0" animBg="1"/>
      <p:bldP spid="28" grpId="1" animBg="1"/>
      <p:bldP spid="6" grpId="0" animBg="1"/>
      <p:bldP spid="6" grpId="1" animBg="1"/>
      <p:bldP spid="26" grpId="0" animBg="1"/>
      <p:bldP spid="26" grpId="1" animBg="1"/>
      <p:bldP spid="7" grpId="0" animBg="1"/>
      <p:bldP spid="7" grpId="1" animBg="1"/>
      <p:bldP spid="24" grpId="0" animBg="1"/>
      <p:bldP spid="24" grpId="1" animBg="1"/>
      <p:bldP spid="29" grpId="0" animBg="1"/>
      <p:bldP spid="29" grpId="1" animBg="1"/>
      <p:bldP spid="32" grpId="0" animBg="1"/>
      <p:bldP spid="32"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CC73F-8814-40C9-9723-9C5EBDE59862}"/>
              </a:ext>
            </a:extLst>
          </p:cNvPr>
          <p:cNvPicPr>
            <a:picLocks noChangeAspect="1"/>
          </p:cNvPicPr>
          <p:nvPr/>
        </p:nvPicPr>
        <p:blipFill rotWithShape="1">
          <a:blip r:embed="rId3"/>
          <a:srcRect t="8701"/>
          <a:stretch/>
        </p:blipFill>
        <p:spPr>
          <a:xfrm>
            <a:off x="63425" y="4063353"/>
            <a:ext cx="5153363" cy="2754306"/>
          </a:xfrm>
          <a:prstGeom prst="rect">
            <a:avLst/>
          </a:prstGeom>
        </p:spPr>
      </p:pic>
      <p:sp>
        <p:nvSpPr>
          <p:cNvPr id="2" name="TextBox 1">
            <a:extLst>
              <a:ext uri="{FF2B5EF4-FFF2-40B4-BE49-F238E27FC236}">
                <a16:creationId xmlns:a16="http://schemas.microsoft.com/office/drawing/2014/main" id="{4BBFA172-BE5A-4B26-A0D1-CBF97349AB0C}"/>
              </a:ext>
            </a:extLst>
          </p:cNvPr>
          <p:cNvSpPr txBox="1"/>
          <p:nvPr/>
        </p:nvSpPr>
        <p:spPr>
          <a:xfrm>
            <a:off x="0" y="0"/>
            <a:ext cx="12192000" cy="523220"/>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DESIGNED THE GOSPEL</a:t>
            </a:r>
          </a:p>
        </p:txBody>
      </p:sp>
      <p:sp>
        <p:nvSpPr>
          <p:cNvPr id="4" name="TextBox 3">
            <a:extLst>
              <a:ext uri="{FF2B5EF4-FFF2-40B4-BE49-F238E27FC236}">
                <a16:creationId xmlns:a16="http://schemas.microsoft.com/office/drawing/2014/main" id="{0BC76E20-7F22-45C8-A565-4EF766548386}"/>
              </a:ext>
            </a:extLst>
          </p:cNvPr>
          <p:cNvSpPr txBox="1"/>
          <p:nvPr/>
        </p:nvSpPr>
        <p:spPr>
          <a:xfrm>
            <a:off x="1" y="1550934"/>
            <a:ext cx="5338481" cy="1846659"/>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FACTS TO BE BELIEVED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COMMANDS TO BE OBEYED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PROMISES TO RECEIVE</a:t>
            </a:r>
          </a:p>
        </p:txBody>
      </p:sp>
      <p:sp>
        <p:nvSpPr>
          <p:cNvPr id="5" name="Right Brace 4">
            <a:extLst>
              <a:ext uri="{FF2B5EF4-FFF2-40B4-BE49-F238E27FC236}">
                <a16:creationId xmlns:a16="http://schemas.microsoft.com/office/drawing/2014/main" id="{D78DA667-3219-4CA4-973E-AA3EAE56EBC8}"/>
              </a:ext>
            </a:extLst>
          </p:cNvPr>
          <p:cNvSpPr/>
          <p:nvPr/>
        </p:nvSpPr>
        <p:spPr>
          <a:xfrm>
            <a:off x="4746810" y="1465733"/>
            <a:ext cx="941294" cy="203943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Equals 5">
            <a:extLst>
              <a:ext uri="{FF2B5EF4-FFF2-40B4-BE49-F238E27FC236}">
                <a16:creationId xmlns:a16="http://schemas.microsoft.com/office/drawing/2014/main" id="{72CDC27B-BCF0-4052-A650-B5837F4F2EAF}"/>
              </a:ext>
            </a:extLst>
          </p:cNvPr>
          <p:cNvSpPr/>
          <p:nvPr/>
        </p:nvSpPr>
        <p:spPr>
          <a:xfrm>
            <a:off x="7180724" y="2245663"/>
            <a:ext cx="785756" cy="523220"/>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B8DD70D-F2F2-4DBD-A420-E90D59F914EE}"/>
              </a:ext>
            </a:extLst>
          </p:cNvPr>
          <p:cNvSpPr txBox="1"/>
          <p:nvPr/>
        </p:nvSpPr>
        <p:spPr>
          <a:xfrm>
            <a:off x="8148914" y="2218764"/>
            <a:ext cx="1586757" cy="584775"/>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a:t>
            </a:r>
          </a:p>
        </p:txBody>
      </p:sp>
      <p:sp>
        <p:nvSpPr>
          <p:cNvPr id="8" name="TextBox 7">
            <a:extLst>
              <a:ext uri="{FF2B5EF4-FFF2-40B4-BE49-F238E27FC236}">
                <a16:creationId xmlns:a16="http://schemas.microsoft.com/office/drawing/2014/main" id="{48E7D503-B2E6-4F5A-B8D6-F8732EF567B9}"/>
              </a:ext>
            </a:extLst>
          </p:cNvPr>
          <p:cNvSpPr txBox="1"/>
          <p:nvPr/>
        </p:nvSpPr>
        <p:spPr>
          <a:xfrm>
            <a:off x="5983940" y="968194"/>
            <a:ext cx="681322" cy="3046988"/>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t>
            </a:r>
          </a:p>
        </p:txBody>
      </p:sp>
      <p:sp>
        <p:nvSpPr>
          <p:cNvPr id="10" name="Action Button: Go Back or Previous 9">
            <a:hlinkClick r:id="rId4" action="ppaction://hlinksldjump" highlightClick="1">
              <a:snd r:embed="rId5" name="arrow.wav"/>
            </a:hlinkClick>
            <a:extLst>
              <a:ext uri="{FF2B5EF4-FFF2-40B4-BE49-F238E27FC236}">
                <a16:creationId xmlns:a16="http://schemas.microsoft.com/office/drawing/2014/main" id="{50104E49-63A4-4532-B86E-C1D47AE8CA71}"/>
              </a:ext>
            </a:extLst>
          </p:cNvPr>
          <p:cNvSpPr/>
          <p:nvPr/>
        </p:nvSpPr>
        <p:spPr>
          <a:xfrm>
            <a:off x="11322423" y="6468035"/>
            <a:ext cx="779930" cy="2958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CF729AC-DA29-476B-A093-67BA71F04A9F}"/>
              </a:ext>
            </a:extLst>
          </p:cNvPr>
          <p:cNvSpPr txBox="1"/>
          <p:nvPr/>
        </p:nvSpPr>
        <p:spPr>
          <a:xfrm>
            <a:off x="5338482" y="4235824"/>
            <a:ext cx="6853518" cy="1384995"/>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Romans 10:17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faith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hearing, and hearing 	by the word of Christ. </a:t>
            </a:r>
          </a:p>
        </p:txBody>
      </p:sp>
      <p:sp>
        <p:nvSpPr>
          <p:cNvPr id="12" name="TextBox 11">
            <a:extLst>
              <a:ext uri="{FF2B5EF4-FFF2-40B4-BE49-F238E27FC236}">
                <a16:creationId xmlns:a16="http://schemas.microsoft.com/office/drawing/2014/main" id="{D8A269D5-0BAD-4CB0-A371-B0A5FD533046}"/>
              </a:ext>
            </a:extLst>
          </p:cNvPr>
          <p:cNvSpPr txBox="1"/>
          <p:nvPr/>
        </p:nvSpPr>
        <p:spPr>
          <a:xfrm>
            <a:off x="8148914" y="2218769"/>
            <a:ext cx="3334874" cy="584775"/>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OF FAITH</a:t>
            </a:r>
          </a:p>
        </p:txBody>
      </p:sp>
      <p:cxnSp>
        <p:nvCxnSpPr>
          <p:cNvPr id="14" name="Straight Arrow Connector 13">
            <a:extLst>
              <a:ext uri="{FF2B5EF4-FFF2-40B4-BE49-F238E27FC236}">
                <a16:creationId xmlns:a16="http://schemas.microsoft.com/office/drawing/2014/main" id="{CEB63C13-98D3-4CE9-B3DB-91E5DD4739C4}"/>
              </a:ext>
            </a:extLst>
          </p:cNvPr>
          <p:cNvCxnSpPr>
            <a:cxnSpLocks/>
          </p:cNvCxnSpPr>
          <p:nvPr/>
        </p:nvCxnSpPr>
        <p:spPr>
          <a:xfrm flipH="1" flipV="1">
            <a:off x="4545106" y="1842249"/>
            <a:ext cx="3421374" cy="6997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E30AD4-1B3E-4B91-BC18-35AAC354C81B}"/>
              </a:ext>
            </a:extLst>
          </p:cNvPr>
          <p:cNvCxnSpPr>
            <a:cxnSpLocks/>
          </p:cNvCxnSpPr>
          <p:nvPr/>
        </p:nvCxnSpPr>
        <p:spPr>
          <a:xfrm flipH="1" flipV="1">
            <a:off x="5216788" y="2507273"/>
            <a:ext cx="3084526" cy="387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638BA6-38A7-44D4-88C0-DCD15FBE098F}"/>
              </a:ext>
            </a:extLst>
          </p:cNvPr>
          <p:cNvCxnSpPr>
            <a:cxnSpLocks/>
          </p:cNvCxnSpPr>
          <p:nvPr/>
        </p:nvCxnSpPr>
        <p:spPr>
          <a:xfrm flipH="1">
            <a:off x="4401670" y="2542030"/>
            <a:ext cx="3564810" cy="5776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59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wd">
                                    <p:tmPct val="10000"/>
                                  </p:iterate>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wd">
                                    <p:tmPct val="10000"/>
                                  </p:iterate>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53" presetClass="entr" presetSubtype="16"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par>
                                <p:cTn id="62" presetID="53" presetClass="entr" presetSubtype="16"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par>
                                <p:cTn id="67" presetID="53" presetClass="entr" presetSubtype="16"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circle(in)">
                                      <p:cBhvr>
                                        <p:cTn id="76" dur="2000"/>
                                        <p:tgtEl>
                                          <p:spTgt spid="11"/>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7" grpId="1"/>
      <p:bldP spid="8" grpId="0"/>
      <p:bldP spid="8" grpId="1"/>
      <p:bldP spid="10" grpId="0" animBg="1"/>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384EE8C4-E0E9-4306-BDBB-CD5CB5E4A7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 t="1346" r="691" b="1491"/>
          <a:stretch/>
        </p:blipFill>
        <p:spPr bwMode="auto">
          <a:xfrm>
            <a:off x="818849" y="0"/>
            <a:ext cx="10554303" cy="683982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BB164087-5572-4A3A-A752-638367419578}"/>
              </a:ext>
            </a:extLst>
          </p:cNvPr>
          <p:cNvSpPr/>
          <p:nvPr/>
        </p:nvSpPr>
        <p:spPr>
          <a:xfrm>
            <a:off x="7015658" y="323515"/>
            <a:ext cx="1959429" cy="685774"/>
          </a:xfrm>
          <a:prstGeom prst="wedgeRectCallout">
            <a:avLst>
              <a:gd name="adj1" fmla="val -28055"/>
              <a:gd name="adj2" fmla="val 3036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Timothy joins Paul</a:t>
            </a:r>
          </a:p>
        </p:txBody>
      </p:sp>
      <p:cxnSp>
        <p:nvCxnSpPr>
          <p:cNvPr id="6" name="Straight Connector 5">
            <a:extLst>
              <a:ext uri="{FF2B5EF4-FFF2-40B4-BE49-F238E27FC236}">
                <a16:creationId xmlns:a16="http://schemas.microsoft.com/office/drawing/2014/main" id="{9DAC9725-4B3A-4509-AEFF-3080423FEADC}"/>
              </a:ext>
            </a:extLst>
          </p:cNvPr>
          <p:cNvCxnSpPr/>
          <p:nvPr/>
        </p:nvCxnSpPr>
        <p:spPr>
          <a:xfrm>
            <a:off x="9513870" y="3945276"/>
            <a:ext cx="7602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70E853-D419-47D7-938A-A3ED3370BE0C}"/>
              </a:ext>
            </a:extLst>
          </p:cNvPr>
          <p:cNvCxnSpPr>
            <a:cxnSpLocks/>
          </p:cNvCxnSpPr>
          <p:nvPr/>
        </p:nvCxnSpPr>
        <p:spPr>
          <a:xfrm>
            <a:off x="6810046" y="2988068"/>
            <a:ext cx="5565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416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D066FFF9-EE09-4B2A-BDD4-CEB63193C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tx2"/>
          </a:solidFill>
        </p:spPr>
      </p:pic>
      <p:cxnSp>
        <p:nvCxnSpPr>
          <p:cNvPr id="9" name="Straight Connector 8">
            <a:extLst>
              <a:ext uri="{FF2B5EF4-FFF2-40B4-BE49-F238E27FC236}">
                <a16:creationId xmlns:a16="http://schemas.microsoft.com/office/drawing/2014/main" id="{1A05CE93-149E-48DF-8058-736DA9F7DECB}"/>
              </a:ext>
            </a:extLst>
          </p:cNvPr>
          <p:cNvCxnSpPr>
            <a:cxnSpLocks/>
          </p:cNvCxnSpPr>
          <p:nvPr/>
        </p:nvCxnSpPr>
        <p:spPr>
          <a:xfrm>
            <a:off x="6346370" y="2928252"/>
            <a:ext cx="740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0C61442-40C0-4FE7-8D62-5CDA07E5344A}"/>
              </a:ext>
            </a:extLst>
          </p:cNvPr>
          <p:cNvSpPr/>
          <p:nvPr/>
        </p:nvSpPr>
        <p:spPr>
          <a:xfrm>
            <a:off x="8839200" y="3189513"/>
            <a:ext cx="1262743" cy="3592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5C3BFDB-8353-4969-9A89-5E1E79C7A647}"/>
              </a:ext>
            </a:extLst>
          </p:cNvPr>
          <p:cNvCxnSpPr>
            <a:cxnSpLocks/>
          </p:cNvCxnSpPr>
          <p:nvPr/>
        </p:nvCxnSpPr>
        <p:spPr>
          <a:xfrm>
            <a:off x="7053942" y="3135083"/>
            <a:ext cx="740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peech Bubble: Rectangle 10">
            <a:extLst>
              <a:ext uri="{FF2B5EF4-FFF2-40B4-BE49-F238E27FC236}">
                <a16:creationId xmlns:a16="http://schemas.microsoft.com/office/drawing/2014/main" id="{238D24A5-53D1-4DCA-BA9C-66E7A6E749C0}"/>
              </a:ext>
            </a:extLst>
          </p:cNvPr>
          <p:cNvSpPr/>
          <p:nvPr/>
        </p:nvSpPr>
        <p:spPr>
          <a:xfrm>
            <a:off x="6738257" y="272145"/>
            <a:ext cx="1959429" cy="685774"/>
          </a:xfrm>
          <a:prstGeom prst="wedgeRectCallout">
            <a:avLst>
              <a:gd name="adj1" fmla="val -28055"/>
              <a:gd name="adj2" fmla="val 3036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Timothy joins Paul</a:t>
            </a:r>
          </a:p>
        </p:txBody>
      </p:sp>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3B70F103-2029-49CC-AE1A-7BEB4A88C9A8}"/>
              </a:ext>
            </a:extLst>
          </p:cNvPr>
          <p:cNvSpPr/>
          <p:nvPr/>
        </p:nvSpPr>
        <p:spPr>
          <a:xfrm>
            <a:off x="11321143" y="6498767"/>
            <a:ext cx="783771" cy="27214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1370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E34120-244B-47C7-A87D-ABB00C320BDB}"/>
              </a:ext>
            </a:extLst>
          </p:cNvPr>
          <p:cNvSpPr txBox="1"/>
          <p:nvPr/>
        </p:nvSpPr>
        <p:spPr>
          <a:xfrm>
            <a:off x="0" y="0"/>
            <a:ext cx="12192000" cy="6447919"/>
          </a:xfrm>
          <a:prstGeom prst="rect">
            <a:avLst/>
          </a:prstGeom>
          <a:blipFill>
            <a:blip r:embed="rId3"/>
            <a:tile tx="0" ty="0" sx="100000" sy="100000" flip="none" algn="tl"/>
          </a:blipFill>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PREPARING THE SOIL OF A CHILDS MIND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parable of the sower:</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Mt 13:3-8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Seeds are dependent upon the kind of soil in which they are planted.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Interpretation of the parable of the sower:</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Mt 13:18-23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The word of God is dependent upon the kind of mind in which it is planted.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III. </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It is the duty of parents to prepare the minds of their children to receive the 		word of God:</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Psa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127:1-5; Prov 22:6; Eph 6:4; Pro 6:20</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The mind needs constant plowing and preparation in order to allow the seed of 		God’s word to produce fruit: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Dt 4:8-10; Dt 6:4-8; Dt 11:16-21;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Psa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119:9-16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To neglect parenting responsibility may lead to a mind which will not allow the 		seed of God’s word to grow: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Jdgs</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2:10; Eph 4:17-19</a:t>
            </a:r>
          </a:p>
        </p:txBody>
      </p:sp>
      <p:sp>
        <p:nvSpPr>
          <p:cNvPr id="3" name="TextBox 2">
            <a:extLst>
              <a:ext uri="{FF2B5EF4-FFF2-40B4-BE49-F238E27FC236}">
                <a16:creationId xmlns:a16="http://schemas.microsoft.com/office/drawing/2014/main" id="{4694282B-BA24-44BE-A127-A832CF248ADE}"/>
              </a:ext>
            </a:extLst>
          </p:cNvPr>
          <p:cNvSpPr txBox="1"/>
          <p:nvPr/>
        </p:nvSpPr>
        <p:spPr>
          <a:xfrm>
            <a:off x="0" y="1127055"/>
            <a:ext cx="12192000" cy="526297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13:3-9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spoke many things to them in parables, saying, "Behold, the sower went 	out to sow;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as he sowed, some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seeds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fell beside the road, and the birds came and ate 	them up.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others fell upon the rocky places, where they did not have much soil; and 	immediately they sprang up, because they had no depth of soil.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the sun had risen, they were scorched; and because they had no root, 	they withered away.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others fell among the thorns, and the thorns came up and choked them 	out.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others fell on the good soil, and •yielded a crop, some a hundredfold, some 	sixty, and some thirty. </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2E72B678-CA70-4938-AC57-38A5C24F768D}"/>
              </a:ext>
            </a:extLst>
          </p:cNvPr>
          <p:cNvSpPr txBox="1"/>
          <p:nvPr/>
        </p:nvSpPr>
        <p:spPr>
          <a:xfrm>
            <a:off x="0" y="2466750"/>
            <a:ext cx="12192000" cy="3970318"/>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13:18-23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Hear then the parable of the sower.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anyone hears the word of the kingdom, and does not understand it, the 	evil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comes and snatches away what has been sown in his heart. This is the 	one on whom seed was sown beside the road.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one on whom seed was sown on the rocky places, this is the man who 	hears the word, and immediately receives it with joy;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yet he has no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root in himself, but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temporary, and when affliction or 	persecution arises because of the word, immediately he falls away. </a:t>
            </a:r>
          </a:p>
        </p:txBody>
      </p:sp>
      <p:sp>
        <p:nvSpPr>
          <p:cNvPr id="5" name="TextBox 4">
            <a:extLst>
              <a:ext uri="{FF2B5EF4-FFF2-40B4-BE49-F238E27FC236}">
                <a16:creationId xmlns:a16="http://schemas.microsoft.com/office/drawing/2014/main" id="{910F1088-DAD2-4B48-BDA4-B522C25DD6FD}"/>
              </a:ext>
            </a:extLst>
          </p:cNvPr>
          <p:cNvSpPr txBox="1"/>
          <p:nvPr/>
        </p:nvSpPr>
        <p:spPr>
          <a:xfrm>
            <a:off x="0" y="2955851"/>
            <a:ext cx="12192000" cy="3539430"/>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one on whom seed was sown among the thorns, this is the man who 	hears the word, and the worry of the world, and the deceitfulness of riches 	choke the word, and it becomes unfruitful.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one on whom seed was sown on the good soil, this is the man who 	hears the word and understands it; who indeed bears fruit, and brings forth, 	some a hundredfold, some sixty, and some thirty.“</a:t>
            </a:r>
            <a:b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b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05557FEB-9578-49C6-A1A9-E2849358E64C}"/>
              </a:ext>
            </a:extLst>
          </p:cNvPr>
          <p:cNvSpPr txBox="1"/>
          <p:nvPr/>
        </p:nvSpPr>
        <p:spPr>
          <a:xfrm>
            <a:off x="0" y="4210493"/>
            <a:ext cx="12192000" cy="1384995"/>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Proverbs 22:6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Train up a child in the way he should go, Even when he is old he will not depart 	from it. </a:t>
            </a:r>
          </a:p>
        </p:txBody>
      </p:sp>
      <p:sp>
        <p:nvSpPr>
          <p:cNvPr id="7" name="TextBox 6">
            <a:extLst>
              <a:ext uri="{FF2B5EF4-FFF2-40B4-BE49-F238E27FC236}">
                <a16:creationId xmlns:a16="http://schemas.microsoft.com/office/drawing/2014/main" id="{FFD28567-F58C-4DDA-A229-C9555E90F65C}"/>
              </a:ext>
            </a:extLst>
          </p:cNvPr>
          <p:cNvSpPr txBox="1"/>
          <p:nvPr/>
        </p:nvSpPr>
        <p:spPr>
          <a:xfrm>
            <a:off x="0" y="4210493"/>
            <a:ext cx="12192000" cy="1384995"/>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6:4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fathers, do not provoke your children to anger; but bring them up in the 	discipline and instruction of the Lord. </a:t>
            </a:r>
          </a:p>
        </p:txBody>
      </p:sp>
      <p:sp>
        <p:nvSpPr>
          <p:cNvPr id="8" name="TextBox 7">
            <a:extLst>
              <a:ext uri="{FF2B5EF4-FFF2-40B4-BE49-F238E27FC236}">
                <a16:creationId xmlns:a16="http://schemas.microsoft.com/office/drawing/2014/main" id="{06A4F3CE-AC9F-4E00-AD4A-2CF0F24C40A0}"/>
              </a:ext>
            </a:extLst>
          </p:cNvPr>
          <p:cNvSpPr txBox="1"/>
          <p:nvPr/>
        </p:nvSpPr>
        <p:spPr>
          <a:xfrm>
            <a:off x="0" y="4210493"/>
            <a:ext cx="12192000" cy="1384995"/>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Proverbs 6:20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My son, observe the commandment of your father, And do not forsake the 	teaching of your mother; </a:t>
            </a:r>
          </a:p>
        </p:txBody>
      </p:sp>
      <p:sp>
        <p:nvSpPr>
          <p:cNvPr id="9" name="TextBox 8">
            <a:extLst>
              <a:ext uri="{FF2B5EF4-FFF2-40B4-BE49-F238E27FC236}">
                <a16:creationId xmlns:a16="http://schemas.microsoft.com/office/drawing/2014/main" id="{3786138E-821C-4F06-A026-5839F8FB8E95}"/>
              </a:ext>
            </a:extLst>
          </p:cNvPr>
          <p:cNvSpPr txBox="1"/>
          <p:nvPr/>
        </p:nvSpPr>
        <p:spPr>
          <a:xfrm>
            <a:off x="0" y="531622"/>
            <a:ext cx="12192000" cy="3770263"/>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4:8-10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what great nation is there that has statutes and judgments as righteous as 	this whole law which I am setting before you today?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"Only give heed to yourself and keep your soul diligently, lest you forget the 	things which your eyes have seen, and lest they depart from your heart all the 	days of your life; but make them known to your sons and your grandsons.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6C552DBD-6240-41BD-B031-A44E919C1D1C}"/>
              </a:ext>
            </a:extLst>
          </p:cNvPr>
          <p:cNvSpPr txBox="1"/>
          <p:nvPr/>
        </p:nvSpPr>
        <p:spPr>
          <a:xfrm>
            <a:off x="0" y="1041991"/>
            <a:ext cx="12192000" cy="2477601"/>
          </a:xfrm>
          <a:prstGeom prst="rect">
            <a:avLst/>
          </a:prstGeom>
          <a:solidFill>
            <a:schemeClr val="bg1"/>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Remember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day you stood before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at Horeb, when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to me, 'Assemble the people to Me, that I may let them hear My 	words so they may learn to fear Me all the days they live on the earth, and that 	they may teach their children.’</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A532D83A-B4CE-48EB-A8E7-16894DE266AD}"/>
              </a:ext>
            </a:extLst>
          </p:cNvPr>
          <p:cNvSpPr txBox="1"/>
          <p:nvPr/>
        </p:nvSpPr>
        <p:spPr>
          <a:xfrm>
            <a:off x="0" y="489090"/>
            <a:ext cx="12192000" cy="3970318"/>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6:4-8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Hear, O Israel!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our God,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love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with all your heart and with all your soul 	and with all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your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might.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these words, which I am commanding you today, shall be on your heart;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teach them diligently to your sons and shall talk of them when you 	sit in your house and when you walk by the way and when you lie down and 	when you rise up.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279E19ED-438A-4F15-BA45-63EE6C6FB5D5}"/>
              </a:ext>
            </a:extLst>
          </p:cNvPr>
          <p:cNvSpPr txBox="1"/>
          <p:nvPr/>
        </p:nvSpPr>
        <p:spPr>
          <a:xfrm>
            <a:off x="0" y="1041991"/>
            <a:ext cx="12192000" cy="2939266"/>
          </a:xfrm>
          <a:prstGeom prst="rect">
            <a:avLst/>
          </a:prstGeom>
          <a:solidFill>
            <a:schemeClr val="bg1"/>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And you shall bind them as a sign on your hand and they shall be as frontals on 	your forehead.</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515256F5-9BE1-4992-B4FD-9E019BDEB9F1}"/>
              </a:ext>
            </a:extLst>
          </p:cNvPr>
          <p:cNvSpPr txBox="1"/>
          <p:nvPr/>
        </p:nvSpPr>
        <p:spPr>
          <a:xfrm>
            <a:off x="0" y="489090"/>
            <a:ext cx="12192000" cy="3970318"/>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11:16-21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Beware, lest your hearts be deceived and you turn away and serve other gods 	and worship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the anger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be kindled against you, and He will shut up the 	heavens so that there will be no rain and the ground will not yield its fruit; and 	you will perish quickly from the good land which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giving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You shall therefore impress these words of mine on your heart and on your 	soul; and you shall bind them as a sign on your hand, and they shall be as 	frontals on your forehead. </a:t>
            </a:r>
          </a:p>
        </p:txBody>
      </p:sp>
      <p:sp>
        <p:nvSpPr>
          <p:cNvPr id="14" name="TextBox 13">
            <a:extLst>
              <a:ext uri="{FF2B5EF4-FFF2-40B4-BE49-F238E27FC236}">
                <a16:creationId xmlns:a16="http://schemas.microsoft.com/office/drawing/2014/main" id="{0F496805-D844-4DC9-B8E0-6690A8A90B96}"/>
              </a:ext>
            </a:extLst>
          </p:cNvPr>
          <p:cNvSpPr txBox="1"/>
          <p:nvPr/>
        </p:nvSpPr>
        <p:spPr>
          <a:xfrm>
            <a:off x="0" y="956927"/>
            <a:ext cx="12192000" cy="3539430"/>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And you shall teach them to your sons, talking of them when you sit in your 	house and when you walk along the road and when you lie down and when you 	rise up.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And you shall write them on the doorposts of your house and on your gates,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your days and the days of your sons may be multiplied on the land which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swore to your fathers to give them, as long as the heavens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remain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above the earth.</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TextBox 14">
            <a:extLst>
              <a:ext uri="{FF2B5EF4-FFF2-40B4-BE49-F238E27FC236}">
                <a16:creationId xmlns:a16="http://schemas.microsoft.com/office/drawing/2014/main" id="{67D84C12-AD20-4676-BC2D-DDE95D06BDFF}"/>
              </a:ext>
            </a:extLst>
          </p:cNvPr>
          <p:cNvSpPr txBox="1"/>
          <p:nvPr/>
        </p:nvSpPr>
        <p:spPr>
          <a:xfrm>
            <a:off x="0" y="489090"/>
            <a:ext cx="12192000" cy="3970318"/>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119:9-16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can a young man keep his way pure? By keeping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according to Thy 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all my heart I have sought Thee; Do not let me wander from Thy 	commandments.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Thy word I have treasured in my heart, That I may not sin against Thee.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Blessed art Thou, O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 me Thy statutes.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my lips I have told of All the ordinances of Thy mouth.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have rejoiced in the way of Thy testimonies, As much as in all riches.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6" name="TextBox 15">
            <a:extLst>
              <a:ext uri="{FF2B5EF4-FFF2-40B4-BE49-F238E27FC236}">
                <a16:creationId xmlns:a16="http://schemas.microsoft.com/office/drawing/2014/main" id="{546213B7-D66F-4CBC-B282-6395DA20F7EF}"/>
              </a:ext>
            </a:extLst>
          </p:cNvPr>
          <p:cNvSpPr txBox="1"/>
          <p:nvPr/>
        </p:nvSpPr>
        <p:spPr>
          <a:xfrm>
            <a:off x="0" y="1010092"/>
            <a:ext cx="12192000" cy="3370153"/>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will meditate on Thy precepts, And regard Thy ways.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shall delight in Thy statutes; I shall not forget Thy word.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 name="TextBox 16">
            <a:extLst>
              <a:ext uri="{FF2B5EF4-FFF2-40B4-BE49-F238E27FC236}">
                <a16:creationId xmlns:a16="http://schemas.microsoft.com/office/drawing/2014/main" id="{328233C8-0494-44C4-880B-B223A6893D37}"/>
              </a:ext>
            </a:extLst>
          </p:cNvPr>
          <p:cNvSpPr txBox="1"/>
          <p:nvPr/>
        </p:nvSpPr>
        <p:spPr>
          <a:xfrm>
            <a:off x="0" y="3264180"/>
            <a:ext cx="12192000" cy="224676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Judges 2:10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that generation also were gathered to their fathers;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arose 	another generation after them who did not know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nor yet the work 	which He had done for Israel. </a:t>
            </a:r>
            <a:b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3E609248-3565-452D-82B1-538CAE976E6E}"/>
              </a:ext>
            </a:extLst>
          </p:cNvPr>
          <p:cNvSpPr txBox="1"/>
          <p:nvPr/>
        </p:nvSpPr>
        <p:spPr>
          <a:xfrm>
            <a:off x="0" y="616705"/>
            <a:ext cx="12192000" cy="4832092"/>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4:17-19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 say therefore, and affirm together with the Lord, that you walk no longer 	just as the Gentiles also walk, in the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futility of their mind,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 darkened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their understanding, excluded from the life of 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because of 	the ignorance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is in them, because of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hardness of their heart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having become callous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have given themselves over to sensuality, for 	the practice of every kind of impurity with greediness.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2222E568-2D64-4A34-9DC3-20E750B8AD2E}"/>
              </a:ext>
            </a:extLst>
          </p:cNvPr>
          <p:cNvSpPr txBox="1"/>
          <p:nvPr/>
        </p:nvSpPr>
        <p:spPr>
          <a:xfrm>
            <a:off x="0" y="4210493"/>
            <a:ext cx="12192000" cy="2246769"/>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127:1-5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Unless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builds the house, They labor in vain who build it;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Unless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guards the city, The watchman keeps awake in vain.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is vain for you to rise up early, To retire late, To eat the bread of painful labors; 	For He gives to His beloved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 in 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sleep. </a:t>
            </a:r>
          </a:p>
        </p:txBody>
      </p:sp>
      <p:sp>
        <p:nvSpPr>
          <p:cNvPr id="21" name="Action Button: Go Back or Previous 20">
            <a:hlinkClick r:id="rId4" action="ppaction://hlinksldjump" highlightClick="1">
              <a:snd r:embed="rId5" name="arrow.wav"/>
            </a:hlinkClick>
            <a:extLst>
              <a:ext uri="{FF2B5EF4-FFF2-40B4-BE49-F238E27FC236}">
                <a16:creationId xmlns:a16="http://schemas.microsoft.com/office/drawing/2014/main" id="{563BB033-89EB-4312-B95C-4989E417AC54}"/>
              </a:ext>
            </a:extLst>
          </p:cNvPr>
          <p:cNvSpPr/>
          <p:nvPr/>
        </p:nvSpPr>
        <p:spPr>
          <a:xfrm>
            <a:off x="11302409" y="37079"/>
            <a:ext cx="808075" cy="3256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F2EE8AE5-B4B3-47ED-8E0E-13DD88F9AB4E}"/>
              </a:ext>
            </a:extLst>
          </p:cNvPr>
          <p:cNvSpPr txBox="1"/>
          <p:nvPr/>
        </p:nvSpPr>
        <p:spPr>
          <a:xfrm>
            <a:off x="0" y="4699591"/>
            <a:ext cx="12192000" cy="1815882"/>
          </a:xfrm>
          <a:prstGeom prst="rect">
            <a:avLst/>
          </a:prstGeom>
          <a:solidFill>
            <a:schemeClr val="bg1"/>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Behold, children are a gift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fruit of the womb is a reward.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Like arrows in the hand of a warrior, So are the children of one's youth.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blessed is the man whose quiver is full of them; They shall not be ashamed, 	When they speak with their enemies in the gate.</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576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4"/>
                                        </p:tgtEl>
                                        <p:attrNameLst>
                                          <p:attrName>ppt_w</p:attrName>
                                        </p:attrNameLst>
                                      </p:cBhvr>
                                      <p:tavLst>
                                        <p:tav tm="0">
                                          <p:val>
                                            <p:strVal val="ppt_w"/>
                                          </p:val>
                                        </p:tav>
                                        <p:tav tm="100000">
                                          <p:val>
                                            <p:fltVal val="0"/>
                                          </p:val>
                                        </p:tav>
                                      </p:tavLst>
                                    </p:anim>
                                    <p:anim calcmode="lin" valueType="num">
                                      <p:cBhvr>
                                        <p:cTn id="52" dur="500"/>
                                        <p:tgtEl>
                                          <p:spTgt spid="4"/>
                                        </p:tgtEl>
                                        <p:attrNameLst>
                                          <p:attrName>ppt_h</p:attrName>
                                        </p:attrNameLst>
                                      </p:cBhvr>
                                      <p:tavLst>
                                        <p:tav tm="0">
                                          <p:val>
                                            <p:strVal val="ppt_h"/>
                                          </p:val>
                                        </p:tav>
                                        <p:tav tm="100000">
                                          <p:val>
                                            <p:fltVal val="0"/>
                                          </p:val>
                                        </p:tav>
                                      </p:tavLst>
                                    </p:anim>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19"/>
                                        </p:tgtEl>
                                        <p:attrNameLst>
                                          <p:attrName>ppt_w</p:attrName>
                                        </p:attrNameLst>
                                      </p:cBhvr>
                                      <p:tavLst>
                                        <p:tav tm="0">
                                          <p:val>
                                            <p:strVal val="ppt_w"/>
                                          </p:val>
                                        </p:tav>
                                        <p:tav tm="100000">
                                          <p:val>
                                            <p:fltVal val="0"/>
                                          </p:val>
                                        </p:tav>
                                      </p:tavLst>
                                    </p:anim>
                                    <p:anim calcmode="lin" valueType="num">
                                      <p:cBhvr>
                                        <p:cTn id="86" dur="500"/>
                                        <p:tgtEl>
                                          <p:spTgt spid="19"/>
                                        </p:tgtEl>
                                        <p:attrNameLst>
                                          <p:attrName>ppt_h</p:attrName>
                                        </p:attrNameLst>
                                      </p:cBhvr>
                                      <p:tavLst>
                                        <p:tav tm="0">
                                          <p:val>
                                            <p:strVal val="ppt_h"/>
                                          </p:val>
                                        </p:tav>
                                        <p:tav tm="100000">
                                          <p:val>
                                            <p:fltVal val="0"/>
                                          </p:val>
                                        </p:tav>
                                      </p:tavLst>
                                    </p:anim>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6"/>
                                        </p:tgtEl>
                                        <p:attrNameLst>
                                          <p:attrName>ppt_w</p:attrName>
                                        </p:attrNameLst>
                                      </p:cBhvr>
                                      <p:tavLst>
                                        <p:tav tm="0">
                                          <p:val>
                                            <p:strVal val="ppt_w"/>
                                          </p:val>
                                        </p:tav>
                                        <p:tav tm="100000">
                                          <p:val>
                                            <p:fltVal val="0"/>
                                          </p:val>
                                        </p:tav>
                                      </p:tavLst>
                                    </p:anim>
                                    <p:anim calcmode="lin" valueType="num">
                                      <p:cBhvr>
                                        <p:cTn id="100" dur="500"/>
                                        <p:tgtEl>
                                          <p:spTgt spid="6"/>
                                        </p:tgtEl>
                                        <p:attrNameLst>
                                          <p:attrName>ppt_h</p:attrName>
                                        </p:attrNameLst>
                                      </p:cBhvr>
                                      <p:tavLst>
                                        <p:tav tm="0">
                                          <p:val>
                                            <p:strVal val="ppt_h"/>
                                          </p:val>
                                        </p:tav>
                                        <p:tav tm="100000">
                                          <p:val>
                                            <p:fltVal val="0"/>
                                          </p:val>
                                        </p:tav>
                                      </p:tavLst>
                                    </p:anim>
                                    <p:animEffect transition="out" filter="fade">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p:cTn id="107" dur="500" fill="hold"/>
                                        <p:tgtEl>
                                          <p:spTgt spid="7"/>
                                        </p:tgtEl>
                                        <p:attrNameLst>
                                          <p:attrName>ppt_w</p:attrName>
                                        </p:attrNameLst>
                                      </p:cBhvr>
                                      <p:tavLst>
                                        <p:tav tm="0">
                                          <p:val>
                                            <p:fltVal val="0"/>
                                          </p:val>
                                        </p:tav>
                                        <p:tav tm="100000">
                                          <p:val>
                                            <p:strVal val="#ppt_w"/>
                                          </p:val>
                                        </p:tav>
                                      </p:tavLst>
                                    </p:anim>
                                    <p:anim calcmode="lin" valueType="num">
                                      <p:cBhvr>
                                        <p:cTn id="108" dur="500" fill="hold"/>
                                        <p:tgtEl>
                                          <p:spTgt spid="7"/>
                                        </p:tgtEl>
                                        <p:attrNameLst>
                                          <p:attrName>ppt_h</p:attrName>
                                        </p:attrNameLst>
                                      </p:cBhvr>
                                      <p:tavLst>
                                        <p:tav tm="0">
                                          <p:val>
                                            <p:fltVal val="0"/>
                                          </p:val>
                                        </p:tav>
                                        <p:tav tm="100000">
                                          <p:val>
                                            <p:strVal val="#ppt_h"/>
                                          </p:val>
                                        </p:tav>
                                      </p:tavLst>
                                    </p:anim>
                                    <p:animEffect transition="in" filter="fade">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grpId="1" nodeType="clickEffect">
                                  <p:stCondLst>
                                    <p:cond delay="0"/>
                                  </p:stCondLst>
                                  <p:childTnLst>
                                    <p:anim calcmode="lin" valueType="num">
                                      <p:cBhvr>
                                        <p:cTn id="113" dur="500"/>
                                        <p:tgtEl>
                                          <p:spTgt spid="7"/>
                                        </p:tgtEl>
                                        <p:attrNameLst>
                                          <p:attrName>ppt_w</p:attrName>
                                        </p:attrNameLst>
                                      </p:cBhvr>
                                      <p:tavLst>
                                        <p:tav tm="0">
                                          <p:val>
                                            <p:strVal val="ppt_w"/>
                                          </p:val>
                                        </p:tav>
                                        <p:tav tm="100000">
                                          <p:val>
                                            <p:fltVal val="0"/>
                                          </p:val>
                                        </p:tav>
                                      </p:tavLst>
                                    </p:anim>
                                    <p:anim calcmode="lin" valueType="num">
                                      <p:cBhvr>
                                        <p:cTn id="114" dur="500"/>
                                        <p:tgtEl>
                                          <p:spTgt spid="7"/>
                                        </p:tgtEl>
                                        <p:attrNameLst>
                                          <p:attrName>ppt_h</p:attrName>
                                        </p:attrNameLst>
                                      </p:cBhvr>
                                      <p:tavLst>
                                        <p:tav tm="0">
                                          <p:val>
                                            <p:strVal val="ppt_h"/>
                                          </p:val>
                                        </p:tav>
                                        <p:tav tm="100000">
                                          <p:val>
                                            <p:fltVal val="0"/>
                                          </p:val>
                                        </p:tav>
                                      </p:tavLst>
                                    </p:anim>
                                    <p:animEffect transition="out" filter="fade">
                                      <p:cBhvr>
                                        <p:cTn id="115" dur="500"/>
                                        <p:tgtEl>
                                          <p:spTgt spid="7"/>
                                        </p:tgtEl>
                                      </p:cBhvr>
                                    </p:animEffect>
                                    <p:set>
                                      <p:cBhvr>
                                        <p:cTn id="116" dur="1" fill="hold">
                                          <p:stCondLst>
                                            <p:cond delay="499"/>
                                          </p:stCondLst>
                                        </p:cTn>
                                        <p:tgtEl>
                                          <p:spTgt spid="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500" fill="hold"/>
                                        <p:tgtEl>
                                          <p:spTgt spid="8"/>
                                        </p:tgtEl>
                                        <p:attrNameLst>
                                          <p:attrName>ppt_w</p:attrName>
                                        </p:attrNameLst>
                                      </p:cBhvr>
                                      <p:tavLst>
                                        <p:tav tm="0">
                                          <p:val>
                                            <p:fltVal val="0"/>
                                          </p:val>
                                        </p:tav>
                                        <p:tav tm="100000">
                                          <p:val>
                                            <p:strVal val="#ppt_w"/>
                                          </p:val>
                                        </p:tav>
                                      </p:tavLst>
                                    </p:anim>
                                    <p:anim calcmode="lin" valueType="num">
                                      <p:cBhvr>
                                        <p:cTn id="122" dur="500" fill="hold"/>
                                        <p:tgtEl>
                                          <p:spTgt spid="8"/>
                                        </p:tgtEl>
                                        <p:attrNameLst>
                                          <p:attrName>ppt_h</p:attrName>
                                        </p:attrNameLst>
                                      </p:cBhvr>
                                      <p:tavLst>
                                        <p:tav tm="0">
                                          <p:val>
                                            <p:fltVal val="0"/>
                                          </p:val>
                                        </p:tav>
                                        <p:tav tm="100000">
                                          <p:val>
                                            <p:strVal val="#ppt_h"/>
                                          </p:val>
                                        </p:tav>
                                      </p:tavLst>
                                    </p:anim>
                                    <p:animEffect transition="in" filter="fade">
                                      <p:cBhvr>
                                        <p:cTn id="123" dur="500"/>
                                        <p:tgtEl>
                                          <p:spTgt spid="8"/>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8"/>
                                        </p:tgtEl>
                                        <p:attrNameLst>
                                          <p:attrName>ppt_w</p:attrName>
                                        </p:attrNameLst>
                                      </p:cBhvr>
                                      <p:tavLst>
                                        <p:tav tm="0">
                                          <p:val>
                                            <p:strVal val="ppt_w"/>
                                          </p:val>
                                        </p:tav>
                                        <p:tav tm="100000">
                                          <p:val>
                                            <p:fltVal val="0"/>
                                          </p:val>
                                        </p:tav>
                                      </p:tavLst>
                                    </p:anim>
                                    <p:anim calcmode="lin" valueType="num">
                                      <p:cBhvr>
                                        <p:cTn id="128" dur="500"/>
                                        <p:tgtEl>
                                          <p:spTgt spid="8"/>
                                        </p:tgtEl>
                                        <p:attrNameLst>
                                          <p:attrName>ppt_h</p:attrName>
                                        </p:attrNameLst>
                                      </p:cBhvr>
                                      <p:tavLst>
                                        <p:tav tm="0">
                                          <p:val>
                                            <p:strVal val="ppt_h"/>
                                          </p:val>
                                        </p:tav>
                                        <p:tav tm="100000">
                                          <p:val>
                                            <p:fltVal val="0"/>
                                          </p:val>
                                        </p:tav>
                                      </p:tavLst>
                                    </p:anim>
                                    <p:animEffect transition="out" filter="fade">
                                      <p:cBhvr>
                                        <p:cTn id="129" dur="500"/>
                                        <p:tgtEl>
                                          <p:spTgt spid="8"/>
                                        </p:tgtEl>
                                      </p:cBhvr>
                                    </p:animEffect>
                                    <p:set>
                                      <p:cBhvr>
                                        <p:cTn id="130" dur="1" fill="hold">
                                          <p:stCondLst>
                                            <p:cond delay="499"/>
                                          </p:stCondLst>
                                        </p:cTn>
                                        <p:tgtEl>
                                          <p:spTgt spid="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9"/>
                                        </p:tgtEl>
                                        <p:attrNameLst>
                                          <p:attrName>style.visibility</p:attrName>
                                        </p:attrNameLst>
                                      </p:cBhvr>
                                      <p:to>
                                        <p:strVal val="visible"/>
                                      </p:to>
                                    </p:set>
                                    <p:anim calcmode="lin" valueType="num">
                                      <p:cBhvr>
                                        <p:cTn id="139" dur="500" fill="hold"/>
                                        <p:tgtEl>
                                          <p:spTgt spid="9"/>
                                        </p:tgtEl>
                                        <p:attrNameLst>
                                          <p:attrName>ppt_w</p:attrName>
                                        </p:attrNameLst>
                                      </p:cBhvr>
                                      <p:tavLst>
                                        <p:tav tm="0">
                                          <p:val>
                                            <p:fltVal val="0"/>
                                          </p:val>
                                        </p:tav>
                                        <p:tav tm="100000">
                                          <p:val>
                                            <p:strVal val="#ppt_w"/>
                                          </p:val>
                                        </p:tav>
                                      </p:tavLst>
                                    </p:anim>
                                    <p:anim calcmode="lin" valueType="num">
                                      <p:cBhvr>
                                        <p:cTn id="140" dur="500" fill="hold"/>
                                        <p:tgtEl>
                                          <p:spTgt spid="9"/>
                                        </p:tgtEl>
                                        <p:attrNameLst>
                                          <p:attrName>ppt_h</p:attrName>
                                        </p:attrNameLst>
                                      </p:cBhvr>
                                      <p:tavLst>
                                        <p:tav tm="0">
                                          <p:val>
                                            <p:fltVal val="0"/>
                                          </p:val>
                                        </p:tav>
                                        <p:tav tm="100000">
                                          <p:val>
                                            <p:strVal val="#ppt_h"/>
                                          </p:val>
                                        </p:tav>
                                      </p:tavLst>
                                    </p:anim>
                                    <p:animEffect transition="in" filter="fade">
                                      <p:cBhvr>
                                        <p:cTn id="141" dur="500"/>
                                        <p:tgtEl>
                                          <p:spTgt spid="9"/>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 calcmode="lin" valueType="num">
                                      <p:cBhvr>
                                        <p:cTn id="146" dur="500" fill="hold"/>
                                        <p:tgtEl>
                                          <p:spTgt spid="10"/>
                                        </p:tgtEl>
                                        <p:attrNameLst>
                                          <p:attrName>ppt_w</p:attrName>
                                        </p:attrNameLst>
                                      </p:cBhvr>
                                      <p:tavLst>
                                        <p:tav tm="0">
                                          <p:val>
                                            <p:fltVal val="0"/>
                                          </p:val>
                                        </p:tav>
                                        <p:tav tm="100000">
                                          <p:val>
                                            <p:strVal val="#ppt_w"/>
                                          </p:val>
                                        </p:tav>
                                      </p:tavLst>
                                    </p:anim>
                                    <p:anim calcmode="lin" valueType="num">
                                      <p:cBhvr>
                                        <p:cTn id="147" dur="500" fill="hold"/>
                                        <p:tgtEl>
                                          <p:spTgt spid="10"/>
                                        </p:tgtEl>
                                        <p:attrNameLst>
                                          <p:attrName>ppt_h</p:attrName>
                                        </p:attrNameLst>
                                      </p:cBhvr>
                                      <p:tavLst>
                                        <p:tav tm="0">
                                          <p:val>
                                            <p:fltVal val="0"/>
                                          </p:val>
                                        </p:tav>
                                        <p:tav tm="100000">
                                          <p:val>
                                            <p:strVal val="#ppt_h"/>
                                          </p:val>
                                        </p:tav>
                                      </p:tavLst>
                                    </p:anim>
                                    <p:animEffect transition="in" filter="fade">
                                      <p:cBhvr>
                                        <p:cTn id="148" dur="500"/>
                                        <p:tgtEl>
                                          <p:spTgt spid="10"/>
                                        </p:tgtEl>
                                      </p:cBhvr>
                                    </p:animEffect>
                                  </p:childTnLst>
                                </p:cTn>
                              </p:par>
                            </p:childTnLst>
                          </p:cTn>
                        </p:par>
                      </p:childTnLst>
                    </p:cTn>
                  </p:par>
                  <p:par>
                    <p:cTn id="149" fill="hold">
                      <p:stCondLst>
                        <p:cond delay="indefinite"/>
                      </p:stCondLst>
                      <p:childTnLst>
                        <p:par>
                          <p:cTn id="150" fill="hold">
                            <p:stCondLst>
                              <p:cond delay="0"/>
                            </p:stCondLst>
                            <p:childTnLst>
                              <p:par>
                                <p:cTn id="151" presetID="53" presetClass="exit" presetSubtype="32" fill="hold" grpId="1" nodeType="clickEffect">
                                  <p:stCondLst>
                                    <p:cond delay="0"/>
                                  </p:stCondLst>
                                  <p:childTnLst>
                                    <p:anim calcmode="lin" valueType="num">
                                      <p:cBhvr>
                                        <p:cTn id="152" dur="500"/>
                                        <p:tgtEl>
                                          <p:spTgt spid="10"/>
                                        </p:tgtEl>
                                        <p:attrNameLst>
                                          <p:attrName>ppt_w</p:attrName>
                                        </p:attrNameLst>
                                      </p:cBhvr>
                                      <p:tavLst>
                                        <p:tav tm="0">
                                          <p:val>
                                            <p:strVal val="ppt_w"/>
                                          </p:val>
                                        </p:tav>
                                        <p:tav tm="100000">
                                          <p:val>
                                            <p:fltVal val="0"/>
                                          </p:val>
                                        </p:tav>
                                      </p:tavLst>
                                    </p:anim>
                                    <p:anim calcmode="lin" valueType="num">
                                      <p:cBhvr>
                                        <p:cTn id="153" dur="500"/>
                                        <p:tgtEl>
                                          <p:spTgt spid="10"/>
                                        </p:tgtEl>
                                        <p:attrNameLst>
                                          <p:attrName>ppt_h</p:attrName>
                                        </p:attrNameLst>
                                      </p:cBhvr>
                                      <p:tavLst>
                                        <p:tav tm="0">
                                          <p:val>
                                            <p:strVal val="ppt_h"/>
                                          </p:val>
                                        </p:tav>
                                        <p:tav tm="100000">
                                          <p:val>
                                            <p:fltVal val="0"/>
                                          </p:val>
                                        </p:tav>
                                      </p:tavLst>
                                    </p:anim>
                                    <p:animEffect transition="out" filter="fade">
                                      <p:cBhvr>
                                        <p:cTn id="154" dur="500"/>
                                        <p:tgtEl>
                                          <p:spTgt spid="10"/>
                                        </p:tgtEl>
                                      </p:cBhvr>
                                    </p:animEffect>
                                    <p:set>
                                      <p:cBhvr>
                                        <p:cTn id="155" dur="1" fill="hold">
                                          <p:stCondLst>
                                            <p:cond delay="499"/>
                                          </p:stCondLst>
                                        </p:cTn>
                                        <p:tgtEl>
                                          <p:spTgt spid="10"/>
                                        </p:tgtEl>
                                        <p:attrNameLst>
                                          <p:attrName>style.visibility</p:attrName>
                                        </p:attrNameLst>
                                      </p:cBhvr>
                                      <p:to>
                                        <p:strVal val="hidden"/>
                                      </p:to>
                                    </p:set>
                                  </p:childTnLst>
                                </p:cTn>
                              </p:par>
                              <p:par>
                                <p:cTn id="156" presetID="53" presetClass="exit" presetSubtype="32" fill="hold" grpId="1" nodeType="withEffect">
                                  <p:stCondLst>
                                    <p:cond delay="0"/>
                                  </p:stCondLst>
                                  <p:childTnLst>
                                    <p:anim calcmode="lin" valueType="num">
                                      <p:cBhvr>
                                        <p:cTn id="157" dur="500"/>
                                        <p:tgtEl>
                                          <p:spTgt spid="9"/>
                                        </p:tgtEl>
                                        <p:attrNameLst>
                                          <p:attrName>ppt_w</p:attrName>
                                        </p:attrNameLst>
                                      </p:cBhvr>
                                      <p:tavLst>
                                        <p:tav tm="0">
                                          <p:val>
                                            <p:strVal val="ppt_w"/>
                                          </p:val>
                                        </p:tav>
                                        <p:tav tm="100000">
                                          <p:val>
                                            <p:fltVal val="0"/>
                                          </p:val>
                                        </p:tav>
                                      </p:tavLst>
                                    </p:anim>
                                    <p:anim calcmode="lin" valueType="num">
                                      <p:cBhvr>
                                        <p:cTn id="158" dur="500"/>
                                        <p:tgtEl>
                                          <p:spTgt spid="9"/>
                                        </p:tgtEl>
                                        <p:attrNameLst>
                                          <p:attrName>ppt_h</p:attrName>
                                        </p:attrNameLst>
                                      </p:cBhvr>
                                      <p:tavLst>
                                        <p:tav tm="0">
                                          <p:val>
                                            <p:strVal val="ppt_h"/>
                                          </p:val>
                                        </p:tav>
                                        <p:tav tm="100000">
                                          <p:val>
                                            <p:fltVal val="0"/>
                                          </p:val>
                                        </p:tav>
                                      </p:tavLst>
                                    </p:anim>
                                    <p:animEffect transition="out" filter="fade">
                                      <p:cBhvr>
                                        <p:cTn id="159" dur="500"/>
                                        <p:tgtEl>
                                          <p:spTgt spid="9"/>
                                        </p:tgtEl>
                                      </p:cBhvr>
                                    </p:animEffect>
                                    <p:set>
                                      <p:cBhvr>
                                        <p:cTn id="160" dur="1" fill="hold">
                                          <p:stCondLst>
                                            <p:cond delay="499"/>
                                          </p:stCondLst>
                                        </p:cTn>
                                        <p:tgtEl>
                                          <p:spTgt spid="9"/>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11"/>
                                        </p:tgtEl>
                                        <p:attrNameLst>
                                          <p:attrName>style.visibility</p:attrName>
                                        </p:attrNameLst>
                                      </p:cBhvr>
                                      <p:to>
                                        <p:strVal val="visible"/>
                                      </p:to>
                                    </p:set>
                                    <p:anim calcmode="lin" valueType="num">
                                      <p:cBhvr>
                                        <p:cTn id="165" dur="500" fill="hold"/>
                                        <p:tgtEl>
                                          <p:spTgt spid="11"/>
                                        </p:tgtEl>
                                        <p:attrNameLst>
                                          <p:attrName>ppt_w</p:attrName>
                                        </p:attrNameLst>
                                      </p:cBhvr>
                                      <p:tavLst>
                                        <p:tav tm="0">
                                          <p:val>
                                            <p:fltVal val="0"/>
                                          </p:val>
                                        </p:tav>
                                        <p:tav tm="100000">
                                          <p:val>
                                            <p:strVal val="#ppt_w"/>
                                          </p:val>
                                        </p:tav>
                                      </p:tavLst>
                                    </p:anim>
                                    <p:anim calcmode="lin" valueType="num">
                                      <p:cBhvr>
                                        <p:cTn id="166" dur="500" fill="hold"/>
                                        <p:tgtEl>
                                          <p:spTgt spid="11"/>
                                        </p:tgtEl>
                                        <p:attrNameLst>
                                          <p:attrName>ppt_h</p:attrName>
                                        </p:attrNameLst>
                                      </p:cBhvr>
                                      <p:tavLst>
                                        <p:tav tm="0">
                                          <p:val>
                                            <p:fltVal val="0"/>
                                          </p:val>
                                        </p:tav>
                                        <p:tav tm="100000">
                                          <p:val>
                                            <p:strVal val="#ppt_h"/>
                                          </p:val>
                                        </p:tav>
                                      </p:tavLst>
                                    </p:anim>
                                    <p:animEffect transition="in" filter="fade">
                                      <p:cBhvr>
                                        <p:cTn id="167" dur="500"/>
                                        <p:tgtEl>
                                          <p:spTgt spid="11"/>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2"/>
                                        </p:tgtEl>
                                        <p:attrNameLst>
                                          <p:attrName>style.visibility</p:attrName>
                                        </p:attrNameLst>
                                      </p:cBhvr>
                                      <p:to>
                                        <p:strVal val="visible"/>
                                      </p:to>
                                    </p:set>
                                    <p:anim calcmode="lin" valueType="num">
                                      <p:cBhvr>
                                        <p:cTn id="172" dur="500" fill="hold"/>
                                        <p:tgtEl>
                                          <p:spTgt spid="12"/>
                                        </p:tgtEl>
                                        <p:attrNameLst>
                                          <p:attrName>ppt_w</p:attrName>
                                        </p:attrNameLst>
                                      </p:cBhvr>
                                      <p:tavLst>
                                        <p:tav tm="0">
                                          <p:val>
                                            <p:fltVal val="0"/>
                                          </p:val>
                                        </p:tav>
                                        <p:tav tm="100000">
                                          <p:val>
                                            <p:strVal val="#ppt_w"/>
                                          </p:val>
                                        </p:tav>
                                      </p:tavLst>
                                    </p:anim>
                                    <p:anim calcmode="lin" valueType="num">
                                      <p:cBhvr>
                                        <p:cTn id="173" dur="500" fill="hold"/>
                                        <p:tgtEl>
                                          <p:spTgt spid="12"/>
                                        </p:tgtEl>
                                        <p:attrNameLst>
                                          <p:attrName>ppt_h</p:attrName>
                                        </p:attrNameLst>
                                      </p:cBhvr>
                                      <p:tavLst>
                                        <p:tav tm="0">
                                          <p:val>
                                            <p:fltVal val="0"/>
                                          </p:val>
                                        </p:tav>
                                        <p:tav tm="100000">
                                          <p:val>
                                            <p:strVal val="#ppt_h"/>
                                          </p:val>
                                        </p:tav>
                                      </p:tavLst>
                                    </p:anim>
                                    <p:animEffect transition="in" filter="fade">
                                      <p:cBhvr>
                                        <p:cTn id="174" dur="500"/>
                                        <p:tgtEl>
                                          <p:spTgt spid="12"/>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xit" presetSubtype="32" fill="hold" grpId="1" nodeType="clickEffect">
                                  <p:stCondLst>
                                    <p:cond delay="0"/>
                                  </p:stCondLst>
                                  <p:childTnLst>
                                    <p:anim calcmode="lin" valueType="num">
                                      <p:cBhvr>
                                        <p:cTn id="178" dur="500"/>
                                        <p:tgtEl>
                                          <p:spTgt spid="12"/>
                                        </p:tgtEl>
                                        <p:attrNameLst>
                                          <p:attrName>ppt_w</p:attrName>
                                        </p:attrNameLst>
                                      </p:cBhvr>
                                      <p:tavLst>
                                        <p:tav tm="0">
                                          <p:val>
                                            <p:strVal val="ppt_w"/>
                                          </p:val>
                                        </p:tav>
                                        <p:tav tm="100000">
                                          <p:val>
                                            <p:fltVal val="0"/>
                                          </p:val>
                                        </p:tav>
                                      </p:tavLst>
                                    </p:anim>
                                    <p:anim calcmode="lin" valueType="num">
                                      <p:cBhvr>
                                        <p:cTn id="179" dur="500"/>
                                        <p:tgtEl>
                                          <p:spTgt spid="12"/>
                                        </p:tgtEl>
                                        <p:attrNameLst>
                                          <p:attrName>ppt_h</p:attrName>
                                        </p:attrNameLst>
                                      </p:cBhvr>
                                      <p:tavLst>
                                        <p:tav tm="0">
                                          <p:val>
                                            <p:strVal val="ppt_h"/>
                                          </p:val>
                                        </p:tav>
                                        <p:tav tm="100000">
                                          <p:val>
                                            <p:fltVal val="0"/>
                                          </p:val>
                                        </p:tav>
                                      </p:tavLst>
                                    </p:anim>
                                    <p:animEffect transition="out" filter="fade">
                                      <p:cBhvr>
                                        <p:cTn id="180" dur="500"/>
                                        <p:tgtEl>
                                          <p:spTgt spid="12"/>
                                        </p:tgtEl>
                                      </p:cBhvr>
                                    </p:animEffect>
                                    <p:set>
                                      <p:cBhvr>
                                        <p:cTn id="181" dur="1" fill="hold">
                                          <p:stCondLst>
                                            <p:cond delay="499"/>
                                          </p:stCondLst>
                                        </p:cTn>
                                        <p:tgtEl>
                                          <p:spTgt spid="12"/>
                                        </p:tgtEl>
                                        <p:attrNameLst>
                                          <p:attrName>style.visibility</p:attrName>
                                        </p:attrNameLst>
                                      </p:cBhvr>
                                      <p:to>
                                        <p:strVal val="hidden"/>
                                      </p:to>
                                    </p:set>
                                  </p:childTnLst>
                                </p:cTn>
                              </p:par>
                              <p:par>
                                <p:cTn id="182" presetID="53" presetClass="exit" presetSubtype="32" fill="hold" grpId="1" nodeType="withEffect">
                                  <p:stCondLst>
                                    <p:cond delay="0"/>
                                  </p:stCondLst>
                                  <p:childTnLst>
                                    <p:anim calcmode="lin" valueType="num">
                                      <p:cBhvr>
                                        <p:cTn id="183" dur="500"/>
                                        <p:tgtEl>
                                          <p:spTgt spid="11"/>
                                        </p:tgtEl>
                                        <p:attrNameLst>
                                          <p:attrName>ppt_w</p:attrName>
                                        </p:attrNameLst>
                                      </p:cBhvr>
                                      <p:tavLst>
                                        <p:tav tm="0">
                                          <p:val>
                                            <p:strVal val="ppt_w"/>
                                          </p:val>
                                        </p:tav>
                                        <p:tav tm="100000">
                                          <p:val>
                                            <p:fltVal val="0"/>
                                          </p:val>
                                        </p:tav>
                                      </p:tavLst>
                                    </p:anim>
                                    <p:anim calcmode="lin" valueType="num">
                                      <p:cBhvr>
                                        <p:cTn id="184" dur="500"/>
                                        <p:tgtEl>
                                          <p:spTgt spid="11"/>
                                        </p:tgtEl>
                                        <p:attrNameLst>
                                          <p:attrName>ppt_h</p:attrName>
                                        </p:attrNameLst>
                                      </p:cBhvr>
                                      <p:tavLst>
                                        <p:tav tm="0">
                                          <p:val>
                                            <p:strVal val="ppt_h"/>
                                          </p:val>
                                        </p:tav>
                                        <p:tav tm="100000">
                                          <p:val>
                                            <p:fltVal val="0"/>
                                          </p:val>
                                        </p:tav>
                                      </p:tavLst>
                                    </p:anim>
                                    <p:animEffect transition="out" filter="fade">
                                      <p:cBhvr>
                                        <p:cTn id="185" dur="500"/>
                                        <p:tgtEl>
                                          <p:spTgt spid="11"/>
                                        </p:tgtEl>
                                      </p:cBhvr>
                                    </p:animEffect>
                                    <p:set>
                                      <p:cBhvr>
                                        <p:cTn id="186" dur="1" fill="hold">
                                          <p:stCondLst>
                                            <p:cond delay="499"/>
                                          </p:stCondLst>
                                        </p:cTn>
                                        <p:tgtEl>
                                          <p:spTgt spid="11"/>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3"/>
                                        </p:tgtEl>
                                        <p:attrNameLst>
                                          <p:attrName>style.visibility</p:attrName>
                                        </p:attrNameLst>
                                      </p:cBhvr>
                                      <p:to>
                                        <p:strVal val="visible"/>
                                      </p:to>
                                    </p:set>
                                    <p:anim calcmode="lin" valueType="num">
                                      <p:cBhvr>
                                        <p:cTn id="191" dur="500" fill="hold"/>
                                        <p:tgtEl>
                                          <p:spTgt spid="13"/>
                                        </p:tgtEl>
                                        <p:attrNameLst>
                                          <p:attrName>ppt_w</p:attrName>
                                        </p:attrNameLst>
                                      </p:cBhvr>
                                      <p:tavLst>
                                        <p:tav tm="0">
                                          <p:val>
                                            <p:fltVal val="0"/>
                                          </p:val>
                                        </p:tav>
                                        <p:tav tm="100000">
                                          <p:val>
                                            <p:strVal val="#ppt_w"/>
                                          </p:val>
                                        </p:tav>
                                      </p:tavLst>
                                    </p:anim>
                                    <p:anim calcmode="lin" valueType="num">
                                      <p:cBhvr>
                                        <p:cTn id="192" dur="500" fill="hold"/>
                                        <p:tgtEl>
                                          <p:spTgt spid="13"/>
                                        </p:tgtEl>
                                        <p:attrNameLst>
                                          <p:attrName>ppt_h</p:attrName>
                                        </p:attrNameLst>
                                      </p:cBhvr>
                                      <p:tavLst>
                                        <p:tav tm="0">
                                          <p:val>
                                            <p:fltVal val="0"/>
                                          </p:val>
                                        </p:tav>
                                        <p:tav tm="100000">
                                          <p:val>
                                            <p:strVal val="#ppt_h"/>
                                          </p:val>
                                        </p:tav>
                                      </p:tavLst>
                                    </p:anim>
                                    <p:animEffect transition="in" filter="fade">
                                      <p:cBhvr>
                                        <p:cTn id="193" dur="500"/>
                                        <p:tgtEl>
                                          <p:spTgt spid="13"/>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grpId="0" nodeType="clickEffect">
                                  <p:stCondLst>
                                    <p:cond delay="0"/>
                                  </p:stCondLst>
                                  <p:childTnLst>
                                    <p:set>
                                      <p:cBhvr>
                                        <p:cTn id="197" dur="1" fill="hold">
                                          <p:stCondLst>
                                            <p:cond delay="0"/>
                                          </p:stCondLst>
                                        </p:cTn>
                                        <p:tgtEl>
                                          <p:spTgt spid="14"/>
                                        </p:tgtEl>
                                        <p:attrNameLst>
                                          <p:attrName>style.visibility</p:attrName>
                                        </p:attrNameLst>
                                      </p:cBhvr>
                                      <p:to>
                                        <p:strVal val="visible"/>
                                      </p:to>
                                    </p:set>
                                    <p:anim calcmode="lin" valueType="num">
                                      <p:cBhvr>
                                        <p:cTn id="198" dur="500" fill="hold"/>
                                        <p:tgtEl>
                                          <p:spTgt spid="14"/>
                                        </p:tgtEl>
                                        <p:attrNameLst>
                                          <p:attrName>ppt_w</p:attrName>
                                        </p:attrNameLst>
                                      </p:cBhvr>
                                      <p:tavLst>
                                        <p:tav tm="0">
                                          <p:val>
                                            <p:fltVal val="0"/>
                                          </p:val>
                                        </p:tav>
                                        <p:tav tm="100000">
                                          <p:val>
                                            <p:strVal val="#ppt_w"/>
                                          </p:val>
                                        </p:tav>
                                      </p:tavLst>
                                    </p:anim>
                                    <p:anim calcmode="lin" valueType="num">
                                      <p:cBhvr>
                                        <p:cTn id="199" dur="500" fill="hold"/>
                                        <p:tgtEl>
                                          <p:spTgt spid="14"/>
                                        </p:tgtEl>
                                        <p:attrNameLst>
                                          <p:attrName>ppt_h</p:attrName>
                                        </p:attrNameLst>
                                      </p:cBhvr>
                                      <p:tavLst>
                                        <p:tav tm="0">
                                          <p:val>
                                            <p:fltVal val="0"/>
                                          </p:val>
                                        </p:tav>
                                        <p:tav tm="100000">
                                          <p:val>
                                            <p:strVal val="#ppt_h"/>
                                          </p:val>
                                        </p:tav>
                                      </p:tavLst>
                                    </p:anim>
                                    <p:animEffect transition="in" filter="fade">
                                      <p:cBhvr>
                                        <p:cTn id="200" dur="500"/>
                                        <p:tgtEl>
                                          <p:spTgt spid="14"/>
                                        </p:tgtEl>
                                      </p:cBhvr>
                                    </p:animEffect>
                                  </p:childTnLst>
                                </p:cTn>
                              </p:par>
                            </p:childTnLst>
                          </p:cTn>
                        </p:par>
                      </p:childTnLst>
                    </p:cTn>
                  </p:par>
                  <p:par>
                    <p:cTn id="201" fill="hold">
                      <p:stCondLst>
                        <p:cond delay="indefinite"/>
                      </p:stCondLst>
                      <p:childTnLst>
                        <p:par>
                          <p:cTn id="202" fill="hold">
                            <p:stCondLst>
                              <p:cond delay="0"/>
                            </p:stCondLst>
                            <p:childTnLst>
                              <p:par>
                                <p:cTn id="203" presetID="53" presetClass="exit" presetSubtype="32" fill="hold" grpId="1" nodeType="clickEffect">
                                  <p:stCondLst>
                                    <p:cond delay="0"/>
                                  </p:stCondLst>
                                  <p:childTnLst>
                                    <p:anim calcmode="lin" valueType="num">
                                      <p:cBhvr>
                                        <p:cTn id="204" dur="500"/>
                                        <p:tgtEl>
                                          <p:spTgt spid="14"/>
                                        </p:tgtEl>
                                        <p:attrNameLst>
                                          <p:attrName>ppt_w</p:attrName>
                                        </p:attrNameLst>
                                      </p:cBhvr>
                                      <p:tavLst>
                                        <p:tav tm="0">
                                          <p:val>
                                            <p:strVal val="ppt_w"/>
                                          </p:val>
                                        </p:tav>
                                        <p:tav tm="100000">
                                          <p:val>
                                            <p:fltVal val="0"/>
                                          </p:val>
                                        </p:tav>
                                      </p:tavLst>
                                    </p:anim>
                                    <p:anim calcmode="lin" valueType="num">
                                      <p:cBhvr>
                                        <p:cTn id="205" dur="500"/>
                                        <p:tgtEl>
                                          <p:spTgt spid="14"/>
                                        </p:tgtEl>
                                        <p:attrNameLst>
                                          <p:attrName>ppt_h</p:attrName>
                                        </p:attrNameLst>
                                      </p:cBhvr>
                                      <p:tavLst>
                                        <p:tav tm="0">
                                          <p:val>
                                            <p:strVal val="ppt_h"/>
                                          </p:val>
                                        </p:tav>
                                        <p:tav tm="100000">
                                          <p:val>
                                            <p:fltVal val="0"/>
                                          </p:val>
                                        </p:tav>
                                      </p:tavLst>
                                    </p:anim>
                                    <p:animEffect transition="out" filter="fade">
                                      <p:cBhvr>
                                        <p:cTn id="206" dur="500"/>
                                        <p:tgtEl>
                                          <p:spTgt spid="14"/>
                                        </p:tgtEl>
                                      </p:cBhvr>
                                    </p:animEffect>
                                    <p:set>
                                      <p:cBhvr>
                                        <p:cTn id="207" dur="1" fill="hold">
                                          <p:stCondLst>
                                            <p:cond delay="499"/>
                                          </p:stCondLst>
                                        </p:cTn>
                                        <p:tgtEl>
                                          <p:spTgt spid="14"/>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13"/>
                                        </p:tgtEl>
                                        <p:attrNameLst>
                                          <p:attrName>ppt_w</p:attrName>
                                        </p:attrNameLst>
                                      </p:cBhvr>
                                      <p:tavLst>
                                        <p:tav tm="0">
                                          <p:val>
                                            <p:strVal val="ppt_w"/>
                                          </p:val>
                                        </p:tav>
                                        <p:tav tm="100000">
                                          <p:val>
                                            <p:fltVal val="0"/>
                                          </p:val>
                                        </p:tav>
                                      </p:tavLst>
                                    </p:anim>
                                    <p:anim calcmode="lin" valueType="num">
                                      <p:cBhvr>
                                        <p:cTn id="210" dur="500"/>
                                        <p:tgtEl>
                                          <p:spTgt spid="13"/>
                                        </p:tgtEl>
                                        <p:attrNameLst>
                                          <p:attrName>ppt_h</p:attrName>
                                        </p:attrNameLst>
                                      </p:cBhvr>
                                      <p:tavLst>
                                        <p:tav tm="0">
                                          <p:val>
                                            <p:strVal val="ppt_h"/>
                                          </p:val>
                                        </p:tav>
                                        <p:tav tm="100000">
                                          <p:val>
                                            <p:fltVal val="0"/>
                                          </p:val>
                                        </p:tav>
                                      </p:tavLst>
                                    </p:anim>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15"/>
                                        </p:tgtEl>
                                        <p:attrNameLst>
                                          <p:attrName>style.visibility</p:attrName>
                                        </p:attrNameLst>
                                      </p:cBhvr>
                                      <p:to>
                                        <p:strVal val="visible"/>
                                      </p:to>
                                    </p:set>
                                    <p:anim calcmode="lin" valueType="num">
                                      <p:cBhvr>
                                        <p:cTn id="217" dur="500" fill="hold"/>
                                        <p:tgtEl>
                                          <p:spTgt spid="15"/>
                                        </p:tgtEl>
                                        <p:attrNameLst>
                                          <p:attrName>ppt_w</p:attrName>
                                        </p:attrNameLst>
                                      </p:cBhvr>
                                      <p:tavLst>
                                        <p:tav tm="0">
                                          <p:val>
                                            <p:fltVal val="0"/>
                                          </p:val>
                                        </p:tav>
                                        <p:tav tm="100000">
                                          <p:val>
                                            <p:strVal val="#ppt_w"/>
                                          </p:val>
                                        </p:tav>
                                      </p:tavLst>
                                    </p:anim>
                                    <p:anim calcmode="lin" valueType="num">
                                      <p:cBhvr>
                                        <p:cTn id="218" dur="500" fill="hold"/>
                                        <p:tgtEl>
                                          <p:spTgt spid="15"/>
                                        </p:tgtEl>
                                        <p:attrNameLst>
                                          <p:attrName>ppt_h</p:attrName>
                                        </p:attrNameLst>
                                      </p:cBhvr>
                                      <p:tavLst>
                                        <p:tav tm="0">
                                          <p:val>
                                            <p:fltVal val="0"/>
                                          </p:val>
                                        </p:tav>
                                        <p:tav tm="100000">
                                          <p:val>
                                            <p:strVal val="#ppt_h"/>
                                          </p:val>
                                        </p:tav>
                                      </p:tavLst>
                                    </p:anim>
                                    <p:animEffect transition="in" filter="fade">
                                      <p:cBhvr>
                                        <p:cTn id="219" dur="500"/>
                                        <p:tgtEl>
                                          <p:spTgt spid="15"/>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16" fill="hold" grpId="0" nodeType="clickEffect">
                                  <p:stCondLst>
                                    <p:cond delay="0"/>
                                  </p:stCondLst>
                                  <p:childTnLst>
                                    <p:set>
                                      <p:cBhvr>
                                        <p:cTn id="223" dur="1" fill="hold">
                                          <p:stCondLst>
                                            <p:cond delay="0"/>
                                          </p:stCondLst>
                                        </p:cTn>
                                        <p:tgtEl>
                                          <p:spTgt spid="16"/>
                                        </p:tgtEl>
                                        <p:attrNameLst>
                                          <p:attrName>style.visibility</p:attrName>
                                        </p:attrNameLst>
                                      </p:cBhvr>
                                      <p:to>
                                        <p:strVal val="visible"/>
                                      </p:to>
                                    </p:set>
                                    <p:anim calcmode="lin" valueType="num">
                                      <p:cBhvr>
                                        <p:cTn id="224" dur="500" fill="hold"/>
                                        <p:tgtEl>
                                          <p:spTgt spid="16"/>
                                        </p:tgtEl>
                                        <p:attrNameLst>
                                          <p:attrName>ppt_w</p:attrName>
                                        </p:attrNameLst>
                                      </p:cBhvr>
                                      <p:tavLst>
                                        <p:tav tm="0">
                                          <p:val>
                                            <p:fltVal val="0"/>
                                          </p:val>
                                        </p:tav>
                                        <p:tav tm="100000">
                                          <p:val>
                                            <p:strVal val="#ppt_w"/>
                                          </p:val>
                                        </p:tav>
                                      </p:tavLst>
                                    </p:anim>
                                    <p:anim calcmode="lin" valueType="num">
                                      <p:cBhvr>
                                        <p:cTn id="225" dur="500" fill="hold"/>
                                        <p:tgtEl>
                                          <p:spTgt spid="16"/>
                                        </p:tgtEl>
                                        <p:attrNameLst>
                                          <p:attrName>ppt_h</p:attrName>
                                        </p:attrNameLst>
                                      </p:cBhvr>
                                      <p:tavLst>
                                        <p:tav tm="0">
                                          <p:val>
                                            <p:fltVal val="0"/>
                                          </p:val>
                                        </p:tav>
                                        <p:tav tm="100000">
                                          <p:val>
                                            <p:strVal val="#ppt_h"/>
                                          </p:val>
                                        </p:tav>
                                      </p:tavLst>
                                    </p:anim>
                                    <p:animEffect transition="in" filter="fade">
                                      <p:cBhvr>
                                        <p:cTn id="226" dur="500"/>
                                        <p:tgtEl>
                                          <p:spTgt spid="16"/>
                                        </p:tgtEl>
                                      </p:cBhvr>
                                    </p:animEffect>
                                  </p:childTnLst>
                                </p:cTn>
                              </p:par>
                            </p:childTnLst>
                          </p:cTn>
                        </p:par>
                      </p:childTnLst>
                    </p:cTn>
                  </p:par>
                  <p:par>
                    <p:cTn id="227" fill="hold">
                      <p:stCondLst>
                        <p:cond delay="indefinite"/>
                      </p:stCondLst>
                      <p:childTnLst>
                        <p:par>
                          <p:cTn id="228" fill="hold">
                            <p:stCondLst>
                              <p:cond delay="0"/>
                            </p:stCondLst>
                            <p:childTnLst>
                              <p:par>
                                <p:cTn id="229" presetID="53" presetClass="exit" presetSubtype="32" fill="hold" grpId="1" nodeType="clickEffect">
                                  <p:stCondLst>
                                    <p:cond delay="0"/>
                                  </p:stCondLst>
                                  <p:childTnLst>
                                    <p:anim calcmode="lin" valueType="num">
                                      <p:cBhvr>
                                        <p:cTn id="230" dur="500"/>
                                        <p:tgtEl>
                                          <p:spTgt spid="16"/>
                                        </p:tgtEl>
                                        <p:attrNameLst>
                                          <p:attrName>ppt_w</p:attrName>
                                        </p:attrNameLst>
                                      </p:cBhvr>
                                      <p:tavLst>
                                        <p:tav tm="0">
                                          <p:val>
                                            <p:strVal val="ppt_w"/>
                                          </p:val>
                                        </p:tav>
                                        <p:tav tm="100000">
                                          <p:val>
                                            <p:fltVal val="0"/>
                                          </p:val>
                                        </p:tav>
                                      </p:tavLst>
                                    </p:anim>
                                    <p:anim calcmode="lin" valueType="num">
                                      <p:cBhvr>
                                        <p:cTn id="231" dur="500"/>
                                        <p:tgtEl>
                                          <p:spTgt spid="16"/>
                                        </p:tgtEl>
                                        <p:attrNameLst>
                                          <p:attrName>ppt_h</p:attrName>
                                        </p:attrNameLst>
                                      </p:cBhvr>
                                      <p:tavLst>
                                        <p:tav tm="0">
                                          <p:val>
                                            <p:strVal val="ppt_h"/>
                                          </p:val>
                                        </p:tav>
                                        <p:tav tm="100000">
                                          <p:val>
                                            <p:fltVal val="0"/>
                                          </p:val>
                                        </p:tav>
                                      </p:tavLst>
                                    </p:anim>
                                    <p:animEffect transition="out" filter="fade">
                                      <p:cBhvr>
                                        <p:cTn id="232" dur="500"/>
                                        <p:tgtEl>
                                          <p:spTgt spid="16"/>
                                        </p:tgtEl>
                                      </p:cBhvr>
                                    </p:animEffect>
                                    <p:set>
                                      <p:cBhvr>
                                        <p:cTn id="233" dur="1" fill="hold">
                                          <p:stCondLst>
                                            <p:cond delay="499"/>
                                          </p:stCondLst>
                                        </p:cTn>
                                        <p:tgtEl>
                                          <p:spTgt spid="16"/>
                                        </p:tgtEl>
                                        <p:attrNameLst>
                                          <p:attrName>style.visibility</p:attrName>
                                        </p:attrNameLst>
                                      </p:cBhvr>
                                      <p:to>
                                        <p:strVal val="hidden"/>
                                      </p:to>
                                    </p:set>
                                  </p:childTnLst>
                                </p:cTn>
                              </p:par>
                              <p:par>
                                <p:cTn id="234" presetID="53" presetClass="exit" presetSubtype="32" fill="hold" grpId="1" nodeType="withEffect">
                                  <p:stCondLst>
                                    <p:cond delay="0"/>
                                  </p:stCondLst>
                                  <p:childTnLst>
                                    <p:anim calcmode="lin" valueType="num">
                                      <p:cBhvr>
                                        <p:cTn id="235" dur="500"/>
                                        <p:tgtEl>
                                          <p:spTgt spid="15"/>
                                        </p:tgtEl>
                                        <p:attrNameLst>
                                          <p:attrName>ppt_w</p:attrName>
                                        </p:attrNameLst>
                                      </p:cBhvr>
                                      <p:tavLst>
                                        <p:tav tm="0">
                                          <p:val>
                                            <p:strVal val="ppt_w"/>
                                          </p:val>
                                        </p:tav>
                                        <p:tav tm="100000">
                                          <p:val>
                                            <p:fltVal val="0"/>
                                          </p:val>
                                        </p:tav>
                                      </p:tavLst>
                                    </p:anim>
                                    <p:anim calcmode="lin" valueType="num">
                                      <p:cBhvr>
                                        <p:cTn id="236" dur="500"/>
                                        <p:tgtEl>
                                          <p:spTgt spid="15"/>
                                        </p:tgtEl>
                                        <p:attrNameLst>
                                          <p:attrName>ppt_h</p:attrName>
                                        </p:attrNameLst>
                                      </p:cBhvr>
                                      <p:tavLst>
                                        <p:tav tm="0">
                                          <p:val>
                                            <p:strVal val="ppt_h"/>
                                          </p:val>
                                        </p:tav>
                                        <p:tav tm="100000">
                                          <p:val>
                                            <p:fltVal val="0"/>
                                          </p:val>
                                        </p:tav>
                                      </p:tavLst>
                                    </p:anim>
                                    <p:animEffect transition="out" filter="fade">
                                      <p:cBhvr>
                                        <p:cTn id="237" dur="500"/>
                                        <p:tgtEl>
                                          <p:spTgt spid="15"/>
                                        </p:tgtEl>
                                      </p:cBhvr>
                                    </p:animEffect>
                                    <p:set>
                                      <p:cBhvr>
                                        <p:cTn id="238" dur="1" fill="hold">
                                          <p:stCondLst>
                                            <p:cond delay="499"/>
                                          </p:stCondLst>
                                        </p:cTn>
                                        <p:tgtEl>
                                          <p:spTgt spid="15"/>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53" presetClass="entr" presetSubtype="16" fill="hold" grpId="0" nodeType="clickEffect">
                                  <p:stCondLst>
                                    <p:cond delay="0"/>
                                  </p:stCondLst>
                                  <p:childTnLst>
                                    <p:set>
                                      <p:cBhvr>
                                        <p:cTn id="246" dur="1" fill="hold">
                                          <p:stCondLst>
                                            <p:cond delay="0"/>
                                          </p:stCondLst>
                                        </p:cTn>
                                        <p:tgtEl>
                                          <p:spTgt spid="17"/>
                                        </p:tgtEl>
                                        <p:attrNameLst>
                                          <p:attrName>style.visibility</p:attrName>
                                        </p:attrNameLst>
                                      </p:cBhvr>
                                      <p:to>
                                        <p:strVal val="visible"/>
                                      </p:to>
                                    </p:set>
                                    <p:anim calcmode="lin" valueType="num">
                                      <p:cBhvr>
                                        <p:cTn id="247" dur="500" fill="hold"/>
                                        <p:tgtEl>
                                          <p:spTgt spid="17"/>
                                        </p:tgtEl>
                                        <p:attrNameLst>
                                          <p:attrName>ppt_w</p:attrName>
                                        </p:attrNameLst>
                                      </p:cBhvr>
                                      <p:tavLst>
                                        <p:tav tm="0">
                                          <p:val>
                                            <p:fltVal val="0"/>
                                          </p:val>
                                        </p:tav>
                                        <p:tav tm="100000">
                                          <p:val>
                                            <p:strVal val="#ppt_w"/>
                                          </p:val>
                                        </p:tav>
                                      </p:tavLst>
                                    </p:anim>
                                    <p:anim calcmode="lin" valueType="num">
                                      <p:cBhvr>
                                        <p:cTn id="248" dur="500" fill="hold"/>
                                        <p:tgtEl>
                                          <p:spTgt spid="17"/>
                                        </p:tgtEl>
                                        <p:attrNameLst>
                                          <p:attrName>ppt_h</p:attrName>
                                        </p:attrNameLst>
                                      </p:cBhvr>
                                      <p:tavLst>
                                        <p:tav tm="0">
                                          <p:val>
                                            <p:fltVal val="0"/>
                                          </p:val>
                                        </p:tav>
                                        <p:tav tm="100000">
                                          <p:val>
                                            <p:strVal val="#ppt_h"/>
                                          </p:val>
                                        </p:tav>
                                      </p:tavLst>
                                    </p:anim>
                                    <p:animEffect transition="in" filter="fade">
                                      <p:cBhvr>
                                        <p:cTn id="249" dur="500"/>
                                        <p:tgtEl>
                                          <p:spTgt spid="17"/>
                                        </p:tgtEl>
                                      </p:cBhvr>
                                    </p:animEffect>
                                  </p:childTnLst>
                                </p:cTn>
                              </p:par>
                            </p:childTnLst>
                          </p:cTn>
                        </p:par>
                      </p:childTnLst>
                    </p:cTn>
                  </p:par>
                  <p:par>
                    <p:cTn id="250" fill="hold">
                      <p:stCondLst>
                        <p:cond delay="indefinite"/>
                      </p:stCondLst>
                      <p:childTnLst>
                        <p:par>
                          <p:cTn id="251" fill="hold">
                            <p:stCondLst>
                              <p:cond delay="0"/>
                            </p:stCondLst>
                            <p:childTnLst>
                              <p:par>
                                <p:cTn id="252" presetID="53" presetClass="exit" presetSubtype="32" fill="hold" grpId="1" nodeType="clickEffect">
                                  <p:stCondLst>
                                    <p:cond delay="0"/>
                                  </p:stCondLst>
                                  <p:childTnLst>
                                    <p:anim calcmode="lin" valueType="num">
                                      <p:cBhvr>
                                        <p:cTn id="253" dur="500"/>
                                        <p:tgtEl>
                                          <p:spTgt spid="17"/>
                                        </p:tgtEl>
                                        <p:attrNameLst>
                                          <p:attrName>ppt_w</p:attrName>
                                        </p:attrNameLst>
                                      </p:cBhvr>
                                      <p:tavLst>
                                        <p:tav tm="0">
                                          <p:val>
                                            <p:strVal val="ppt_w"/>
                                          </p:val>
                                        </p:tav>
                                        <p:tav tm="100000">
                                          <p:val>
                                            <p:fltVal val="0"/>
                                          </p:val>
                                        </p:tav>
                                      </p:tavLst>
                                    </p:anim>
                                    <p:anim calcmode="lin" valueType="num">
                                      <p:cBhvr>
                                        <p:cTn id="254" dur="500"/>
                                        <p:tgtEl>
                                          <p:spTgt spid="17"/>
                                        </p:tgtEl>
                                        <p:attrNameLst>
                                          <p:attrName>ppt_h</p:attrName>
                                        </p:attrNameLst>
                                      </p:cBhvr>
                                      <p:tavLst>
                                        <p:tav tm="0">
                                          <p:val>
                                            <p:strVal val="ppt_h"/>
                                          </p:val>
                                        </p:tav>
                                        <p:tav tm="100000">
                                          <p:val>
                                            <p:fltVal val="0"/>
                                          </p:val>
                                        </p:tav>
                                      </p:tavLst>
                                    </p:anim>
                                    <p:animEffect transition="out" filter="fade">
                                      <p:cBhvr>
                                        <p:cTn id="255" dur="500"/>
                                        <p:tgtEl>
                                          <p:spTgt spid="17"/>
                                        </p:tgtEl>
                                      </p:cBhvr>
                                    </p:animEffect>
                                    <p:set>
                                      <p:cBhvr>
                                        <p:cTn id="256" dur="1" fill="hold">
                                          <p:stCondLst>
                                            <p:cond delay="499"/>
                                          </p:stCondLst>
                                        </p:cTn>
                                        <p:tgtEl>
                                          <p:spTgt spid="17"/>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53" presetClass="entr" presetSubtype="16" fill="hold" grpId="0" nodeType="clickEffect">
                                  <p:stCondLst>
                                    <p:cond delay="0"/>
                                  </p:stCondLst>
                                  <p:childTnLst>
                                    <p:set>
                                      <p:cBhvr>
                                        <p:cTn id="260" dur="1" fill="hold">
                                          <p:stCondLst>
                                            <p:cond delay="0"/>
                                          </p:stCondLst>
                                        </p:cTn>
                                        <p:tgtEl>
                                          <p:spTgt spid="18"/>
                                        </p:tgtEl>
                                        <p:attrNameLst>
                                          <p:attrName>style.visibility</p:attrName>
                                        </p:attrNameLst>
                                      </p:cBhvr>
                                      <p:to>
                                        <p:strVal val="visible"/>
                                      </p:to>
                                    </p:set>
                                    <p:anim calcmode="lin" valueType="num">
                                      <p:cBhvr>
                                        <p:cTn id="261" dur="500" fill="hold"/>
                                        <p:tgtEl>
                                          <p:spTgt spid="18"/>
                                        </p:tgtEl>
                                        <p:attrNameLst>
                                          <p:attrName>ppt_w</p:attrName>
                                        </p:attrNameLst>
                                      </p:cBhvr>
                                      <p:tavLst>
                                        <p:tav tm="0">
                                          <p:val>
                                            <p:fltVal val="0"/>
                                          </p:val>
                                        </p:tav>
                                        <p:tav tm="100000">
                                          <p:val>
                                            <p:strVal val="#ppt_w"/>
                                          </p:val>
                                        </p:tav>
                                      </p:tavLst>
                                    </p:anim>
                                    <p:anim calcmode="lin" valueType="num">
                                      <p:cBhvr>
                                        <p:cTn id="262" dur="500" fill="hold"/>
                                        <p:tgtEl>
                                          <p:spTgt spid="18"/>
                                        </p:tgtEl>
                                        <p:attrNameLst>
                                          <p:attrName>ppt_h</p:attrName>
                                        </p:attrNameLst>
                                      </p:cBhvr>
                                      <p:tavLst>
                                        <p:tav tm="0">
                                          <p:val>
                                            <p:fltVal val="0"/>
                                          </p:val>
                                        </p:tav>
                                        <p:tav tm="100000">
                                          <p:val>
                                            <p:strVal val="#ppt_h"/>
                                          </p:val>
                                        </p:tav>
                                      </p:tavLst>
                                    </p:anim>
                                    <p:animEffect transition="in" filter="fade">
                                      <p:cBhvr>
                                        <p:cTn id="263" dur="500"/>
                                        <p:tgtEl>
                                          <p:spTgt spid="18"/>
                                        </p:tgtEl>
                                      </p:cBhvr>
                                    </p:animEffect>
                                  </p:childTnLst>
                                </p:cTn>
                              </p:par>
                            </p:childTnLst>
                          </p:cTn>
                        </p:par>
                      </p:childTnLst>
                    </p:cTn>
                  </p:par>
                  <p:par>
                    <p:cTn id="264" fill="hold">
                      <p:stCondLst>
                        <p:cond delay="indefinite"/>
                      </p:stCondLst>
                      <p:childTnLst>
                        <p:par>
                          <p:cTn id="265" fill="hold">
                            <p:stCondLst>
                              <p:cond delay="0"/>
                            </p:stCondLst>
                            <p:childTnLst>
                              <p:par>
                                <p:cTn id="266" presetID="53" presetClass="exit" presetSubtype="32" fill="hold" grpId="1" nodeType="clickEffect">
                                  <p:stCondLst>
                                    <p:cond delay="0"/>
                                  </p:stCondLst>
                                  <p:childTnLst>
                                    <p:anim calcmode="lin" valueType="num">
                                      <p:cBhvr>
                                        <p:cTn id="267" dur="500"/>
                                        <p:tgtEl>
                                          <p:spTgt spid="18"/>
                                        </p:tgtEl>
                                        <p:attrNameLst>
                                          <p:attrName>ppt_w</p:attrName>
                                        </p:attrNameLst>
                                      </p:cBhvr>
                                      <p:tavLst>
                                        <p:tav tm="0">
                                          <p:val>
                                            <p:strVal val="ppt_w"/>
                                          </p:val>
                                        </p:tav>
                                        <p:tav tm="100000">
                                          <p:val>
                                            <p:fltVal val="0"/>
                                          </p:val>
                                        </p:tav>
                                      </p:tavLst>
                                    </p:anim>
                                    <p:anim calcmode="lin" valueType="num">
                                      <p:cBhvr>
                                        <p:cTn id="268" dur="500"/>
                                        <p:tgtEl>
                                          <p:spTgt spid="18"/>
                                        </p:tgtEl>
                                        <p:attrNameLst>
                                          <p:attrName>ppt_h</p:attrName>
                                        </p:attrNameLst>
                                      </p:cBhvr>
                                      <p:tavLst>
                                        <p:tav tm="0">
                                          <p:val>
                                            <p:strVal val="ppt_h"/>
                                          </p:val>
                                        </p:tav>
                                        <p:tav tm="100000">
                                          <p:val>
                                            <p:fltVal val="0"/>
                                          </p:val>
                                        </p:tav>
                                      </p:tavLst>
                                    </p:anim>
                                    <p:animEffect transition="out" filter="fade">
                                      <p:cBhvr>
                                        <p:cTn id="269" dur="500"/>
                                        <p:tgtEl>
                                          <p:spTgt spid="18"/>
                                        </p:tgtEl>
                                      </p:cBhvr>
                                    </p:animEffect>
                                    <p:set>
                                      <p:cBhvr>
                                        <p:cTn id="270" dur="1" fill="hold">
                                          <p:stCondLst>
                                            <p:cond delay="499"/>
                                          </p:stCondLst>
                                        </p:cTn>
                                        <p:tgtEl>
                                          <p:spTgt spid="18"/>
                                        </p:tgtEl>
                                        <p:attrNameLst>
                                          <p:attrName>style.visibility</p:attrName>
                                        </p:attrNameLst>
                                      </p:cBhvr>
                                      <p:to>
                                        <p:strVal val="hidden"/>
                                      </p:to>
                                    </p:set>
                                  </p:childTnLst>
                                </p:cTn>
                              </p:par>
                              <p:par>
                                <p:cTn id="271" presetID="1" presetClass="entr" presetSubtype="0" fill="hold" grpId="0" nodeType="withEffect">
                                  <p:stCondLst>
                                    <p:cond delay="0"/>
                                  </p:stCondLst>
                                  <p:childTnLst>
                                    <p:set>
                                      <p:cBhvr>
                                        <p:cTn id="27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0" grpId="0" animBg="1"/>
      <p:bldP spid="20"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0EDAC-CD32-4285-949C-E0806AA30D32}"/>
              </a:ext>
            </a:extLst>
          </p:cNvPr>
          <p:cNvSpPr txBox="1"/>
          <p:nvPr/>
        </p:nvSpPr>
        <p:spPr>
          <a:xfrm>
            <a:off x="0" y="0"/>
            <a:ext cx="12192000" cy="6894195"/>
          </a:xfrm>
          <a:prstGeom prst="rect">
            <a:avLst/>
          </a:prstGeom>
          <a:solidFill>
            <a:schemeClr val="bg1"/>
          </a:solidFill>
        </p:spPr>
        <p:txBody>
          <a:bodyPr wrap="square" rtlCol="0">
            <a:spAutoFit/>
          </a:bodyPr>
          <a:lstStyle/>
          <a:p>
            <a:pPr marL="0" marR="0" lvl="0" indent="0" algn="ctr" defTabSz="27432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PAUL AND THE CIRCUMCISION OF TIMOTHY</a:t>
            </a:r>
            <a:b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The Problem</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 short time before Paul circumcised Timothy the issue of circumcision and 	keeping the Law of Moses in order to be saved as a Christian caused a 	considerable stir in the church at Antioch and Jerusalem: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Acts 15:1-2, 5-6</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While in Jerusalem those who taught circumcision and the Law tried to 						pressure Paul and Barnabas to circumcise Titus: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Gal 2:1-5; 6:12</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 Jerusalem denied authorizing anyone to teach this doctrine and sent a letter to 		to be delivered to the churches by the hands of Paul, Barnabas, Barsabbas and 			Silas: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Acts 15:22-29</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Paul taught that keeping circumcision and the Law of Moses to be saved 					would result in a Christian losing their salvation.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1Cor 7:18-20; Gal 5:6, 2-4</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As he delivered to the churches the letter from Jerusalem, Paul circumcised 				Timothy: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Act 16:3-4</a:t>
            </a:r>
          </a:p>
        </p:txBody>
      </p:sp>
      <p:sp>
        <p:nvSpPr>
          <p:cNvPr id="3" name="TextBox 2">
            <a:extLst>
              <a:ext uri="{FF2B5EF4-FFF2-40B4-BE49-F238E27FC236}">
                <a16:creationId xmlns:a16="http://schemas.microsoft.com/office/drawing/2014/main" id="{BD5346D8-776E-496A-86EC-468EECD03A26}"/>
              </a:ext>
            </a:extLst>
          </p:cNvPr>
          <p:cNvSpPr txBox="1"/>
          <p:nvPr/>
        </p:nvSpPr>
        <p:spPr>
          <a:xfrm>
            <a:off x="0" y="2334126"/>
            <a:ext cx="12192000" cy="2677656"/>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men came down from Judea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teaching the brethren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"Unless you 	are circumcised according to the custom of Moses,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cannot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Paul and Barnabas had great dissension and debate with them,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brethren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determined that Paul and Barnabas and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some others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them should go 	up to Jerusalem to the apostles and elders concerning this issue. </a:t>
            </a:r>
          </a:p>
        </p:txBody>
      </p:sp>
      <p:sp>
        <p:nvSpPr>
          <p:cNvPr id="12" name="TextBox 11">
            <a:extLst>
              <a:ext uri="{FF2B5EF4-FFF2-40B4-BE49-F238E27FC236}">
                <a16:creationId xmlns:a16="http://schemas.microsoft.com/office/drawing/2014/main" id="{1A7A8EBA-5793-4733-8294-559CD8223505}"/>
              </a:ext>
            </a:extLst>
          </p:cNvPr>
          <p:cNvSpPr txBox="1"/>
          <p:nvPr/>
        </p:nvSpPr>
        <p:spPr>
          <a:xfrm>
            <a:off x="0" y="2346159"/>
            <a:ext cx="12192000"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15:5-6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some of the sect of the Pharisees who had believed stood up, saying,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necessary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circumcise them and to direct them to observe the Law of Moses."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apostles and the elders came together to look into this matter. </a:t>
            </a:r>
          </a:p>
        </p:txBody>
      </p:sp>
      <p:sp>
        <p:nvSpPr>
          <p:cNvPr id="4" name="TextBox 3">
            <a:extLst>
              <a:ext uri="{FF2B5EF4-FFF2-40B4-BE49-F238E27FC236}">
                <a16:creationId xmlns:a16="http://schemas.microsoft.com/office/drawing/2014/main" id="{C3879EBF-5AB5-4CAC-9068-0C3A28B26530}"/>
              </a:ext>
            </a:extLst>
          </p:cNvPr>
          <p:cNvSpPr txBox="1"/>
          <p:nvPr/>
        </p:nvSpPr>
        <p:spPr>
          <a:xfrm>
            <a:off x="0" y="3332747"/>
            <a:ext cx="12192000"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after an interval of fourteen years I went up again to Jerusalem with 	Barnabas, taking Titus along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because of a revelation that I went up; and I submitted to them the gospel 	which I preach among the Gentiles,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did 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private to those who were of 	reputation, for fear that I might be running, or had run, in vain.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not even Titus, who was with me, though he was a Greek, was compelled to 	be circumcised. </a:t>
            </a:r>
          </a:p>
        </p:txBody>
      </p:sp>
      <p:sp>
        <p:nvSpPr>
          <p:cNvPr id="5" name="TextBox 4">
            <a:extLst>
              <a:ext uri="{FF2B5EF4-FFF2-40B4-BE49-F238E27FC236}">
                <a16:creationId xmlns:a16="http://schemas.microsoft.com/office/drawing/2014/main" id="{C6524FD9-D2B1-4CB8-8C0C-6879ACBE4499}"/>
              </a:ext>
            </a:extLst>
          </p:cNvPr>
          <p:cNvSpPr txBox="1"/>
          <p:nvPr/>
        </p:nvSpPr>
        <p:spPr>
          <a:xfrm>
            <a:off x="83126" y="3801979"/>
            <a:ext cx="12032673" cy="2908489"/>
          </a:xfrm>
          <a:prstGeom prst="rect">
            <a:avLst/>
          </a:prstGeom>
          <a:solidFill>
            <a:srgbClr val="FFFFCC"/>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of the false brethren secretly brought in, who had sneaked in 	to spy out our liberty which we have in Christ Jesus, in order to bring us into 	bondage.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we did not yield in subjection to them for even an hour, so that the truth of 	the gospel would remain with you.</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9AF72D49-CA82-4C84-8E97-FFF9A184487C}"/>
              </a:ext>
            </a:extLst>
          </p:cNvPr>
          <p:cNvSpPr txBox="1"/>
          <p:nvPr/>
        </p:nvSpPr>
        <p:spPr>
          <a:xfrm>
            <a:off x="0" y="3332747"/>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6:12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Those who desire to make a good showing in the flesh try to compel you to be 	circumcised, simply so that they will not be persecuted for the cross of Christ.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7" name="TextBox 6">
            <a:extLst>
              <a:ext uri="{FF2B5EF4-FFF2-40B4-BE49-F238E27FC236}">
                <a16:creationId xmlns:a16="http://schemas.microsoft.com/office/drawing/2014/main" id="{CE9E88AD-1DBD-4CA9-9CC7-672BA70CF530}"/>
              </a:ext>
            </a:extLst>
          </p:cNvPr>
          <p:cNvSpPr txBox="1"/>
          <p:nvPr/>
        </p:nvSpPr>
        <p:spPr>
          <a:xfrm>
            <a:off x="0" y="890333"/>
            <a:ext cx="12192000" cy="526297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15:22-29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it seemed good to the apostles and the elders, with the whole church, to 	choose men from among them to send to Antioch with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Paul and Barnabas—Judas 	called Barsabbas, and Silas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leading men among the brethren,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sent this letter by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apostles and the brethren who are elders, 	to the brethren in Antioch and Syria and Cilicia who are from the Gentiles, 	greetings.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"Since we have heard that some of our number to whom we gave no instruction 	have disturbed you with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words, unsettling your souls,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seemed good to us, having become of one mind, to select men to send to you 	with our beloved Barnabas and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who have risked their lives for the name of our Lord Jesus Christ. </a:t>
            </a:r>
          </a:p>
        </p:txBody>
      </p:sp>
      <p:sp>
        <p:nvSpPr>
          <p:cNvPr id="8" name="TextBox 7">
            <a:extLst>
              <a:ext uri="{FF2B5EF4-FFF2-40B4-BE49-F238E27FC236}">
                <a16:creationId xmlns:a16="http://schemas.microsoft.com/office/drawing/2014/main" id="{47D592D4-A13B-4AED-8FE0-7BBE5A2EC32B}"/>
              </a:ext>
            </a:extLst>
          </p:cNvPr>
          <p:cNvSpPr txBox="1"/>
          <p:nvPr/>
        </p:nvSpPr>
        <p:spPr>
          <a:xfrm>
            <a:off x="0" y="1463942"/>
            <a:ext cx="12192000" cy="463203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we have sent Judas and Silas, who themselves will also report the 	same things by word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mouth.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it seemed good to the Holy Spirit and to us to lay upon you no greater 	burden than these essentials: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abstain from things sacrificed to idols and from blood and from things 	strangled and from fornication; if you keep yourselves free from such things, you 	will do well. Farewell.“</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b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C29576EB-5E0F-49A9-9F97-50A432421211}"/>
              </a:ext>
            </a:extLst>
          </p:cNvPr>
          <p:cNvSpPr txBox="1"/>
          <p:nvPr/>
        </p:nvSpPr>
        <p:spPr>
          <a:xfrm>
            <a:off x="0" y="998620"/>
            <a:ext cx="12192000" cy="377026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7:18-20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any man called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he was already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circumcised? He is not to become 	uncircumcised. Has anyone been called in uncircumcision? He is not to be 	circumcised.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Circumcision is nothing, and uncircumcision is nothing,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matters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keeping of the commandments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Each man must remain in that condition in which he was called.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DFE00E02-7856-46BC-9762-9A9A9C0F1F8A}"/>
              </a:ext>
            </a:extLst>
          </p:cNvPr>
          <p:cNvSpPr txBox="1"/>
          <p:nvPr/>
        </p:nvSpPr>
        <p:spPr>
          <a:xfrm>
            <a:off x="0" y="938441"/>
            <a:ext cx="12192000" cy="403187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in Christ Jesus neither circumcision nor uncircumcision means anything, but 	faith working through love.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09A93DC-7521-496F-B3F5-F35A277F13C5}"/>
              </a:ext>
            </a:extLst>
          </p:cNvPr>
          <p:cNvSpPr txBox="1"/>
          <p:nvPr/>
        </p:nvSpPr>
        <p:spPr>
          <a:xfrm>
            <a:off x="0" y="902364"/>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Behold I, Paul, say to you that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receive circumcision, Christ will be of no 	benefit to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testify again to every man who receives circumcision, that he is under 	obligation to keep the whole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have been severed from Christ,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who are seeking to be justified by law; 	you have fallen from grace.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817CC1B-5346-4099-8201-5F4F713060AD}"/>
              </a:ext>
            </a:extLst>
          </p:cNvPr>
          <p:cNvSpPr txBox="1"/>
          <p:nvPr/>
        </p:nvSpPr>
        <p:spPr>
          <a:xfrm>
            <a:off x="0" y="1022696"/>
            <a:ext cx="12192000" cy="486287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wanted this man to go with him;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took him and circumcised him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because of the Jews who were in those parts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they all knew that his father was 	a Greek.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while they were passing through the cities,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delivering the decrees 	which had been decided upon by the apostles and elders who were in Jerusalem, 	for them to observe.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Tree>
    <p:extLst>
      <p:ext uri="{BB962C8B-B14F-4D97-AF65-F5344CB8AC3E}">
        <p14:creationId xmlns:p14="http://schemas.microsoft.com/office/powerpoint/2010/main" val="43436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500"/>
                                        <p:tgtEl>
                                          <p:spTgt spid="5"/>
                                        </p:tgtEl>
                                        <p:attrNameLst>
                                          <p:attrName>ppt_w</p:attrName>
                                        </p:attrNameLst>
                                      </p:cBhvr>
                                      <p:tavLst>
                                        <p:tav tm="0">
                                          <p:val>
                                            <p:strVal val="ppt_w"/>
                                          </p:val>
                                        </p:tav>
                                        <p:tav tm="100000">
                                          <p:val>
                                            <p:fltVal val="0"/>
                                          </p:val>
                                        </p:tav>
                                      </p:tavLst>
                                    </p:anim>
                                    <p:anim calcmode="lin" valueType="num">
                                      <p:cBhvr>
                                        <p:cTn id="51" dur="500"/>
                                        <p:tgtEl>
                                          <p:spTgt spid="5"/>
                                        </p:tgtEl>
                                        <p:attrNameLst>
                                          <p:attrName>ppt_h</p:attrName>
                                        </p:attrNameLst>
                                      </p:cBhvr>
                                      <p:tavLst>
                                        <p:tav tm="0">
                                          <p:val>
                                            <p:strVal val="ppt_h"/>
                                          </p:val>
                                        </p:tav>
                                        <p:tav tm="100000">
                                          <p:val>
                                            <p:fltVal val="0"/>
                                          </p:val>
                                        </p:tav>
                                      </p:tavLst>
                                    </p:anim>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53" presetClass="entr" presetSubtype="16"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Effect transition="in" filter="fade">
                                      <p:cBhvr>
                                        <p:cTn id="81" dur="5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500" fill="hold"/>
                                        <p:tgtEl>
                                          <p:spTgt spid="8"/>
                                        </p:tgtEl>
                                        <p:attrNameLst>
                                          <p:attrName>ppt_w</p:attrName>
                                        </p:attrNameLst>
                                      </p:cBhvr>
                                      <p:tavLst>
                                        <p:tav tm="0">
                                          <p:val>
                                            <p:fltVal val="0"/>
                                          </p:val>
                                        </p:tav>
                                        <p:tav tm="100000">
                                          <p:val>
                                            <p:strVal val="#ppt_w"/>
                                          </p:val>
                                        </p:tav>
                                      </p:tavLst>
                                    </p:anim>
                                    <p:anim calcmode="lin" valueType="num">
                                      <p:cBhvr>
                                        <p:cTn id="87" dur="500" fill="hold"/>
                                        <p:tgtEl>
                                          <p:spTgt spid="8"/>
                                        </p:tgtEl>
                                        <p:attrNameLst>
                                          <p:attrName>ppt_h</p:attrName>
                                        </p:attrNameLst>
                                      </p:cBhvr>
                                      <p:tavLst>
                                        <p:tav tm="0">
                                          <p:val>
                                            <p:fltVal val="0"/>
                                          </p:val>
                                        </p:tav>
                                        <p:tav tm="100000">
                                          <p:val>
                                            <p:strVal val="#ppt_h"/>
                                          </p:val>
                                        </p:tav>
                                      </p:tavLst>
                                    </p:anim>
                                    <p:animEffect transition="in" filter="fade">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xit" presetSubtype="32" fill="hold" grpId="1" nodeType="clickEffect">
                                  <p:stCondLst>
                                    <p:cond delay="0"/>
                                  </p:stCondLst>
                                  <p:childTnLst>
                                    <p:anim calcmode="lin" valueType="num">
                                      <p:cBhvr>
                                        <p:cTn id="92" dur="500"/>
                                        <p:tgtEl>
                                          <p:spTgt spid="8"/>
                                        </p:tgtEl>
                                        <p:attrNameLst>
                                          <p:attrName>ppt_w</p:attrName>
                                        </p:attrNameLst>
                                      </p:cBhvr>
                                      <p:tavLst>
                                        <p:tav tm="0">
                                          <p:val>
                                            <p:strVal val="ppt_w"/>
                                          </p:val>
                                        </p:tav>
                                        <p:tav tm="100000">
                                          <p:val>
                                            <p:fltVal val="0"/>
                                          </p:val>
                                        </p:tav>
                                      </p:tavLst>
                                    </p:anim>
                                    <p:anim calcmode="lin" valueType="num">
                                      <p:cBhvr>
                                        <p:cTn id="93" dur="500"/>
                                        <p:tgtEl>
                                          <p:spTgt spid="8"/>
                                        </p:tgtEl>
                                        <p:attrNameLst>
                                          <p:attrName>ppt_h</p:attrName>
                                        </p:attrNameLst>
                                      </p:cBhvr>
                                      <p:tavLst>
                                        <p:tav tm="0">
                                          <p:val>
                                            <p:strVal val="ppt_h"/>
                                          </p:val>
                                        </p:tav>
                                        <p:tav tm="100000">
                                          <p:val>
                                            <p:fltVal val="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53" presetClass="exit" presetSubtype="32" fill="hold" grpId="1" nodeType="withEffect">
                                  <p:stCondLst>
                                    <p:cond delay="0"/>
                                  </p:stCondLst>
                                  <p:childTnLst>
                                    <p:anim calcmode="lin" valueType="num">
                                      <p:cBhvr>
                                        <p:cTn id="97" dur="500"/>
                                        <p:tgtEl>
                                          <p:spTgt spid="7"/>
                                        </p:tgtEl>
                                        <p:attrNameLst>
                                          <p:attrName>ppt_w</p:attrName>
                                        </p:attrNameLst>
                                      </p:cBhvr>
                                      <p:tavLst>
                                        <p:tav tm="0">
                                          <p:val>
                                            <p:strVal val="ppt_w"/>
                                          </p:val>
                                        </p:tav>
                                        <p:tav tm="100000">
                                          <p:val>
                                            <p:fltVal val="0"/>
                                          </p:val>
                                        </p:tav>
                                      </p:tavLst>
                                    </p:anim>
                                    <p:anim calcmode="lin" valueType="num">
                                      <p:cBhvr>
                                        <p:cTn id="98" dur="500"/>
                                        <p:tgtEl>
                                          <p:spTgt spid="7"/>
                                        </p:tgtEl>
                                        <p:attrNameLst>
                                          <p:attrName>ppt_h</p:attrName>
                                        </p:attrNameLst>
                                      </p:cBhvr>
                                      <p:tavLst>
                                        <p:tav tm="0">
                                          <p:val>
                                            <p:strVal val="ppt_h"/>
                                          </p:val>
                                        </p:tav>
                                        <p:tav tm="100000">
                                          <p:val>
                                            <p:fltVal val="0"/>
                                          </p:val>
                                        </p:tav>
                                      </p:tavLst>
                                    </p:anim>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p:cTn id="109" dur="500" fill="hold"/>
                                        <p:tgtEl>
                                          <p:spTgt spid="9"/>
                                        </p:tgtEl>
                                        <p:attrNameLst>
                                          <p:attrName>ppt_w</p:attrName>
                                        </p:attrNameLst>
                                      </p:cBhvr>
                                      <p:tavLst>
                                        <p:tav tm="0">
                                          <p:val>
                                            <p:fltVal val="0"/>
                                          </p:val>
                                        </p:tav>
                                        <p:tav tm="100000">
                                          <p:val>
                                            <p:strVal val="#ppt_w"/>
                                          </p:val>
                                        </p:tav>
                                      </p:tavLst>
                                    </p:anim>
                                    <p:anim calcmode="lin" valueType="num">
                                      <p:cBhvr>
                                        <p:cTn id="110" dur="500" fill="hold"/>
                                        <p:tgtEl>
                                          <p:spTgt spid="9"/>
                                        </p:tgtEl>
                                        <p:attrNameLst>
                                          <p:attrName>ppt_h</p:attrName>
                                        </p:attrNameLst>
                                      </p:cBhvr>
                                      <p:tavLst>
                                        <p:tav tm="0">
                                          <p:val>
                                            <p:fltVal val="0"/>
                                          </p:val>
                                        </p:tav>
                                        <p:tav tm="100000">
                                          <p:val>
                                            <p:strVal val="#ppt_h"/>
                                          </p:val>
                                        </p:tav>
                                      </p:tavLst>
                                    </p:anim>
                                    <p:animEffect transition="in" filter="fade">
                                      <p:cBhvr>
                                        <p:cTn id="111" dur="5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9"/>
                                        </p:tgtEl>
                                        <p:attrNameLst>
                                          <p:attrName>ppt_w</p:attrName>
                                        </p:attrNameLst>
                                      </p:cBhvr>
                                      <p:tavLst>
                                        <p:tav tm="0">
                                          <p:val>
                                            <p:strVal val="ppt_w"/>
                                          </p:val>
                                        </p:tav>
                                        <p:tav tm="100000">
                                          <p:val>
                                            <p:fltVal val="0"/>
                                          </p:val>
                                        </p:tav>
                                      </p:tavLst>
                                    </p:anim>
                                    <p:anim calcmode="lin" valueType="num">
                                      <p:cBhvr>
                                        <p:cTn id="116" dur="500"/>
                                        <p:tgtEl>
                                          <p:spTgt spid="9"/>
                                        </p:tgtEl>
                                        <p:attrNameLst>
                                          <p:attrName>ppt_h</p:attrName>
                                        </p:attrNameLst>
                                      </p:cBhvr>
                                      <p:tavLst>
                                        <p:tav tm="0">
                                          <p:val>
                                            <p:strVal val="ppt_h"/>
                                          </p:val>
                                        </p:tav>
                                        <p:tav tm="100000">
                                          <p:val>
                                            <p:fltVal val="0"/>
                                          </p:val>
                                        </p:tav>
                                      </p:tavLst>
                                    </p:anim>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53" presetClass="entr" presetSubtype="16" fill="hold" grpId="0"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500" fill="hold"/>
                                        <p:tgtEl>
                                          <p:spTgt spid="13"/>
                                        </p:tgtEl>
                                        <p:attrNameLst>
                                          <p:attrName>ppt_w</p:attrName>
                                        </p:attrNameLst>
                                      </p:cBhvr>
                                      <p:tavLst>
                                        <p:tav tm="0">
                                          <p:val>
                                            <p:fltVal val="0"/>
                                          </p:val>
                                        </p:tav>
                                        <p:tav tm="100000">
                                          <p:val>
                                            <p:strVal val="#ppt_w"/>
                                          </p:val>
                                        </p:tav>
                                      </p:tavLst>
                                    </p:anim>
                                    <p:anim calcmode="lin" valueType="num">
                                      <p:cBhvr>
                                        <p:cTn id="122" dur="500" fill="hold"/>
                                        <p:tgtEl>
                                          <p:spTgt spid="13"/>
                                        </p:tgtEl>
                                        <p:attrNameLst>
                                          <p:attrName>ppt_h</p:attrName>
                                        </p:attrNameLst>
                                      </p:cBhvr>
                                      <p:tavLst>
                                        <p:tav tm="0">
                                          <p:val>
                                            <p:fltVal val="0"/>
                                          </p:val>
                                        </p:tav>
                                        <p:tav tm="100000">
                                          <p:val>
                                            <p:strVal val="#ppt_h"/>
                                          </p:val>
                                        </p:tav>
                                      </p:tavLst>
                                    </p:anim>
                                    <p:animEffect transition="in" filter="fade">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13"/>
                                        </p:tgtEl>
                                        <p:attrNameLst>
                                          <p:attrName>ppt_w</p:attrName>
                                        </p:attrNameLst>
                                      </p:cBhvr>
                                      <p:tavLst>
                                        <p:tav tm="0">
                                          <p:val>
                                            <p:strVal val="ppt_w"/>
                                          </p:val>
                                        </p:tav>
                                        <p:tav tm="100000">
                                          <p:val>
                                            <p:fltVal val="0"/>
                                          </p:val>
                                        </p:tav>
                                      </p:tavLst>
                                    </p:anim>
                                    <p:anim calcmode="lin" valueType="num">
                                      <p:cBhvr>
                                        <p:cTn id="128" dur="500"/>
                                        <p:tgtEl>
                                          <p:spTgt spid="13"/>
                                        </p:tgtEl>
                                        <p:attrNameLst>
                                          <p:attrName>ppt_h</p:attrName>
                                        </p:attrNameLst>
                                      </p:cBhvr>
                                      <p:tavLst>
                                        <p:tav tm="0">
                                          <p:val>
                                            <p:strVal val="ppt_h"/>
                                          </p:val>
                                        </p:tav>
                                        <p:tav tm="100000">
                                          <p:val>
                                            <p:fltVal val="0"/>
                                          </p:val>
                                        </p:tav>
                                      </p:tavLst>
                                    </p:anim>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53" presetClass="entr" presetSubtype="16" fill="hold" grpId="0" nodeType="withEffect">
                                  <p:stCondLst>
                                    <p:cond delay="0"/>
                                  </p:stCondLst>
                                  <p:childTnLst>
                                    <p:set>
                                      <p:cBhvr>
                                        <p:cTn id="132" dur="1" fill="hold">
                                          <p:stCondLst>
                                            <p:cond delay="0"/>
                                          </p:stCondLst>
                                        </p:cTn>
                                        <p:tgtEl>
                                          <p:spTgt spid="10"/>
                                        </p:tgtEl>
                                        <p:attrNameLst>
                                          <p:attrName>style.visibility</p:attrName>
                                        </p:attrNameLst>
                                      </p:cBhvr>
                                      <p:to>
                                        <p:strVal val="visible"/>
                                      </p:to>
                                    </p:set>
                                    <p:anim calcmode="lin" valueType="num">
                                      <p:cBhvr>
                                        <p:cTn id="133" dur="500" fill="hold"/>
                                        <p:tgtEl>
                                          <p:spTgt spid="10"/>
                                        </p:tgtEl>
                                        <p:attrNameLst>
                                          <p:attrName>ppt_w</p:attrName>
                                        </p:attrNameLst>
                                      </p:cBhvr>
                                      <p:tavLst>
                                        <p:tav tm="0">
                                          <p:val>
                                            <p:fltVal val="0"/>
                                          </p:val>
                                        </p:tav>
                                        <p:tav tm="100000">
                                          <p:val>
                                            <p:strVal val="#ppt_w"/>
                                          </p:val>
                                        </p:tav>
                                      </p:tavLst>
                                    </p:anim>
                                    <p:anim calcmode="lin" valueType="num">
                                      <p:cBhvr>
                                        <p:cTn id="134" dur="500" fill="hold"/>
                                        <p:tgtEl>
                                          <p:spTgt spid="10"/>
                                        </p:tgtEl>
                                        <p:attrNameLst>
                                          <p:attrName>ppt_h</p:attrName>
                                        </p:attrNameLst>
                                      </p:cBhvr>
                                      <p:tavLst>
                                        <p:tav tm="0">
                                          <p:val>
                                            <p:fltVal val="0"/>
                                          </p:val>
                                        </p:tav>
                                        <p:tav tm="100000">
                                          <p:val>
                                            <p:strVal val="#ppt_h"/>
                                          </p:val>
                                        </p:tav>
                                      </p:tavLst>
                                    </p:anim>
                                    <p:animEffect transition="in" filter="fade">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10"/>
                                        </p:tgtEl>
                                        <p:attrNameLst>
                                          <p:attrName>ppt_w</p:attrName>
                                        </p:attrNameLst>
                                      </p:cBhvr>
                                      <p:tavLst>
                                        <p:tav tm="0">
                                          <p:val>
                                            <p:strVal val="ppt_w"/>
                                          </p:val>
                                        </p:tav>
                                        <p:tav tm="100000">
                                          <p:val>
                                            <p:fltVal val="0"/>
                                          </p:val>
                                        </p:tav>
                                      </p:tavLst>
                                    </p:anim>
                                    <p:anim calcmode="lin" valueType="num">
                                      <p:cBhvr>
                                        <p:cTn id="140" dur="500"/>
                                        <p:tgtEl>
                                          <p:spTgt spid="10"/>
                                        </p:tgtEl>
                                        <p:attrNameLst>
                                          <p:attrName>ppt_h</p:attrName>
                                        </p:attrNameLst>
                                      </p:cBhvr>
                                      <p:tavLst>
                                        <p:tav tm="0">
                                          <p:val>
                                            <p:strVal val="ppt_h"/>
                                          </p:val>
                                        </p:tav>
                                        <p:tav tm="100000">
                                          <p:val>
                                            <p:fltVal val="0"/>
                                          </p:val>
                                        </p:tav>
                                      </p:tavLst>
                                    </p:anim>
                                    <p:animEffect transition="out" filter="fade">
                                      <p:cBhvr>
                                        <p:cTn id="141" dur="500"/>
                                        <p:tgtEl>
                                          <p:spTgt spid="10"/>
                                        </p:tgtEl>
                                      </p:cBhvr>
                                    </p:animEffect>
                                    <p:set>
                                      <p:cBhvr>
                                        <p:cTn id="142" dur="1" fill="hold">
                                          <p:stCondLst>
                                            <p:cond delay="499"/>
                                          </p:stCondLst>
                                        </p:cTn>
                                        <p:tgtEl>
                                          <p:spTgt spid="1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11"/>
                                        </p:tgtEl>
                                        <p:attrNameLst>
                                          <p:attrName>style.visibility</p:attrName>
                                        </p:attrNameLst>
                                      </p:cBhvr>
                                      <p:to>
                                        <p:strVal val="visible"/>
                                      </p:to>
                                    </p:set>
                                    <p:anim calcmode="lin" valueType="num">
                                      <p:cBhvr>
                                        <p:cTn id="151" dur="500" fill="hold"/>
                                        <p:tgtEl>
                                          <p:spTgt spid="11"/>
                                        </p:tgtEl>
                                        <p:attrNameLst>
                                          <p:attrName>ppt_w</p:attrName>
                                        </p:attrNameLst>
                                      </p:cBhvr>
                                      <p:tavLst>
                                        <p:tav tm="0">
                                          <p:val>
                                            <p:fltVal val="0"/>
                                          </p:val>
                                        </p:tav>
                                        <p:tav tm="100000">
                                          <p:val>
                                            <p:strVal val="#ppt_w"/>
                                          </p:val>
                                        </p:tav>
                                      </p:tavLst>
                                    </p:anim>
                                    <p:anim calcmode="lin" valueType="num">
                                      <p:cBhvr>
                                        <p:cTn id="152" dur="500" fill="hold"/>
                                        <p:tgtEl>
                                          <p:spTgt spid="11"/>
                                        </p:tgtEl>
                                        <p:attrNameLst>
                                          <p:attrName>ppt_h</p:attrName>
                                        </p:attrNameLst>
                                      </p:cBhvr>
                                      <p:tavLst>
                                        <p:tav tm="0">
                                          <p:val>
                                            <p:fltVal val="0"/>
                                          </p:val>
                                        </p:tav>
                                        <p:tav tm="100000">
                                          <p:val>
                                            <p:strVal val="#ppt_h"/>
                                          </p:val>
                                        </p:tav>
                                      </p:tavLst>
                                    </p:anim>
                                    <p:animEffect transition="in" filter="fade">
                                      <p:cBhvr>
                                        <p:cTn id="153" dur="500"/>
                                        <p:tgtEl>
                                          <p:spTgt spid="11"/>
                                        </p:tgtEl>
                                      </p:cBhvr>
                                    </p:animEffect>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grpId="1" nodeType="clickEffect">
                                  <p:stCondLst>
                                    <p:cond delay="0"/>
                                  </p:stCondLst>
                                  <p:childTnLst>
                                    <p:anim calcmode="lin" valueType="num">
                                      <p:cBhvr>
                                        <p:cTn id="157" dur="500"/>
                                        <p:tgtEl>
                                          <p:spTgt spid="11"/>
                                        </p:tgtEl>
                                        <p:attrNameLst>
                                          <p:attrName>ppt_w</p:attrName>
                                        </p:attrNameLst>
                                      </p:cBhvr>
                                      <p:tavLst>
                                        <p:tav tm="0">
                                          <p:val>
                                            <p:strVal val="ppt_w"/>
                                          </p:val>
                                        </p:tav>
                                        <p:tav tm="100000">
                                          <p:val>
                                            <p:fltVal val="0"/>
                                          </p:val>
                                        </p:tav>
                                      </p:tavLst>
                                    </p:anim>
                                    <p:anim calcmode="lin" valueType="num">
                                      <p:cBhvr>
                                        <p:cTn id="158" dur="500"/>
                                        <p:tgtEl>
                                          <p:spTgt spid="11"/>
                                        </p:tgtEl>
                                        <p:attrNameLst>
                                          <p:attrName>ppt_h</p:attrName>
                                        </p:attrNameLst>
                                      </p:cBhvr>
                                      <p:tavLst>
                                        <p:tav tm="0">
                                          <p:val>
                                            <p:strVal val="ppt_h"/>
                                          </p:val>
                                        </p:tav>
                                        <p:tav tm="100000">
                                          <p:val>
                                            <p:fltVal val="0"/>
                                          </p:val>
                                        </p:tav>
                                      </p:tavLst>
                                    </p:anim>
                                    <p:animEffect transition="out" filter="fade">
                                      <p:cBhvr>
                                        <p:cTn id="159" dur="500"/>
                                        <p:tgtEl>
                                          <p:spTgt spid="11"/>
                                        </p:tgtEl>
                                      </p:cBhvr>
                                    </p:animEffect>
                                    <p:set>
                                      <p:cBhvr>
                                        <p:cTn id="16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3" grpId="0" animBg="1"/>
      <p:bldP spid="13" grpId="1" animBg="1"/>
      <p:bldP spid="10" grpId="0" animBg="1"/>
      <p:bldP spid="10" grpId="1" animBg="1"/>
      <p:bldP spid="11" grpId="0" animBg="1"/>
      <p:bldP spid="11"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0EDAC-CD32-4285-949C-E0806AA30D32}"/>
              </a:ext>
            </a:extLst>
          </p:cNvPr>
          <p:cNvSpPr txBox="1"/>
          <p:nvPr/>
        </p:nvSpPr>
        <p:spPr>
          <a:xfrm>
            <a:off x="0" y="0"/>
            <a:ext cx="12192000" cy="5878532"/>
          </a:xfrm>
          <a:prstGeom prst="rect">
            <a:avLst/>
          </a:prstGeom>
          <a:solidFill>
            <a:schemeClr val="bg1"/>
          </a:solidFill>
        </p:spPr>
        <p:txBody>
          <a:bodyPr wrap="square" rtlCol="0">
            <a:spAutoFit/>
          </a:bodyPr>
          <a:lstStyle/>
          <a:p>
            <a:pPr marL="0" marR="0" lvl="0" indent="0" algn="ctr" defTabSz="27432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CIRCUMCISION</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Originally circumcision was not a part of the Law of Moses but rather a part of 	the covenant of promise identifying one as Abrahams seed: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Gen 17:9-14; </a:t>
            </a:r>
            <a:b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Lev 12:1-3; Jn 7:22; Acts 7:8; Phil 3:5</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 The covenant of circumcision came 430 years before the Law of Moses: </a:t>
            </a:r>
            <a:b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Gal 3:16-18; Gen 12:1-3; 22:15-18</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Mandatory circumcision indicated people were still bound to keep the Law of 			Moses: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Ro 2:25; Gal 5:2-3 </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God called Abraham to the land of Palestine and promised to bless all the 					nations through a future “seed” which is Jesus the Christ of promise. Once the 			promise came circumcision and the Law were no longer bound upon anyone 				as a condition of salvation. </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Gal 3:19-29</a:t>
            </a:r>
          </a:p>
        </p:txBody>
      </p:sp>
      <p:sp>
        <p:nvSpPr>
          <p:cNvPr id="3" name="Action Button: Go Back or Previous 2">
            <a:hlinkClick r:id="rId3" action="ppaction://hlinksldjump" highlightClick="1">
              <a:snd r:embed="rId4" name="arrow.wav"/>
            </a:hlinkClick>
            <a:extLst>
              <a:ext uri="{FF2B5EF4-FFF2-40B4-BE49-F238E27FC236}">
                <a16:creationId xmlns:a16="http://schemas.microsoft.com/office/drawing/2014/main" id="{08FE1FC2-2FA1-4D2A-83BF-2AABD842C340}"/>
              </a:ext>
            </a:extLst>
          </p:cNvPr>
          <p:cNvSpPr/>
          <p:nvPr/>
        </p:nvSpPr>
        <p:spPr>
          <a:xfrm>
            <a:off x="11405937" y="6509088"/>
            <a:ext cx="697831" cy="26469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9723990-E852-4A45-B116-43B54D4866D3}"/>
              </a:ext>
            </a:extLst>
          </p:cNvPr>
          <p:cNvSpPr txBox="1"/>
          <p:nvPr/>
        </p:nvSpPr>
        <p:spPr>
          <a:xfrm>
            <a:off x="0" y="1913021"/>
            <a:ext cx="12192000" cy="440120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17:9-14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said further to Abraham, "Now as for you, you shall keep My covenant, you 	and your descendants after you throughout their generations.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is My covenant, which you shall keep, between Me and you and your 	descendants after you: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 male among you shall be circumcised.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 shall be circumcised in the flesh of your foreskin, and it shall be the 	sign of the covenant between Me and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 male among you who is eight days old shall be circumcised 	throughout your generations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servant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is born in the house or who is bought 	with money from any foreigner, who is not of your descendants.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5" name="TextBox 4">
            <a:extLst>
              <a:ext uri="{FF2B5EF4-FFF2-40B4-BE49-F238E27FC236}">
                <a16:creationId xmlns:a16="http://schemas.microsoft.com/office/drawing/2014/main" id="{86DC37D1-B862-49D1-9515-0D5938663139}"/>
              </a:ext>
            </a:extLst>
          </p:cNvPr>
          <p:cNvSpPr txBox="1"/>
          <p:nvPr/>
        </p:nvSpPr>
        <p:spPr>
          <a:xfrm>
            <a:off x="0" y="2358189"/>
            <a:ext cx="12192000" cy="423192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servant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is born in your house or who is bought with your money shall 	surely be circumcised;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thus shall My covenant be in your flesh for an everlasting 	covenant.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an uncircumcised male who is not circumcised in the flesh of his foreskin, 	that person shall be cut off from his people; he has broken My covenant.“</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670A188-63E1-42C6-BDEA-BCCFA2799694}"/>
              </a:ext>
            </a:extLst>
          </p:cNvPr>
          <p:cNvSpPr txBox="1"/>
          <p:nvPr/>
        </p:nvSpPr>
        <p:spPr>
          <a:xfrm>
            <a:off x="0" y="1913021"/>
            <a:ext cx="12192000" cy="2677656"/>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Leviticus 12:1-3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spoke to Moses, saying,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 to the sons of Israel, saying: 'When a woman gives birth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bears a male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child</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she shall be unclean for seven days, as in the days of her menstruation 	she shall be unclean.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 the eighth day the flesh of his foreskin shall be circumcised. </a:t>
            </a:r>
          </a:p>
        </p:txBody>
      </p:sp>
      <p:sp>
        <p:nvSpPr>
          <p:cNvPr id="7" name="TextBox 6">
            <a:extLst>
              <a:ext uri="{FF2B5EF4-FFF2-40B4-BE49-F238E27FC236}">
                <a16:creationId xmlns:a16="http://schemas.microsoft.com/office/drawing/2014/main" id="{C92BDD2F-2EB5-43AB-9584-D66EAAB9D800}"/>
              </a:ext>
            </a:extLst>
          </p:cNvPr>
          <p:cNvSpPr txBox="1"/>
          <p:nvPr/>
        </p:nvSpPr>
        <p:spPr>
          <a:xfrm>
            <a:off x="0" y="1913021"/>
            <a:ext cx="12192000" cy="486287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7:22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Moses has given you circumcision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because it is from 	Moses, but from the fathers)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Sabbath you circumcise a man.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7:8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gave him the covenant of circumcision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Abraham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became the 	father of Isaac, and circumcised him on the eighth day; and Isaac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became the 	father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Jacob, and Jacob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twelve patriarchs.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circumcised the eighth day, of the nation of Israel, of the tribe of Benjamin, a 	Hebrew of Hebrews;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to the Law, a Pharisee; </a:t>
            </a:r>
          </a:p>
        </p:txBody>
      </p:sp>
      <p:sp>
        <p:nvSpPr>
          <p:cNvPr id="8" name="TextBox 7">
            <a:extLst>
              <a:ext uri="{FF2B5EF4-FFF2-40B4-BE49-F238E27FC236}">
                <a16:creationId xmlns:a16="http://schemas.microsoft.com/office/drawing/2014/main" id="{A1C4B3E2-D6A6-4684-BF41-EDCC5DF350B2}"/>
              </a:ext>
            </a:extLst>
          </p:cNvPr>
          <p:cNvSpPr txBox="1"/>
          <p:nvPr/>
        </p:nvSpPr>
        <p:spPr>
          <a:xfrm>
            <a:off x="0" y="2911642"/>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3:16-18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the promises were spoken to Abraham and to his seed. He does not say, 	"And to seeds,"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referring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many, 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rather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one, "And to your seed," that 	is, Christ.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I am saying is this: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Law, which came four hundred and thirty years 	later, does not invalidate a covenant previously ratified by God,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as to nullify 	the promise.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 inheritance is based on law, it is no longer based on a promise;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God 	has granted it to Abraham by means of a promise.</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endParaRPr>
          </a:p>
        </p:txBody>
      </p:sp>
      <p:sp>
        <p:nvSpPr>
          <p:cNvPr id="9" name="TextBox 8">
            <a:extLst>
              <a:ext uri="{FF2B5EF4-FFF2-40B4-BE49-F238E27FC236}">
                <a16:creationId xmlns:a16="http://schemas.microsoft.com/office/drawing/2014/main" id="{7EF30BB4-57BC-44F1-821C-F11EE6858B83}"/>
              </a:ext>
            </a:extLst>
          </p:cNvPr>
          <p:cNvSpPr txBox="1"/>
          <p:nvPr/>
        </p:nvSpPr>
        <p:spPr>
          <a:xfrm>
            <a:off x="0" y="2911642"/>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12:1-3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to Abram, "Go forth from your country, And from your 	relatives And from your father's house, To the land which I will show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will make you a great nation, And I will bless you, And make your name 	great;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so you shall be a blessing;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will bless those who bless you, And the one who curses you I will curse.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in you all the families of the earth will be blessed.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TextBox 9">
            <a:extLst>
              <a:ext uri="{FF2B5EF4-FFF2-40B4-BE49-F238E27FC236}">
                <a16:creationId xmlns:a16="http://schemas.microsoft.com/office/drawing/2014/main" id="{998FB72F-1051-46AA-891D-4321C846A7A5}"/>
              </a:ext>
            </a:extLst>
          </p:cNvPr>
          <p:cNvSpPr txBox="1"/>
          <p:nvPr/>
        </p:nvSpPr>
        <p:spPr>
          <a:xfrm>
            <a:off x="0" y="2911642"/>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22:15-18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 angel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called to Abraham a second time from heaven,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"By Myself I have sworn, declares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you have done 	this thing and have not withheld your son, your only son,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indeed I will greatly bless you, and I will greatly multiply your seed as the stars 	of the heavens and as the sand which is on the seashore; and your seed shall 	possess the gate of their enemies.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your seed all the nations of the earth shall be blessed, because you have 	obeyed My voice."</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endParaRPr>
          </a:p>
        </p:txBody>
      </p:sp>
      <p:sp>
        <p:nvSpPr>
          <p:cNvPr id="11" name="TextBox 10">
            <a:extLst>
              <a:ext uri="{FF2B5EF4-FFF2-40B4-BE49-F238E27FC236}">
                <a16:creationId xmlns:a16="http://schemas.microsoft.com/office/drawing/2014/main" id="{CA58ED69-38CF-42FF-915F-7BF262E93732}"/>
              </a:ext>
            </a:extLst>
          </p:cNvPr>
          <p:cNvSpPr txBox="1"/>
          <p:nvPr/>
        </p:nvSpPr>
        <p:spPr>
          <a:xfrm>
            <a:off x="0" y="3946358"/>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2:25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indeed circumcision is of value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practice the Law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if you are a 	transgressor of the Law, your circumcision has become uncircumcision. </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5811CE7A-B9E1-4270-BB69-62D1443A5E13}"/>
              </a:ext>
            </a:extLst>
          </p:cNvPr>
          <p:cNvSpPr txBox="1"/>
          <p:nvPr/>
        </p:nvSpPr>
        <p:spPr>
          <a:xfrm>
            <a:off x="0" y="3960609"/>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Behold I, Paul, say to you that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receive circumcision, Christ will be of no 	benefit to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testify again to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 man who receives circumcision, that he is under 	obligation to keep the whole Law.</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endParaRPr>
          </a:p>
        </p:txBody>
      </p:sp>
      <p:sp>
        <p:nvSpPr>
          <p:cNvPr id="13" name="TextBox 12">
            <a:extLst>
              <a:ext uri="{FF2B5EF4-FFF2-40B4-BE49-F238E27FC236}">
                <a16:creationId xmlns:a16="http://schemas.microsoft.com/office/drawing/2014/main" id="{789016D7-C833-45AB-9B62-958251D7BF86}"/>
              </a:ext>
            </a:extLst>
          </p:cNvPr>
          <p:cNvSpPr txBox="1"/>
          <p:nvPr/>
        </p:nvSpPr>
        <p:spPr>
          <a:xfrm>
            <a:off x="0" y="543774"/>
            <a:ext cx="12192000" cy="526297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3:19-29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Why the Law then? It was added because of transgressions, having been ordained 	through angels by the agency of a mediator,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until the seed would come to whom 	the promise had been made.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 mediator is not for one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party 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whereas God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the Law then contrary to the promises of God? May it never be! For if a law 	had been given which was able to impart life, then righteousness would indeed 	have been based on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Scripture has shut up everyone under sin,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the promise by faith in 	Jesus Christ might be given to those who believe.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before faith came, we were kept in custody under the law,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 shut up to 	the faith which was later to be revealed. </a:t>
            </a:r>
          </a:p>
        </p:txBody>
      </p:sp>
      <p:sp>
        <p:nvSpPr>
          <p:cNvPr id="14" name="TextBox 13">
            <a:extLst>
              <a:ext uri="{FF2B5EF4-FFF2-40B4-BE49-F238E27FC236}">
                <a16:creationId xmlns:a16="http://schemas.microsoft.com/office/drawing/2014/main" id="{EDC11523-1DAD-4956-823B-695E079B56AD}"/>
              </a:ext>
            </a:extLst>
          </p:cNvPr>
          <p:cNvSpPr txBox="1"/>
          <p:nvPr/>
        </p:nvSpPr>
        <p:spPr>
          <a:xfrm>
            <a:off x="0" y="1087756"/>
            <a:ext cx="12192000" cy="463203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the Law has become our tutor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lead 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we may be 	justified by faith.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now that faith has come, we are no longer under a tutor.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are all sons of God through faith in Christ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all of you who were baptized into Christ have clothed yourselves with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 is neither Jew nor Greek, there is neither slave nor free man, there is 	neither male nor female; for you are all one in Christ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if you belong to Christ, then you are Abraham's descendants,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heirs 	according to promise.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4096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7"/>
                                        </p:tgtEl>
                                        <p:attrNameLst>
                                          <p:attrName>ppt_w</p:attrName>
                                        </p:attrNameLst>
                                      </p:cBhvr>
                                      <p:tavLst>
                                        <p:tav tm="0">
                                          <p:val>
                                            <p:strVal val="ppt_w"/>
                                          </p:val>
                                        </p:tav>
                                        <p:tav tm="100000">
                                          <p:val>
                                            <p:fltVal val="0"/>
                                          </p:val>
                                        </p:tav>
                                      </p:tavLst>
                                    </p:anim>
                                    <p:anim calcmode="lin" valueType="num">
                                      <p:cBhvr>
                                        <p:cTn id="54" dur="500"/>
                                        <p:tgtEl>
                                          <p:spTgt spid="7"/>
                                        </p:tgtEl>
                                        <p:attrNameLst>
                                          <p:attrName>ppt_h</p:attrName>
                                        </p:attrNameLst>
                                      </p:cBhvr>
                                      <p:tavLst>
                                        <p:tav tm="0">
                                          <p:val>
                                            <p:strVal val="ppt_h"/>
                                          </p:val>
                                        </p:tav>
                                        <p:tav tm="100000">
                                          <p:val>
                                            <p:fltVal val="0"/>
                                          </p:val>
                                        </p:tav>
                                      </p:tavLst>
                                    </p:anim>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8"/>
                                        </p:tgtEl>
                                        <p:attrNameLst>
                                          <p:attrName>ppt_w</p:attrName>
                                        </p:attrNameLst>
                                      </p:cBhvr>
                                      <p:tavLst>
                                        <p:tav tm="0">
                                          <p:val>
                                            <p:strVal val="ppt_w"/>
                                          </p:val>
                                        </p:tav>
                                        <p:tav tm="100000">
                                          <p:val>
                                            <p:fltVal val="0"/>
                                          </p:val>
                                        </p:tav>
                                      </p:tavLst>
                                    </p:anim>
                                    <p:anim calcmode="lin" valueType="num">
                                      <p:cBhvr>
                                        <p:cTn id="72" dur="500"/>
                                        <p:tgtEl>
                                          <p:spTgt spid="8"/>
                                        </p:tgtEl>
                                        <p:attrNameLst>
                                          <p:attrName>ppt_h</p:attrName>
                                        </p:attrNameLst>
                                      </p:cBhvr>
                                      <p:tavLst>
                                        <p:tav tm="0">
                                          <p:val>
                                            <p:strVal val="ppt_h"/>
                                          </p:val>
                                        </p:tav>
                                        <p:tav tm="100000">
                                          <p:val>
                                            <p:fltVal val="0"/>
                                          </p:val>
                                        </p:tav>
                                      </p:tavLst>
                                    </p:anim>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9"/>
                                        </p:tgtEl>
                                        <p:attrNameLst>
                                          <p:attrName>ppt_w</p:attrName>
                                        </p:attrNameLst>
                                      </p:cBhvr>
                                      <p:tavLst>
                                        <p:tav tm="0">
                                          <p:val>
                                            <p:strVal val="ppt_w"/>
                                          </p:val>
                                        </p:tav>
                                        <p:tav tm="100000">
                                          <p:val>
                                            <p:fltVal val="0"/>
                                          </p:val>
                                        </p:tav>
                                      </p:tavLst>
                                    </p:anim>
                                    <p:anim calcmode="lin" valueType="num">
                                      <p:cBhvr>
                                        <p:cTn id="86" dur="500"/>
                                        <p:tgtEl>
                                          <p:spTgt spid="9"/>
                                        </p:tgtEl>
                                        <p:attrNameLst>
                                          <p:attrName>ppt_h</p:attrName>
                                        </p:attrNameLst>
                                      </p:cBhvr>
                                      <p:tavLst>
                                        <p:tav tm="0">
                                          <p:val>
                                            <p:strVal val="ppt_h"/>
                                          </p:val>
                                        </p:tav>
                                        <p:tav tm="100000">
                                          <p:val>
                                            <p:fltVal val="0"/>
                                          </p:val>
                                        </p:tav>
                                      </p:tavLst>
                                    </p:anim>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Effect transition="in" filter="fade">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10"/>
                                        </p:tgtEl>
                                        <p:attrNameLst>
                                          <p:attrName>ppt_w</p:attrName>
                                        </p:attrNameLst>
                                      </p:cBhvr>
                                      <p:tavLst>
                                        <p:tav tm="0">
                                          <p:val>
                                            <p:strVal val="ppt_w"/>
                                          </p:val>
                                        </p:tav>
                                        <p:tav tm="100000">
                                          <p:val>
                                            <p:fltVal val="0"/>
                                          </p:val>
                                        </p:tav>
                                      </p:tavLst>
                                    </p:anim>
                                    <p:anim calcmode="lin" valueType="num">
                                      <p:cBhvr>
                                        <p:cTn id="100" dur="500"/>
                                        <p:tgtEl>
                                          <p:spTgt spid="10"/>
                                        </p:tgtEl>
                                        <p:attrNameLst>
                                          <p:attrName>ppt_h</p:attrName>
                                        </p:attrNameLst>
                                      </p:cBhvr>
                                      <p:tavLst>
                                        <p:tav tm="0">
                                          <p:val>
                                            <p:strVal val="ppt_h"/>
                                          </p:val>
                                        </p:tav>
                                        <p:tav tm="100000">
                                          <p:val>
                                            <p:fltVal val="0"/>
                                          </p:val>
                                        </p:tav>
                                      </p:tavLst>
                                    </p:anim>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p:cTn id="111" dur="500" fill="hold"/>
                                        <p:tgtEl>
                                          <p:spTgt spid="11"/>
                                        </p:tgtEl>
                                        <p:attrNameLst>
                                          <p:attrName>ppt_w</p:attrName>
                                        </p:attrNameLst>
                                      </p:cBhvr>
                                      <p:tavLst>
                                        <p:tav tm="0">
                                          <p:val>
                                            <p:fltVal val="0"/>
                                          </p:val>
                                        </p:tav>
                                        <p:tav tm="100000">
                                          <p:val>
                                            <p:strVal val="#ppt_w"/>
                                          </p:val>
                                        </p:tav>
                                      </p:tavLst>
                                    </p:anim>
                                    <p:anim calcmode="lin" valueType="num">
                                      <p:cBhvr>
                                        <p:cTn id="112" dur="500" fill="hold"/>
                                        <p:tgtEl>
                                          <p:spTgt spid="11"/>
                                        </p:tgtEl>
                                        <p:attrNameLst>
                                          <p:attrName>ppt_h</p:attrName>
                                        </p:attrNameLst>
                                      </p:cBhvr>
                                      <p:tavLst>
                                        <p:tav tm="0">
                                          <p:val>
                                            <p:fltVal val="0"/>
                                          </p:val>
                                        </p:tav>
                                        <p:tav tm="100000">
                                          <p:val>
                                            <p:strVal val="#ppt_h"/>
                                          </p:val>
                                        </p:tav>
                                      </p:tavLst>
                                    </p:anim>
                                    <p:animEffect transition="in" filter="fade">
                                      <p:cBhvr>
                                        <p:cTn id="113" dur="500"/>
                                        <p:tgtEl>
                                          <p:spTgt spid="11"/>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11"/>
                                        </p:tgtEl>
                                        <p:attrNameLst>
                                          <p:attrName>ppt_w</p:attrName>
                                        </p:attrNameLst>
                                      </p:cBhvr>
                                      <p:tavLst>
                                        <p:tav tm="0">
                                          <p:val>
                                            <p:strVal val="ppt_w"/>
                                          </p:val>
                                        </p:tav>
                                        <p:tav tm="100000">
                                          <p:val>
                                            <p:fltVal val="0"/>
                                          </p:val>
                                        </p:tav>
                                      </p:tavLst>
                                    </p:anim>
                                    <p:anim calcmode="lin" valueType="num">
                                      <p:cBhvr>
                                        <p:cTn id="118" dur="500"/>
                                        <p:tgtEl>
                                          <p:spTgt spid="11"/>
                                        </p:tgtEl>
                                        <p:attrNameLst>
                                          <p:attrName>ppt_h</p:attrName>
                                        </p:attrNameLst>
                                      </p:cBhvr>
                                      <p:tavLst>
                                        <p:tav tm="0">
                                          <p:val>
                                            <p:strVal val="ppt_h"/>
                                          </p:val>
                                        </p:tav>
                                        <p:tav tm="100000">
                                          <p:val>
                                            <p:fltVal val="0"/>
                                          </p:val>
                                        </p:tav>
                                      </p:tavLst>
                                    </p:anim>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 calcmode="lin" valueType="num">
                                      <p:cBhvr>
                                        <p:cTn id="125" dur="500" fill="hold"/>
                                        <p:tgtEl>
                                          <p:spTgt spid="12"/>
                                        </p:tgtEl>
                                        <p:attrNameLst>
                                          <p:attrName>ppt_w</p:attrName>
                                        </p:attrNameLst>
                                      </p:cBhvr>
                                      <p:tavLst>
                                        <p:tav tm="0">
                                          <p:val>
                                            <p:fltVal val="0"/>
                                          </p:val>
                                        </p:tav>
                                        <p:tav tm="100000">
                                          <p:val>
                                            <p:strVal val="#ppt_w"/>
                                          </p:val>
                                        </p:tav>
                                      </p:tavLst>
                                    </p:anim>
                                    <p:anim calcmode="lin" valueType="num">
                                      <p:cBhvr>
                                        <p:cTn id="126" dur="500" fill="hold"/>
                                        <p:tgtEl>
                                          <p:spTgt spid="12"/>
                                        </p:tgtEl>
                                        <p:attrNameLst>
                                          <p:attrName>ppt_h</p:attrName>
                                        </p:attrNameLst>
                                      </p:cBhvr>
                                      <p:tavLst>
                                        <p:tav tm="0">
                                          <p:val>
                                            <p:fltVal val="0"/>
                                          </p:val>
                                        </p:tav>
                                        <p:tav tm="100000">
                                          <p:val>
                                            <p:strVal val="#ppt_h"/>
                                          </p:val>
                                        </p:tav>
                                      </p:tavLst>
                                    </p:anim>
                                    <p:animEffect transition="in" filter="fade">
                                      <p:cBhvr>
                                        <p:cTn id="127" dur="500"/>
                                        <p:tgtEl>
                                          <p:spTgt spid="12"/>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2"/>
                                        </p:tgtEl>
                                        <p:attrNameLst>
                                          <p:attrName>ppt_w</p:attrName>
                                        </p:attrNameLst>
                                      </p:cBhvr>
                                      <p:tavLst>
                                        <p:tav tm="0">
                                          <p:val>
                                            <p:strVal val="ppt_w"/>
                                          </p:val>
                                        </p:tav>
                                        <p:tav tm="100000">
                                          <p:val>
                                            <p:fltVal val="0"/>
                                          </p:val>
                                        </p:tav>
                                      </p:tavLst>
                                    </p:anim>
                                    <p:anim calcmode="lin" valueType="num">
                                      <p:cBhvr>
                                        <p:cTn id="132" dur="500"/>
                                        <p:tgtEl>
                                          <p:spTgt spid="12"/>
                                        </p:tgtEl>
                                        <p:attrNameLst>
                                          <p:attrName>ppt_h</p:attrName>
                                        </p:attrNameLst>
                                      </p:cBhvr>
                                      <p:tavLst>
                                        <p:tav tm="0">
                                          <p:val>
                                            <p:strVal val="ppt_h"/>
                                          </p:val>
                                        </p:tav>
                                        <p:tav tm="100000">
                                          <p:val>
                                            <p:fltVal val="0"/>
                                          </p:val>
                                        </p:tav>
                                      </p:tavLst>
                                    </p:anim>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13"/>
                                        </p:tgtEl>
                                        <p:attrNameLst>
                                          <p:attrName>style.visibility</p:attrName>
                                        </p:attrNameLst>
                                      </p:cBhvr>
                                      <p:to>
                                        <p:strVal val="visible"/>
                                      </p:to>
                                    </p:set>
                                    <p:anim calcmode="lin" valueType="num">
                                      <p:cBhvr>
                                        <p:cTn id="143" dur="500" fill="hold"/>
                                        <p:tgtEl>
                                          <p:spTgt spid="13"/>
                                        </p:tgtEl>
                                        <p:attrNameLst>
                                          <p:attrName>ppt_w</p:attrName>
                                        </p:attrNameLst>
                                      </p:cBhvr>
                                      <p:tavLst>
                                        <p:tav tm="0">
                                          <p:val>
                                            <p:fltVal val="0"/>
                                          </p:val>
                                        </p:tav>
                                        <p:tav tm="100000">
                                          <p:val>
                                            <p:strVal val="#ppt_w"/>
                                          </p:val>
                                        </p:tav>
                                      </p:tavLst>
                                    </p:anim>
                                    <p:anim calcmode="lin" valueType="num">
                                      <p:cBhvr>
                                        <p:cTn id="144" dur="500" fill="hold"/>
                                        <p:tgtEl>
                                          <p:spTgt spid="13"/>
                                        </p:tgtEl>
                                        <p:attrNameLst>
                                          <p:attrName>ppt_h</p:attrName>
                                        </p:attrNameLst>
                                      </p:cBhvr>
                                      <p:tavLst>
                                        <p:tav tm="0">
                                          <p:val>
                                            <p:fltVal val="0"/>
                                          </p:val>
                                        </p:tav>
                                        <p:tav tm="100000">
                                          <p:val>
                                            <p:strVal val="#ppt_h"/>
                                          </p:val>
                                        </p:tav>
                                      </p:tavLst>
                                    </p:anim>
                                    <p:animEffect transition="in" filter="fade">
                                      <p:cBhvr>
                                        <p:cTn id="145" dur="500"/>
                                        <p:tgtEl>
                                          <p:spTgt spid="13"/>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14"/>
                                        </p:tgtEl>
                                        <p:attrNameLst>
                                          <p:attrName>style.visibility</p:attrName>
                                        </p:attrNameLst>
                                      </p:cBhvr>
                                      <p:to>
                                        <p:strVal val="visible"/>
                                      </p:to>
                                    </p:set>
                                    <p:anim calcmode="lin" valueType="num">
                                      <p:cBhvr>
                                        <p:cTn id="150" dur="500" fill="hold"/>
                                        <p:tgtEl>
                                          <p:spTgt spid="14"/>
                                        </p:tgtEl>
                                        <p:attrNameLst>
                                          <p:attrName>ppt_w</p:attrName>
                                        </p:attrNameLst>
                                      </p:cBhvr>
                                      <p:tavLst>
                                        <p:tav tm="0">
                                          <p:val>
                                            <p:fltVal val="0"/>
                                          </p:val>
                                        </p:tav>
                                        <p:tav tm="100000">
                                          <p:val>
                                            <p:strVal val="#ppt_w"/>
                                          </p:val>
                                        </p:tav>
                                      </p:tavLst>
                                    </p:anim>
                                    <p:anim calcmode="lin" valueType="num">
                                      <p:cBhvr>
                                        <p:cTn id="151" dur="500" fill="hold"/>
                                        <p:tgtEl>
                                          <p:spTgt spid="14"/>
                                        </p:tgtEl>
                                        <p:attrNameLst>
                                          <p:attrName>ppt_h</p:attrName>
                                        </p:attrNameLst>
                                      </p:cBhvr>
                                      <p:tavLst>
                                        <p:tav tm="0">
                                          <p:val>
                                            <p:fltVal val="0"/>
                                          </p:val>
                                        </p:tav>
                                        <p:tav tm="100000">
                                          <p:val>
                                            <p:strVal val="#ppt_h"/>
                                          </p:val>
                                        </p:tav>
                                      </p:tavLst>
                                    </p:anim>
                                    <p:animEffect transition="in" filter="fade">
                                      <p:cBhvr>
                                        <p:cTn id="152" dur="500"/>
                                        <p:tgtEl>
                                          <p:spTgt spid="14"/>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grpId="1" nodeType="clickEffect">
                                  <p:stCondLst>
                                    <p:cond delay="0"/>
                                  </p:stCondLst>
                                  <p:childTnLst>
                                    <p:anim calcmode="lin" valueType="num">
                                      <p:cBhvr>
                                        <p:cTn id="156" dur="500"/>
                                        <p:tgtEl>
                                          <p:spTgt spid="14"/>
                                        </p:tgtEl>
                                        <p:attrNameLst>
                                          <p:attrName>ppt_w</p:attrName>
                                        </p:attrNameLst>
                                      </p:cBhvr>
                                      <p:tavLst>
                                        <p:tav tm="0">
                                          <p:val>
                                            <p:strVal val="ppt_w"/>
                                          </p:val>
                                        </p:tav>
                                        <p:tav tm="100000">
                                          <p:val>
                                            <p:fltVal val="0"/>
                                          </p:val>
                                        </p:tav>
                                      </p:tavLst>
                                    </p:anim>
                                    <p:anim calcmode="lin" valueType="num">
                                      <p:cBhvr>
                                        <p:cTn id="157" dur="500"/>
                                        <p:tgtEl>
                                          <p:spTgt spid="14"/>
                                        </p:tgtEl>
                                        <p:attrNameLst>
                                          <p:attrName>ppt_h</p:attrName>
                                        </p:attrNameLst>
                                      </p:cBhvr>
                                      <p:tavLst>
                                        <p:tav tm="0">
                                          <p:val>
                                            <p:strVal val="ppt_h"/>
                                          </p:val>
                                        </p:tav>
                                        <p:tav tm="100000">
                                          <p:val>
                                            <p:fltVal val="0"/>
                                          </p:val>
                                        </p:tav>
                                      </p:tavLst>
                                    </p:anim>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13"/>
                                        </p:tgtEl>
                                        <p:attrNameLst>
                                          <p:attrName>ppt_w</p:attrName>
                                        </p:attrNameLst>
                                      </p:cBhvr>
                                      <p:tavLst>
                                        <p:tav tm="0">
                                          <p:val>
                                            <p:strVal val="ppt_w"/>
                                          </p:val>
                                        </p:tav>
                                        <p:tav tm="100000">
                                          <p:val>
                                            <p:fltVal val="0"/>
                                          </p:val>
                                        </p:tav>
                                      </p:tavLst>
                                    </p:anim>
                                    <p:anim calcmode="lin" valueType="num">
                                      <p:cBhvr>
                                        <p:cTn id="162" dur="500"/>
                                        <p:tgtEl>
                                          <p:spTgt spid="13"/>
                                        </p:tgtEl>
                                        <p:attrNameLst>
                                          <p:attrName>ppt_h</p:attrName>
                                        </p:attrNameLst>
                                      </p:cBhvr>
                                      <p:tavLst>
                                        <p:tav tm="0">
                                          <p:val>
                                            <p:strVal val="ppt_h"/>
                                          </p:val>
                                        </p:tav>
                                        <p:tav tm="100000">
                                          <p:val>
                                            <p:fltVal val="0"/>
                                          </p:val>
                                        </p:tav>
                                      </p:tavLst>
                                    </p:anim>
                                    <p:animEffect transition="out" filter="fade">
                                      <p:cBhvr>
                                        <p:cTn id="163" dur="500"/>
                                        <p:tgtEl>
                                          <p:spTgt spid="13"/>
                                        </p:tgtEl>
                                      </p:cBhvr>
                                    </p:animEffect>
                                    <p:set>
                                      <p:cBhvr>
                                        <p:cTn id="164" dur="1" fill="hold">
                                          <p:stCondLst>
                                            <p:cond delay="499"/>
                                          </p:stCondLst>
                                        </p:cTn>
                                        <p:tgtEl>
                                          <p:spTgt spid="13"/>
                                        </p:tgtEl>
                                        <p:attrNameLst>
                                          <p:attrName>style.visibility</p:attrName>
                                        </p:attrNameLst>
                                      </p:cBhvr>
                                      <p:to>
                                        <p:strVal val="hidden"/>
                                      </p:to>
                                    </p:set>
                                  </p:childTnLst>
                                </p:cTn>
                              </p:par>
                              <p:par>
                                <p:cTn id="165" presetID="1" presetClass="entr" presetSubtype="0" fill="hold" grpId="0" nodeType="withEffect">
                                  <p:stCondLst>
                                    <p:cond delay="0"/>
                                  </p:stCondLst>
                                  <p:childTnLst>
                                    <p:set>
                                      <p:cBhvr>
                                        <p:cTn id="1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4EB037-21CE-4542-89DA-B28C3891EF95}"/>
              </a:ext>
            </a:extLst>
          </p:cNvPr>
          <p:cNvSpPr txBox="1"/>
          <p:nvPr/>
        </p:nvSpPr>
        <p:spPr>
          <a:xfrm>
            <a:off x="10274" y="235818"/>
            <a:ext cx="12192000" cy="6386364"/>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adding to 	their number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by day those who were being saved.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many of those who had heard the message believed;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number of the 	men came to be about five thousand.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the more believers in the Lord, multitudes of men and women,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constantly added to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number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this time while the disciples were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increasing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number</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complaint 	arose on the part of the Hellenistic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against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Hebrews, because their 	widows were being overlooked in the daily serving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food.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161860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B0BDD-1360-468A-AD1F-A4833D1127B1}"/>
              </a:ext>
            </a:extLst>
          </p:cNvPr>
          <p:cNvSpPr txBox="1"/>
          <p:nvPr/>
        </p:nvSpPr>
        <p:spPr>
          <a:xfrm>
            <a:off x="0" y="582067"/>
            <a:ext cx="12192000" cy="569386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word of God kept on spreading;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number of the disciples 	continued to increase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greatly in Jerusalem, and a great many of the priests were 	becoming obedient to the faith.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hand of the Lord was with them, and a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large number who believed 	turned to the Lord.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it came about that in Iconium they entered the synagogue of the Jews 	together, and spoke in such a manner that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great multitude believed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both of 	Jews and of Greeks.</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Action Button: Go Back or Previous 2">
            <a:hlinkClick r:id="rId2" action="ppaction://hlinksldjump" highlightClick="1">
              <a:snd r:embed="rId3" name="arrow.wav"/>
            </a:hlinkClick>
            <a:extLst>
              <a:ext uri="{FF2B5EF4-FFF2-40B4-BE49-F238E27FC236}">
                <a16:creationId xmlns:a16="http://schemas.microsoft.com/office/drawing/2014/main" id="{9C1F2A86-AC06-4925-B391-1852B08A252B}"/>
              </a:ext>
            </a:extLst>
          </p:cNvPr>
          <p:cNvSpPr/>
          <p:nvPr/>
        </p:nvSpPr>
        <p:spPr>
          <a:xfrm>
            <a:off x="11435138" y="6534365"/>
            <a:ext cx="674670" cy="24144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4414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E5AA2-4044-46E8-B97D-D8E50C99DE21}"/>
              </a:ext>
            </a:extLst>
          </p:cNvPr>
          <p:cNvSpPr txBox="1"/>
          <p:nvPr/>
        </p:nvSpPr>
        <p:spPr>
          <a:xfrm>
            <a:off x="0" y="10274"/>
            <a:ext cx="12192000" cy="3647152"/>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SLAVE GIRL WITH A SPIRIT OF DIVINATION</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is possessed by a spirit (demon) of Divination: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10:20-21; Lev 19:31 	Lev 20:6, 27; Dt 18:10-12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Note Luke’s use of the word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Luke (the author of Acts) is one of Paul’s 			traveling companions.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 masters profited by her fortune-telling: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believed that she was 				guided by and spoke for Apollo, she was considered an inspired Prophetess.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3CD4CE7-87F1-4611-BA64-D1F2237CC8CA}"/>
              </a:ext>
            </a:extLst>
          </p:cNvPr>
          <p:cNvSpPr txBox="1"/>
          <p:nvPr/>
        </p:nvSpPr>
        <p:spPr>
          <a:xfrm>
            <a:off x="19692" y="5024069"/>
            <a:ext cx="12152616"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16:16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happened that as we were going to the place of prayer, a slave-girl having a 	spirit of divination met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 was bringing her masters much profit by fortune-	telling.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Action Button: Go Back or Previous 7">
            <a:hlinkClick r:id="rId3" action="ppaction://hlinksldjump" highlightClick="1">
              <a:snd r:embed="rId4" name="arrow.wav"/>
            </a:hlinkClick>
            <a:extLst>
              <a:ext uri="{FF2B5EF4-FFF2-40B4-BE49-F238E27FC236}">
                <a16:creationId xmlns:a16="http://schemas.microsoft.com/office/drawing/2014/main" id="{3A2AC9FC-116E-4D53-A07D-E861AB0F31D7}"/>
              </a:ext>
            </a:extLst>
          </p:cNvPr>
          <p:cNvSpPr/>
          <p:nvPr/>
        </p:nvSpPr>
        <p:spPr>
          <a:xfrm>
            <a:off x="11445412" y="6585735"/>
            <a:ext cx="676382" cy="20548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6BC34B7-FDF5-41FC-9A4B-98306EE9236B}"/>
              </a:ext>
            </a:extLst>
          </p:cNvPr>
          <p:cNvSpPr txBox="1"/>
          <p:nvPr/>
        </p:nvSpPr>
        <p:spPr>
          <a:xfrm>
            <a:off x="19692" y="1582224"/>
            <a:ext cx="12132924"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18:10-12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 shall not be found among you anyone who makes his son or his daughter 	pass through the fire, one who uses divination, one who practices witchcraft, or 	one who interprets omens, or a sorcerer,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one who casts a spell, or a medium, or 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spiritist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one who calls up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whoever does these things is detestable to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because of these 	detestable things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will drive them out before you.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4998CD4-0C3E-4822-9B1E-6C12F8F42038}"/>
              </a:ext>
            </a:extLst>
          </p:cNvPr>
          <p:cNvSpPr txBox="1"/>
          <p:nvPr/>
        </p:nvSpPr>
        <p:spPr>
          <a:xfrm>
            <a:off x="0" y="1415968"/>
            <a:ext cx="12152616"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Leviticus 20:6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for the person who turns to mediums and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spiritists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play the harlot after 	them, I will also set My face against that person and will cut him off from among 	his people.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Leviticus 20:27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 man or a woman who is a medium or 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spiritist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shall surely be put to 	death. They shall be stoned with stones, their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bloodguiltiness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upon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AD494D0-B4A9-4063-A5EB-2EAF11FEECB8}"/>
              </a:ext>
            </a:extLst>
          </p:cNvPr>
          <p:cNvSpPr txBox="1"/>
          <p:nvPr/>
        </p:nvSpPr>
        <p:spPr>
          <a:xfrm>
            <a:off x="0" y="1426405"/>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Leviticus 19:31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turn to mediums or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spiritists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seek them out to be defiled by 	them. I am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a:t>
            </a:r>
          </a:p>
        </p:txBody>
      </p:sp>
      <p:sp>
        <p:nvSpPr>
          <p:cNvPr id="3" name="TextBox 2">
            <a:extLst>
              <a:ext uri="{FF2B5EF4-FFF2-40B4-BE49-F238E27FC236}">
                <a16:creationId xmlns:a16="http://schemas.microsoft.com/office/drawing/2014/main" id="{6A81CB0C-547B-419D-B087-A643977187B3}"/>
              </a:ext>
            </a:extLst>
          </p:cNvPr>
          <p:cNvSpPr txBox="1"/>
          <p:nvPr/>
        </p:nvSpPr>
        <p:spPr>
          <a:xfrm>
            <a:off x="0" y="1436750"/>
            <a:ext cx="12192000" cy="1815882"/>
          </a:xfrm>
          <a:prstGeom prst="rect">
            <a:avLst/>
          </a:prstGeom>
          <a:solidFill>
            <a:srgbClr val="FFFFCC"/>
          </a:solidFill>
          <a:ln w="38100">
            <a:solidFill>
              <a:schemeClr val="tx1"/>
            </a:solidFill>
          </a:ln>
        </p:spPr>
        <p:txBody>
          <a:bodyPr wrap="square" rtlCol="0">
            <a:spAutoFit/>
          </a:bodyPr>
          <a:lstStyle/>
          <a:p>
            <a:pPr marL="0" marR="0" lvl="0" indent="0" algn="just"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80"/>
                </a:solidFill>
                <a:effectLst/>
                <a:uLnTx/>
                <a:uFillTx/>
                <a:latin typeface="Times New Roman" panose="02020603050405020304" pitchFamily="18" charset="0"/>
                <a:ea typeface="+mn-ea"/>
                <a:cs typeface="Times New Roman" panose="02020603050405020304" pitchFamily="18" charset="0"/>
              </a:rPr>
              <a:t>4294. π</a:t>
            </a:r>
            <a:r>
              <a:rPr kumimoji="0" lang="en-US" sz="2800" b="1" i="0" u="none" strike="noStrike" kern="1200" cap="none" spc="0" normalizeH="0" baseline="0" noProof="0" dirty="0" err="1">
                <a:ln>
                  <a:noFill/>
                </a:ln>
                <a:solidFill>
                  <a:srgbClr val="000080"/>
                </a:solidFill>
                <a:effectLst/>
                <a:uLnTx/>
                <a:uFillTx/>
                <a:latin typeface="Times New Roman" panose="02020603050405020304" pitchFamily="18" charset="0"/>
                <a:ea typeface="+mn-ea"/>
                <a:cs typeface="Times New Roman" panose="02020603050405020304" pitchFamily="18" charset="0"/>
              </a:rPr>
              <a:t>ύθων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puthōn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noun</a:t>
            </a:r>
          </a:p>
          <a:p>
            <a:pPr marL="0" marR="0" lvl="0" indent="0" algn="just"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Python, ventriloquist, soothsayer.</a:t>
            </a:r>
          </a:p>
          <a:p>
            <a:pPr marL="0" marR="0" lvl="0" indent="0" algn="ctr" defTabSz="36576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Complete Biblical Library Greek-English Dictionary</a:t>
            </a:r>
          </a:p>
        </p:txBody>
      </p:sp>
      <p:sp>
        <p:nvSpPr>
          <p:cNvPr id="4" name="TextBox 3">
            <a:extLst>
              <a:ext uri="{FF2B5EF4-FFF2-40B4-BE49-F238E27FC236}">
                <a16:creationId xmlns:a16="http://schemas.microsoft.com/office/drawing/2014/main" id="{B0CE5DD2-7666-42F4-8736-2BFF6EE04F3A}"/>
              </a:ext>
            </a:extLst>
          </p:cNvPr>
          <p:cNvSpPr txBox="1"/>
          <p:nvPr/>
        </p:nvSpPr>
        <p:spPr>
          <a:xfrm>
            <a:off x="19692" y="1447141"/>
            <a:ext cx="12152616"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10:20-21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the things which the Gentiles sacrifice,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sacrifice to 	demons and not to 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do not want you to become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sharers in demons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cannot drink the cup of the Lord and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cup of demons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cannot partake 	of the table of the Lord and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table of demons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59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7"/>
                                        </p:tgtEl>
                                        <p:attrNameLst>
                                          <p:attrName>ppt_w</p:attrName>
                                        </p:attrNameLst>
                                      </p:cBhvr>
                                      <p:tavLst>
                                        <p:tav tm="0">
                                          <p:val>
                                            <p:strVal val="ppt_w"/>
                                          </p:val>
                                        </p:tav>
                                        <p:tav tm="100000">
                                          <p:val>
                                            <p:fltVal val="0"/>
                                          </p:val>
                                        </p:tav>
                                      </p:tavLst>
                                    </p:anim>
                                    <p:anim calcmode="lin" valueType="num">
                                      <p:cBhvr>
                                        <p:cTn id="66" dur="500"/>
                                        <p:tgtEl>
                                          <p:spTgt spid="7"/>
                                        </p:tgtEl>
                                        <p:attrNameLst>
                                          <p:attrName>ppt_h</p:attrName>
                                        </p:attrNameLst>
                                      </p:cBhvr>
                                      <p:tavLst>
                                        <p:tav tm="0">
                                          <p:val>
                                            <p:strVal val="ppt_h"/>
                                          </p:val>
                                        </p:tav>
                                        <p:tav tm="100000">
                                          <p:val>
                                            <p:fltVal val="0"/>
                                          </p:val>
                                        </p:tav>
                                      </p:tavLst>
                                    </p:anim>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P spid="6" grpId="0" animBg="1"/>
      <p:bldP spid="6" grpId="1" animBg="1"/>
      <p:bldP spid="5" grpId="0" animBg="1"/>
      <p:bldP spid="5" grpId="1" animBg="1"/>
      <p:bldP spid="3" grpId="0" animBg="1"/>
      <p:bldP spid="3" grpId="1"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05A5A-1372-4635-9B9E-E139643753DD}"/>
              </a:ext>
            </a:extLst>
          </p:cNvPr>
          <p:cNvSpPr txBox="1"/>
          <p:nvPr/>
        </p:nvSpPr>
        <p:spPr>
          <a:xfrm>
            <a:off x="0" y="-10391"/>
            <a:ext cx="12192000" cy="4693593"/>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MUST I DO TO BE SAVED?”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 to this question is critical: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answer: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16:31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can they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 Ro 10:13-17; Ro 1:16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to all belief in Acts is the word was preached:</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2:37; 8:5, 35; 10:33, 36; 16:13-14, 16:32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Preaching Jesus includes the command to be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2:37-38; Acts 8:5, 12, 35-36; Acts 16:14-15; 16:32-33; Acts 2:41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7" name="Group 16">
            <a:extLst>
              <a:ext uri="{FF2B5EF4-FFF2-40B4-BE49-F238E27FC236}">
                <a16:creationId xmlns:a16="http://schemas.microsoft.com/office/drawing/2014/main" id="{D49D9A28-A438-4D8B-9505-31E77696E56B}"/>
              </a:ext>
            </a:extLst>
          </p:cNvPr>
          <p:cNvGrpSpPr/>
          <p:nvPr/>
        </p:nvGrpSpPr>
        <p:grpSpPr>
          <a:xfrm>
            <a:off x="9813855" y="961411"/>
            <a:ext cx="2317898" cy="1539544"/>
            <a:chOff x="9813855" y="961411"/>
            <a:chExt cx="2317898" cy="1539544"/>
          </a:xfrm>
        </p:grpSpPr>
        <p:sp>
          <p:nvSpPr>
            <p:cNvPr id="12" name="TextBox 11">
              <a:extLst>
                <a:ext uri="{FF2B5EF4-FFF2-40B4-BE49-F238E27FC236}">
                  <a16:creationId xmlns:a16="http://schemas.microsoft.com/office/drawing/2014/main" id="{4A0ABF98-E76B-4D20-A0BB-A33062C60303}"/>
                </a:ext>
              </a:extLst>
            </p:cNvPr>
            <p:cNvSpPr txBox="1"/>
            <p:nvPr/>
          </p:nvSpPr>
          <p:spPr>
            <a:xfrm>
              <a:off x="9813855" y="961411"/>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 on the Lord Jesus</a:t>
              </a:r>
            </a:p>
          </p:txBody>
        </p:sp>
        <p:sp>
          <p:nvSpPr>
            <p:cNvPr id="15" name="Arrow: Down 14">
              <a:extLst>
                <a:ext uri="{FF2B5EF4-FFF2-40B4-BE49-F238E27FC236}">
                  <a16:creationId xmlns:a16="http://schemas.microsoft.com/office/drawing/2014/main" id="{B60E15A6-CAB3-465D-92D3-F328AAD634CD}"/>
                </a:ext>
              </a:extLst>
            </p:cNvPr>
            <p:cNvSpPr/>
            <p:nvPr/>
          </p:nvSpPr>
          <p:spPr>
            <a:xfrm>
              <a:off x="10643191" y="191227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9B5FAB3B-B404-48FC-A68A-9CC2F0B69763}"/>
              </a:ext>
            </a:extLst>
          </p:cNvPr>
          <p:cNvGrpSpPr/>
          <p:nvPr/>
        </p:nvGrpSpPr>
        <p:grpSpPr>
          <a:xfrm>
            <a:off x="9813855" y="2530558"/>
            <a:ext cx="2317898" cy="1547567"/>
            <a:chOff x="9813855" y="2530558"/>
            <a:chExt cx="2317898" cy="1547567"/>
          </a:xfrm>
        </p:grpSpPr>
        <p:sp>
          <p:nvSpPr>
            <p:cNvPr id="13" name="TextBox 12">
              <a:extLst>
                <a:ext uri="{FF2B5EF4-FFF2-40B4-BE49-F238E27FC236}">
                  <a16:creationId xmlns:a16="http://schemas.microsoft.com/office/drawing/2014/main" id="{683132DE-E425-4790-81F1-AE1AEFFC076F}"/>
                </a:ext>
              </a:extLst>
            </p:cNvPr>
            <p:cNvSpPr txBox="1"/>
            <p:nvPr/>
          </p:nvSpPr>
          <p:spPr>
            <a:xfrm>
              <a:off x="9813855" y="2530558"/>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Gospel preached</a:t>
              </a:r>
            </a:p>
          </p:txBody>
        </p:sp>
        <p:sp>
          <p:nvSpPr>
            <p:cNvPr id="16" name="Arrow: Down 15">
              <a:extLst>
                <a:ext uri="{FF2B5EF4-FFF2-40B4-BE49-F238E27FC236}">
                  <a16:creationId xmlns:a16="http://schemas.microsoft.com/office/drawing/2014/main" id="{F9817689-BFC0-46E1-BABE-D770FFCE06A6}"/>
                </a:ext>
              </a:extLst>
            </p:cNvPr>
            <p:cNvSpPr/>
            <p:nvPr/>
          </p:nvSpPr>
          <p:spPr>
            <a:xfrm>
              <a:off x="10710527" y="3489445"/>
              <a:ext cx="680483" cy="588680"/>
            </a:xfrm>
            <a:prstGeom prst="downArrow">
              <a:avLst/>
            </a:prstGeom>
            <a:solidFill>
              <a:srgbClr val="FFFFCC"/>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Action Button: Go Back or Previous 29">
            <a:hlinkClick r:id="rId2" action="ppaction://hlinksldjump" highlightClick="1">
              <a:snd r:embed="rId3" name="arrow.wav"/>
            </a:hlinkClick>
            <a:extLst>
              <a:ext uri="{FF2B5EF4-FFF2-40B4-BE49-F238E27FC236}">
                <a16:creationId xmlns:a16="http://schemas.microsoft.com/office/drawing/2014/main" id="{9C1A4C52-C94F-49F4-89AE-2CF7980E7264}"/>
              </a:ext>
            </a:extLst>
          </p:cNvPr>
          <p:cNvSpPr/>
          <p:nvPr/>
        </p:nvSpPr>
        <p:spPr>
          <a:xfrm>
            <a:off x="11105147" y="6505080"/>
            <a:ext cx="1014574" cy="24102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31F1B8-5505-4BEC-849E-0C43DAE9C835}"/>
              </a:ext>
            </a:extLst>
          </p:cNvPr>
          <p:cNvSpPr txBox="1"/>
          <p:nvPr/>
        </p:nvSpPr>
        <p:spPr>
          <a:xfrm>
            <a:off x="0" y="2459391"/>
            <a:ext cx="12192000" cy="1815882"/>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"Brethren, you 	know that in the early days God made a choice among you, that by my mouth the 	Gentiles would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of the gospel and believe. </a:t>
            </a:r>
          </a:p>
        </p:txBody>
      </p:sp>
      <p:sp>
        <p:nvSpPr>
          <p:cNvPr id="9" name="TextBox 8">
            <a:extLst>
              <a:ext uri="{FF2B5EF4-FFF2-40B4-BE49-F238E27FC236}">
                <a16:creationId xmlns:a16="http://schemas.microsoft.com/office/drawing/2014/main" id="{85037BB8-92FC-4DF4-979D-51AEF7914284}"/>
              </a:ext>
            </a:extLst>
          </p:cNvPr>
          <p:cNvSpPr txBox="1"/>
          <p:nvPr/>
        </p:nvSpPr>
        <p:spPr>
          <a:xfrm>
            <a:off x="0" y="2500955"/>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then will they call on Him in whom they have not believed?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will they 	believe in Him whom they have not heard?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how will they hear without a 	preacher?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B8F8F3A-8A7B-422D-A2B7-2A14A4BB6138}"/>
              </a:ext>
            </a:extLst>
          </p:cNvPr>
          <p:cNvSpPr txBox="1"/>
          <p:nvPr/>
        </p:nvSpPr>
        <p:spPr>
          <a:xfrm>
            <a:off x="0" y="3009014"/>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they preach unless they are sent? Just as it is written,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they did not all heed the good news; for Isaiah says,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HAS BELIEVED OUR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REPORT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faith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hearing, and hearing by the word of Christ.</a:t>
            </a:r>
          </a:p>
        </p:txBody>
      </p:sp>
      <p:sp>
        <p:nvSpPr>
          <p:cNvPr id="19" name="TextBox 18">
            <a:extLst>
              <a:ext uri="{FF2B5EF4-FFF2-40B4-BE49-F238E27FC236}">
                <a16:creationId xmlns:a16="http://schemas.microsoft.com/office/drawing/2014/main" id="{C25920F5-A33A-400B-B942-87543A82CC89}"/>
              </a:ext>
            </a:extLst>
          </p:cNvPr>
          <p:cNvSpPr txBox="1"/>
          <p:nvPr/>
        </p:nvSpPr>
        <p:spPr>
          <a:xfrm>
            <a:off x="0" y="3548463"/>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when they heard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were pierced to the heart, and said to Peter and 	the rest of the apostles,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"Brethren, what shall we do?" </a:t>
            </a:r>
          </a:p>
        </p:txBody>
      </p:sp>
      <p:sp>
        <p:nvSpPr>
          <p:cNvPr id="20" name="TextBox 19">
            <a:extLst>
              <a:ext uri="{FF2B5EF4-FFF2-40B4-BE49-F238E27FC236}">
                <a16:creationId xmlns:a16="http://schemas.microsoft.com/office/drawing/2014/main" id="{41999B1B-DF5E-4A34-9FB2-B5E45397C07B}"/>
              </a:ext>
            </a:extLst>
          </p:cNvPr>
          <p:cNvSpPr txBox="1"/>
          <p:nvPr/>
        </p:nvSpPr>
        <p:spPr>
          <a:xfrm>
            <a:off x="0" y="3537049"/>
            <a:ext cx="12192000" cy="954107"/>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proclaiming Christ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B1A9DED-5C49-4C43-BB6A-06154482598B}"/>
              </a:ext>
            </a:extLst>
          </p:cNvPr>
          <p:cNvSpPr txBox="1"/>
          <p:nvPr/>
        </p:nvSpPr>
        <p:spPr>
          <a:xfrm>
            <a:off x="0" y="3537049"/>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preached 	Jesus to him. </a:t>
            </a:r>
          </a:p>
        </p:txBody>
      </p:sp>
      <p:sp>
        <p:nvSpPr>
          <p:cNvPr id="22" name="TextBox 21">
            <a:extLst>
              <a:ext uri="{FF2B5EF4-FFF2-40B4-BE49-F238E27FC236}">
                <a16:creationId xmlns:a16="http://schemas.microsoft.com/office/drawing/2014/main" id="{80E75527-7F4A-44ED-91DE-FC90F5A0CF59}"/>
              </a:ext>
            </a:extLst>
          </p:cNvPr>
          <p:cNvSpPr txBox="1"/>
          <p:nvPr/>
        </p:nvSpPr>
        <p:spPr>
          <a:xfrm>
            <a:off x="0" y="3548463"/>
            <a:ext cx="12192000" cy="2908489"/>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10:33, 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"So I sent for you immediately, and you have been kind enough to come. Now 	then,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we are all here present before God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hear all that you have been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commanded by the Lord</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He sent to the sons of Israel,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preaching peace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Jesus 	Christ (He is Lord of all)— </a:t>
            </a:r>
          </a:p>
        </p:txBody>
      </p:sp>
      <p:sp>
        <p:nvSpPr>
          <p:cNvPr id="23" name="TextBox 22">
            <a:extLst>
              <a:ext uri="{FF2B5EF4-FFF2-40B4-BE49-F238E27FC236}">
                <a16:creationId xmlns:a16="http://schemas.microsoft.com/office/drawing/2014/main" id="{E73BE78E-89D3-4C93-BEE8-8AB9F71D976D}"/>
              </a:ext>
            </a:extLst>
          </p:cNvPr>
          <p:cNvSpPr txBox="1"/>
          <p:nvPr/>
        </p:nvSpPr>
        <p:spPr>
          <a:xfrm>
            <a:off x="0" y="3537049"/>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on the Sabbath day we went outside the gate to a riverside, where we were 	supposing that there would be a place of prayer; and we sat down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 	speaking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women who had assembled.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the Lord opened her heart to respond to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things spoken by Paul. </a:t>
            </a:r>
          </a:p>
        </p:txBody>
      </p:sp>
      <p:sp>
        <p:nvSpPr>
          <p:cNvPr id="24" name="TextBox 23">
            <a:extLst>
              <a:ext uri="{FF2B5EF4-FFF2-40B4-BE49-F238E27FC236}">
                <a16:creationId xmlns:a16="http://schemas.microsoft.com/office/drawing/2014/main" id="{94491126-47A4-434A-8182-96E2EB8A88BF}"/>
              </a:ext>
            </a:extLst>
          </p:cNvPr>
          <p:cNvSpPr txBox="1"/>
          <p:nvPr/>
        </p:nvSpPr>
        <p:spPr>
          <a:xfrm>
            <a:off x="0" y="3537049"/>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89A23035-0524-402B-8BA3-110BF52EF08A}"/>
              </a:ext>
            </a:extLst>
          </p:cNvPr>
          <p:cNvSpPr txBox="1"/>
          <p:nvPr/>
        </p:nvSpPr>
        <p:spPr>
          <a:xfrm>
            <a:off x="30124" y="560494"/>
            <a:ext cx="12131753" cy="3185487"/>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(God expects man to do what He commands)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each of you be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baptized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the name of 	Jesus Christ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you will receive the gift of 	the Holy Spirit. </a:t>
            </a:r>
          </a:p>
          <a:p>
            <a:pPr marL="0" marR="0" lvl="0" indent="0" algn="ctr" defTabSz="365760" rtl="0" eaLnBrk="1" fontAlgn="auto" latinLnBrk="0" hangingPunct="1">
              <a:lnSpc>
                <a:spcPct val="100000"/>
              </a:lnSpc>
              <a:spcBef>
                <a:spcPts val="6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(“forgiveness” and the “gift of the spirit” is what God does)</a:t>
            </a:r>
          </a:p>
        </p:txBody>
      </p:sp>
      <p:sp>
        <p:nvSpPr>
          <p:cNvPr id="26" name="TextBox 25">
            <a:extLst>
              <a:ext uri="{FF2B5EF4-FFF2-40B4-BE49-F238E27FC236}">
                <a16:creationId xmlns:a16="http://schemas.microsoft.com/office/drawing/2014/main" id="{A42EC519-2EFC-424D-A9B9-CF8E0A2C6265}"/>
              </a:ext>
            </a:extLst>
          </p:cNvPr>
          <p:cNvSpPr txBox="1"/>
          <p:nvPr/>
        </p:nvSpPr>
        <p:spPr>
          <a:xfrm>
            <a:off x="0" y="622840"/>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proclaiming Christ to them.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believed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preaching the good news about the kingdom of 	God and the name of Jesus Christ,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4DF1C9AD-1E0F-4EA9-848E-3E5828992F44}"/>
              </a:ext>
            </a:extLst>
          </p:cNvPr>
          <p:cNvSpPr txBox="1"/>
          <p:nvPr/>
        </p:nvSpPr>
        <p:spPr>
          <a:xfrm>
            <a:off x="0" y="598776"/>
            <a:ext cx="12192000"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8:35-36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Philip opened his mouth, and beginning from this Scripture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preached 	Jesus to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went along the road they came to some water; and the eunuch *said,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"Look! Water! What prevents me from being baptized?"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70ED1B66-3DD3-4916-8B40-29A916D612C6}"/>
              </a:ext>
            </a:extLst>
          </p:cNvPr>
          <p:cNvSpPr txBox="1"/>
          <p:nvPr/>
        </p:nvSpPr>
        <p:spPr>
          <a:xfrm>
            <a:off x="30124" y="574712"/>
            <a:ext cx="12131752"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woman named Lydia, from the city of Thyatira, a seller of purple fabrics, a 	worshiper of God, was listening;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opened her heart to respond to 	the things spoken by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she and her household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 been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urged us,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have judged me to be faithful to the Lord, come into my house and stay."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she prevailed upon us. </a:t>
            </a:r>
          </a:p>
        </p:txBody>
      </p:sp>
      <p:sp>
        <p:nvSpPr>
          <p:cNvPr id="29" name="TextBox 28">
            <a:extLst>
              <a:ext uri="{FF2B5EF4-FFF2-40B4-BE49-F238E27FC236}">
                <a16:creationId xmlns:a16="http://schemas.microsoft.com/office/drawing/2014/main" id="{D07F0BC3-D20B-409D-9DA5-88BBD87D0938}"/>
              </a:ext>
            </a:extLst>
          </p:cNvPr>
          <p:cNvSpPr txBox="1"/>
          <p:nvPr/>
        </p:nvSpPr>
        <p:spPr>
          <a:xfrm>
            <a:off x="30124" y="574712"/>
            <a:ext cx="12131752" cy="3108543"/>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16:32-33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spoke the word of the Lord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him together with all who were in his 	house.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took them that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hour of the night and washed their wounds,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immediately he was baptized, he and all his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household.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FFC1A5CD-324B-4CCC-A273-0E2DCD8D876B}"/>
              </a:ext>
            </a:extLst>
          </p:cNvPr>
          <p:cNvSpPr txBox="1"/>
          <p:nvPr/>
        </p:nvSpPr>
        <p:spPr>
          <a:xfrm>
            <a:off x="9813855" y="4119876"/>
            <a:ext cx="2317898" cy="954107"/>
          </a:xfrm>
          <a:prstGeom prst="rect">
            <a:avLst/>
          </a:prstGeom>
          <a:solidFill>
            <a:srgbClr val="FFFFCC"/>
          </a:solidFill>
          <a:ln w="38100">
            <a:solidFill>
              <a:srgbClr val="FF0000"/>
            </a:solidFill>
          </a:ln>
        </p:spPr>
        <p:txBody>
          <a:bodyPr wrap="square" rtlCol="0">
            <a:spAutoFit/>
          </a:bodyPr>
          <a:lstStyle/>
          <a:p>
            <a:pPr marL="0" marR="0" lvl="0" indent="0" algn="ctr"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Believers Baptized</a:t>
            </a:r>
          </a:p>
        </p:txBody>
      </p:sp>
      <p:sp>
        <p:nvSpPr>
          <p:cNvPr id="6" name="TextBox 5">
            <a:extLst>
              <a:ext uri="{FF2B5EF4-FFF2-40B4-BE49-F238E27FC236}">
                <a16:creationId xmlns:a16="http://schemas.microsoft.com/office/drawing/2014/main" id="{9DE39523-32CE-45BA-9D83-9D035BE316AF}"/>
              </a:ext>
            </a:extLst>
          </p:cNvPr>
          <p:cNvSpPr txBox="1"/>
          <p:nvPr/>
        </p:nvSpPr>
        <p:spPr>
          <a:xfrm>
            <a:off x="0" y="1828800"/>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said,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"Believe in the Lord Jesus, and you will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your 	household." </a:t>
            </a:r>
          </a:p>
        </p:txBody>
      </p:sp>
      <p:sp>
        <p:nvSpPr>
          <p:cNvPr id="11" name="TextBox 10">
            <a:extLst>
              <a:ext uri="{FF2B5EF4-FFF2-40B4-BE49-F238E27FC236}">
                <a16:creationId xmlns:a16="http://schemas.microsoft.com/office/drawing/2014/main" id="{746FB12C-165B-4E50-9B53-6E0293784FB5}"/>
              </a:ext>
            </a:extLst>
          </p:cNvPr>
          <p:cNvSpPr txBox="1"/>
          <p:nvPr/>
        </p:nvSpPr>
        <p:spPr>
          <a:xfrm>
            <a:off x="0" y="2500955"/>
            <a:ext cx="12192000" cy="204671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am not ashamed of 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gospel</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the power of God for salvation to 	everyone who believes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Jew first and also to the Greek. </a:t>
            </a:r>
          </a:p>
          <a:p>
            <a:pPr marL="0" marR="0" lvl="0" indent="0" algn="ctr" defTabSz="36576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power of the Gospel to save is conditional upon the hearer’s belief)</a:t>
            </a:r>
          </a:p>
        </p:txBody>
      </p:sp>
      <p:sp>
        <p:nvSpPr>
          <p:cNvPr id="3" name="TextBox 2">
            <a:extLst>
              <a:ext uri="{FF2B5EF4-FFF2-40B4-BE49-F238E27FC236}">
                <a16:creationId xmlns:a16="http://schemas.microsoft.com/office/drawing/2014/main" id="{D1A1B982-31CD-4188-B94C-D8912DF19049}"/>
              </a:ext>
            </a:extLst>
          </p:cNvPr>
          <p:cNvSpPr txBox="1"/>
          <p:nvPr/>
        </p:nvSpPr>
        <p:spPr>
          <a:xfrm>
            <a:off x="0" y="455497"/>
            <a:ext cx="12192000" cy="954107"/>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16:30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after he brought them out, he said,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"Sirs, what must I do to be saved?" </a:t>
            </a:r>
          </a:p>
        </p:txBody>
      </p:sp>
      <p:sp>
        <p:nvSpPr>
          <p:cNvPr id="5" name="TextBox 4">
            <a:extLst>
              <a:ext uri="{FF2B5EF4-FFF2-40B4-BE49-F238E27FC236}">
                <a16:creationId xmlns:a16="http://schemas.microsoft.com/office/drawing/2014/main" id="{0E14FAFC-51CF-45D3-9323-F1E5B0D36FA5}"/>
              </a:ext>
            </a:extLst>
          </p:cNvPr>
          <p:cNvSpPr txBox="1"/>
          <p:nvPr/>
        </p:nvSpPr>
        <p:spPr>
          <a:xfrm>
            <a:off x="0" y="1148827"/>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when they heard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what shall we do?" </a:t>
            </a:r>
          </a:p>
        </p:txBody>
      </p:sp>
      <p:sp>
        <p:nvSpPr>
          <p:cNvPr id="4" name="TextBox 3">
            <a:extLst>
              <a:ext uri="{FF2B5EF4-FFF2-40B4-BE49-F238E27FC236}">
                <a16:creationId xmlns:a16="http://schemas.microsoft.com/office/drawing/2014/main" id="{626F550E-8C8A-4CF0-8286-3121DE3A7404}"/>
              </a:ext>
            </a:extLst>
          </p:cNvPr>
          <p:cNvSpPr txBox="1"/>
          <p:nvPr/>
        </p:nvSpPr>
        <p:spPr>
          <a:xfrm>
            <a:off x="0" y="4596929"/>
            <a:ext cx="12192000" cy="204671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there 	were added about three thousand souls. </a:t>
            </a:r>
          </a:p>
          <a:p>
            <a:pPr marL="0" marR="0" lvl="0" indent="0" algn="ctr" defTabSz="36576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Word preached is not believed until it is received by being baptized)</a:t>
            </a:r>
          </a:p>
        </p:txBody>
      </p:sp>
    </p:spTree>
    <p:extLst>
      <p:ext uri="{BB962C8B-B14F-4D97-AF65-F5344CB8AC3E}">
        <p14:creationId xmlns:p14="http://schemas.microsoft.com/office/powerpoint/2010/main" val="4418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8"/>
                                        </p:tgtEl>
                                        <p:attrNameLst>
                                          <p:attrName>ppt_w</p:attrName>
                                        </p:attrNameLst>
                                      </p:cBhvr>
                                      <p:tavLst>
                                        <p:tav tm="0">
                                          <p:val>
                                            <p:strVal val="ppt_w"/>
                                          </p:val>
                                        </p:tav>
                                        <p:tav tm="100000">
                                          <p:val>
                                            <p:fltVal val="0"/>
                                          </p:val>
                                        </p:tav>
                                      </p:tavLst>
                                    </p:anim>
                                    <p:anim calcmode="lin" valueType="num">
                                      <p:cBhvr>
                                        <p:cTn id="56" dur="500"/>
                                        <p:tgtEl>
                                          <p:spTgt spid="8"/>
                                        </p:tgtEl>
                                        <p:attrNameLst>
                                          <p:attrName>ppt_h</p:attrName>
                                        </p:attrNameLst>
                                      </p:cBhvr>
                                      <p:tavLst>
                                        <p:tav tm="0">
                                          <p:val>
                                            <p:strVal val="ppt_h"/>
                                          </p:val>
                                        </p:tav>
                                        <p:tav tm="100000">
                                          <p:val>
                                            <p:fltVal val="0"/>
                                          </p:val>
                                        </p:tav>
                                      </p:tavLst>
                                    </p:anim>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53" presetClass="entr" presetSubtype="16"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10"/>
                                        </p:tgtEl>
                                        <p:attrNameLst>
                                          <p:attrName>ppt_w</p:attrName>
                                        </p:attrNameLst>
                                      </p:cBhvr>
                                      <p:tavLst>
                                        <p:tav tm="0">
                                          <p:val>
                                            <p:strVal val="ppt_w"/>
                                          </p:val>
                                        </p:tav>
                                        <p:tav tm="100000">
                                          <p:val>
                                            <p:fltVal val="0"/>
                                          </p:val>
                                        </p:tav>
                                      </p:tavLst>
                                    </p:anim>
                                    <p:anim calcmode="lin" valueType="num">
                                      <p:cBhvr>
                                        <p:cTn id="75" dur="500"/>
                                        <p:tgtEl>
                                          <p:spTgt spid="10"/>
                                        </p:tgtEl>
                                        <p:attrNameLst>
                                          <p:attrName>ppt_h</p:attrName>
                                        </p:attrNameLst>
                                      </p:cBhvr>
                                      <p:tavLst>
                                        <p:tav tm="0">
                                          <p:val>
                                            <p:strVal val="ppt_h"/>
                                          </p:val>
                                        </p:tav>
                                        <p:tav tm="100000">
                                          <p:val>
                                            <p:fltVal val="0"/>
                                          </p:val>
                                        </p:tav>
                                      </p:tavLst>
                                    </p:anim>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9"/>
                                        </p:tgtEl>
                                        <p:attrNameLst>
                                          <p:attrName>ppt_w</p:attrName>
                                        </p:attrNameLst>
                                      </p:cBhvr>
                                      <p:tavLst>
                                        <p:tav tm="0">
                                          <p:val>
                                            <p:strVal val="ppt_w"/>
                                          </p:val>
                                        </p:tav>
                                        <p:tav tm="100000">
                                          <p:val>
                                            <p:fltVal val="0"/>
                                          </p:val>
                                        </p:tav>
                                      </p:tavLst>
                                    </p:anim>
                                    <p:anim calcmode="lin" valueType="num">
                                      <p:cBhvr>
                                        <p:cTn id="80" dur="500"/>
                                        <p:tgtEl>
                                          <p:spTgt spid="9"/>
                                        </p:tgtEl>
                                        <p:attrNameLst>
                                          <p:attrName>ppt_h</p:attrName>
                                        </p:attrNameLst>
                                      </p:cBhvr>
                                      <p:tavLst>
                                        <p:tav tm="0">
                                          <p:val>
                                            <p:strVal val="ppt_h"/>
                                          </p:val>
                                        </p:tav>
                                        <p:tav tm="100000">
                                          <p:val>
                                            <p:fltVal val="0"/>
                                          </p:val>
                                        </p:tav>
                                      </p:tavLst>
                                    </p:anim>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53" presetClass="entr" presetSubtype="16"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fltVal val="0"/>
                                          </p:val>
                                        </p:tav>
                                      </p:tavLst>
                                    </p:anim>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fill="hold"/>
                                        <p:tgtEl>
                                          <p:spTgt spid="19"/>
                                        </p:tgtEl>
                                        <p:attrNameLst>
                                          <p:attrName>ppt_w</p:attrName>
                                        </p:attrNameLst>
                                      </p:cBhvr>
                                      <p:tavLst>
                                        <p:tav tm="0">
                                          <p:val>
                                            <p:fltVal val="0"/>
                                          </p:val>
                                        </p:tav>
                                        <p:tav tm="100000">
                                          <p:val>
                                            <p:strVal val="#ppt_w"/>
                                          </p:val>
                                        </p:tav>
                                      </p:tavLst>
                                    </p:anim>
                                    <p:anim calcmode="lin" valueType="num">
                                      <p:cBhvr>
                                        <p:cTn id="104" dur="500" fill="hold"/>
                                        <p:tgtEl>
                                          <p:spTgt spid="19"/>
                                        </p:tgtEl>
                                        <p:attrNameLst>
                                          <p:attrName>ppt_h</p:attrName>
                                        </p:attrNameLst>
                                      </p:cBhvr>
                                      <p:tavLst>
                                        <p:tav tm="0">
                                          <p:val>
                                            <p:fltVal val="0"/>
                                          </p:val>
                                        </p:tav>
                                        <p:tav tm="100000">
                                          <p:val>
                                            <p:strVal val="#ppt_h"/>
                                          </p:val>
                                        </p:tav>
                                      </p:tavLst>
                                    </p:anim>
                                    <p:animEffect transition="in" filter="fad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19"/>
                                        </p:tgtEl>
                                        <p:attrNameLst>
                                          <p:attrName>ppt_w</p:attrName>
                                        </p:attrNameLst>
                                      </p:cBhvr>
                                      <p:tavLst>
                                        <p:tav tm="0">
                                          <p:val>
                                            <p:strVal val="ppt_w"/>
                                          </p:val>
                                        </p:tav>
                                        <p:tav tm="100000">
                                          <p:val>
                                            <p:fltVal val="0"/>
                                          </p:val>
                                        </p:tav>
                                      </p:tavLst>
                                    </p:anim>
                                    <p:anim calcmode="lin" valueType="num">
                                      <p:cBhvr>
                                        <p:cTn id="110" dur="500"/>
                                        <p:tgtEl>
                                          <p:spTgt spid="19"/>
                                        </p:tgtEl>
                                        <p:attrNameLst>
                                          <p:attrName>ppt_h</p:attrName>
                                        </p:attrNameLst>
                                      </p:cBhvr>
                                      <p:tavLst>
                                        <p:tav tm="0">
                                          <p:val>
                                            <p:strVal val="ppt_h"/>
                                          </p:val>
                                        </p:tav>
                                        <p:tav tm="100000">
                                          <p:val>
                                            <p:fltVal val="0"/>
                                          </p:val>
                                        </p:tav>
                                      </p:tavLst>
                                    </p:anim>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53" presetClass="entr" presetSubtype="16" fill="hold" grpId="0" nodeType="with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xit" presetSubtype="32" fill="hold" grpId="1" nodeType="clickEffect">
                                  <p:stCondLst>
                                    <p:cond delay="0"/>
                                  </p:stCondLst>
                                  <p:childTnLst>
                                    <p:anim calcmode="lin" valueType="num">
                                      <p:cBhvr>
                                        <p:cTn id="121" dur="500"/>
                                        <p:tgtEl>
                                          <p:spTgt spid="20"/>
                                        </p:tgtEl>
                                        <p:attrNameLst>
                                          <p:attrName>ppt_w</p:attrName>
                                        </p:attrNameLst>
                                      </p:cBhvr>
                                      <p:tavLst>
                                        <p:tav tm="0">
                                          <p:val>
                                            <p:strVal val="ppt_w"/>
                                          </p:val>
                                        </p:tav>
                                        <p:tav tm="100000">
                                          <p:val>
                                            <p:fltVal val="0"/>
                                          </p:val>
                                        </p:tav>
                                      </p:tavLst>
                                    </p:anim>
                                    <p:anim calcmode="lin" valueType="num">
                                      <p:cBhvr>
                                        <p:cTn id="122" dur="500"/>
                                        <p:tgtEl>
                                          <p:spTgt spid="20"/>
                                        </p:tgtEl>
                                        <p:attrNameLst>
                                          <p:attrName>ppt_h</p:attrName>
                                        </p:attrNameLst>
                                      </p:cBhvr>
                                      <p:tavLst>
                                        <p:tav tm="0">
                                          <p:val>
                                            <p:strVal val="ppt_h"/>
                                          </p:val>
                                        </p:tav>
                                        <p:tav tm="100000">
                                          <p:val>
                                            <p:fltVal val="0"/>
                                          </p:val>
                                        </p:tav>
                                      </p:tavLst>
                                    </p:anim>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par>
                                <p:cTn id="125" presetID="53" presetClass="entr" presetSubtype="16" fill="hold" grpId="0" nodeType="with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500" fill="hold"/>
                                        <p:tgtEl>
                                          <p:spTgt spid="21"/>
                                        </p:tgtEl>
                                        <p:attrNameLst>
                                          <p:attrName>ppt_w</p:attrName>
                                        </p:attrNameLst>
                                      </p:cBhvr>
                                      <p:tavLst>
                                        <p:tav tm="0">
                                          <p:val>
                                            <p:fltVal val="0"/>
                                          </p:val>
                                        </p:tav>
                                        <p:tav tm="100000">
                                          <p:val>
                                            <p:strVal val="#ppt_w"/>
                                          </p:val>
                                        </p:tav>
                                      </p:tavLst>
                                    </p:anim>
                                    <p:anim calcmode="lin" valueType="num">
                                      <p:cBhvr>
                                        <p:cTn id="128" dur="500" fill="hold"/>
                                        <p:tgtEl>
                                          <p:spTgt spid="21"/>
                                        </p:tgtEl>
                                        <p:attrNameLst>
                                          <p:attrName>ppt_h</p:attrName>
                                        </p:attrNameLst>
                                      </p:cBhvr>
                                      <p:tavLst>
                                        <p:tav tm="0">
                                          <p:val>
                                            <p:fltVal val="0"/>
                                          </p:val>
                                        </p:tav>
                                        <p:tav tm="100000">
                                          <p:val>
                                            <p:strVal val="#ppt_h"/>
                                          </p:val>
                                        </p:tav>
                                      </p:tavLst>
                                    </p:anim>
                                    <p:animEffect transition="in" filter="fad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21"/>
                                        </p:tgtEl>
                                        <p:attrNameLst>
                                          <p:attrName>ppt_w</p:attrName>
                                        </p:attrNameLst>
                                      </p:cBhvr>
                                      <p:tavLst>
                                        <p:tav tm="0">
                                          <p:val>
                                            <p:strVal val="ppt_w"/>
                                          </p:val>
                                        </p:tav>
                                        <p:tav tm="100000">
                                          <p:val>
                                            <p:fltVal val="0"/>
                                          </p:val>
                                        </p:tav>
                                      </p:tavLst>
                                    </p:anim>
                                    <p:anim calcmode="lin" valueType="num">
                                      <p:cBhvr>
                                        <p:cTn id="134" dur="500"/>
                                        <p:tgtEl>
                                          <p:spTgt spid="21"/>
                                        </p:tgtEl>
                                        <p:attrNameLst>
                                          <p:attrName>ppt_h</p:attrName>
                                        </p:attrNameLst>
                                      </p:cBhvr>
                                      <p:tavLst>
                                        <p:tav tm="0">
                                          <p:val>
                                            <p:strVal val="ppt_h"/>
                                          </p:val>
                                        </p:tav>
                                        <p:tav tm="100000">
                                          <p:val>
                                            <p:fltVal val="0"/>
                                          </p:val>
                                        </p:tav>
                                      </p:tavLst>
                                    </p:anim>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par>
                                <p:cTn id="137" presetID="53" presetClass="entr" presetSubtype="16"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anim calcmode="lin" valueType="num">
                                      <p:cBhvr>
                                        <p:cTn id="139" dur="500" fill="hold"/>
                                        <p:tgtEl>
                                          <p:spTgt spid="22"/>
                                        </p:tgtEl>
                                        <p:attrNameLst>
                                          <p:attrName>ppt_w</p:attrName>
                                        </p:attrNameLst>
                                      </p:cBhvr>
                                      <p:tavLst>
                                        <p:tav tm="0">
                                          <p:val>
                                            <p:fltVal val="0"/>
                                          </p:val>
                                        </p:tav>
                                        <p:tav tm="100000">
                                          <p:val>
                                            <p:strVal val="#ppt_w"/>
                                          </p:val>
                                        </p:tav>
                                      </p:tavLst>
                                    </p:anim>
                                    <p:anim calcmode="lin" valueType="num">
                                      <p:cBhvr>
                                        <p:cTn id="140" dur="500" fill="hold"/>
                                        <p:tgtEl>
                                          <p:spTgt spid="22"/>
                                        </p:tgtEl>
                                        <p:attrNameLst>
                                          <p:attrName>ppt_h</p:attrName>
                                        </p:attrNameLst>
                                      </p:cBhvr>
                                      <p:tavLst>
                                        <p:tav tm="0">
                                          <p:val>
                                            <p:fltVal val="0"/>
                                          </p:val>
                                        </p:tav>
                                        <p:tav tm="100000">
                                          <p:val>
                                            <p:strVal val="#ppt_h"/>
                                          </p:val>
                                        </p:tav>
                                      </p:tavLst>
                                    </p:anim>
                                    <p:animEffect transition="in" filter="fade">
                                      <p:cBhvr>
                                        <p:cTn id="141" dur="500"/>
                                        <p:tgtEl>
                                          <p:spTgt spid="22"/>
                                        </p:tgtEl>
                                      </p:cBhvr>
                                    </p:animEffect>
                                  </p:childTnLst>
                                </p:cTn>
                              </p:par>
                            </p:childTnLst>
                          </p:cTn>
                        </p:par>
                      </p:childTnLst>
                    </p:cTn>
                  </p:par>
                  <p:par>
                    <p:cTn id="142" fill="hold">
                      <p:stCondLst>
                        <p:cond delay="indefinite"/>
                      </p:stCondLst>
                      <p:childTnLst>
                        <p:par>
                          <p:cTn id="143" fill="hold">
                            <p:stCondLst>
                              <p:cond delay="0"/>
                            </p:stCondLst>
                            <p:childTnLst>
                              <p:par>
                                <p:cTn id="144" presetID="53" presetClass="exit" presetSubtype="32" fill="hold" grpId="1" nodeType="clickEffect">
                                  <p:stCondLst>
                                    <p:cond delay="0"/>
                                  </p:stCondLst>
                                  <p:childTnLst>
                                    <p:anim calcmode="lin" valueType="num">
                                      <p:cBhvr>
                                        <p:cTn id="145" dur="500"/>
                                        <p:tgtEl>
                                          <p:spTgt spid="22"/>
                                        </p:tgtEl>
                                        <p:attrNameLst>
                                          <p:attrName>ppt_w</p:attrName>
                                        </p:attrNameLst>
                                      </p:cBhvr>
                                      <p:tavLst>
                                        <p:tav tm="0">
                                          <p:val>
                                            <p:strVal val="ppt_w"/>
                                          </p:val>
                                        </p:tav>
                                        <p:tav tm="100000">
                                          <p:val>
                                            <p:fltVal val="0"/>
                                          </p:val>
                                        </p:tav>
                                      </p:tavLst>
                                    </p:anim>
                                    <p:anim calcmode="lin" valueType="num">
                                      <p:cBhvr>
                                        <p:cTn id="146" dur="500"/>
                                        <p:tgtEl>
                                          <p:spTgt spid="22"/>
                                        </p:tgtEl>
                                        <p:attrNameLst>
                                          <p:attrName>ppt_h</p:attrName>
                                        </p:attrNameLst>
                                      </p:cBhvr>
                                      <p:tavLst>
                                        <p:tav tm="0">
                                          <p:val>
                                            <p:strVal val="ppt_h"/>
                                          </p:val>
                                        </p:tav>
                                        <p:tav tm="100000">
                                          <p:val>
                                            <p:fltVal val="0"/>
                                          </p:val>
                                        </p:tav>
                                      </p:tavLst>
                                    </p:anim>
                                    <p:animEffect transition="out" filter="fade">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53" presetClass="entr" presetSubtype="16" fill="hold" grpId="0" nodeType="withEffect">
                                  <p:stCondLst>
                                    <p:cond delay="0"/>
                                  </p:stCondLst>
                                  <p:childTnLst>
                                    <p:set>
                                      <p:cBhvr>
                                        <p:cTn id="150" dur="1" fill="hold">
                                          <p:stCondLst>
                                            <p:cond delay="0"/>
                                          </p:stCondLst>
                                        </p:cTn>
                                        <p:tgtEl>
                                          <p:spTgt spid="23"/>
                                        </p:tgtEl>
                                        <p:attrNameLst>
                                          <p:attrName>style.visibility</p:attrName>
                                        </p:attrNameLst>
                                      </p:cBhvr>
                                      <p:to>
                                        <p:strVal val="visible"/>
                                      </p:to>
                                    </p:set>
                                    <p:anim calcmode="lin" valueType="num">
                                      <p:cBhvr>
                                        <p:cTn id="151" dur="500" fill="hold"/>
                                        <p:tgtEl>
                                          <p:spTgt spid="23"/>
                                        </p:tgtEl>
                                        <p:attrNameLst>
                                          <p:attrName>ppt_w</p:attrName>
                                        </p:attrNameLst>
                                      </p:cBhvr>
                                      <p:tavLst>
                                        <p:tav tm="0">
                                          <p:val>
                                            <p:fltVal val="0"/>
                                          </p:val>
                                        </p:tav>
                                        <p:tav tm="100000">
                                          <p:val>
                                            <p:strVal val="#ppt_w"/>
                                          </p:val>
                                        </p:tav>
                                      </p:tavLst>
                                    </p:anim>
                                    <p:anim calcmode="lin" valueType="num">
                                      <p:cBhvr>
                                        <p:cTn id="152" dur="500" fill="hold"/>
                                        <p:tgtEl>
                                          <p:spTgt spid="23"/>
                                        </p:tgtEl>
                                        <p:attrNameLst>
                                          <p:attrName>ppt_h</p:attrName>
                                        </p:attrNameLst>
                                      </p:cBhvr>
                                      <p:tavLst>
                                        <p:tav tm="0">
                                          <p:val>
                                            <p:fltVal val="0"/>
                                          </p:val>
                                        </p:tav>
                                        <p:tav tm="100000">
                                          <p:val>
                                            <p:strVal val="#ppt_h"/>
                                          </p:val>
                                        </p:tav>
                                      </p:tavLst>
                                    </p:anim>
                                    <p:animEffect transition="in" filter="fade">
                                      <p:cBhvr>
                                        <p:cTn id="153" dur="500"/>
                                        <p:tgtEl>
                                          <p:spTgt spid="23"/>
                                        </p:tgtEl>
                                      </p:cBhvr>
                                    </p:animEffect>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grpId="1" nodeType="clickEffect">
                                  <p:stCondLst>
                                    <p:cond delay="0"/>
                                  </p:stCondLst>
                                  <p:childTnLst>
                                    <p:anim calcmode="lin" valueType="num">
                                      <p:cBhvr>
                                        <p:cTn id="157" dur="500"/>
                                        <p:tgtEl>
                                          <p:spTgt spid="23"/>
                                        </p:tgtEl>
                                        <p:attrNameLst>
                                          <p:attrName>ppt_w</p:attrName>
                                        </p:attrNameLst>
                                      </p:cBhvr>
                                      <p:tavLst>
                                        <p:tav tm="0">
                                          <p:val>
                                            <p:strVal val="ppt_w"/>
                                          </p:val>
                                        </p:tav>
                                        <p:tav tm="100000">
                                          <p:val>
                                            <p:fltVal val="0"/>
                                          </p:val>
                                        </p:tav>
                                      </p:tavLst>
                                    </p:anim>
                                    <p:anim calcmode="lin" valueType="num">
                                      <p:cBhvr>
                                        <p:cTn id="158" dur="500"/>
                                        <p:tgtEl>
                                          <p:spTgt spid="23"/>
                                        </p:tgtEl>
                                        <p:attrNameLst>
                                          <p:attrName>ppt_h</p:attrName>
                                        </p:attrNameLst>
                                      </p:cBhvr>
                                      <p:tavLst>
                                        <p:tav tm="0">
                                          <p:val>
                                            <p:strVal val="ppt_h"/>
                                          </p:val>
                                        </p:tav>
                                        <p:tav tm="100000">
                                          <p:val>
                                            <p:fltVal val="0"/>
                                          </p:val>
                                        </p:tav>
                                      </p:tavLst>
                                    </p:anim>
                                    <p:animEffect transition="out" filter="fade">
                                      <p:cBhvr>
                                        <p:cTn id="159" dur="500"/>
                                        <p:tgtEl>
                                          <p:spTgt spid="23"/>
                                        </p:tgtEl>
                                      </p:cBhvr>
                                    </p:animEffect>
                                    <p:set>
                                      <p:cBhvr>
                                        <p:cTn id="160" dur="1" fill="hold">
                                          <p:stCondLst>
                                            <p:cond delay="499"/>
                                          </p:stCondLst>
                                        </p:cTn>
                                        <p:tgtEl>
                                          <p:spTgt spid="23"/>
                                        </p:tgtEl>
                                        <p:attrNameLst>
                                          <p:attrName>style.visibility</p:attrName>
                                        </p:attrNameLst>
                                      </p:cBhvr>
                                      <p:to>
                                        <p:strVal val="hidden"/>
                                      </p:to>
                                    </p:set>
                                  </p:childTnLst>
                                </p:cTn>
                              </p:par>
                              <p:par>
                                <p:cTn id="161" presetID="53" presetClass="entr" presetSubtype="16" fill="hold" grpId="0" nodeType="with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p:cTn id="163" dur="500" fill="hold"/>
                                        <p:tgtEl>
                                          <p:spTgt spid="24"/>
                                        </p:tgtEl>
                                        <p:attrNameLst>
                                          <p:attrName>ppt_w</p:attrName>
                                        </p:attrNameLst>
                                      </p:cBhvr>
                                      <p:tavLst>
                                        <p:tav tm="0">
                                          <p:val>
                                            <p:fltVal val="0"/>
                                          </p:val>
                                        </p:tav>
                                        <p:tav tm="100000">
                                          <p:val>
                                            <p:strVal val="#ppt_w"/>
                                          </p:val>
                                        </p:tav>
                                      </p:tavLst>
                                    </p:anim>
                                    <p:anim calcmode="lin" valueType="num">
                                      <p:cBhvr>
                                        <p:cTn id="164" dur="500" fill="hold"/>
                                        <p:tgtEl>
                                          <p:spTgt spid="24"/>
                                        </p:tgtEl>
                                        <p:attrNameLst>
                                          <p:attrName>ppt_h</p:attrName>
                                        </p:attrNameLst>
                                      </p:cBhvr>
                                      <p:tavLst>
                                        <p:tav tm="0">
                                          <p:val>
                                            <p:fltVal val="0"/>
                                          </p:val>
                                        </p:tav>
                                        <p:tav tm="100000">
                                          <p:val>
                                            <p:strVal val="#ppt_h"/>
                                          </p:val>
                                        </p:tav>
                                      </p:tavLst>
                                    </p:anim>
                                    <p:animEffect transition="in" filter="fade">
                                      <p:cBhvr>
                                        <p:cTn id="165" dur="500"/>
                                        <p:tgtEl>
                                          <p:spTgt spid="24"/>
                                        </p:tgtEl>
                                      </p:cBhvr>
                                    </p:animEffect>
                                  </p:childTnLst>
                                </p:cTn>
                              </p:par>
                            </p:childTnLst>
                          </p:cTn>
                        </p:par>
                      </p:childTnLst>
                    </p:cTn>
                  </p:par>
                  <p:par>
                    <p:cTn id="166" fill="hold">
                      <p:stCondLst>
                        <p:cond delay="indefinite"/>
                      </p:stCondLst>
                      <p:childTnLst>
                        <p:par>
                          <p:cTn id="167" fill="hold">
                            <p:stCondLst>
                              <p:cond delay="0"/>
                            </p:stCondLst>
                            <p:childTnLst>
                              <p:par>
                                <p:cTn id="168" presetID="53" presetClass="exit" presetSubtype="32" fill="hold" grpId="1" nodeType="clickEffect">
                                  <p:stCondLst>
                                    <p:cond delay="0"/>
                                  </p:stCondLst>
                                  <p:childTnLst>
                                    <p:anim calcmode="lin" valueType="num">
                                      <p:cBhvr>
                                        <p:cTn id="169" dur="500"/>
                                        <p:tgtEl>
                                          <p:spTgt spid="24"/>
                                        </p:tgtEl>
                                        <p:attrNameLst>
                                          <p:attrName>ppt_w</p:attrName>
                                        </p:attrNameLst>
                                      </p:cBhvr>
                                      <p:tavLst>
                                        <p:tav tm="0">
                                          <p:val>
                                            <p:strVal val="ppt_w"/>
                                          </p:val>
                                        </p:tav>
                                        <p:tav tm="100000">
                                          <p:val>
                                            <p:fltVal val="0"/>
                                          </p:val>
                                        </p:tav>
                                      </p:tavLst>
                                    </p:anim>
                                    <p:anim calcmode="lin" valueType="num">
                                      <p:cBhvr>
                                        <p:cTn id="170" dur="500"/>
                                        <p:tgtEl>
                                          <p:spTgt spid="24"/>
                                        </p:tgtEl>
                                        <p:attrNameLst>
                                          <p:attrName>ppt_h</p:attrName>
                                        </p:attrNameLst>
                                      </p:cBhvr>
                                      <p:tavLst>
                                        <p:tav tm="0">
                                          <p:val>
                                            <p:strVal val="ppt_h"/>
                                          </p:val>
                                        </p:tav>
                                        <p:tav tm="100000">
                                          <p:val>
                                            <p:fltVal val="0"/>
                                          </p:val>
                                        </p:tav>
                                      </p:tavLst>
                                    </p:anim>
                                    <p:animEffect transition="out" filter="fade">
                                      <p:cBhvr>
                                        <p:cTn id="171" dur="500"/>
                                        <p:tgtEl>
                                          <p:spTgt spid="24"/>
                                        </p:tgtEl>
                                      </p:cBhvr>
                                    </p:animEffect>
                                    <p:set>
                                      <p:cBhvr>
                                        <p:cTn id="172" dur="1" fill="hold">
                                          <p:stCondLst>
                                            <p:cond delay="499"/>
                                          </p:stCondLst>
                                        </p:cTn>
                                        <p:tgtEl>
                                          <p:spTgt spid="24"/>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grpId="0" nodeType="clickEffect">
                                  <p:stCondLst>
                                    <p:cond delay="0"/>
                                  </p:stCondLst>
                                  <p:childTnLst>
                                    <p:set>
                                      <p:cBhvr>
                                        <p:cTn id="180" dur="1" fill="hold">
                                          <p:stCondLst>
                                            <p:cond delay="0"/>
                                          </p:stCondLst>
                                        </p:cTn>
                                        <p:tgtEl>
                                          <p:spTgt spid="25"/>
                                        </p:tgtEl>
                                        <p:attrNameLst>
                                          <p:attrName>style.visibility</p:attrName>
                                        </p:attrNameLst>
                                      </p:cBhvr>
                                      <p:to>
                                        <p:strVal val="visible"/>
                                      </p:to>
                                    </p:set>
                                    <p:anim calcmode="lin" valueType="num">
                                      <p:cBhvr>
                                        <p:cTn id="181" dur="500" fill="hold"/>
                                        <p:tgtEl>
                                          <p:spTgt spid="25"/>
                                        </p:tgtEl>
                                        <p:attrNameLst>
                                          <p:attrName>ppt_w</p:attrName>
                                        </p:attrNameLst>
                                      </p:cBhvr>
                                      <p:tavLst>
                                        <p:tav tm="0">
                                          <p:val>
                                            <p:fltVal val="0"/>
                                          </p:val>
                                        </p:tav>
                                        <p:tav tm="100000">
                                          <p:val>
                                            <p:strVal val="#ppt_w"/>
                                          </p:val>
                                        </p:tav>
                                      </p:tavLst>
                                    </p:anim>
                                    <p:anim calcmode="lin" valueType="num">
                                      <p:cBhvr>
                                        <p:cTn id="182" dur="500" fill="hold"/>
                                        <p:tgtEl>
                                          <p:spTgt spid="25"/>
                                        </p:tgtEl>
                                        <p:attrNameLst>
                                          <p:attrName>ppt_h</p:attrName>
                                        </p:attrNameLst>
                                      </p:cBhvr>
                                      <p:tavLst>
                                        <p:tav tm="0">
                                          <p:val>
                                            <p:fltVal val="0"/>
                                          </p:val>
                                        </p:tav>
                                        <p:tav tm="100000">
                                          <p:val>
                                            <p:strVal val="#ppt_h"/>
                                          </p:val>
                                        </p:tav>
                                      </p:tavLst>
                                    </p:anim>
                                    <p:animEffect transition="in" filter="fade">
                                      <p:cBhvr>
                                        <p:cTn id="183" dur="500"/>
                                        <p:tgtEl>
                                          <p:spTgt spid="25"/>
                                        </p:tgtEl>
                                      </p:cBhvr>
                                    </p:animEffect>
                                  </p:childTnLst>
                                </p:cTn>
                              </p:par>
                            </p:childTnLst>
                          </p:cTn>
                        </p:par>
                      </p:childTnLst>
                    </p:cTn>
                  </p:par>
                  <p:par>
                    <p:cTn id="184" fill="hold">
                      <p:stCondLst>
                        <p:cond delay="indefinite"/>
                      </p:stCondLst>
                      <p:childTnLst>
                        <p:par>
                          <p:cTn id="185" fill="hold">
                            <p:stCondLst>
                              <p:cond delay="0"/>
                            </p:stCondLst>
                            <p:childTnLst>
                              <p:par>
                                <p:cTn id="186" presetID="53" presetClass="exit" presetSubtype="32" fill="hold" grpId="1" nodeType="clickEffect">
                                  <p:stCondLst>
                                    <p:cond delay="0"/>
                                  </p:stCondLst>
                                  <p:childTnLst>
                                    <p:anim calcmode="lin" valueType="num">
                                      <p:cBhvr>
                                        <p:cTn id="187" dur="500"/>
                                        <p:tgtEl>
                                          <p:spTgt spid="25"/>
                                        </p:tgtEl>
                                        <p:attrNameLst>
                                          <p:attrName>ppt_w</p:attrName>
                                        </p:attrNameLst>
                                      </p:cBhvr>
                                      <p:tavLst>
                                        <p:tav tm="0">
                                          <p:val>
                                            <p:strVal val="ppt_w"/>
                                          </p:val>
                                        </p:tav>
                                        <p:tav tm="100000">
                                          <p:val>
                                            <p:fltVal val="0"/>
                                          </p:val>
                                        </p:tav>
                                      </p:tavLst>
                                    </p:anim>
                                    <p:anim calcmode="lin" valueType="num">
                                      <p:cBhvr>
                                        <p:cTn id="188" dur="500"/>
                                        <p:tgtEl>
                                          <p:spTgt spid="25"/>
                                        </p:tgtEl>
                                        <p:attrNameLst>
                                          <p:attrName>ppt_h</p:attrName>
                                        </p:attrNameLst>
                                      </p:cBhvr>
                                      <p:tavLst>
                                        <p:tav tm="0">
                                          <p:val>
                                            <p:strVal val="ppt_h"/>
                                          </p:val>
                                        </p:tav>
                                        <p:tav tm="100000">
                                          <p:val>
                                            <p:fltVal val="0"/>
                                          </p:val>
                                        </p:tav>
                                      </p:tavLst>
                                    </p:anim>
                                    <p:animEffect transition="out" filter="fade">
                                      <p:cBhvr>
                                        <p:cTn id="189" dur="500"/>
                                        <p:tgtEl>
                                          <p:spTgt spid="25"/>
                                        </p:tgtEl>
                                      </p:cBhvr>
                                    </p:animEffect>
                                    <p:set>
                                      <p:cBhvr>
                                        <p:cTn id="190" dur="1" fill="hold">
                                          <p:stCondLst>
                                            <p:cond delay="499"/>
                                          </p:stCondLst>
                                        </p:cTn>
                                        <p:tgtEl>
                                          <p:spTgt spid="25"/>
                                        </p:tgtEl>
                                        <p:attrNameLst>
                                          <p:attrName>style.visibility</p:attrName>
                                        </p:attrNameLst>
                                      </p:cBhvr>
                                      <p:to>
                                        <p:strVal val="hidden"/>
                                      </p:to>
                                    </p:set>
                                  </p:childTnLst>
                                </p:cTn>
                              </p:par>
                              <p:par>
                                <p:cTn id="191" presetID="53" presetClass="entr" presetSubtype="16" fill="hold" grpId="0" nodeType="withEffect">
                                  <p:stCondLst>
                                    <p:cond delay="0"/>
                                  </p:stCondLst>
                                  <p:childTnLst>
                                    <p:set>
                                      <p:cBhvr>
                                        <p:cTn id="192" dur="1" fill="hold">
                                          <p:stCondLst>
                                            <p:cond delay="0"/>
                                          </p:stCondLst>
                                        </p:cTn>
                                        <p:tgtEl>
                                          <p:spTgt spid="26"/>
                                        </p:tgtEl>
                                        <p:attrNameLst>
                                          <p:attrName>style.visibility</p:attrName>
                                        </p:attrNameLst>
                                      </p:cBhvr>
                                      <p:to>
                                        <p:strVal val="visible"/>
                                      </p:to>
                                    </p:set>
                                    <p:anim calcmode="lin" valueType="num">
                                      <p:cBhvr>
                                        <p:cTn id="193" dur="500" fill="hold"/>
                                        <p:tgtEl>
                                          <p:spTgt spid="26"/>
                                        </p:tgtEl>
                                        <p:attrNameLst>
                                          <p:attrName>ppt_w</p:attrName>
                                        </p:attrNameLst>
                                      </p:cBhvr>
                                      <p:tavLst>
                                        <p:tav tm="0">
                                          <p:val>
                                            <p:fltVal val="0"/>
                                          </p:val>
                                        </p:tav>
                                        <p:tav tm="100000">
                                          <p:val>
                                            <p:strVal val="#ppt_w"/>
                                          </p:val>
                                        </p:tav>
                                      </p:tavLst>
                                    </p:anim>
                                    <p:anim calcmode="lin" valueType="num">
                                      <p:cBhvr>
                                        <p:cTn id="194" dur="500" fill="hold"/>
                                        <p:tgtEl>
                                          <p:spTgt spid="26"/>
                                        </p:tgtEl>
                                        <p:attrNameLst>
                                          <p:attrName>ppt_h</p:attrName>
                                        </p:attrNameLst>
                                      </p:cBhvr>
                                      <p:tavLst>
                                        <p:tav tm="0">
                                          <p:val>
                                            <p:fltVal val="0"/>
                                          </p:val>
                                        </p:tav>
                                        <p:tav tm="100000">
                                          <p:val>
                                            <p:strVal val="#ppt_h"/>
                                          </p:val>
                                        </p:tav>
                                      </p:tavLst>
                                    </p:anim>
                                    <p:animEffect transition="in" filter="fade">
                                      <p:cBhvr>
                                        <p:cTn id="195" dur="500"/>
                                        <p:tgtEl>
                                          <p:spTgt spid="26"/>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grpId="1" nodeType="clickEffect">
                                  <p:stCondLst>
                                    <p:cond delay="0"/>
                                  </p:stCondLst>
                                  <p:childTnLst>
                                    <p:anim calcmode="lin" valueType="num">
                                      <p:cBhvr>
                                        <p:cTn id="199" dur="500"/>
                                        <p:tgtEl>
                                          <p:spTgt spid="26"/>
                                        </p:tgtEl>
                                        <p:attrNameLst>
                                          <p:attrName>ppt_w</p:attrName>
                                        </p:attrNameLst>
                                      </p:cBhvr>
                                      <p:tavLst>
                                        <p:tav tm="0">
                                          <p:val>
                                            <p:strVal val="ppt_w"/>
                                          </p:val>
                                        </p:tav>
                                        <p:tav tm="100000">
                                          <p:val>
                                            <p:fltVal val="0"/>
                                          </p:val>
                                        </p:tav>
                                      </p:tavLst>
                                    </p:anim>
                                    <p:anim calcmode="lin" valueType="num">
                                      <p:cBhvr>
                                        <p:cTn id="200" dur="500"/>
                                        <p:tgtEl>
                                          <p:spTgt spid="26"/>
                                        </p:tgtEl>
                                        <p:attrNameLst>
                                          <p:attrName>ppt_h</p:attrName>
                                        </p:attrNameLst>
                                      </p:cBhvr>
                                      <p:tavLst>
                                        <p:tav tm="0">
                                          <p:val>
                                            <p:strVal val="ppt_h"/>
                                          </p:val>
                                        </p:tav>
                                        <p:tav tm="100000">
                                          <p:val>
                                            <p:fltVal val="0"/>
                                          </p:val>
                                        </p:tav>
                                      </p:tavLst>
                                    </p:anim>
                                    <p:animEffect transition="out" filter="fade">
                                      <p:cBhvr>
                                        <p:cTn id="201" dur="500"/>
                                        <p:tgtEl>
                                          <p:spTgt spid="26"/>
                                        </p:tgtEl>
                                      </p:cBhvr>
                                    </p:animEffect>
                                    <p:set>
                                      <p:cBhvr>
                                        <p:cTn id="202" dur="1" fill="hold">
                                          <p:stCondLst>
                                            <p:cond delay="499"/>
                                          </p:stCondLst>
                                        </p:cTn>
                                        <p:tgtEl>
                                          <p:spTgt spid="26"/>
                                        </p:tgtEl>
                                        <p:attrNameLst>
                                          <p:attrName>style.visibility</p:attrName>
                                        </p:attrNameLst>
                                      </p:cBhvr>
                                      <p:to>
                                        <p:strVal val="hidden"/>
                                      </p:to>
                                    </p:set>
                                  </p:childTnLst>
                                </p:cTn>
                              </p:par>
                              <p:par>
                                <p:cTn id="203" presetID="53" presetClass="entr" presetSubtype="16" fill="hold" grpId="0" nodeType="withEffect">
                                  <p:stCondLst>
                                    <p:cond delay="0"/>
                                  </p:stCondLst>
                                  <p:childTnLst>
                                    <p:set>
                                      <p:cBhvr>
                                        <p:cTn id="204" dur="1" fill="hold">
                                          <p:stCondLst>
                                            <p:cond delay="0"/>
                                          </p:stCondLst>
                                        </p:cTn>
                                        <p:tgtEl>
                                          <p:spTgt spid="27"/>
                                        </p:tgtEl>
                                        <p:attrNameLst>
                                          <p:attrName>style.visibility</p:attrName>
                                        </p:attrNameLst>
                                      </p:cBhvr>
                                      <p:to>
                                        <p:strVal val="visible"/>
                                      </p:to>
                                    </p:set>
                                    <p:anim calcmode="lin" valueType="num">
                                      <p:cBhvr>
                                        <p:cTn id="205" dur="500" fill="hold"/>
                                        <p:tgtEl>
                                          <p:spTgt spid="27"/>
                                        </p:tgtEl>
                                        <p:attrNameLst>
                                          <p:attrName>ppt_w</p:attrName>
                                        </p:attrNameLst>
                                      </p:cBhvr>
                                      <p:tavLst>
                                        <p:tav tm="0">
                                          <p:val>
                                            <p:fltVal val="0"/>
                                          </p:val>
                                        </p:tav>
                                        <p:tav tm="100000">
                                          <p:val>
                                            <p:strVal val="#ppt_w"/>
                                          </p:val>
                                        </p:tav>
                                      </p:tavLst>
                                    </p:anim>
                                    <p:anim calcmode="lin" valueType="num">
                                      <p:cBhvr>
                                        <p:cTn id="206" dur="500" fill="hold"/>
                                        <p:tgtEl>
                                          <p:spTgt spid="27"/>
                                        </p:tgtEl>
                                        <p:attrNameLst>
                                          <p:attrName>ppt_h</p:attrName>
                                        </p:attrNameLst>
                                      </p:cBhvr>
                                      <p:tavLst>
                                        <p:tav tm="0">
                                          <p:val>
                                            <p:fltVal val="0"/>
                                          </p:val>
                                        </p:tav>
                                        <p:tav tm="100000">
                                          <p:val>
                                            <p:strVal val="#ppt_h"/>
                                          </p:val>
                                        </p:tav>
                                      </p:tavLst>
                                    </p:anim>
                                    <p:animEffect transition="in" filter="fade">
                                      <p:cBhvr>
                                        <p:cTn id="207" dur="500"/>
                                        <p:tgtEl>
                                          <p:spTgt spid="27"/>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xit" presetSubtype="32" fill="hold" grpId="1" nodeType="clickEffect">
                                  <p:stCondLst>
                                    <p:cond delay="0"/>
                                  </p:stCondLst>
                                  <p:childTnLst>
                                    <p:anim calcmode="lin" valueType="num">
                                      <p:cBhvr>
                                        <p:cTn id="211" dur="500"/>
                                        <p:tgtEl>
                                          <p:spTgt spid="27"/>
                                        </p:tgtEl>
                                        <p:attrNameLst>
                                          <p:attrName>ppt_w</p:attrName>
                                        </p:attrNameLst>
                                      </p:cBhvr>
                                      <p:tavLst>
                                        <p:tav tm="0">
                                          <p:val>
                                            <p:strVal val="ppt_w"/>
                                          </p:val>
                                        </p:tav>
                                        <p:tav tm="100000">
                                          <p:val>
                                            <p:fltVal val="0"/>
                                          </p:val>
                                        </p:tav>
                                      </p:tavLst>
                                    </p:anim>
                                    <p:anim calcmode="lin" valueType="num">
                                      <p:cBhvr>
                                        <p:cTn id="212" dur="500"/>
                                        <p:tgtEl>
                                          <p:spTgt spid="27"/>
                                        </p:tgtEl>
                                        <p:attrNameLst>
                                          <p:attrName>ppt_h</p:attrName>
                                        </p:attrNameLst>
                                      </p:cBhvr>
                                      <p:tavLst>
                                        <p:tav tm="0">
                                          <p:val>
                                            <p:strVal val="ppt_h"/>
                                          </p:val>
                                        </p:tav>
                                        <p:tav tm="100000">
                                          <p:val>
                                            <p:fltVal val="0"/>
                                          </p:val>
                                        </p:tav>
                                      </p:tavLst>
                                    </p:anim>
                                    <p:animEffect transition="out" filter="fade">
                                      <p:cBhvr>
                                        <p:cTn id="213" dur="500"/>
                                        <p:tgtEl>
                                          <p:spTgt spid="27"/>
                                        </p:tgtEl>
                                      </p:cBhvr>
                                    </p:animEffect>
                                    <p:set>
                                      <p:cBhvr>
                                        <p:cTn id="214" dur="1" fill="hold">
                                          <p:stCondLst>
                                            <p:cond delay="499"/>
                                          </p:stCondLst>
                                        </p:cTn>
                                        <p:tgtEl>
                                          <p:spTgt spid="27"/>
                                        </p:tgtEl>
                                        <p:attrNameLst>
                                          <p:attrName>style.visibility</p:attrName>
                                        </p:attrNameLst>
                                      </p:cBhvr>
                                      <p:to>
                                        <p:strVal val="hidden"/>
                                      </p:to>
                                    </p:set>
                                  </p:childTnLst>
                                </p:cTn>
                              </p:par>
                              <p:par>
                                <p:cTn id="215" presetID="53" presetClass="entr" presetSubtype="16" fill="hold" grpId="0" nodeType="withEffect">
                                  <p:stCondLst>
                                    <p:cond delay="0"/>
                                  </p:stCondLst>
                                  <p:childTnLst>
                                    <p:set>
                                      <p:cBhvr>
                                        <p:cTn id="216" dur="1" fill="hold">
                                          <p:stCondLst>
                                            <p:cond delay="0"/>
                                          </p:stCondLst>
                                        </p:cTn>
                                        <p:tgtEl>
                                          <p:spTgt spid="28"/>
                                        </p:tgtEl>
                                        <p:attrNameLst>
                                          <p:attrName>style.visibility</p:attrName>
                                        </p:attrNameLst>
                                      </p:cBhvr>
                                      <p:to>
                                        <p:strVal val="visible"/>
                                      </p:to>
                                    </p:set>
                                    <p:anim calcmode="lin" valueType="num">
                                      <p:cBhvr>
                                        <p:cTn id="217" dur="500" fill="hold"/>
                                        <p:tgtEl>
                                          <p:spTgt spid="28"/>
                                        </p:tgtEl>
                                        <p:attrNameLst>
                                          <p:attrName>ppt_w</p:attrName>
                                        </p:attrNameLst>
                                      </p:cBhvr>
                                      <p:tavLst>
                                        <p:tav tm="0">
                                          <p:val>
                                            <p:fltVal val="0"/>
                                          </p:val>
                                        </p:tav>
                                        <p:tav tm="100000">
                                          <p:val>
                                            <p:strVal val="#ppt_w"/>
                                          </p:val>
                                        </p:tav>
                                      </p:tavLst>
                                    </p:anim>
                                    <p:anim calcmode="lin" valueType="num">
                                      <p:cBhvr>
                                        <p:cTn id="218" dur="500" fill="hold"/>
                                        <p:tgtEl>
                                          <p:spTgt spid="28"/>
                                        </p:tgtEl>
                                        <p:attrNameLst>
                                          <p:attrName>ppt_h</p:attrName>
                                        </p:attrNameLst>
                                      </p:cBhvr>
                                      <p:tavLst>
                                        <p:tav tm="0">
                                          <p:val>
                                            <p:fltVal val="0"/>
                                          </p:val>
                                        </p:tav>
                                        <p:tav tm="100000">
                                          <p:val>
                                            <p:strVal val="#ppt_h"/>
                                          </p:val>
                                        </p:tav>
                                      </p:tavLst>
                                    </p:anim>
                                    <p:animEffect transition="in" filter="fade">
                                      <p:cBhvr>
                                        <p:cTn id="219" dur="500"/>
                                        <p:tgtEl>
                                          <p:spTgt spid="28"/>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xit" presetSubtype="32" fill="hold" grpId="1" nodeType="clickEffect">
                                  <p:stCondLst>
                                    <p:cond delay="0"/>
                                  </p:stCondLst>
                                  <p:childTnLst>
                                    <p:anim calcmode="lin" valueType="num">
                                      <p:cBhvr>
                                        <p:cTn id="223" dur="500"/>
                                        <p:tgtEl>
                                          <p:spTgt spid="28"/>
                                        </p:tgtEl>
                                        <p:attrNameLst>
                                          <p:attrName>ppt_w</p:attrName>
                                        </p:attrNameLst>
                                      </p:cBhvr>
                                      <p:tavLst>
                                        <p:tav tm="0">
                                          <p:val>
                                            <p:strVal val="ppt_w"/>
                                          </p:val>
                                        </p:tav>
                                        <p:tav tm="100000">
                                          <p:val>
                                            <p:fltVal val="0"/>
                                          </p:val>
                                        </p:tav>
                                      </p:tavLst>
                                    </p:anim>
                                    <p:anim calcmode="lin" valueType="num">
                                      <p:cBhvr>
                                        <p:cTn id="224" dur="500"/>
                                        <p:tgtEl>
                                          <p:spTgt spid="28"/>
                                        </p:tgtEl>
                                        <p:attrNameLst>
                                          <p:attrName>ppt_h</p:attrName>
                                        </p:attrNameLst>
                                      </p:cBhvr>
                                      <p:tavLst>
                                        <p:tav tm="0">
                                          <p:val>
                                            <p:strVal val="ppt_h"/>
                                          </p:val>
                                        </p:tav>
                                        <p:tav tm="100000">
                                          <p:val>
                                            <p:fltVal val="0"/>
                                          </p:val>
                                        </p:tav>
                                      </p:tavLst>
                                    </p:anim>
                                    <p:animEffect transition="out" filter="fade">
                                      <p:cBhvr>
                                        <p:cTn id="225" dur="500"/>
                                        <p:tgtEl>
                                          <p:spTgt spid="28"/>
                                        </p:tgtEl>
                                      </p:cBhvr>
                                    </p:animEffect>
                                    <p:set>
                                      <p:cBhvr>
                                        <p:cTn id="226" dur="1" fill="hold">
                                          <p:stCondLst>
                                            <p:cond delay="499"/>
                                          </p:stCondLst>
                                        </p:cTn>
                                        <p:tgtEl>
                                          <p:spTgt spid="28"/>
                                        </p:tgtEl>
                                        <p:attrNameLst>
                                          <p:attrName>style.visibility</p:attrName>
                                        </p:attrNameLst>
                                      </p:cBhvr>
                                      <p:to>
                                        <p:strVal val="hidden"/>
                                      </p:to>
                                    </p:set>
                                  </p:childTnLst>
                                </p:cTn>
                              </p:par>
                              <p:par>
                                <p:cTn id="227" presetID="53" presetClass="entr" presetSubtype="16" fill="hold" grpId="0" nodeType="withEffect">
                                  <p:stCondLst>
                                    <p:cond delay="0"/>
                                  </p:stCondLst>
                                  <p:childTnLst>
                                    <p:set>
                                      <p:cBhvr>
                                        <p:cTn id="228" dur="1" fill="hold">
                                          <p:stCondLst>
                                            <p:cond delay="0"/>
                                          </p:stCondLst>
                                        </p:cTn>
                                        <p:tgtEl>
                                          <p:spTgt spid="29"/>
                                        </p:tgtEl>
                                        <p:attrNameLst>
                                          <p:attrName>style.visibility</p:attrName>
                                        </p:attrNameLst>
                                      </p:cBhvr>
                                      <p:to>
                                        <p:strVal val="visible"/>
                                      </p:to>
                                    </p:set>
                                    <p:anim calcmode="lin" valueType="num">
                                      <p:cBhvr>
                                        <p:cTn id="229" dur="500" fill="hold"/>
                                        <p:tgtEl>
                                          <p:spTgt spid="29"/>
                                        </p:tgtEl>
                                        <p:attrNameLst>
                                          <p:attrName>ppt_w</p:attrName>
                                        </p:attrNameLst>
                                      </p:cBhvr>
                                      <p:tavLst>
                                        <p:tav tm="0">
                                          <p:val>
                                            <p:fltVal val="0"/>
                                          </p:val>
                                        </p:tav>
                                        <p:tav tm="100000">
                                          <p:val>
                                            <p:strVal val="#ppt_w"/>
                                          </p:val>
                                        </p:tav>
                                      </p:tavLst>
                                    </p:anim>
                                    <p:anim calcmode="lin" valueType="num">
                                      <p:cBhvr>
                                        <p:cTn id="230" dur="500" fill="hold"/>
                                        <p:tgtEl>
                                          <p:spTgt spid="29"/>
                                        </p:tgtEl>
                                        <p:attrNameLst>
                                          <p:attrName>ppt_h</p:attrName>
                                        </p:attrNameLst>
                                      </p:cBhvr>
                                      <p:tavLst>
                                        <p:tav tm="0">
                                          <p:val>
                                            <p:fltVal val="0"/>
                                          </p:val>
                                        </p:tav>
                                        <p:tav tm="100000">
                                          <p:val>
                                            <p:strVal val="#ppt_h"/>
                                          </p:val>
                                        </p:tav>
                                      </p:tavLst>
                                    </p:anim>
                                    <p:animEffect transition="in" filter="fade">
                                      <p:cBhvr>
                                        <p:cTn id="231" dur="500"/>
                                        <p:tgtEl>
                                          <p:spTgt spid="29"/>
                                        </p:tgtEl>
                                      </p:cBhvr>
                                    </p:animEffect>
                                  </p:childTnLst>
                                </p:cTn>
                              </p:par>
                            </p:childTnLst>
                          </p:cTn>
                        </p:par>
                      </p:childTnLst>
                    </p:cTn>
                  </p:par>
                  <p:par>
                    <p:cTn id="232" fill="hold">
                      <p:stCondLst>
                        <p:cond delay="indefinite"/>
                      </p:stCondLst>
                      <p:childTnLst>
                        <p:par>
                          <p:cTn id="233" fill="hold">
                            <p:stCondLst>
                              <p:cond delay="0"/>
                            </p:stCondLst>
                            <p:childTnLst>
                              <p:par>
                                <p:cTn id="234" presetID="53" presetClass="exit" presetSubtype="32" fill="hold" grpId="1" nodeType="clickEffect">
                                  <p:stCondLst>
                                    <p:cond delay="0"/>
                                  </p:stCondLst>
                                  <p:childTnLst>
                                    <p:anim calcmode="lin" valueType="num">
                                      <p:cBhvr>
                                        <p:cTn id="235" dur="500"/>
                                        <p:tgtEl>
                                          <p:spTgt spid="29"/>
                                        </p:tgtEl>
                                        <p:attrNameLst>
                                          <p:attrName>ppt_w</p:attrName>
                                        </p:attrNameLst>
                                      </p:cBhvr>
                                      <p:tavLst>
                                        <p:tav tm="0">
                                          <p:val>
                                            <p:strVal val="ppt_w"/>
                                          </p:val>
                                        </p:tav>
                                        <p:tav tm="100000">
                                          <p:val>
                                            <p:fltVal val="0"/>
                                          </p:val>
                                        </p:tav>
                                      </p:tavLst>
                                    </p:anim>
                                    <p:anim calcmode="lin" valueType="num">
                                      <p:cBhvr>
                                        <p:cTn id="236" dur="500"/>
                                        <p:tgtEl>
                                          <p:spTgt spid="29"/>
                                        </p:tgtEl>
                                        <p:attrNameLst>
                                          <p:attrName>ppt_h</p:attrName>
                                        </p:attrNameLst>
                                      </p:cBhvr>
                                      <p:tavLst>
                                        <p:tav tm="0">
                                          <p:val>
                                            <p:strVal val="ppt_h"/>
                                          </p:val>
                                        </p:tav>
                                        <p:tav tm="100000">
                                          <p:val>
                                            <p:fltVal val="0"/>
                                          </p:val>
                                        </p:tav>
                                      </p:tavLst>
                                    </p:anim>
                                    <p:animEffect transition="out" filter="fade">
                                      <p:cBhvr>
                                        <p:cTn id="237" dur="500"/>
                                        <p:tgtEl>
                                          <p:spTgt spid="29"/>
                                        </p:tgtEl>
                                      </p:cBhvr>
                                    </p:animEffect>
                                    <p:set>
                                      <p:cBhvr>
                                        <p:cTn id="238" dur="1" fill="hold">
                                          <p:stCondLst>
                                            <p:cond delay="499"/>
                                          </p:stCondLst>
                                        </p:cTn>
                                        <p:tgtEl>
                                          <p:spTgt spid="29"/>
                                        </p:tgtEl>
                                        <p:attrNameLst>
                                          <p:attrName>style.visibility</p:attrName>
                                        </p:attrNameLst>
                                      </p:cBhvr>
                                      <p:to>
                                        <p:strVal val="hidden"/>
                                      </p:to>
                                    </p:set>
                                  </p:childTnLst>
                                </p:cTn>
                              </p:par>
                              <p:par>
                                <p:cTn id="239" presetID="53" presetClass="entr" presetSubtype="16" fill="hold" grpId="0" nodeType="withEffect">
                                  <p:stCondLst>
                                    <p:cond delay="0"/>
                                  </p:stCondLst>
                                  <p:childTnLst>
                                    <p:set>
                                      <p:cBhvr>
                                        <p:cTn id="240" dur="1" fill="hold">
                                          <p:stCondLst>
                                            <p:cond delay="0"/>
                                          </p:stCondLst>
                                        </p:cTn>
                                        <p:tgtEl>
                                          <p:spTgt spid="4"/>
                                        </p:tgtEl>
                                        <p:attrNameLst>
                                          <p:attrName>style.visibility</p:attrName>
                                        </p:attrNameLst>
                                      </p:cBhvr>
                                      <p:to>
                                        <p:strVal val="visible"/>
                                      </p:to>
                                    </p:set>
                                    <p:anim calcmode="lin" valueType="num">
                                      <p:cBhvr>
                                        <p:cTn id="241" dur="500" fill="hold"/>
                                        <p:tgtEl>
                                          <p:spTgt spid="4"/>
                                        </p:tgtEl>
                                        <p:attrNameLst>
                                          <p:attrName>ppt_w</p:attrName>
                                        </p:attrNameLst>
                                      </p:cBhvr>
                                      <p:tavLst>
                                        <p:tav tm="0">
                                          <p:val>
                                            <p:fltVal val="0"/>
                                          </p:val>
                                        </p:tav>
                                        <p:tav tm="100000">
                                          <p:val>
                                            <p:strVal val="#ppt_w"/>
                                          </p:val>
                                        </p:tav>
                                      </p:tavLst>
                                    </p:anim>
                                    <p:anim calcmode="lin" valueType="num">
                                      <p:cBhvr>
                                        <p:cTn id="242" dur="500" fill="hold"/>
                                        <p:tgtEl>
                                          <p:spTgt spid="4"/>
                                        </p:tgtEl>
                                        <p:attrNameLst>
                                          <p:attrName>ppt_h</p:attrName>
                                        </p:attrNameLst>
                                      </p:cBhvr>
                                      <p:tavLst>
                                        <p:tav tm="0">
                                          <p:val>
                                            <p:fltVal val="0"/>
                                          </p:val>
                                        </p:tav>
                                        <p:tav tm="100000">
                                          <p:val>
                                            <p:strVal val="#ppt_h"/>
                                          </p:val>
                                        </p:tav>
                                      </p:tavLst>
                                    </p:anim>
                                    <p:animEffect transition="in" filter="fade">
                                      <p:cBhvr>
                                        <p:cTn id="243" dur="500"/>
                                        <p:tgtEl>
                                          <p:spTgt spid="4"/>
                                        </p:tgtEl>
                                      </p:cBhvr>
                                    </p:animEffect>
                                  </p:childTnLst>
                                </p:cTn>
                              </p:par>
                            </p:childTnLst>
                          </p:cTn>
                        </p:par>
                      </p:childTnLst>
                    </p:cTn>
                  </p:par>
                  <p:par>
                    <p:cTn id="244" fill="hold">
                      <p:stCondLst>
                        <p:cond delay="indefinite"/>
                      </p:stCondLst>
                      <p:childTnLst>
                        <p:par>
                          <p:cTn id="245" fill="hold">
                            <p:stCondLst>
                              <p:cond delay="0"/>
                            </p:stCondLst>
                            <p:childTnLst>
                              <p:par>
                                <p:cTn id="246" presetID="1" presetClass="exit" presetSubtype="0" fill="hold" grpId="1" nodeType="clickEffect">
                                  <p:stCondLst>
                                    <p:cond delay="0"/>
                                  </p:stCondLst>
                                  <p:childTnLst>
                                    <p:set>
                                      <p:cBhvr>
                                        <p:cTn id="247" dur="1" fill="hold">
                                          <p:stCondLst>
                                            <p:cond delay="0"/>
                                          </p:stCondLst>
                                        </p:cTn>
                                        <p:tgtEl>
                                          <p:spTgt spid="4"/>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53" presetClass="entr" presetSubtype="16" fill="hold" nodeType="clickEffect">
                                  <p:stCondLst>
                                    <p:cond delay="0"/>
                                  </p:stCondLst>
                                  <p:childTnLst>
                                    <p:set>
                                      <p:cBhvr>
                                        <p:cTn id="251" dur="1" fill="hold">
                                          <p:stCondLst>
                                            <p:cond delay="0"/>
                                          </p:stCondLst>
                                        </p:cTn>
                                        <p:tgtEl>
                                          <p:spTgt spid="17"/>
                                        </p:tgtEl>
                                        <p:attrNameLst>
                                          <p:attrName>style.visibility</p:attrName>
                                        </p:attrNameLst>
                                      </p:cBhvr>
                                      <p:to>
                                        <p:strVal val="visible"/>
                                      </p:to>
                                    </p:set>
                                    <p:anim calcmode="lin" valueType="num">
                                      <p:cBhvr>
                                        <p:cTn id="252" dur="500" fill="hold"/>
                                        <p:tgtEl>
                                          <p:spTgt spid="17"/>
                                        </p:tgtEl>
                                        <p:attrNameLst>
                                          <p:attrName>ppt_w</p:attrName>
                                        </p:attrNameLst>
                                      </p:cBhvr>
                                      <p:tavLst>
                                        <p:tav tm="0">
                                          <p:val>
                                            <p:fltVal val="0"/>
                                          </p:val>
                                        </p:tav>
                                        <p:tav tm="100000">
                                          <p:val>
                                            <p:strVal val="#ppt_w"/>
                                          </p:val>
                                        </p:tav>
                                      </p:tavLst>
                                    </p:anim>
                                    <p:anim calcmode="lin" valueType="num">
                                      <p:cBhvr>
                                        <p:cTn id="253" dur="500" fill="hold"/>
                                        <p:tgtEl>
                                          <p:spTgt spid="17"/>
                                        </p:tgtEl>
                                        <p:attrNameLst>
                                          <p:attrName>ppt_h</p:attrName>
                                        </p:attrNameLst>
                                      </p:cBhvr>
                                      <p:tavLst>
                                        <p:tav tm="0">
                                          <p:val>
                                            <p:fltVal val="0"/>
                                          </p:val>
                                        </p:tav>
                                        <p:tav tm="100000">
                                          <p:val>
                                            <p:strVal val="#ppt_h"/>
                                          </p:val>
                                        </p:tav>
                                      </p:tavLst>
                                    </p:anim>
                                    <p:animEffect transition="in" filter="fade">
                                      <p:cBhvr>
                                        <p:cTn id="254" dur="500"/>
                                        <p:tgtEl>
                                          <p:spTgt spid="17"/>
                                        </p:tgtEl>
                                      </p:cBhvr>
                                    </p:animEffect>
                                  </p:childTnLst>
                                </p:cTn>
                              </p:par>
                            </p:childTnLst>
                          </p:cTn>
                        </p:par>
                      </p:childTnLst>
                    </p:cTn>
                  </p:par>
                  <p:par>
                    <p:cTn id="255" fill="hold">
                      <p:stCondLst>
                        <p:cond delay="indefinite"/>
                      </p:stCondLst>
                      <p:childTnLst>
                        <p:par>
                          <p:cTn id="256" fill="hold">
                            <p:stCondLst>
                              <p:cond delay="0"/>
                            </p:stCondLst>
                            <p:childTnLst>
                              <p:par>
                                <p:cTn id="257" presetID="53" presetClass="entr" presetSubtype="16" fill="hold" nodeType="clickEffect">
                                  <p:stCondLst>
                                    <p:cond delay="0"/>
                                  </p:stCondLst>
                                  <p:childTnLst>
                                    <p:set>
                                      <p:cBhvr>
                                        <p:cTn id="258" dur="1" fill="hold">
                                          <p:stCondLst>
                                            <p:cond delay="0"/>
                                          </p:stCondLst>
                                        </p:cTn>
                                        <p:tgtEl>
                                          <p:spTgt spid="18"/>
                                        </p:tgtEl>
                                        <p:attrNameLst>
                                          <p:attrName>style.visibility</p:attrName>
                                        </p:attrNameLst>
                                      </p:cBhvr>
                                      <p:to>
                                        <p:strVal val="visible"/>
                                      </p:to>
                                    </p:set>
                                    <p:anim calcmode="lin" valueType="num">
                                      <p:cBhvr>
                                        <p:cTn id="259" dur="500" fill="hold"/>
                                        <p:tgtEl>
                                          <p:spTgt spid="18"/>
                                        </p:tgtEl>
                                        <p:attrNameLst>
                                          <p:attrName>ppt_w</p:attrName>
                                        </p:attrNameLst>
                                      </p:cBhvr>
                                      <p:tavLst>
                                        <p:tav tm="0">
                                          <p:val>
                                            <p:fltVal val="0"/>
                                          </p:val>
                                        </p:tav>
                                        <p:tav tm="100000">
                                          <p:val>
                                            <p:strVal val="#ppt_w"/>
                                          </p:val>
                                        </p:tav>
                                      </p:tavLst>
                                    </p:anim>
                                    <p:anim calcmode="lin" valueType="num">
                                      <p:cBhvr>
                                        <p:cTn id="260" dur="500" fill="hold"/>
                                        <p:tgtEl>
                                          <p:spTgt spid="18"/>
                                        </p:tgtEl>
                                        <p:attrNameLst>
                                          <p:attrName>ppt_h</p:attrName>
                                        </p:attrNameLst>
                                      </p:cBhvr>
                                      <p:tavLst>
                                        <p:tav tm="0">
                                          <p:val>
                                            <p:fltVal val="0"/>
                                          </p:val>
                                        </p:tav>
                                        <p:tav tm="100000">
                                          <p:val>
                                            <p:strVal val="#ppt_h"/>
                                          </p:val>
                                        </p:tav>
                                      </p:tavLst>
                                    </p:anim>
                                    <p:animEffect transition="in" filter="fade">
                                      <p:cBhvr>
                                        <p:cTn id="261" dur="500"/>
                                        <p:tgtEl>
                                          <p:spTgt spid="18"/>
                                        </p:tgtEl>
                                      </p:cBhvr>
                                    </p:animEffect>
                                  </p:childTnLst>
                                </p:cTn>
                              </p:par>
                            </p:childTnLst>
                          </p:cTn>
                        </p:par>
                      </p:childTnLst>
                    </p:cTn>
                  </p:par>
                  <p:par>
                    <p:cTn id="262" fill="hold">
                      <p:stCondLst>
                        <p:cond delay="indefinite"/>
                      </p:stCondLst>
                      <p:childTnLst>
                        <p:par>
                          <p:cTn id="263" fill="hold">
                            <p:stCondLst>
                              <p:cond delay="0"/>
                            </p:stCondLst>
                            <p:childTnLst>
                              <p:par>
                                <p:cTn id="264" presetID="53" presetClass="entr" presetSubtype="16" fill="hold" grpId="0" nodeType="clickEffect">
                                  <p:stCondLst>
                                    <p:cond delay="0"/>
                                  </p:stCondLst>
                                  <p:childTnLst>
                                    <p:set>
                                      <p:cBhvr>
                                        <p:cTn id="265" dur="1" fill="hold">
                                          <p:stCondLst>
                                            <p:cond delay="0"/>
                                          </p:stCondLst>
                                        </p:cTn>
                                        <p:tgtEl>
                                          <p:spTgt spid="14"/>
                                        </p:tgtEl>
                                        <p:attrNameLst>
                                          <p:attrName>style.visibility</p:attrName>
                                        </p:attrNameLst>
                                      </p:cBhvr>
                                      <p:to>
                                        <p:strVal val="visible"/>
                                      </p:to>
                                    </p:set>
                                    <p:anim calcmode="lin" valueType="num">
                                      <p:cBhvr>
                                        <p:cTn id="266" dur="500" fill="hold"/>
                                        <p:tgtEl>
                                          <p:spTgt spid="14"/>
                                        </p:tgtEl>
                                        <p:attrNameLst>
                                          <p:attrName>ppt_w</p:attrName>
                                        </p:attrNameLst>
                                      </p:cBhvr>
                                      <p:tavLst>
                                        <p:tav tm="0">
                                          <p:val>
                                            <p:fltVal val="0"/>
                                          </p:val>
                                        </p:tav>
                                        <p:tav tm="100000">
                                          <p:val>
                                            <p:strVal val="#ppt_w"/>
                                          </p:val>
                                        </p:tav>
                                      </p:tavLst>
                                    </p:anim>
                                    <p:anim calcmode="lin" valueType="num">
                                      <p:cBhvr>
                                        <p:cTn id="267" dur="500" fill="hold"/>
                                        <p:tgtEl>
                                          <p:spTgt spid="14"/>
                                        </p:tgtEl>
                                        <p:attrNameLst>
                                          <p:attrName>ppt_h</p:attrName>
                                        </p:attrNameLst>
                                      </p:cBhvr>
                                      <p:tavLst>
                                        <p:tav tm="0">
                                          <p:val>
                                            <p:fltVal val="0"/>
                                          </p:val>
                                        </p:tav>
                                        <p:tav tm="100000">
                                          <p:val>
                                            <p:strVal val="#ppt_h"/>
                                          </p:val>
                                        </p:tav>
                                      </p:tavLst>
                                    </p:anim>
                                    <p:animEffect transition="in" filter="fade">
                                      <p:cBhvr>
                                        <p:cTn id="268" dur="500"/>
                                        <p:tgtEl>
                                          <p:spTgt spid="14"/>
                                        </p:tgtEl>
                                      </p:cBhvr>
                                    </p:animEffect>
                                  </p:childTnLst>
                                </p:cTn>
                              </p:par>
                              <p:par>
                                <p:cTn id="269" presetID="1" presetClass="entr" presetSubtype="0" fill="hold" grpId="0" nodeType="withEffect">
                                  <p:stCondLst>
                                    <p:cond delay="0"/>
                                  </p:stCondLst>
                                  <p:childTnLst>
                                    <p:set>
                                      <p:cBhvr>
                                        <p:cTn id="27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 grpId="0" animBg="1"/>
      <p:bldP spid="8" grpId="1" animBg="1"/>
      <p:bldP spid="9" grpId="0" animBg="1"/>
      <p:bldP spid="9" grpId="1" animBg="1"/>
      <p:bldP spid="10" grpId="0" animBg="1"/>
      <p:bldP spid="10"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14" grpId="0" animBg="1"/>
      <p:bldP spid="6" grpId="0" animBg="1"/>
      <p:bldP spid="6" grpId="1" animBg="1"/>
      <p:bldP spid="11" grpId="0" animBg="1"/>
      <p:bldP spid="11" grpId="1" animBg="1"/>
      <p:bldP spid="3" grpId="0" animBg="1"/>
      <p:bldP spid="5" grpId="0" animBg="1"/>
      <p:bldP spid="5" grpId="1" animBg="1"/>
      <p:bldP spid="4" grpId="0" animBg="1"/>
      <p:bldP spid="4"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16:1 - 40</a:t>
            </a:r>
          </a:p>
        </p:txBody>
      </p:sp>
    </p:spTree>
    <p:extLst>
      <p:ext uri="{BB962C8B-B14F-4D97-AF65-F5344CB8AC3E}">
        <p14:creationId xmlns:p14="http://schemas.microsoft.com/office/powerpoint/2010/main" val="3139298613"/>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7200" y="1932823"/>
            <a:ext cx="4470400" cy="2841355"/>
          </a:xfrm>
          <a:prstGeom prst="rect">
            <a:avLst/>
          </a:prstGeom>
          <a:noFill/>
        </p:spPr>
        <p:txBody>
          <a:bodyPr wrap="square" rtlCol="0">
            <a:spAutoFit/>
          </a:bodyPr>
          <a:lstStyle/>
          <a:p>
            <a:pPr defTabSz="1219170"/>
            <a:r>
              <a:rPr lang="en-US" sz="2133" dirty="0">
                <a:solidFill>
                  <a:prstClr val="black"/>
                </a:solidFill>
                <a:latin typeface="Candara"/>
              </a:rPr>
              <a:t>…Barnabas took Mark, and sailed unto Cyprus; </a:t>
            </a:r>
          </a:p>
          <a:p>
            <a:pPr defTabSz="1219170"/>
            <a:r>
              <a:rPr lang="en-US" sz="2133" dirty="0">
                <a:solidFill>
                  <a:prstClr val="black"/>
                </a:solidFill>
                <a:latin typeface="Candara"/>
              </a:rPr>
              <a:t>And Paul chose Silas, and departed, being recommended by the brethren unto the grace of God.  </a:t>
            </a:r>
          </a:p>
          <a:p>
            <a:pPr defTabSz="1219170"/>
            <a:r>
              <a:rPr lang="en-US" sz="2133" dirty="0">
                <a:solidFill>
                  <a:prstClr val="black"/>
                </a:solidFill>
                <a:latin typeface="Candara"/>
              </a:rPr>
              <a:t>And he went through Syria and Cilicia, confirming the churches.</a:t>
            </a:r>
          </a:p>
          <a:p>
            <a:pPr algn="ctr" defTabSz="1219170">
              <a:spcBef>
                <a:spcPts val="1600"/>
              </a:spcBef>
            </a:pPr>
            <a:r>
              <a:rPr lang="en-US" sz="1600" i="1" dirty="0">
                <a:solidFill>
                  <a:srgbClr val="C00000"/>
                </a:solidFill>
                <a:latin typeface="Candara"/>
              </a:rPr>
              <a:t>This is how Acts 15 ended. </a:t>
            </a:r>
          </a:p>
        </p:txBody>
      </p:sp>
      <p:sp>
        <p:nvSpPr>
          <p:cNvPr id="3" name="TextBox 2"/>
          <p:cNvSpPr txBox="1"/>
          <p:nvPr/>
        </p:nvSpPr>
        <p:spPr>
          <a:xfrm>
            <a:off x="1320800" y="1971154"/>
            <a:ext cx="4165600" cy="2718180"/>
          </a:xfrm>
          <a:prstGeom prst="rect">
            <a:avLst/>
          </a:prstGeom>
          <a:noFill/>
        </p:spPr>
        <p:txBody>
          <a:bodyPr wrap="square" rtlCol="0">
            <a:spAutoFit/>
          </a:bodyPr>
          <a:lstStyle/>
          <a:p>
            <a:pPr defTabSz="1219170"/>
            <a:r>
              <a:rPr lang="en-US" sz="2133" dirty="0">
                <a:solidFill>
                  <a:prstClr val="white"/>
                </a:solidFill>
                <a:latin typeface="Candara"/>
              </a:rPr>
              <a:t>When the Council in Jerusalem was over, Paul and Barnabas returned to Antioch. But this would be their last mission together. A disagreement over John Mark drove a wedge between them, and when it was time for the next mission …</a:t>
            </a:r>
          </a:p>
        </p:txBody>
      </p:sp>
    </p:spTree>
    <p:extLst>
      <p:ext uri="{BB962C8B-B14F-4D97-AF65-F5344CB8AC3E}">
        <p14:creationId xmlns:p14="http://schemas.microsoft.com/office/powerpoint/2010/main" val="35365417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31" cy="5283200"/>
          </a:xfrm>
          <a:prstGeom prst="rect">
            <a:avLst/>
          </a:prstGeom>
        </p:spPr>
      </p:pic>
      <p:sp>
        <p:nvSpPr>
          <p:cNvPr id="8" name="TextBox 7"/>
          <p:cNvSpPr txBox="1"/>
          <p:nvPr/>
        </p:nvSpPr>
        <p:spPr>
          <a:xfrm>
            <a:off x="1117600" y="2453720"/>
            <a:ext cx="2844800" cy="748795"/>
          </a:xfrm>
          <a:prstGeom prst="rect">
            <a:avLst/>
          </a:prstGeom>
          <a:noFill/>
        </p:spPr>
        <p:txBody>
          <a:bodyPr wrap="square" rtlCol="0">
            <a:spAutoFit/>
          </a:bodyPr>
          <a:lstStyle/>
          <a:p>
            <a:pPr defTabSz="1219170"/>
            <a:r>
              <a:rPr lang="en-US" sz="2133" dirty="0">
                <a:solidFill>
                  <a:prstClr val="white"/>
                </a:solidFill>
                <a:latin typeface="Candara"/>
              </a:rPr>
              <a:t>So once again starting out from Antioch, </a:t>
            </a:r>
          </a:p>
        </p:txBody>
      </p:sp>
      <p:sp>
        <p:nvSpPr>
          <p:cNvPr id="9" name="Right Arrow 8"/>
          <p:cNvSpPr/>
          <p:nvPr/>
        </p:nvSpPr>
        <p:spPr>
          <a:xfrm>
            <a:off x="9347200" y="2886908"/>
            <a:ext cx="812800" cy="406400"/>
          </a:xfrm>
          <a:prstGeom prs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3109868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10" name="Right Arrow 9"/>
          <p:cNvSpPr/>
          <p:nvPr/>
        </p:nvSpPr>
        <p:spPr>
          <a:xfrm>
            <a:off x="9347200" y="2886908"/>
            <a:ext cx="812800" cy="406400"/>
          </a:xfrm>
          <a:prstGeom prs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9" name="TextBox 8"/>
          <p:cNvSpPr txBox="1"/>
          <p:nvPr/>
        </p:nvSpPr>
        <p:spPr>
          <a:xfrm>
            <a:off x="1117600" y="2453720"/>
            <a:ext cx="2844800" cy="2061718"/>
          </a:xfrm>
          <a:prstGeom prst="rect">
            <a:avLst/>
          </a:prstGeom>
          <a:noFill/>
        </p:spPr>
        <p:txBody>
          <a:bodyPr wrap="square" rtlCol="0">
            <a:spAutoFit/>
          </a:bodyPr>
          <a:lstStyle/>
          <a:p>
            <a:pPr defTabSz="1219170"/>
            <a:r>
              <a:rPr lang="en-US" sz="2133" dirty="0">
                <a:solidFill>
                  <a:prstClr val="white"/>
                </a:solidFill>
                <a:latin typeface="Candara"/>
              </a:rPr>
              <a:t>So once again starting out from Antioch, </a:t>
            </a:r>
            <a:br>
              <a:rPr lang="en-US" sz="2133" dirty="0">
                <a:solidFill>
                  <a:prstClr val="white"/>
                </a:solidFill>
                <a:latin typeface="Candara"/>
              </a:rPr>
            </a:br>
            <a:r>
              <a:rPr lang="en-US" sz="2133" dirty="0">
                <a:solidFill>
                  <a:prstClr val="white"/>
                </a:solidFill>
                <a:latin typeface="Candara"/>
              </a:rPr>
              <a:t>Paul took Silas and traveled through Syria and Cilicia …</a:t>
            </a:r>
          </a:p>
          <a:p>
            <a:pPr defTabSz="1219170"/>
            <a:endParaRPr lang="en-US" sz="2133" dirty="0">
              <a:solidFill>
                <a:prstClr val="black"/>
              </a:solidFill>
              <a:latin typeface="Candara"/>
            </a:endParaRPr>
          </a:p>
        </p:txBody>
      </p:sp>
    </p:spTree>
    <p:extLst>
      <p:ext uri="{BB962C8B-B14F-4D97-AF65-F5344CB8AC3E}">
        <p14:creationId xmlns:p14="http://schemas.microsoft.com/office/powerpoint/2010/main" val="4145858685"/>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5" name="TextBox 4"/>
          <p:cNvSpPr txBox="1"/>
          <p:nvPr/>
        </p:nvSpPr>
        <p:spPr>
          <a:xfrm>
            <a:off x="1117600" y="2453720"/>
            <a:ext cx="2844800" cy="2061718"/>
          </a:xfrm>
          <a:prstGeom prst="rect">
            <a:avLst/>
          </a:prstGeom>
          <a:noFill/>
        </p:spPr>
        <p:txBody>
          <a:bodyPr wrap="square" rtlCol="0">
            <a:spAutoFit/>
          </a:bodyPr>
          <a:lstStyle/>
          <a:p>
            <a:pPr defTabSz="1219170"/>
            <a:r>
              <a:rPr lang="en-US" sz="2133" dirty="0">
                <a:solidFill>
                  <a:prstClr val="white"/>
                </a:solidFill>
                <a:latin typeface="Candara"/>
              </a:rPr>
              <a:t>So once again starting out from Antioch, </a:t>
            </a:r>
            <a:br>
              <a:rPr lang="en-US" sz="2133" dirty="0">
                <a:solidFill>
                  <a:prstClr val="white"/>
                </a:solidFill>
                <a:latin typeface="Candara"/>
              </a:rPr>
            </a:br>
            <a:r>
              <a:rPr lang="en-US" sz="2133" dirty="0">
                <a:solidFill>
                  <a:prstClr val="white"/>
                </a:solidFill>
                <a:latin typeface="Candara"/>
              </a:rPr>
              <a:t>Paul took Silas and traveled through Syria and Cilicia …</a:t>
            </a:r>
          </a:p>
          <a:p>
            <a:pPr defTabSz="1219170"/>
            <a:endParaRPr lang="en-US" sz="2133" dirty="0">
              <a:solidFill>
                <a:prstClr val="black"/>
              </a:solidFill>
              <a:latin typeface="Candara"/>
            </a:endParaRPr>
          </a:p>
        </p:txBody>
      </p:sp>
    </p:spTree>
    <p:extLst>
      <p:ext uri="{BB962C8B-B14F-4D97-AF65-F5344CB8AC3E}">
        <p14:creationId xmlns:p14="http://schemas.microsoft.com/office/powerpoint/2010/main" val="344556125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31" cy="5283200"/>
          </a:xfrm>
          <a:prstGeom prst="rect">
            <a:avLst/>
          </a:prstGeom>
        </p:spPr>
      </p:pic>
      <p:sp>
        <p:nvSpPr>
          <p:cNvPr id="8" name="TextBox 7"/>
          <p:cNvSpPr txBox="1"/>
          <p:nvPr/>
        </p:nvSpPr>
        <p:spPr>
          <a:xfrm>
            <a:off x="1117600" y="2047320"/>
            <a:ext cx="2743200" cy="1077026"/>
          </a:xfrm>
          <a:prstGeom prst="rect">
            <a:avLst/>
          </a:prstGeom>
          <a:noFill/>
        </p:spPr>
        <p:txBody>
          <a:bodyPr wrap="square" rtlCol="0">
            <a:spAutoFit/>
          </a:bodyPr>
          <a:lstStyle/>
          <a:p>
            <a:pPr defTabSz="1219170"/>
            <a:r>
              <a:rPr lang="en-US" sz="2133" b="1" dirty="0">
                <a:solidFill>
                  <a:prstClr val="black"/>
                </a:solidFill>
                <a:latin typeface="Candara"/>
              </a:rPr>
              <a:t>Acts 16:</a:t>
            </a:r>
          </a:p>
          <a:p>
            <a:pPr defTabSz="1219170"/>
            <a:r>
              <a:rPr lang="en-US" sz="2133" baseline="30000" dirty="0">
                <a:solidFill>
                  <a:prstClr val="black"/>
                </a:solidFill>
                <a:latin typeface="Candara"/>
              </a:rPr>
              <a:t>1</a:t>
            </a:r>
            <a:r>
              <a:rPr lang="en-US" sz="2133" dirty="0">
                <a:solidFill>
                  <a:prstClr val="black"/>
                </a:solidFill>
                <a:latin typeface="Candara"/>
              </a:rPr>
              <a:t> Then came he to </a:t>
            </a:r>
            <a:r>
              <a:rPr lang="en-US" sz="2133" dirty="0" err="1">
                <a:solidFill>
                  <a:prstClr val="black"/>
                </a:solidFill>
                <a:latin typeface="Candara"/>
              </a:rPr>
              <a:t>Derbe</a:t>
            </a:r>
            <a:r>
              <a:rPr lang="en-US" sz="2133" dirty="0">
                <a:solidFill>
                  <a:prstClr val="black"/>
                </a:solidFill>
                <a:latin typeface="Candara"/>
              </a:rPr>
              <a:t> and </a:t>
            </a:r>
            <a:r>
              <a:rPr lang="en-US" sz="2133" dirty="0" err="1">
                <a:solidFill>
                  <a:prstClr val="black"/>
                </a:solidFill>
                <a:latin typeface="Candara"/>
              </a:rPr>
              <a:t>Lystra</a:t>
            </a:r>
            <a:r>
              <a:rPr lang="en-US" sz="2133" dirty="0">
                <a:solidFill>
                  <a:prstClr val="black"/>
                </a:solidFill>
                <a:latin typeface="Candara"/>
              </a:rPr>
              <a:t>:</a:t>
            </a:r>
          </a:p>
        </p:txBody>
      </p:sp>
    </p:spTree>
    <p:extLst>
      <p:ext uri="{BB962C8B-B14F-4D97-AF65-F5344CB8AC3E}">
        <p14:creationId xmlns:p14="http://schemas.microsoft.com/office/powerpoint/2010/main" val="803925283"/>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5" name="TextBox 4"/>
          <p:cNvSpPr txBox="1"/>
          <p:nvPr/>
        </p:nvSpPr>
        <p:spPr>
          <a:xfrm>
            <a:off x="1117600" y="2047321"/>
            <a:ext cx="2743200" cy="2061718"/>
          </a:xfrm>
          <a:prstGeom prst="rect">
            <a:avLst/>
          </a:prstGeom>
          <a:noFill/>
        </p:spPr>
        <p:txBody>
          <a:bodyPr wrap="square" rtlCol="0">
            <a:spAutoFit/>
          </a:bodyPr>
          <a:lstStyle/>
          <a:p>
            <a:pPr defTabSz="1219170"/>
            <a:r>
              <a:rPr lang="en-US" sz="2133" b="1" dirty="0">
                <a:solidFill>
                  <a:prstClr val="black"/>
                </a:solidFill>
                <a:latin typeface="Candara"/>
              </a:rPr>
              <a:t>Acts 16:</a:t>
            </a:r>
          </a:p>
          <a:p>
            <a:pPr defTabSz="1219170"/>
            <a:r>
              <a:rPr lang="en-US" sz="2133" baseline="30000" dirty="0">
                <a:solidFill>
                  <a:prstClr val="black"/>
                </a:solidFill>
                <a:latin typeface="Candara"/>
              </a:rPr>
              <a:t>1</a:t>
            </a:r>
            <a:r>
              <a:rPr lang="en-US" sz="2133" dirty="0">
                <a:solidFill>
                  <a:prstClr val="black"/>
                </a:solidFill>
                <a:latin typeface="Candara"/>
              </a:rPr>
              <a:t> Then came he to </a:t>
            </a:r>
            <a:r>
              <a:rPr lang="en-US" sz="2133" dirty="0" err="1">
                <a:solidFill>
                  <a:prstClr val="black"/>
                </a:solidFill>
                <a:latin typeface="Candara"/>
              </a:rPr>
              <a:t>Derbe</a:t>
            </a:r>
            <a:r>
              <a:rPr lang="en-US" sz="2133" dirty="0">
                <a:solidFill>
                  <a:prstClr val="black"/>
                </a:solidFill>
                <a:latin typeface="Candara"/>
              </a:rPr>
              <a:t> and </a:t>
            </a:r>
            <a:r>
              <a:rPr lang="en-US" sz="2133" dirty="0" err="1">
                <a:solidFill>
                  <a:prstClr val="black"/>
                </a:solidFill>
                <a:latin typeface="Candara"/>
              </a:rPr>
              <a:t>Lystra</a:t>
            </a:r>
            <a:r>
              <a:rPr lang="en-US" sz="2133" dirty="0">
                <a:solidFill>
                  <a:prstClr val="black"/>
                </a:solidFill>
                <a:latin typeface="Candara"/>
              </a:rPr>
              <a:t>:</a:t>
            </a:r>
          </a:p>
          <a:p>
            <a:pPr defTabSz="1219170"/>
            <a:r>
              <a:rPr lang="en-US" sz="2133" dirty="0">
                <a:solidFill>
                  <a:prstClr val="black"/>
                </a:solidFill>
                <a:latin typeface="Candara"/>
              </a:rPr>
              <a:t>and, behold, a certain disciple was there, named Timotheus, </a:t>
            </a:r>
          </a:p>
        </p:txBody>
      </p:sp>
    </p:spTree>
    <p:extLst>
      <p:ext uri="{BB962C8B-B14F-4D97-AF65-F5344CB8AC3E}">
        <p14:creationId xmlns:p14="http://schemas.microsoft.com/office/powerpoint/2010/main" val="12721800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320245"/>
            <a:ext cx="4470400" cy="3702873"/>
          </a:xfrm>
          <a:prstGeom prst="rect">
            <a:avLst/>
          </a:prstGeom>
          <a:noFill/>
        </p:spPr>
        <p:txBody>
          <a:bodyPr wrap="square" rtlCol="0">
            <a:spAutoFit/>
          </a:bodyPr>
          <a:lstStyle/>
          <a:p>
            <a:pPr defTabSz="1219170"/>
            <a:r>
              <a:rPr lang="en-US" sz="2133" dirty="0">
                <a:solidFill>
                  <a:prstClr val="black"/>
                </a:solidFill>
                <a:latin typeface="Candara"/>
              </a:rPr>
              <a:t>… the son of a certain woman, which was a Jewess, and believed; but his father </a:t>
            </a:r>
            <a:r>
              <a:rPr lang="en-US" sz="2133" i="1" dirty="0">
                <a:solidFill>
                  <a:prstClr val="black"/>
                </a:solidFill>
                <a:latin typeface="Candara"/>
              </a:rPr>
              <a:t>was </a:t>
            </a:r>
            <a:r>
              <a:rPr lang="en-US" sz="2133" dirty="0">
                <a:solidFill>
                  <a:prstClr val="black"/>
                </a:solidFill>
                <a:latin typeface="Candara"/>
              </a:rPr>
              <a:t>a Greek: </a:t>
            </a:r>
          </a:p>
          <a:p>
            <a:pPr defTabSz="1219170"/>
            <a:r>
              <a:rPr lang="en-US" sz="2133" baseline="30000" dirty="0">
                <a:solidFill>
                  <a:prstClr val="black"/>
                </a:solidFill>
                <a:latin typeface="Candara"/>
              </a:rPr>
              <a:t>2</a:t>
            </a:r>
            <a:r>
              <a:rPr lang="en-US" sz="2133" dirty="0">
                <a:solidFill>
                  <a:prstClr val="black"/>
                </a:solidFill>
                <a:latin typeface="Candara"/>
              </a:rPr>
              <a:t> Which was well reported of by the brethren that were at </a:t>
            </a:r>
            <a:r>
              <a:rPr lang="en-US" sz="2133" dirty="0" err="1">
                <a:solidFill>
                  <a:prstClr val="black"/>
                </a:solidFill>
                <a:latin typeface="Candara"/>
              </a:rPr>
              <a:t>Lystra</a:t>
            </a:r>
            <a:r>
              <a:rPr lang="en-US" sz="2133" dirty="0">
                <a:solidFill>
                  <a:prstClr val="black"/>
                </a:solidFill>
                <a:latin typeface="Candara"/>
              </a:rPr>
              <a:t> and </a:t>
            </a:r>
            <a:r>
              <a:rPr lang="en-US" sz="2133" dirty="0" err="1">
                <a:solidFill>
                  <a:prstClr val="black"/>
                </a:solidFill>
                <a:latin typeface="Candara"/>
              </a:rPr>
              <a:t>Iconium</a:t>
            </a:r>
            <a:r>
              <a:rPr lang="en-US" sz="2133" dirty="0">
                <a:solidFill>
                  <a:prstClr val="black"/>
                </a:solidFill>
                <a:latin typeface="Candara"/>
              </a:rPr>
              <a:t>. </a:t>
            </a:r>
          </a:p>
          <a:p>
            <a:pPr defTabSz="1219170"/>
            <a:r>
              <a:rPr lang="en-US" sz="2133" baseline="30000" dirty="0">
                <a:solidFill>
                  <a:prstClr val="black"/>
                </a:solidFill>
                <a:latin typeface="Candara"/>
              </a:rPr>
              <a:t>3</a:t>
            </a:r>
            <a:r>
              <a:rPr lang="en-US" sz="2133" dirty="0">
                <a:solidFill>
                  <a:prstClr val="black"/>
                </a:solidFill>
                <a:latin typeface="Candara"/>
              </a:rPr>
              <a:t> Him would Paul have to go forth with him; and took and circumcised him because of the Jews which were in those quarters: for they knew all that his father was a Greek. </a:t>
            </a:r>
          </a:p>
        </p:txBody>
      </p:sp>
      <p:pic>
        <p:nvPicPr>
          <p:cNvPr id="1026" name="Picture 2">
            <a:extLst>
              <a:ext uri="{FF2B5EF4-FFF2-40B4-BE49-F238E27FC236}">
                <a16:creationId xmlns:a16="http://schemas.microsoft.com/office/drawing/2014/main" id="{1F7FDBF5-E673-4965-B44D-031FF3125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051" y="644893"/>
            <a:ext cx="4851132" cy="549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21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4000" y="1483400"/>
            <a:ext cx="4572000" cy="3745384"/>
          </a:xfrm>
          <a:prstGeom prst="rect">
            <a:avLst/>
          </a:prstGeom>
          <a:noFill/>
        </p:spPr>
        <p:txBody>
          <a:bodyPr wrap="square" rtlCol="0">
            <a:spAutoFit/>
          </a:bodyPr>
          <a:lstStyle/>
          <a:p>
            <a:pPr defTabSz="1219170"/>
            <a:r>
              <a:rPr lang="en-US" sz="1867" dirty="0">
                <a:solidFill>
                  <a:srgbClr val="FFFFCC"/>
                </a:solidFill>
                <a:latin typeface="Candara"/>
              </a:rPr>
              <a:t>This might seem an odd thing to do, especially so soon after the Jerusalem Council’s ruling on circumcision. But this was not done for Timothy’s </a:t>
            </a:r>
            <a:r>
              <a:rPr lang="en-US" sz="1867" i="1" dirty="0">
                <a:solidFill>
                  <a:srgbClr val="FFFFCC"/>
                </a:solidFill>
                <a:latin typeface="Candara"/>
              </a:rPr>
              <a:t>salvation</a:t>
            </a:r>
            <a:r>
              <a:rPr lang="en-US" sz="1867" dirty="0">
                <a:solidFill>
                  <a:srgbClr val="FFFFCC"/>
                </a:solidFill>
                <a:latin typeface="Candara"/>
              </a:rPr>
              <a:t>. This was done so he could minister in the synagogues and temple of the Jews.</a:t>
            </a:r>
          </a:p>
          <a:p>
            <a:pPr defTabSz="1219170">
              <a:spcBef>
                <a:spcPts val="1600"/>
              </a:spcBef>
            </a:pPr>
            <a:r>
              <a:rPr lang="en-US" sz="1867" b="1" dirty="0">
                <a:solidFill>
                  <a:prstClr val="white"/>
                </a:solidFill>
                <a:latin typeface="Candara"/>
              </a:rPr>
              <a:t>Ezekiel 44:9:</a:t>
            </a:r>
            <a:br>
              <a:rPr lang="en-US" sz="1867" b="1" dirty="0">
                <a:solidFill>
                  <a:prstClr val="white"/>
                </a:solidFill>
                <a:latin typeface="Candara"/>
              </a:rPr>
            </a:br>
            <a:r>
              <a:rPr lang="en-US" sz="1867" dirty="0">
                <a:solidFill>
                  <a:prstClr val="white"/>
                </a:solidFill>
                <a:latin typeface="Candara"/>
              </a:rPr>
              <a:t>Thus saith the Lord GOD; No stranger, uncircumcised in heart, nor uncircumcised in flesh, shall enter into my sanctuary, of any stranger that </a:t>
            </a:r>
            <a:r>
              <a:rPr lang="en-US" sz="1867" i="1" dirty="0">
                <a:solidFill>
                  <a:prstClr val="white"/>
                </a:solidFill>
                <a:latin typeface="Candara"/>
              </a:rPr>
              <a:t>is </a:t>
            </a:r>
            <a:r>
              <a:rPr lang="en-US" sz="1867" dirty="0">
                <a:solidFill>
                  <a:prstClr val="white"/>
                </a:solidFill>
                <a:latin typeface="Candara"/>
              </a:rPr>
              <a:t>among the children of Israel.</a:t>
            </a:r>
          </a:p>
        </p:txBody>
      </p:sp>
      <p:sp>
        <p:nvSpPr>
          <p:cNvPr id="5" name="TextBox 4"/>
          <p:cNvSpPr txBox="1"/>
          <p:nvPr/>
        </p:nvSpPr>
        <p:spPr>
          <a:xfrm>
            <a:off x="1219200" y="1320245"/>
            <a:ext cx="4470400" cy="3702873"/>
          </a:xfrm>
          <a:prstGeom prst="rect">
            <a:avLst/>
          </a:prstGeom>
          <a:noFill/>
        </p:spPr>
        <p:txBody>
          <a:bodyPr wrap="square" rtlCol="0">
            <a:spAutoFit/>
          </a:bodyPr>
          <a:lstStyle/>
          <a:p>
            <a:pPr defTabSz="1219170"/>
            <a:r>
              <a:rPr lang="en-US" sz="2133" dirty="0">
                <a:solidFill>
                  <a:prstClr val="black"/>
                </a:solidFill>
                <a:latin typeface="Candara"/>
              </a:rPr>
              <a:t>… the son of a certain woman, which was a Jewess, and believed; but his father </a:t>
            </a:r>
            <a:r>
              <a:rPr lang="en-US" sz="2133" i="1" dirty="0">
                <a:solidFill>
                  <a:prstClr val="black"/>
                </a:solidFill>
                <a:latin typeface="Candara"/>
              </a:rPr>
              <a:t>was </a:t>
            </a:r>
            <a:r>
              <a:rPr lang="en-US" sz="2133" dirty="0">
                <a:solidFill>
                  <a:prstClr val="black"/>
                </a:solidFill>
                <a:latin typeface="Candara"/>
              </a:rPr>
              <a:t>a Greek: </a:t>
            </a:r>
          </a:p>
          <a:p>
            <a:pPr defTabSz="1219170"/>
            <a:r>
              <a:rPr lang="en-US" sz="2133" baseline="30000" dirty="0">
                <a:solidFill>
                  <a:prstClr val="black"/>
                </a:solidFill>
                <a:latin typeface="Candara"/>
              </a:rPr>
              <a:t>2</a:t>
            </a:r>
            <a:r>
              <a:rPr lang="en-US" sz="2133" dirty="0">
                <a:solidFill>
                  <a:prstClr val="black"/>
                </a:solidFill>
                <a:latin typeface="Candara"/>
              </a:rPr>
              <a:t> Which was well reported of by the brethren that were at </a:t>
            </a:r>
            <a:r>
              <a:rPr lang="en-US" sz="2133" dirty="0" err="1">
                <a:solidFill>
                  <a:prstClr val="black"/>
                </a:solidFill>
                <a:latin typeface="Candara"/>
              </a:rPr>
              <a:t>Lystra</a:t>
            </a:r>
            <a:r>
              <a:rPr lang="en-US" sz="2133" dirty="0">
                <a:solidFill>
                  <a:prstClr val="black"/>
                </a:solidFill>
                <a:latin typeface="Candara"/>
              </a:rPr>
              <a:t> and </a:t>
            </a:r>
            <a:r>
              <a:rPr lang="en-US" sz="2133" dirty="0" err="1">
                <a:solidFill>
                  <a:prstClr val="black"/>
                </a:solidFill>
                <a:latin typeface="Candara"/>
              </a:rPr>
              <a:t>Iconium</a:t>
            </a:r>
            <a:r>
              <a:rPr lang="en-US" sz="2133" dirty="0">
                <a:solidFill>
                  <a:prstClr val="black"/>
                </a:solidFill>
                <a:latin typeface="Candara"/>
              </a:rPr>
              <a:t>. </a:t>
            </a:r>
          </a:p>
          <a:p>
            <a:pPr defTabSz="1219170"/>
            <a:r>
              <a:rPr lang="en-US" sz="2133" baseline="30000" dirty="0">
                <a:solidFill>
                  <a:prstClr val="black"/>
                </a:solidFill>
                <a:latin typeface="Candara"/>
              </a:rPr>
              <a:t>3</a:t>
            </a:r>
            <a:r>
              <a:rPr lang="en-US" sz="2133" dirty="0">
                <a:solidFill>
                  <a:prstClr val="black"/>
                </a:solidFill>
                <a:latin typeface="Candara"/>
              </a:rPr>
              <a:t> Him would Paul have to go forth with him; and took and circumcised him because of the Jews which were in those quarters: for they knew all that his father was a Greek. </a:t>
            </a:r>
          </a:p>
        </p:txBody>
      </p:sp>
    </p:spTree>
    <p:extLst>
      <p:ext uri="{BB962C8B-B14F-4D97-AF65-F5344CB8AC3E}">
        <p14:creationId xmlns:p14="http://schemas.microsoft.com/office/powerpoint/2010/main" val="10424165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20948854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803401"/>
            <a:ext cx="4470400" cy="2718180"/>
          </a:xfrm>
          <a:prstGeom prst="rect">
            <a:avLst/>
          </a:prstGeom>
          <a:noFill/>
        </p:spPr>
        <p:txBody>
          <a:bodyPr wrap="square" rtlCol="0">
            <a:spAutoFit/>
          </a:bodyPr>
          <a:lstStyle/>
          <a:p>
            <a:pPr defTabSz="1219170"/>
            <a:r>
              <a:rPr lang="en-US" sz="2133" baseline="30000" dirty="0">
                <a:solidFill>
                  <a:prstClr val="black"/>
                </a:solidFill>
                <a:latin typeface="Candara"/>
              </a:rPr>
              <a:t>4</a:t>
            </a:r>
            <a:r>
              <a:rPr lang="en-US" sz="2133" dirty="0">
                <a:solidFill>
                  <a:prstClr val="black"/>
                </a:solidFill>
                <a:latin typeface="Candara"/>
              </a:rPr>
              <a:t> And as they went through the cities, they delivered them the decrees for to keep, that were ordained of the apostles and elders which were at Jerusalem. </a:t>
            </a:r>
          </a:p>
          <a:p>
            <a:pPr defTabSz="1219170"/>
            <a:r>
              <a:rPr lang="en-US" sz="2133" baseline="30000" dirty="0">
                <a:solidFill>
                  <a:prstClr val="black"/>
                </a:solidFill>
                <a:latin typeface="Candara"/>
              </a:rPr>
              <a:t>5</a:t>
            </a:r>
            <a:r>
              <a:rPr lang="en-US" sz="2133" dirty="0">
                <a:solidFill>
                  <a:prstClr val="black"/>
                </a:solidFill>
                <a:latin typeface="Candara"/>
              </a:rPr>
              <a:t> And so were the churches established in the faith, and increased in number daily.</a:t>
            </a:r>
          </a:p>
        </p:txBody>
      </p:sp>
      <p:pic>
        <p:nvPicPr>
          <p:cNvPr id="2050" name="Picture 2">
            <a:extLst>
              <a:ext uri="{FF2B5EF4-FFF2-40B4-BE49-F238E27FC236}">
                <a16:creationId xmlns:a16="http://schemas.microsoft.com/office/drawing/2014/main" id="{7D8C5037-BE8D-4A6F-B5C4-43BA5001D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051" y="654519"/>
            <a:ext cx="4860758" cy="551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362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31" cy="5283199"/>
          </a:xfrm>
          <a:prstGeom prst="rect">
            <a:avLst/>
          </a:prstGeom>
        </p:spPr>
      </p:pic>
      <p:sp>
        <p:nvSpPr>
          <p:cNvPr id="8" name="TextBox 7"/>
          <p:cNvSpPr txBox="1"/>
          <p:nvPr/>
        </p:nvSpPr>
        <p:spPr>
          <a:xfrm>
            <a:off x="1117600" y="1875235"/>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6</a:t>
            </a:r>
            <a:r>
              <a:rPr lang="en-US" sz="2133" dirty="0">
                <a:solidFill>
                  <a:prstClr val="black"/>
                </a:solidFill>
                <a:latin typeface="Candara"/>
              </a:rPr>
              <a:t> Now when they had gone throughout Phrygia and the region of Galatia,</a:t>
            </a:r>
          </a:p>
        </p:txBody>
      </p:sp>
    </p:spTree>
    <p:extLst>
      <p:ext uri="{BB962C8B-B14F-4D97-AF65-F5344CB8AC3E}">
        <p14:creationId xmlns:p14="http://schemas.microsoft.com/office/powerpoint/2010/main" val="2737319873"/>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8" name="TextBox 7"/>
          <p:cNvSpPr txBox="1"/>
          <p:nvPr/>
        </p:nvSpPr>
        <p:spPr>
          <a:xfrm>
            <a:off x="1117600" y="1875235"/>
            <a:ext cx="2743200" cy="1405256"/>
          </a:xfrm>
          <a:prstGeom prst="rect">
            <a:avLst/>
          </a:prstGeom>
          <a:noFill/>
        </p:spPr>
        <p:txBody>
          <a:bodyPr wrap="square" rtlCol="0">
            <a:spAutoFit/>
          </a:bodyPr>
          <a:lstStyle/>
          <a:p>
            <a:pPr defTabSz="1219170"/>
            <a:r>
              <a:rPr lang="en-US" sz="2133" baseline="30000" dirty="0">
                <a:solidFill>
                  <a:prstClr val="black"/>
                </a:solidFill>
                <a:latin typeface="Candara"/>
              </a:rPr>
              <a:t>6</a:t>
            </a:r>
            <a:r>
              <a:rPr lang="en-US" sz="2133" dirty="0">
                <a:solidFill>
                  <a:prstClr val="black"/>
                </a:solidFill>
                <a:latin typeface="Candara"/>
              </a:rPr>
              <a:t> Now when they had gone throughout Phrygia and the region of Galatia,</a:t>
            </a:r>
          </a:p>
        </p:txBody>
      </p:sp>
    </p:spTree>
    <p:extLst>
      <p:ext uri="{BB962C8B-B14F-4D97-AF65-F5344CB8AC3E}">
        <p14:creationId xmlns:p14="http://schemas.microsoft.com/office/powerpoint/2010/main" val="1212834321"/>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8" name="TextBox 7"/>
          <p:cNvSpPr txBox="1"/>
          <p:nvPr/>
        </p:nvSpPr>
        <p:spPr>
          <a:xfrm>
            <a:off x="1117600" y="1875235"/>
            <a:ext cx="2743200" cy="2718180"/>
          </a:xfrm>
          <a:prstGeom prst="rect">
            <a:avLst/>
          </a:prstGeom>
          <a:noFill/>
        </p:spPr>
        <p:txBody>
          <a:bodyPr wrap="square" rtlCol="0">
            <a:spAutoFit/>
          </a:bodyPr>
          <a:lstStyle/>
          <a:p>
            <a:pPr defTabSz="1219170"/>
            <a:r>
              <a:rPr lang="en-US" sz="2133" baseline="30000" dirty="0">
                <a:solidFill>
                  <a:prstClr val="black"/>
                </a:solidFill>
                <a:latin typeface="Candara"/>
              </a:rPr>
              <a:t>6</a:t>
            </a:r>
            <a:r>
              <a:rPr lang="en-US" sz="2133" dirty="0">
                <a:solidFill>
                  <a:prstClr val="black"/>
                </a:solidFill>
                <a:latin typeface="Candara"/>
              </a:rPr>
              <a:t> Now when they had gone throughout Phrygia and the region of Galatia, </a:t>
            </a:r>
            <a:br>
              <a:rPr lang="en-US" sz="2133" dirty="0">
                <a:solidFill>
                  <a:prstClr val="black"/>
                </a:solidFill>
                <a:latin typeface="Candara"/>
              </a:rPr>
            </a:br>
            <a:r>
              <a:rPr lang="en-US" sz="2133" dirty="0">
                <a:solidFill>
                  <a:prstClr val="black"/>
                </a:solidFill>
                <a:latin typeface="Candara"/>
              </a:rPr>
              <a:t>and were forbidden of the Holy Ghost to preach the word in Asia, </a:t>
            </a:r>
          </a:p>
        </p:txBody>
      </p:sp>
      <p:sp>
        <p:nvSpPr>
          <p:cNvPr id="3" name="Notched Right Arrow 2"/>
          <p:cNvSpPr/>
          <p:nvPr/>
        </p:nvSpPr>
        <p:spPr>
          <a:xfrm>
            <a:off x="7112000" y="2413000"/>
            <a:ext cx="304800" cy="203200"/>
          </a:xfrm>
          <a:prstGeom prst="notch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25188005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1"/>
            <a:ext cx="6761829" cy="5283199"/>
          </a:xfrm>
          <a:prstGeom prst="rect">
            <a:avLst/>
          </a:prstGeom>
        </p:spPr>
      </p:pic>
      <p:sp>
        <p:nvSpPr>
          <p:cNvPr id="8" name="TextBox 7"/>
          <p:cNvSpPr txBox="1"/>
          <p:nvPr/>
        </p:nvSpPr>
        <p:spPr>
          <a:xfrm>
            <a:off x="1117600" y="1875235"/>
            <a:ext cx="2743200" cy="748795"/>
          </a:xfrm>
          <a:prstGeom prst="rect">
            <a:avLst/>
          </a:prstGeom>
          <a:noFill/>
        </p:spPr>
        <p:txBody>
          <a:bodyPr wrap="square" rtlCol="0">
            <a:spAutoFit/>
          </a:bodyPr>
          <a:lstStyle/>
          <a:p>
            <a:pPr defTabSz="1219170"/>
            <a:r>
              <a:rPr lang="en-US" sz="2133" baseline="30000" dirty="0">
                <a:solidFill>
                  <a:prstClr val="black"/>
                </a:solidFill>
                <a:latin typeface="Candara"/>
              </a:rPr>
              <a:t>7</a:t>
            </a:r>
            <a:r>
              <a:rPr lang="en-US" sz="2133" dirty="0">
                <a:solidFill>
                  <a:prstClr val="black"/>
                </a:solidFill>
                <a:latin typeface="Candara"/>
              </a:rPr>
              <a:t> After they were come to </a:t>
            </a:r>
            <a:r>
              <a:rPr lang="en-US" sz="2133" dirty="0" err="1">
                <a:solidFill>
                  <a:prstClr val="black"/>
                </a:solidFill>
                <a:latin typeface="Candara"/>
              </a:rPr>
              <a:t>Mysia</a:t>
            </a:r>
            <a:r>
              <a:rPr lang="en-US" sz="2133" dirty="0">
                <a:solidFill>
                  <a:prstClr val="black"/>
                </a:solidFill>
                <a:latin typeface="Candara"/>
              </a:rPr>
              <a:t>, </a:t>
            </a:r>
          </a:p>
        </p:txBody>
      </p:sp>
    </p:spTree>
    <p:extLst>
      <p:ext uri="{BB962C8B-B14F-4D97-AF65-F5344CB8AC3E}">
        <p14:creationId xmlns:p14="http://schemas.microsoft.com/office/powerpoint/2010/main" val="392328315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8" name="TextBox 7"/>
          <p:cNvSpPr txBox="1"/>
          <p:nvPr/>
        </p:nvSpPr>
        <p:spPr>
          <a:xfrm>
            <a:off x="1117600" y="1875235"/>
            <a:ext cx="2743200" cy="2061718"/>
          </a:xfrm>
          <a:prstGeom prst="rect">
            <a:avLst/>
          </a:prstGeom>
          <a:noFill/>
        </p:spPr>
        <p:txBody>
          <a:bodyPr wrap="square" rtlCol="0">
            <a:spAutoFit/>
          </a:bodyPr>
          <a:lstStyle/>
          <a:p>
            <a:pPr defTabSz="1219170"/>
            <a:r>
              <a:rPr lang="en-US" sz="2133" baseline="30000" dirty="0">
                <a:solidFill>
                  <a:prstClr val="black"/>
                </a:solidFill>
                <a:latin typeface="Candara"/>
              </a:rPr>
              <a:t>7</a:t>
            </a:r>
            <a:r>
              <a:rPr lang="en-US" sz="2133" dirty="0">
                <a:solidFill>
                  <a:prstClr val="black"/>
                </a:solidFill>
                <a:latin typeface="Candara"/>
              </a:rPr>
              <a:t> After they were come to </a:t>
            </a:r>
            <a:r>
              <a:rPr lang="en-US" sz="2133" dirty="0" err="1">
                <a:solidFill>
                  <a:prstClr val="black"/>
                </a:solidFill>
                <a:latin typeface="Candara"/>
              </a:rPr>
              <a:t>Mysia</a:t>
            </a:r>
            <a:r>
              <a:rPr lang="en-US" sz="2133" dirty="0">
                <a:solidFill>
                  <a:prstClr val="black"/>
                </a:solidFill>
                <a:latin typeface="Candara"/>
              </a:rPr>
              <a:t>, </a:t>
            </a:r>
          </a:p>
          <a:p>
            <a:pPr defTabSz="1219170"/>
            <a:r>
              <a:rPr lang="en-US" sz="2133" dirty="0">
                <a:solidFill>
                  <a:prstClr val="black"/>
                </a:solidFill>
                <a:latin typeface="Candara"/>
              </a:rPr>
              <a:t>they assayed to go into Bithynia: but the Spirit suffered them not. </a:t>
            </a:r>
          </a:p>
        </p:txBody>
      </p:sp>
      <p:sp>
        <p:nvSpPr>
          <p:cNvPr id="5" name="Notched Right Arrow 4"/>
          <p:cNvSpPr/>
          <p:nvPr/>
        </p:nvSpPr>
        <p:spPr>
          <a:xfrm>
            <a:off x="7518400" y="1803400"/>
            <a:ext cx="304800" cy="203200"/>
          </a:xfrm>
          <a:prstGeom prst="notch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628519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0"/>
            <a:ext cx="6761828" cy="5283197"/>
          </a:xfrm>
          <a:prstGeom prst="rect">
            <a:avLst/>
          </a:prstGeom>
        </p:spPr>
      </p:pic>
      <p:sp>
        <p:nvSpPr>
          <p:cNvPr id="5" name="TextBox 4"/>
          <p:cNvSpPr txBox="1"/>
          <p:nvPr/>
        </p:nvSpPr>
        <p:spPr>
          <a:xfrm>
            <a:off x="1117600" y="1875235"/>
            <a:ext cx="2743200" cy="2061718"/>
          </a:xfrm>
          <a:prstGeom prst="rect">
            <a:avLst/>
          </a:prstGeom>
          <a:noFill/>
        </p:spPr>
        <p:txBody>
          <a:bodyPr wrap="square" rtlCol="0">
            <a:spAutoFit/>
          </a:bodyPr>
          <a:lstStyle/>
          <a:p>
            <a:pPr defTabSz="1219170"/>
            <a:endParaRPr lang="en-US" sz="2133" dirty="0">
              <a:solidFill>
                <a:prstClr val="white"/>
              </a:solidFill>
              <a:latin typeface="Candara"/>
            </a:endParaRPr>
          </a:p>
          <a:p>
            <a:pPr defTabSz="1219170"/>
            <a:r>
              <a:rPr lang="en-US" sz="2133" dirty="0">
                <a:solidFill>
                  <a:prstClr val="white"/>
                </a:solidFill>
                <a:latin typeface="Candara"/>
              </a:rPr>
              <a:t>Looking at the map we see that the Spirit forbid them to journey either to the north or to the south.</a:t>
            </a:r>
          </a:p>
        </p:txBody>
      </p:sp>
    </p:spTree>
    <p:extLst>
      <p:ext uri="{BB962C8B-B14F-4D97-AF65-F5344CB8AC3E}">
        <p14:creationId xmlns:p14="http://schemas.microsoft.com/office/powerpoint/2010/main" val="326568978"/>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1" y="792481"/>
            <a:ext cx="6761828" cy="5283196"/>
          </a:xfrm>
          <a:prstGeom prst="rect">
            <a:avLst/>
          </a:prstGeom>
        </p:spPr>
      </p:pic>
      <p:sp>
        <p:nvSpPr>
          <p:cNvPr id="5" name="TextBox 4"/>
          <p:cNvSpPr txBox="1"/>
          <p:nvPr/>
        </p:nvSpPr>
        <p:spPr>
          <a:xfrm>
            <a:off x="1117600" y="1875235"/>
            <a:ext cx="2743200" cy="2061718"/>
          </a:xfrm>
          <a:prstGeom prst="rect">
            <a:avLst/>
          </a:prstGeom>
          <a:noFill/>
        </p:spPr>
        <p:txBody>
          <a:bodyPr wrap="square" rtlCol="0">
            <a:spAutoFit/>
          </a:bodyPr>
          <a:lstStyle/>
          <a:p>
            <a:pPr defTabSz="1219170"/>
            <a:endParaRPr lang="en-US" sz="2133" dirty="0">
              <a:solidFill>
                <a:prstClr val="white"/>
              </a:solidFill>
              <a:latin typeface="Candara"/>
            </a:endParaRPr>
          </a:p>
          <a:p>
            <a:pPr defTabSz="1219170"/>
            <a:r>
              <a:rPr lang="en-US" sz="2133" dirty="0">
                <a:solidFill>
                  <a:prstClr val="white"/>
                </a:solidFill>
                <a:latin typeface="Candara"/>
              </a:rPr>
              <a:t>Looking at the map we see that the Spirit forbid them to journey either to the north or to the south.</a:t>
            </a:r>
          </a:p>
        </p:txBody>
      </p:sp>
    </p:spTree>
    <p:extLst>
      <p:ext uri="{BB962C8B-B14F-4D97-AF65-F5344CB8AC3E}">
        <p14:creationId xmlns:p14="http://schemas.microsoft.com/office/powerpoint/2010/main" val="4211650832"/>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sp>
        <p:nvSpPr>
          <p:cNvPr id="5" name="TextBox 4"/>
          <p:cNvSpPr txBox="1"/>
          <p:nvPr/>
        </p:nvSpPr>
        <p:spPr>
          <a:xfrm>
            <a:off x="4673600" y="1050528"/>
            <a:ext cx="6502400" cy="4544064"/>
          </a:xfrm>
          <a:prstGeom prst="rect">
            <a:avLst/>
          </a:prstGeom>
          <a:noFill/>
        </p:spPr>
        <p:txBody>
          <a:bodyPr wrap="square" rtlCol="0">
            <a:spAutoFit/>
          </a:bodyPr>
          <a:lstStyle/>
          <a:p>
            <a:pPr defTabSz="1219170"/>
            <a:r>
              <a:rPr lang="en-US" sz="2133" dirty="0">
                <a:solidFill>
                  <a:srgbClr val="FFFFCC"/>
                </a:solidFill>
                <a:latin typeface="Candara"/>
              </a:rPr>
              <a:t>Paul did not minister in places he wished to go when:</a:t>
            </a:r>
          </a:p>
          <a:p>
            <a:pPr marL="457189" indent="-457189" defTabSz="1219170">
              <a:spcBef>
                <a:spcPts val="800"/>
              </a:spcBef>
              <a:buFontTx/>
              <a:buAutoNum type="arabicParenR"/>
            </a:pPr>
            <a:r>
              <a:rPr lang="en-US" sz="2133" dirty="0">
                <a:solidFill>
                  <a:srgbClr val="FFFFCC"/>
                </a:solidFill>
                <a:latin typeface="Candara"/>
              </a:rPr>
              <a:t>The Holy Spirit redirected him (as we just read), or</a:t>
            </a:r>
          </a:p>
          <a:p>
            <a:pPr marL="457189" indent="-457189" defTabSz="1219170">
              <a:buFontTx/>
              <a:buAutoNum type="arabicParenR"/>
            </a:pPr>
            <a:r>
              <a:rPr lang="en-US" sz="2133" dirty="0">
                <a:solidFill>
                  <a:srgbClr val="FFFFCC"/>
                </a:solidFill>
                <a:latin typeface="Candara"/>
              </a:rPr>
              <a:t>Satan hindered him.</a:t>
            </a:r>
            <a:endParaRPr lang="en-US" sz="2400" dirty="0">
              <a:solidFill>
                <a:prstClr val="black"/>
              </a:solidFill>
              <a:latin typeface="Candara"/>
            </a:endParaRPr>
          </a:p>
          <a:p>
            <a:pPr defTabSz="1219170">
              <a:spcBef>
                <a:spcPts val="1600"/>
              </a:spcBef>
            </a:pPr>
            <a:r>
              <a:rPr lang="en-US" sz="2133" b="1" dirty="0">
                <a:solidFill>
                  <a:prstClr val="white"/>
                </a:solidFill>
                <a:latin typeface="Candara"/>
              </a:rPr>
              <a:t>1 Thessalonians 2:17-18: </a:t>
            </a:r>
          </a:p>
          <a:p>
            <a:pPr defTabSz="1219170"/>
            <a:r>
              <a:rPr lang="en-US" sz="2133" baseline="30000" dirty="0">
                <a:solidFill>
                  <a:prstClr val="white"/>
                </a:solidFill>
                <a:latin typeface="Candara"/>
              </a:rPr>
              <a:t>17</a:t>
            </a:r>
            <a:r>
              <a:rPr lang="en-US" sz="2133" dirty="0">
                <a:solidFill>
                  <a:prstClr val="white"/>
                </a:solidFill>
                <a:latin typeface="Candara"/>
              </a:rPr>
              <a:t> But we, brethren, being taken from you for a short time in presence, not in heart, </a:t>
            </a:r>
            <a:r>
              <a:rPr lang="en-US" sz="2133" dirty="0" err="1">
                <a:solidFill>
                  <a:prstClr val="white"/>
                </a:solidFill>
                <a:latin typeface="Candara"/>
              </a:rPr>
              <a:t>endeavoured</a:t>
            </a:r>
            <a:r>
              <a:rPr lang="en-US" sz="2133" dirty="0">
                <a:solidFill>
                  <a:prstClr val="white"/>
                </a:solidFill>
                <a:latin typeface="Candara"/>
              </a:rPr>
              <a:t> the more abundantly to see your face with great desire.  </a:t>
            </a:r>
          </a:p>
          <a:p>
            <a:pPr defTabSz="1219170"/>
            <a:r>
              <a:rPr lang="en-US" sz="2133" baseline="30000" dirty="0">
                <a:solidFill>
                  <a:prstClr val="white"/>
                </a:solidFill>
                <a:latin typeface="Candara"/>
              </a:rPr>
              <a:t>18</a:t>
            </a:r>
            <a:r>
              <a:rPr lang="en-US" sz="2133" dirty="0">
                <a:solidFill>
                  <a:prstClr val="white"/>
                </a:solidFill>
                <a:latin typeface="Candara"/>
              </a:rPr>
              <a:t> Wherefore we would have come unto you, even I Paul, once and again; but Satan hindered us. </a:t>
            </a:r>
          </a:p>
          <a:p>
            <a:pPr defTabSz="1219170">
              <a:spcBef>
                <a:spcPts val="1600"/>
              </a:spcBef>
            </a:pPr>
            <a:r>
              <a:rPr lang="en-US" sz="2133" dirty="0">
                <a:solidFill>
                  <a:srgbClr val="FFFFCC"/>
                </a:solidFill>
                <a:latin typeface="Candara"/>
              </a:rPr>
              <a:t>A successful missionary must discern the difference between his own thoughts, the urging of the Holy Spirt, and interference from Satan.</a:t>
            </a:r>
          </a:p>
        </p:txBody>
      </p:sp>
      <p:sp>
        <p:nvSpPr>
          <p:cNvPr id="7" name="TextBox 6"/>
          <p:cNvSpPr txBox="1"/>
          <p:nvPr/>
        </p:nvSpPr>
        <p:spPr>
          <a:xfrm>
            <a:off x="1117600" y="1875235"/>
            <a:ext cx="2743200" cy="2061718"/>
          </a:xfrm>
          <a:prstGeom prst="rect">
            <a:avLst/>
          </a:prstGeom>
          <a:noFill/>
        </p:spPr>
        <p:txBody>
          <a:bodyPr wrap="square" rtlCol="0">
            <a:spAutoFit/>
          </a:bodyPr>
          <a:lstStyle/>
          <a:p>
            <a:pPr defTabSz="1219170"/>
            <a:endParaRPr lang="en-US" sz="2133" dirty="0">
              <a:solidFill>
                <a:prstClr val="white"/>
              </a:solidFill>
              <a:latin typeface="Candara"/>
            </a:endParaRPr>
          </a:p>
          <a:p>
            <a:pPr defTabSz="1219170"/>
            <a:r>
              <a:rPr lang="en-US" sz="2133" dirty="0">
                <a:solidFill>
                  <a:prstClr val="white"/>
                </a:solidFill>
                <a:latin typeface="Candara"/>
              </a:rPr>
              <a:t>Looking at the map we see that the Spirit forbid them to journey either to the north or to the south.</a:t>
            </a:r>
          </a:p>
        </p:txBody>
      </p:sp>
    </p:spTree>
    <p:extLst>
      <p:ext uri="{BB962C8B-B14F-4D97-AF65-F5344CB8AC3E}">
        <p14:creationId xmlns:p14="http://schemas.microsoft.com/office/powerpoint/2010/main" val="1902724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905001"/>
            <a:ext cx="2438400" cy="461665"/>
          </a:xfrm>
          <a:prstGeom prst="rect">
            <a:avLst/>
          </a:prstGeom>
          <a:noFill/>
        </p:spPr>
        <p:txBody>
          <a:bodyPr wrap="square" rtlCol="0">
            <a:spAutoFit/>
          </a:bodyPr>
          <a:lstStyle/>
          <a:p>
            <a:pPr defTabSz="1219170"/>
            <a:endParaRPr lang="en-US" sz="2400" dirty="0">
              <a:solidFill>
                <a:prstClr val="black"/>
              </a:solidFill>
              <a:latin typeface="Candar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792480"/>
            <a:ext cx="6761829" cy="5283197"/>
          </a:xfrm>
          <a:prstGeom prst="rect">
            <a:avLst/>
          </a:prstGeom>
        </p:spPr>
      </p:pic>
      <p:sp>
        <p:nvSpPr>
          <p:cNvPr id="5" name="TextBox 4"/>
          <p:cNvSpPr txBox="1"/>
          <p:nvPr/>
        </p:nvSpPr>
        <p:spPr>
          <a:xfrm>
            <a:off x="1117600" y="1875235"/>
            <a:ext cx="2743200" cy="1077026"/>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And they passing by </a:t>
            </a:r>
            <a:r>
              <a:rPr lang="en-US" sz="2133" dirty="0" err="1">
                <a:solidFill>
                  <a:prstClr val="black"/>
                </a:solidFill>
                <a:latin typeface="Candara"/>
              </a:rPr>
              <a:t>Mysia</a:t>
            </a:r>
            <a:r>
              <a:rPr lang="en-US" sz="2133" dirty="0">
                <a:solidFill>
                  <a:prstClr val="black"/>
                </a:solidFill>
                <a:latin typeface="Candara"/>
              </a:rPr>
              <a:t> came down to Troas.</a:t>
            </a:r>
          </a:p>
        </p:txBody>
      </p:sp>
    </p:spTree>
    <p:extLst>
      <p:ext uri="{BB962C8B-B14F-4D97-AF65-F5344CB8AC3E}">
        <p14:creationId xmlns:p14="http://schemas.microsoft.com/office/powerpoint/2010/main" val="2787582324"/>
      </p:ext>
    </p:extLst>
  </p:cSld>
  <p:clrMapOvr>
    <a:masterClrMapping/>
  </p:clrMapOvr>
  <p:transition spd="med">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rgbClr val="FF0000"/>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theme>
</file>

<file path=ppt/theme/theme1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1800"/>
          </a:spcBef>
          <a:defRPr sz="2800"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1800"/>
          </a:spcBef>
          <a:defRPr sz="2800"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1766</TotalTime>
  <Words>43896</Words>
  <Application>Microsoft Office PowerPoint</Application>
  <PresentationFormat>Widescreen</PresentationFormat>
  <Paragraphs>1574</Paragraphs>
  <Slides>275</Slides>
  <Notes>186</Notes>
  <HiddenSlides>0</HiddenSlides>
  <MMClips>0</MMClips>
  <ScaleCrop>false</ScaleCrop>
  <HeadingPairs>
    <vt:vector size="6" baseType="variant">
      <vt:variant>
        <vt:lpstr>Fonts Used</vt:lpstr>
      </vt:variant>
      <vt:variant>
        <vt:i4>22</vt:i4>
      </vt:variant>
      <vt:variant>
        <vt:lpstr>Theme</vt:lpstr>
      </vt:variant>
      <vt:variant>
        <vt:i4>13</vt:i4>
      </vt:variant>
      <vt:variant>
        <vt:lpstr>Slide Titles</vt:lpstr>
      </vt:variant>
      <vt:variant>
        <vt:i4>275</vt:i4>
      </vt:variant>
    </vt:vector>
  </HeadingPairs>
  <TitlesOfParts>
    <vt:vector size="310" baseType="lpstr">
      <vt:lpstr>Algerian</vt:lpstr>
      <vt:lpstr>Arial</vt:lpstr>
      <vt:lpstr>Avenir Next LT Pro Light</vt:lpstr>
      <vt:lpstr>Bookman Old Style</vt:lpstr>
      <vt:lpstr>Broadway</vt:lpstr>
      <vt:lpstr>Calibri</vt:lpstr>
      <vt:lpstr>Calibri Light</vt:lpstr>
      <vt:lpstr>Calligrapher</vt:lpstr>
      <vt:lpstr>Candara</vt:lpstr>
      <vt:lpstr>Franklin Gothic Book</vt:lpstr>
      <vt:lpstr>Franklin Gothic Demi</vt:lpstr>
      <vt:lpstr>Franklin Gothic Heavy</vt:lpstr>
      <vt:lpstr>Impact</vt:lpstr>
      <vt:lpstr>Open Sans</vt:lpstr>
      <vt:lpstr>Ravie</vt:lpstr>
      <vt:lpstr>Rockwell Nova Light</vt:lpstr>
      <vt:lpstr>Script MT Bold</vt:lpstr>
      <vt:lpstr>Stencil</vt:lpstr>
      <vt:lpstr>Symbol</vt:lpstr>
      <vt:lpstr>Times New Roman</vt:lpstr>
      <vt:lpstr>Wingdings</vt:lpstr>
      <vt:lpstr>Wingdings 2</vt:lpstr>
      <vt:lpstr>LeafVTI</vt:lpstr>
      <vt:lpstr>Waveform</vt:lpstr>
      <vt:lpstr>TS102011664</vt:lpstr>
      <vt:lpstr>5_Office Theme</vt:lpstr>
      <vt:lpstr>DividendVTI</vt:lpstr>
      <vt:lpstr>Blush</vt:lpstr>
      <vt:lpstr>1_Waveform</vt:lpstr>
      <vt:lpstr>Office Theme</vt:lpstr>
      <vt:lpstr>ppt43EE</vt:lpstr>
      <vt:lpstr>1_Office Theme</vt:lpstr>
      <vt:lpstr>3_Office Theme</vt:lpstr>
      <vt:lpstr>4_Office Theme</vt:lpstr>
      <vt:lpstr>6_Office Theme</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ACTS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16:1 - 40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17:1 –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274</cp:revision>
  <dcterms:created xsi:type="dcterms:W3CDTF">2020-10-11T08:34:09Z</dcterms:created>
  <dcterms:modified xsi:type="dcterms:W3CDTF">2021-11-04T23:07:00Z</dcterms:modified>
</cp:coreProperties>
</file>