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763" r:id="rId3"/>
    <p:sldMasterId id="2147483778" r:id="rId4"/>
    <p:sldMasterId id="2147483810" r:id="rId5"/>
    <p:sldMasterId id="2147483834" r:id="rId6"/>
    <p:sldMasterId id="2147483896" r:id="rId7"/>
    <p:sldMasterId id="2147483908" r:id="rId8"/>
    <p:sldMasterId id="2147483920" r:id="rId9"/>
    <p:sldMasterId id="2147483956" r:id="rId10"/>
    <p:sldMasterId id="2147483979" r:id="rId11"/>
    <p:sldMasterId id="2147483994" r:id="rId12"/>
    <p:sldMasterId id="2147484059" r:id="rId13"/>
  </p:sldMasterIdLst>
  <p:notesMasterIdLst>
    <p:notesMasterId r:id="rId248"/>
  </p:notesMasterIdLst>
  <p:sldIdLst>
    <p:sldId id="256" r:id="rId14"/>
    <p:sldId id="5018" r:id="rId15"/>
    <p:sldId id="5019" r:id="rId16"/>
    <p:sldId id="4684" r:id="rId17"/>
    <p:sldId id="5021" r:id="rId18"/>
    <p:sldId id="5022" r:id="rId19"/>
    <p:sldId id="5023" r:id="rId20"/>
    <p:sldId id="5024" r:id="rId21"/>
    <p:sldId id="5215" r:id="rId22"/>
    <p:sldId id="5026" r:id="rId23"/>
    <p:sldId id="5027" r:id="rId24"/>
    <p:sldId id="5028" r:id="rId25"/>
    <p:sldId id="5029" r:id="rId26"/>
    <p:sldId id="5030" r:id="rId27"/>
    <p:sldId id="5031" r:id="rId28"/>
    <p:sldId id="5032" r:id="rId29"/>
    <p:sldId id="5033" r:id="rId30"/>
    <p:sldId id="5034" r:id="rId31"/>
    <p:sldId id="5035" r:id="rId32"/>
    <p:sldId id="5036" r:id="rId33"/>
    <p:sldId id="5037" r:id="rId34"/>
    <p:sldId id="5038" r:id="rId35"/>
    <p:sldId id="5039" r:id="rId36"/>
    <p:sldId id="5040" r:id="rId37"/>
    <p:sldId id="5041" r:id="rId38"/>
    <p:sldId id="5042" r:id="rId39"/>
    <p:sldId id="5043" r:id="rId40"/>
    <p:sldId id="5044" r:id="rId41"/>
    <p:sldId id="5045" r:id="rId42"/>
    <p:sldId id="5046" r:id="rId43"/>
    <p:sldId id="5047" r:id="rId44"/>
    <p:sldId id="5048" r:id="rId45"/>
    <p:sldId id="5049" r:id="rId46"/>
    <p:sldId id="5050" r:id="rId47"/>
    <p:sldId id="5051" r:id="rId48"/>
    <p:sldId id="5052" r:id="rId49"/>
    <p:sldId id="5053" r:id="rId50"/>
    <p:sldId id="5054" r:id="rId51"/>
    <p:sldId id="5055" r:id="rId52"/>
    <p:sldId id="5056" r:id="rId53"/>
    <p:sldId id="5057" r:id="rId54"/>
    <p:sldId id="5058" r:id="rId55"/>
    <p:sldId id="5059" r:id="rId56"/>
    <p:sldId id="5060" r:id="rId57"/>
    <p:sldId id="5061" r:id="rId58"/>
    <p:sldId id="5062" r:id="rId59"/>
    <p:sldId id="5063" r:id="rId60"/>
    <p:sldId id="5064" r:id="rId61"/>
    <p:sldId id="5065" r:id="rId62"/>
    <p:sldId id="5066" r:id="rId63"/>
    <p:sldId id="4922" r:id="rId64"/>
    <p:sldId id="4794" r:id="rId65"/>
    <p:sldId id="4795" r:id="rId66"/>
    <p:sldId id="4999" r:id="rId67"/>
    <p:sldId id="4796" r:id="rId68"/>
    <p:sldId id="4930" r:id="rId69"/>
    <p:sldId id="4797" r:id="rId70"/>
    <p:sldId id="4798" r:id="rId71"/>
    <p:sldId id="4799" r:id="rId72"/>
    <p:sldId id="4800" r:id="rId73"/>
    <p:sldId id="1245" r:id="rId74"/>
    <p:sldId id="1260" r:id="rId75"/>
    <p:sldId id="4931" r:id="rId76"/>
    <p:sldId id="4932" r:id="rId77"/>
    <p:sldId id="4801" r:id="rId78"/>
    <p:sldId id="4933" r:id="rId79"/>
    <p:sldId id="4802" r:id="rId80"/>
    <p:sldId id="4803" r:id="rId81"/>
    <p:sldId id="4804" r:id="rId82"/>
    <p:sldId id="4805" r:id="rId83"/>
    <p:sldId id="1281" r:id="rId84"/>
    <p:sldId id="4806" r:id="rId85"/>
    <p:sldId id="4807" r:id="rId86"/>
    <p:sldId id="4808" r:id="rId87"/>
    <p:sldId id="4934" r:id="rId88"/>
    <p:sldId id="1283" r:id="rId89"/>
    <p:sldId id="4809" r:id="rId90"/>
    <p:sldId id="4810" r:id="rId91"/>
    <p:sldId id="5009" r:id="rId92"/>
    <p:sldId id="5000" r:id="rId93"/>
    <p:sldId id="4935" r:id="rId94"/>
    <p:sldId id="1262" r:id="rId95"/>
    <p:sldId id="4936" r:id="rId96"/>
    <p:sldId id="4937" r:id="rId97"/>
    <p:sldId id="4938" r:id="rId98"/>
    <p:sldId id="1253" r:id="rId99"/>
    <p:sldId id="4939" r:id="rId100"/>
    <p:sldId id="4940" r:id="rId101"/>
    <p:sldId id="4941" r:id="rId102"/>
    <p:sldId id="4942" r:id="rId103"/>
    <p:sldId id="4943" r:id="rId104"/>
    <p:sldId id="4944" r:id="rId105"/>
    <p:sldId id="1284" r:id="rId106"/>
    <p:sldId id="4945" r:id="rId107"/>
    <p:sldId id="4946" r:id="rId108"/>
    <p:sldId id="4947" r:id="rId109"/>
    <p:sldId id="4948" r:id="rId110"/>
    <p:sldId id="4949" r:id="rId111"/>
    <p:sldId id="1264" r:id="rId112"/>
    <p:sldId id="1256" r:id="rId113"/>
    <p:sldId id="1265" r:id="rId114"/>
    <p:sldId id="4950" r:id="rId115"/>
    <p:sldId id="1287" r:id="rId116"/>
    <p:sldId id="4951" r:id="rId117"/>
    <p:sldId id="4952" r:id="rId118"/>
    <p:sldId id="4953" r:id="rId119"/>
    <p:sldId id="1291" r:id="rId120"/>
    <p:sldId id="1239" r:id="rId121"/>
    <p:sldId id="1289" r:id="rId122"/>
    <p:sldId id="5001" r:id="rId123"/>
    <p:sldId id="1267" r:id="rId124"/>
    <p:sldId id="1269" r:id="rId125"/>
    <p:sldId id="1268" r:id="rId126"/>
    <p:sldId id="1270" r:id="rId127"/>
    <p:sldId id="1271" r:id="rId128"/>
    <p:sldId id="4954" r:id="rId129"/>
    <p:sldId id="1241" r:id="rId130"/>
    <p:sldId id="1274" r:id="rId131"/>
    <p:sldId id="4955" r:id="rId132"/>
    <p:sldId id="1276" r:id="rId133"/>
    <p:sldId id="4956" r:id="rId134"/>
    <p:sldId id="1288" r:id="rId135"/>
    <p:sldId id="1243" r:id="rId136"/>
    <p:sldId id="4957" r:id="rId137"/>
    <p:sldId id="4958" r:id="rId138"/>
    <p:sldId id="5067" r:id="rId139"/>
    <p:sldId id="355" r:id="rId140"/>
    <p:sldId id="356" r:id="rId141"/>
    <p:sldId id="401" r:id="rId142"/>
    <p:sldId id="358" r:id="rId143"/>
    <p:sldId id="359" r:id="rId144"/>
    <p:sldId id="5158" r:id="rId145"/>
    <p:sldId id="360" r:id="rId146"/>
    <p:sldId id="5157" r:id="rId147"/>
    <p:sldId id="361" r:id="rId148"/>
    <p:sldId id="362" r:id="rId149"/>
    <p:sldId id="363" r:id="rId150"/>
    <p:sldId id="364" r:id="rId151"/>
    <p:sldId id="365" r:id="rId152"/>
    <p:sldId id="5160" r:id="rId153"/>
    <p:sldId id="5163" r:id="rId154"/>
    <p:sldId id="5162" r:id="rId155"/>
    <p:sldId id="5161" r:id="rId156"/>
    <p:sldId id="5072" r:id="rId157"/>
    <p:sldId id="366" r:id="rId158"/>
    <p:sldId id="5076" r:id="rId159"/>
    <p:sldId id="5074" r:id="rId160"/>
    <p:sldId id="5075" r:id="rId161"/>
    <p:sldId id="367" r:id="rId162"/>
    <p:sldId id="5167" r:id="rId163"/>
    <p:sldId id="5231" r:id="rId164"/>
    <p:sldId id="5232" r:id="rId165"/>
    <p:sldId id="5234" r:id="rId166"/>
    <p:sldId id="5233" r:id="rId167"/>
    <p:sldId id="5166" r:id="rId168"/>
    <p:sldId id="5165" r:id="rId169"/>
    <p:sldId id="5164" r:id="rId170"/>
    <p:sldId id="5170" r:id="rId171"/>
    <p:sldId id="368" r:id="rId172"/>
    <p:sldId id="369" r:id="rId173"/>
    <p:sldId id="370" r:id="rId174"/>
    <p:sldId id="371" r:id="rId175"/>
    <p:sldId id="372" r:id="rId176"/>
    <p:sldId id="373" r:id="rId177"/>
    <p:sldId id="374" r:id="rId178"/>
    <p:sldId id="375" r:id="rId179"/>
    <p:sldId id="5169" r:id="rId180"/>
    <p:sldId id="5168" r:id="rId181"/>
    <p:sldId id="5172" r:id="rId182"/>
    <p:sldId id="377" r:id="rId183"/>
    <p:sldId id="5171" r:id="rId184"/>
    <p:sldId id="5173" r:id="rId185"/>
    <p:sldId id="5177" r:id="rId186"/>
    <p:sldId id="376" r:id="rId187"/>
    <p:sldId id="5176" r:id="rId188"/>
    <p:sldId id="5175" r:id="rId189"/>
    <p:sldId id="378" r:id="rId190"/>
    <p:sldId id="379" r:id="rId191"/>
    <p:sldId id="5174" r:id="rId192"/>
    <p:sldId id="380" r:id="rId193"/>
    <p:sldId id="381" r:id="rId194"/>
    <p:sldId id="382" r:id="rId195"/>
    <p:sldId id="5218" r:id="rId196"/>
    <p:sldId id="5179" r:id="rId197"/>
    <p:sldId id="5183" r:id="rId198"/>
    <p:sldId id="5182" r:id="rId199"/>
    <p:sldId id="5181" r:id="rId200"/>
    <p:sldId id="5180" r:id="rId201"/>
    <p:sldId id="383" r:id="rId202"/>
    <p:sldId id="384" r:id="rId203"/>
    <p:sldId id="385" r:id="rId204"/>
    <p:sldId id="386" r:id="rId205"/>
    <p:sldId id="5219" r:id="rId206"/>
    <p:sldId id="697" r:id="rId207"/>
    <p:sldId id="2732" r:id="rId208"/>
    <p:sldId id="3215" r:id="rId209"/>
    <p:sldId id="5228" r:id="rId210"/>
    <p:sldId id="5227" r:id="rId211"/>
    <p:sldId id="2996" r:id="rId212"/>
    <p:sldId id="387" r:id="rId213"/>
    <p:sldId id="4136" r:id="rId214"/>
    <p:sldId id="786" r:id="rId215"/>
    <p:sldId id="5226" r:id="rId216"/>
    <p:sldId id="5225" r:id="rId217"/>
    <p:sldId id="5224" r:id="rId218"/>
    <p:sldId id="388" r:id="rId219"/>
    <p:sldId id="389" r:id="rId220"/>
    <p:sldId id="390" r:id="rId221"/>
    <p:sldId id="391" r:id="rId222"/>
    <p:sldId id="392" r:id="rId223"/>
    <p:sldId id="393" r:id="rId224"/>
    <p:sldId id="394" r:id="rId225"/>
    <p:sldId id="5184" r:id="rId226"/>
    <p:sldId id="395" r:id="rId227"/>
    <p:sldId id="5187" r:id="rId228"/>
    <p:sldId id="396" r:id="rId229"/>
    <p:sldId id="5217" r:id="rId230"/>
    <p:sldId id="4725" r:id="rId231"/>
    <p:sldId id="398" r:id="rId232"/>
    <p:sldId id="5186" r:id="rId233"/>
    <p:sldId id="5185" r:id="rId234"/>
    <p:sldId id="5199" r:id="rId235"/>
    <p:sldId id="5197" r:id="rId236"/>
    <p:sldId id="353" r:id="rId237"/>
    <p:sldId id="5198" r:id="rId238"/>
    <p:sldId id="5216" r:id="rId239"/>
    <p:sldId id="2747" r:id="rId240"/>
    <p:sldId id="2828" r:id="rId241"/>
    <p:sldId id="5230" r:id="rId242"/>
    <p:sldId id="5214" r:id="rId243"/>
    <p:sldId id="5229" r:id="rId244"/>
    <p:sldId id="3327" r:id="rId245"/>
    <p:sldId id="4928" r:id="rId246"/>
    <p:sldId id="4929" r:id="rId2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2807" autoAdjust="0"/>
  </p:normalViewPr>
  <p:slideViewPr>
    <p:cSldViewPr snapToGrid="0">
      <p:cViewPr varScale="1">
        <p:scale>
          <a:sx n="95" d="100"/>
          <a:sy n="95" d="100"/>
        </p:scale>
        <p:origin x="372" y="78"/>
      </p:cViewPr>
      <p:guideLst/>
    </p:cSldViewPr>
  </p:slideViewPr>
  <p:outlineViewPr>
    <p:cViewPr>
      <p:scale>
        <a:sx n="33" d="100"/>
        <a:sy n="33" d="100"/>
      </p:scale>
      <p:origin x="0" y="-105660"/>
    </p:cViewPr>
  </p:outlineViewPr>
  <p:notesTextViewPr>
    <p:cViewPr>
      <p:scale>
        <a:sx n="1" d="1"/>
        <a:sy n="1" d="1"/>
      </p:scale>
      <p:origin x="0" y="0"/>
    </p:cViewPr>
  </p:notesTextViewPr>
  <p:sorterViewPr>
    <p:cViewPr varScale="1">
      <p:scale>
        <a:sx n="100" d="100"/>
        <a:sy n="100" d="100"/>
      </p:scale>
      <p:origin x="0" y="-606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217" Type="http://schemas.openxmlformats.org/officeDocument/2006/relationships/slide" Target="slides/slide204.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9.xml"/><Relationship Id="rId233" Type="http://schemas.openxmlformats.org/officeDocument/2006/relationships/slide" Target="slides/slide220.xml"/><Relationship Id="rId238" Type="http://schemas.openxmlformats.org/officeDocument/2006/relationships/slide" Target="slides/slide225.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172" Type="http://schemas.openxmlformats.org/officeDocument/2006/relationships/slide" Target="slides/slide159.xml"/><Relationship Id="rId193" Type="http://schemas.openxmlformats.org/officeDocument/2006/relationships/slide" Target="slides/slide180.xml"/><Relationship Id="rId202" Type="http://schemas.openxmlformats.org/officeDocument/2006/relationships/slide" Target="slides/slide189.xml"/><Relationship Id="rId207" Type="http://schemas.openxmlformats.org/officeDocument/2006/relationships/slide" Target="slides/slide194.xml"/><Relationship Id="rId223" Type="http://schemas.openxmlformats.org/officeDocument/2006/relationships/slide" Target="slides/slide210.xml"/><Relationship Id="rId228" Type="http://schemas.openxmlformats.org/officeDocument/2006/relationships/slide" Target="slides/slide215.xml"/><Relationship Id="rId244" Type="http://schemas.openxmlformats.org/officeDocument/2006/relationships/slide" Target="slides/slide231.xml"/><Relationship Id="rId249"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slide" Target="slides/slide221.xml"/><Relationship Id="rId239"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16.xml"/><Relationship Id="rId250" Type="http://schemas.openxmlformats.org/officeDocument/2006/relationships/presProps" Target="presProps.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viewProps" Target="viewProps.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theme" Target="theme/theme1.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tableStyles" Target="tableStyles.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11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17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126</a:t>
            </a:fld>
            <a:endParaRPr lang="en-US"/>
          </a:p>
        </p:txBody>
      </p:sp>
    </p:spTree>
    <p:extLst>
      <p:ext uri="{BB962C8B-B14F-4D97-AF65-F5344CB8AC3E}">
        <p14:creationId xmlns:p14="http://schemas.microsoft.com/office/powerpoint/2010/main" val="35992259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151</a:t>
            </a:fld>
            <a:endParaRPr lang="en-US"/>
          </a:p>
        </p:txBody>
      </p:sp>
    </p:spTree>
    <p:extLst>
      <p:ext uri="{BB962C8B-B14F-4D97-AF65-F5344CB8AC3E}">
        <p14:creationId xmlns:p14="http://schemas.microsoft.com/office/powerpoint/2010/main" val="25222421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1584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153</a:t>
            </a:fld>
            <a:endParaRPr lang="en-US"/>
          </a:p>
        </p:txBody>
      </p:sp>
    </p:spTree>
    <p:extLst>
      <p:ext uri="{BB962C8B-B14F-4D97-AF65-F5344CB8AC3E}">
        <p14:creationId xmlns:p14="http://schemas.microsoft.com/office/powerpoint/2010/main" val="973088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9975D9-1459-4DDE-87EB-9A74201C8B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558733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C53E2F-8AEE-48CA-B2AC-02D64E9CA1D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6666E7-6848-4AC1-BC54-063E582970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40514" name="Rectangle 2"/>
          <p:cNvSpPr>
            <a:spLocks noGrp="1" noRot="1" noChangeAspect="1" noChangeArrowheads="1" noTextEdit="1"/>
          </p:cNvSpPr>
          <p:nvPr>
            <p:ph type="sldImg"/>
          </p:nvPr>
        </p:nvSpPr>
        <p:spPr>
          <a:ln/>
        </p:spPr>
      </p:sp>
      <p:sp>
        <p:nvSpPr>
          <p:cNvPr id="544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F33941-76A0-423D-B995-BC6A48E143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00130" name="Rectangle 2"/>
          <p:cNvSpPr>
            <a:spLocks noGrp="1" noRot="1" noChangeAspect="1" noChangeArrowheads="1" noTextEdit="1"/>
          </p:cNvSpPr>
          <p:nvPr>
            <p:ph type="sldImg"/>
          </p:nvPr>
        </p:nvSpPr>
        <p:spPr>
          <a:ln/>
        </p:spPr>
      </p:sp>
      <p:sp>
        <p:nvSpPr>
          <p:cNvPr id="120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9975D9-1459-4DDE-87EB-9A74201C8B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7E8971-2AFB-4829-AF67-499BE862EA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8285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806995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691110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789029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090249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653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984362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685296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2325264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84792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1420520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6873392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9444351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9257439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4449717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554740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641058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521355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188956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40845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0215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293711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685740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5576895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5992656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1668510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1878307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4643979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4287787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592771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7503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2501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D2E177F-3E4D-4B03-80FF-9BD3F34555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78983558"/>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E862295-52CB-418C-A8A9-F1DD8387170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29895548"/>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4658556-F3A1-447F-AB40-06B4236E8C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4492706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1F3FFF1-D5F3-40E0-B615-C824B6D5FB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60802575"/>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7285F2C-BE5E-4C60-A6C4-AD9E7FCC5C6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716187785"/>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DB66464-6C4C-4198-B229-B0ABACBE4A8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814455691"/>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3B3FAB0-F9EF-4829-A71A-BA9BF943DD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54813534"/>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504E119-ADDC-4236-814C-FC904F08E9A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49028931"/>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97F154D-A68E-4739-AE8E-0F65E01937A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20032165"/>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FFA9477-45FA-4DDF-AE5E-945A8979C49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96333557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30157132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D693699-7DE4-44DF-B6F2-C0EFA8F55A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107060607"/>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336173D-7938-4B34-BB41-D3EF37AF749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622501230"/>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3F16B1A-EDCA-4D5D-84F9-EBA1B5453ED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8886094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FD2B327-3636-43D2-8FF3-6400B1C5AFC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43866883"/>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2D2E177F-3E4D-4B03-80FF-9BD3F34555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93822909"/>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E862295-52CB-418C-A8A9-F1DD8387170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95759468"/>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4658556-F3A1-447F-AB40-06B4236E8C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73786055"/>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21F3FFF1-D5F3-40E0-B615-C824B6D5FB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564128757"/>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eaLnBrk="0" hangingPunct="0">
              <a:defRPr/>
            </a:pPr>
            <a:fld id="{07285F2C-BE5E-4C60-A6C4-AD9E7FCC5C6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970415458"/>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eaLnBrk="0" hangingPunct="0">
              <a:defRPr/>
            </a:pPr>
            <a:fld id="{BDB66464-6C4C-4198-B229-B0ABACBE4A8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54724987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0790059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eaLnBrk="0" hangingPunct="0">
              <a:defRPr/>
            </a:pPr>
            <a:fld id="{E3B3FAB0-F9EF-4829-A71A-BA9BF943DD5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14260140"/>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A504E119-ADDC-4236-814C-FC904F08E9A8}"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744908166"/>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97F154D-A68E-4739-AE8E-0F65E01937A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627276792"/>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BFFA9477-45FA-4DDF-AE5E-945A8979C49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864220988"/>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CD693699-7DE4-44DF-B6F2-C0EFA8F55A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73226610"/>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D336173D-7938-4B34-BB41-D3EF37AF749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021331927"/>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C3F16B1A-EDCA-4D5D-84F9-EBA1B5453ED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92905370"/>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FD2B327-3636-43D2-8FF3-6400B1C5AFC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803107219"/>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70826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823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680231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6130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3029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105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2786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2580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382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6721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2285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403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89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58468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01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477809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1668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9672818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6670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9912631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85827001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3357352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068531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54096621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1992429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07121701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35747827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125360537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35852304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746781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8_nightsk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Tree>
    <p:extLst>
      <p:ext uri="{BB962C8B-B14F-4D97-AF65-F5344CB8AC3E}">
        <p14:creationId xmlns:p14="http://schemas.microsoft.com/office/powerpoint/2010/main" val="409347618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21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89155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496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582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730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978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82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170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35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90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203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911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2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8249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819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769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117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03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9267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00492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3203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65767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121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55246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49388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96553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3885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54971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9533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3703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2512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5440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442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949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4345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1779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9954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0975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1337820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3544789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231086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2256699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229929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4270596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2978380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17103353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2281740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3808861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235505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32848193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799399"/>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8442160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10189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755826986"/>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73416517"/>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06578199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422619"/>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199806532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53102564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465970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902163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632596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5941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theme" Target="../theme/theme1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6" Type="http://schemas.openxmlformats.org/officeDocument/2006/relationships/image" Target="../media/image22.jpe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1.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image" Target="../media/image22.jpe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2.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68819112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A021E015-A715-4A69-88F3-1A17C3D1C5A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1818404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eaLnBrk="0" hangingPunct="0">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eaLnBrk="0" hangingPunct="0">
              <a:defRPr/>
            </a:pPr>
            <a:fld id="{A021E015-A715-4A69-88F3-1A17C3D1C5A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05413989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096077953"/>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8658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5341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622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2477836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3417043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121876828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48566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39367212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110.xml"/><Relationship Id="rId4" Type="http://schemas.openxmlformats.org/officeDocument/2006/relationships/slide" Target="slide8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76.jpeg"/></Relationships>
</file>

<file path=ppt/slides/_rels/slide12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8.26&amp;off=4030&amp;ctx=+taught+accurately.+~His+ignorance+had+re" TargetMode="External"/><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8.28&amp;off=1717&amp;ctx=or+had+believed.%EF%BB%BF%E2%80%9D+%0a~Apollos+mightily+con" TargetMode="External"/><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7&amp;off=1603&amp;ctx=+immersion+by+Paul.+~They+are+called+disc" TargetMode="External"/><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7&amp;off=2634&amp;ctx=es+did+not+receive.%0a~It+is+inconceivable+" TargetMode="External"/><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7&amp;off=3308&amp;ctx=hey+were+disciples.%0a~This+answer+at+once+" TargetMode="External"/><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7&amp;off=4652&amp;ctx=proper+instruction.%0a~Their+reply%2c+that+th" TargetMode="Externa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12&amp;off=7&amp;ctx=stry+of+John.%0a8%E2%80%9312.+~It+is+worthy+of+note" TargetMode="External"/><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8" Type="http://schemas.openxmlformats.org/officeDocument/2006/relationships/hyperlink" Target="https://biblehub.com/john/11-44.htm" TargetMode="External"/><Relationship Id="rId3" Type="http://schemas.openxmlformats.org/officeDocument/2006/relationships/hyperlink" Target="https://biblehub.com/commentaries/barnes/acts/19.htm" TargetMode="External"/><Relationship Id="rId7" Type="http://schemas.openxmlformats.org/officeDocument/2006/relationships/hyperlink" Target="http://biblehub.com/luke/19-20.htm"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biblehub.com/mark/7-33.htm" TargetMode="External"/><Relationship Id="rId5" Type="http://schemas.openxmlformats.org/officeDocument/2006/relationships/hyperlink" Target="https://biblehub.com/john/8-6.htm" TargetMode="External"/><Relationship Id="rId4" Type="http://schemas.openxmlformats.org/officeDocument/2006/relationships/hyperlink" Target="http://biblehub.com/matthew/9-20.htm" TargetMode="External"/><Relationship Id="rId9" Type="http://schemas.openxmlformats.org/officeDocument/2006/relationships/hyperlink" Target="http://biblehub.com/john/20-7.htm"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ideo" Target="https://www.youtube.com/embed/oPFhKo9r5jc?feature=oembed" TargetMode="External"/><Relationship Id="rId4" Type="http://schemas.openxmlformats.org/officeDocument/2006/relationships/image" Target="../media/image86.jpeg"/></Relationships>
</file>

<file path=ppt/slides/_rels/slide15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hyperlink" Target="http://biblia.com/bible/nkjv/Acts%2019.11-12" TargetMode="External"/><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17&amp;off=1559&amp;ctx=us+was+magnified.%EF%BB%BF%E2%80%9D+~Nothing+is+more+mort" TargetMode="External"/><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20&amp;off=547&amp;ctx=grow+and+prevail.%EF%BB%BF%E2%80%9D%0a~The+believers+who+%E2%80%9C%EF%BB%BF" TargetMode="External"/><Relationship Id="rId1" Type="http://schemas.openxmlformats.org/officeDocument/2006/relationships/slideLayout" Target="../slideLayouts/slideLayout38.xml"/></Relationships>
</file>

<file path=ppt/slides/_rels/slide1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22&amp;off=1005&amp;ctx=on+the+negative.%EF%BB%BF6%EF%BB%BF%0a~The+First+Epistle+to" TargetMode="External"/><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Page.p+238&amp;off=55&amp;ctx=fered+to+idols.%EF%BB%BF19%EF%BB%BF+~To+answer+their+ques" TargetMode="External"/><Relationship Id="rId1" Type="http://schemas.openxmlformats.org/officeDocument/2006/relationships/slideLayout" Target="../slideLayouts/slideLayout38.xml"/></Relationships>
</file>

<file path=ppt/slides/_rels/slide1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31&amp;off=9&amp;ctx=iduals.%EF%BB%BF21%EF%BB%BF%0a30%2c+31.+~When+Paul+heard+the+" TargetMode="External"/><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19.31&amp;off=1125&amp;ctx=ses+the+dead.%EF%BB%BF%E2%80%9D%EF%BB%BF23%EF%BB%BF+~Giving+up+all+hope+o" TargetMode="External"/><Relationship Id="rId1" Type="http://schemas.openxmlformats.org/officeDocument/2006/relationships/slideLayout" Target="../slideLayouts/slideLayout38.xml"/></Relationships>
</file>

<file path=ppt/slides/_rels/slide1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1&amp;off=3936&amp;ctx=sters+of+Satan%2c%EF%BB%BF10%EF%BB%BF+~encouraging+the+fait" TargetMode="External"/><Relationship Id="rId1" Type="http://schemas.openxmlformats.org/officeDocument/2006/relationships/slideLayout" Target="../slideLayouts/slideLayout38.xml"/></Relationships>
</file>

<file path=ppt/slides/_rels/slide1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3&amp;off=3276&amp;ctx=be+perpetuated.%EF%BB%BF22%EF%BB%BF+~Such+danger+to+the+c" TargetMode="External"/><Relationship Id="rId1" Type="http://schemas.openxmlformats.org/officeDocument/2006/relationships/slideLayout" Target="../slideLayouts/slideLayout38.xml"/></Relationships>
</file>

<file path=ppt/slides/_rels/slide1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3&amp;off=5567&amp;ctx=+enterprise+itself!+~We+have+here+the+spe" TargetMode="External"/><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7&amp;off=547&amp;ctx=t+on+any+other+day.%0a~The+disciples+came+t" TargetMode="External"/><Relationship Id="rId1" Type="http://schemas.openxmlformats.org/officeDocument/2006/relationships/slideLayout" Target="../slideLayouts/slideLayout38.xml"/></Relationships>
</file>

<file path=ppt/slides/_rels/slide1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7&amp;off=3142&amp;ctx=precisely+the+same.%0a~As+a+practical+issue" TargetMode="External"/><Relationship Id="rId1" Type="http://schemas.openxmlformats.org/officeDocument/2006/relationships/slideLayout" Target="../slideLayouts/slideLayout3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11&amp;off=1279&amp;ctx=sation+in+eternity.%0a~It+is+a+question+of+" TargetMode="Externa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21&amp;off=1167&amp;ctx=of+the+truth%3b%EF%BB%BF%E2%80%9D%EF%BB%BF43%EF%BB%BF+~or+that+the+confessi" TargetMode="External"/><Relationship Id="rId1" Type="http://schemas.openxmlformats.org/officeDocument/2006/relationships/slideLayout" Target="../slideLayouts/slideLayout38.xml"/></Relationships>
</file>

<file path=ppt/slides/_rels/slide1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21&amp;off=1617&amp;ctx=n+is+manifest+here.%0a~The+purpose+of+the+s" TargetMode="External"/><Relationship Id="rId1" Type="http://schemas.openxmlformats.org/officeDocument/2006/relationships/slideLayout" Target="../slideLayouts/slideLayout38.xml"/></Relationships>
</file>

<file path=ppt/slides/_rels/slide1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21&amp;off=2919&amp;ctx=efore+faith+in+God.%0a~That+a+man+can+repen" TargetMode="External"/><Relationship Id="rId1" Type="http://schemas.openxmlformats.org/officeDocument/2006/relationships/slideLayout" Target="../slideLayouts/slideLayout38.xml"/></Relationships>
</file>

<file path=ppt/slides/_rels/slide1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21&amp;off=2919&amp;ctx=efore+faith+in+God.%0a~That+a+man+can+repen" TargetMode="External"/><Relationship Id="rId1" Type="http://schemas.openxmlformats.org/officeDocument/2006/relationships/slideLayout" Target="../slideLayouts/slideLayout38.xml"/></Relationships>
</file>

<file path=ppt/slides/_rels/slide1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0.21&amp;off=5140&amp;ctx=+believe+in+Christ.%0a~We+may+further+remar" TargetMode="External"/><Relationship Id="rId1" Type="http://schemas.openxmlformats.org/officeDocument/2006/relationships/slideLayout" Target="../slideLayouts/slideLayout3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108.xml"/></Relationships>
</file>

<file path=ppt/slides/_rels/slide1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119.xml"/><Relationship Id="rId6" Type="http://schemas.openxmlformats.org/officeDocument/2006/relationships/image" Target="../media/image98.gif"/><Relationship Id="rId5" Type="http://schemas.openxmlformats.org/officeDocument/2006/relationships/hyperlink" Target="Dogs%20and%20Dangers.docx" TargetMode="External"/><Relationship Id="rId4" Type="http://schemas.openxmlformats.org/officeDocument/2006/relationships/image" Target="../media/image97.jpeg"/></Relationships>
</file>

<file path=ppt/slides/_rels/slide1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119.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19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g"/><Relationship Id="rId1" Type="http://schemas.openxmlformats.org/officeDocument/2006/relationships/slideLayout" Target="../slideLayouts/slideLayout114.xml"/></Relationships>
</file>

<file path=ppt/slides/_rels/slide1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audio" Target="../media/audio2.wav"/><Relationship Id="rId1" Type="http://schemas.openxmlformats.org/officeDocument/2006/relationships/slideLayout" Target="../slideLayouts/slideLayout164.xml"/><Relationship Id="rId4" Type="http://schemas.openxmlformats.org/officeDocument/2006/relationships/image" Target="../media/image108.jpeg"/></Relationships>
</file>

<file path=ppt/slides/_rels/slide20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11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1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audio" Target="../media/audio4.wav"/><Relationship Id="rId1" Type="http://schemas.openxmlformats.org/officeDocument/2006/relationships/slideLayout" Target="../slideLayouts/slideLayout114.xml"/><Relationship Id="rId4" Type="http://schemas.openxmlformats.org/officeDocument/2006/relationships/image" Target="../media/image111.jpeg"/></Relationships>
</file>

<file path=ppt/slides/_rels/slide20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1.4&amp;off=297&amp;ctx=+up+to+Jerusalem.%EF%BB%BF%E2%80%9D+~Here+Paul+met+a+repe" TargetMode="External"/><Relationship Id="rId1" Type="http://schemas.openxmlformats.org/officeDocument/2006/relationships/slideLayout" Target="../slideLayouts/slideLayout3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1.9&amp;off=408&amp;ctx=d+who+prophesied.%EF%BB%BF%E2%80%9D+~When+we+parted+from+" TargetMode="External"/><Relationship Id="rId1" Type="http://schemas.openxmlformats.org/officeDocument/2006/relationships/slideLayout" Target="../slideLayouts/slideLayout3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2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Bible.Ac21.14&amp;off=949&amp;ctx=he+Lord+be+done.%EF%BB%BF%E2%80%9D+%0a~Agabus+was+the+same+" TargetMode="External"/><Relationship Id="rId1" Type="http://schemas.openxmlformats.org/officeDocument/2006/relationships/slideLayout" Target="../slideLayouts/slideLayout38.xml"/></Relationships>
</file>

<file path=ppt/slides/_rels/slide2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Page.p+259" TargetMode="External"/><Relationship Id="rId1" Type="http://schemas.openxmlformats.org/officeDocument/2006/relationships/slideLayout" Target="../slideLayouts/slideLayout38.xml"/></Relationships>
</file>

<file path=ppt/slides/_rels/slide2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Page.p+261&amp;off=2878&amp;ctx=+period+well+known.+~Nazarites+had+no+pur" TargetMode="External"/><Relationship Id="rId1" Type="http://schemas.openxmlformats.org/officeDocument/2006/relationships/slideLayout" Target="../slideLayouts/slideLayout38.xml"/></Relationships>
</file>

<file path=ppt/slides/_rels/slide2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Page.p+260&amp;off=1551&amp;ctx=e+of+his+own+words.+~Peter+finally+discov" TargetMode="External"/><Relationship Id="rId1" Type="http://schemas.openxmlformats.org/officeDocument/2006/relationships/slideLayout" Target="../slideLayouts/slideLayout38.xml"/></Relationships>
</file>

<file path=ppt/slides/_rels/slide2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08.xml"/></Relationships>
</file>

<file path=ppt/slides/_rels/slide2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ref.ly/logosres/mcgaroca?ref=Page.p+261&amp;off=673&amp;ctx=heard+against+Paul.+~He+had+certainly+tau" TargetMode="External"/><Relationship Id="rId1" Type="http://schemas.openxmlformats.org/officeDocument/2006/relationships/slideLayout" Target="../slideLayouts/slideLayout3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113.xml"/><Relationship Id="rId4" Type="http://schemas.openxmlformats.org/officeDocument/2006/relationships/image" Target="../media/image120.jpeg"/></Relationships>
</file>

<file path=ppt/slides/_rels/slide2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2.xml"/><Relationship Id="rId1" Type="http://schemas.openxmlformats.org/officeDocument/2006/relationships/slideLayout" Target="../slideLayouts/slideLayout135.xml"/><Relationship Id="rId5" Type="http://schemas.openxmlformats.org/officeDocument/2006/relationships/image" Target="../media/image123.jpeg"/><Relationship Id="rId4" Type="http://schemas.openxmlformats.org/officeDocument/2006/relationships/image" Target="../media/image122.jpeg"/></Relationships>
</file>

<file path=ppt/slides/_rels/slide2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s://www.youtube.com/embed/y5vuoX09ryw?feature=oembed"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9.xml"/></Relationships>
</file>

<file path=ppt/slides/_rels/slide232.xml.rels><?xml version="1.0" encoding="UTF-8" standalone="yes"?>
<Relationships xmlns="http://schemas.openxmlformats.org/package/2006/relationships"><Relationship Id="rId8" Type="http://schemas.openxmlformats.org/officeDocument/2006/relationships/hyperlink" Target="The%20New%20Jerusalem.docx" TargetMode="External"/><Relationship Id="rId3" Type="http://schemas.openxmlformats.org/officeDocument/2006/relationships/image" Target="../media/image121.jpeg"/><Relationship Id="rId7" Type="http://schemas.openxmlformats.org/officeDocument/2006/relationships/image" Target="../media/image127.png"/><Relationship Id="rId2" Type="http://schemas.openxmlformats.org/officeDocument/2006/relationships/notesSlide" Target="../notesSlides/notesSlide83.xml"/><Relationship Id="rId1" Type="http://schemas.openxmlformats.org/officeDocument/2006/relationships/slideLayout" Target="../slideLayouts/slideLayout149.xml"/><Relationship Id="rId6" Type="http://schemas.openxmlformats.org/officeDocument/2006/relationships/hyperlink" Target="Three%20Tabernacles.docx" TargetMode="External"/><Relationship Id="rId11" Type="http://schemas.openxmlformats.org/officeDocument/2006/relationships/image" Target="../media/image128.gif"/><Relationship Id="rId5" Type="http://schemas.openxmlformats.org/officeDocument/2006/relationships/image" Target="../media/image123.jpeg"/><Relationship Id="rId10" Type="http://schemas.openxmlformats.org/officeDocument/2006/relationships/hyperlink" Target="file:///C:\Users\David%20L\Documents\Disk%20A%20-%20%20My%20Own%20Power%20Points%20Slide%20Shows\The%20New%20Jerusalem.docx" TargetMode="External"/><Relationship Id="rId4" Type="http://schemas.openxmlformats.org/officeDocument/2006/relationships/image" Target="../media/image122.jpeg"/><Relationship Id="rId9" Type="http://schemas.openxmlformats.org/officeDocument/2006/relationships/audio" Target="../media/audio5.wav"/></Relationships>
</file>

<file path=ppt/slides/_rels/slide2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5365820" y="5807948"/>
            <a:ext cx="682615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Chaps </a:t>
            </a:r>
            <a:r>
              <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19</a:t>
            </a:r>
            <a:r>
              <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 </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4" action="ppaction://hlinksldjump"/>
              </a:rPr>
              <a:t>20</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 </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5" action="ppaction://hlinksldjump"/>
              </a:rPr>
              <a:t>21</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22 – 23 </a:t>
            </a:r>
            <a:endPar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01FF3A78-158D-49DA-B5C5-C28BE19F73E7}"/>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117600" y="1148160"/>
            <a:ext cx="2641600" cy="238995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arrived at Samos, and tarried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Trogyllium</a:t>
            </a:r>
            <a:r>
              <a:rPr kumimoji="0" lang="en-US" sz="2133" b="0" i="0" u="none" strike="noStrike" kern="1200" cap="none" spc="0" normalizeH="0" baseline="0" noProof="0" dirty="0">
                <a:ln>
                  <a:noFill/>
                </a:ln>
                <a:solidFill>
                  <a:prstClr val="white"/>
                </a:solidFill>
                <a:effectLst/>
                <a:uLnTx/>
                <a:uFillTx/>
                <a:latin typeface="Candara"/>
                <a:ea typeface="+mn-ea"/>
                <a:cs typeface="+mn-cs"/>
              </a:rPr>
              <a:t>;</a:t>
            </a:r>
          </a:p>
        </p:txBody>
      </p:sp>
    </p:spTree>
    <p:extLst>
      <p:ext uri="{BB962C8B-B14F-4D97-AF65-F5344CB8AC3E}">
        <p14:creationId xmlns:p14="http://schemas.microsoft.com/office/powerpoint/2010/main" val="3277105213"/>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117600" y="1148161"/>
            <a:ext cx="26416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arrived at Samos, and tarried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Trogyllium</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came to Miletus. </a:t>
            </a:r>
          </a:p>
        </p:txBody>
      </p:sp>
    </p:spTree>
    <p:extLst>
      <p:ext uri="{BB962C8B-B14F-4D97-AF65-F5344CB8AC3E}">
        <p14:creationId xmlns:p14="http://schemas.microsoft.com/office/powerpoint/2010/main" val="366377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117600" y="1148161"/>
            <a:ext cx="26416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arrived at Samos, and tarried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Trogyllium</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came to Miletus. </a:t>
            </a:r>
          </a:p>
        </p:txBody>
      </p:sp>
    </p:spTree>
    <p:extLst>
      <p:ext uri="{BB962C8B-B14F-4D97-AF65-F5344CB8AC3E}">
        <p14:creationId xmlns:p14="http://schemas.microsoft.com/office/powerpoint/2010/main" val="1289376327"/>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117600" y="1219200"/>
            <a:ext cx="2641600"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16</a:t>
            </a:r>
            <a:r>
              <a:rPr kumimoji="0" lang="en-US" sz="2133" b="0" i="0" u="none" strike="noStrike" kern="1200" cap="none" spc="0" normalizeH="0" baseline="0" noProof="0" dirty="0">
                <a:ln>
                  <a:noFill/>
                </a:ln>
                <a:solidFill>
                  <a:prstClr val="white"/>
                </a:solidFill>
                <a:effectLst/>
                <a:uLnTx/>
                <a:uFillTx/>
                <a:latin typeface="Candara"/>
                <a:ea typeface="+mn-ea"/>
                <a:cs typeface="+mn-cs"/>
              </a:rPr>
              <a:t> For Paul had determined to sail by Ephesus, because he would not spend the time in Asia: for he hasted, if it were possible for him, to be at Jerusalem the day of Pentecost.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from Miletus he sent to Ephesus, and called the elders of the church.</a:t>
            </a:r>
          </a:p>
        </p:txBody>
      </p:sp>
    </p:spTree>
    <p:extLst>
      <p:ext uri="{BB962C8B-B14F-4D97-AF65-F5344CB8AC3E}">
        <p14:creationId xmlns:p14="http://schemas.microsoft.com/office/powerpoint/2010/main" val="34153667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2072640"/>
            <a:ext cx="10464800"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come to him, he said unto them, Ye know, from the first day       that I came into Asia, after what manner I have been with you at all seasons,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Serving the Lord with all humility of mind, and with many tears, and temptations,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which befell me by the lying in wait of the Jews: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how I kept back nothing that was profitable </a:t>
            </a:r>
            <a:r>
              <a:rPr kumimoji="0" lang="en-US" sz="2133" b="0" i="1" u="none" strike="noStrike" kern="1200" cap="none" spc="0" normalizeH="0" baseline="0" noProof="0" dirty="0">
                <a:ln>
                  <a:noFill/>
                </a:ln>
                <a:solidFill>
                  <a:prstClr val="black"/>
                </a:solidFill>
                <a:effectLst/>
                <a:uLnTx/>
                <a:uFillTx/>
                <a:latin typeface="Candara"/>
                <a:ea typeface="+mn-ea"/>
                <a:cs typeface="+mn-cs"/>
              </a:rPr>
              <a:t>unto you</a:t>
            </a:r>
            <a:r>
              <a:rPr kumimoji="0" lang="en-US" sz="2133" b="0" i="0" u="none" strike="noStrike" kern="1200" cap="none" spc="0" normalizeH="0" baseline="0" noProof="0" dirty="0">
                <a:ln>
                  <a:noFill/>
                </a:ln>
                <a:solidFill>
                  <a:prstClr val="black"/>
                </a:solidFill>
                <a:effectLst/>
                <a:uLnTx/>
                <a:uFillTx/>
                <a:latin typeface="Candara"/>
                <a:ea typeface="+mn-ea"/>
                <a:cs typeface="+mn-cs"/>
              </a:rPr>
              <a:t>, but have shewed you,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have taught you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publickly</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from house to house,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Testifying both to the Jews, and also to the Greeks, repentance toward God,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faith toward our Lord Jesus Christ.</a:t>
            </a:r>
          </a:p>
        </p:txBody>
      </p:sp>
    </p:spTree>
    <p:extLst>
      <p:ext uri="{BB962C8B-B14F-4D97-AF65-F5344CB8AC3E}">
        <p14:creationId xmlns:p14="http://schemas.microsoft.com/office/powerpoint/2010/main" val="6810287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2194560"/>
            <a:ext cx="104648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now, behold, I go bound in the spirit unto Jerusalem, not knowing the things that shall befall me there: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Save that the Holy Ghost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witnesseth</a:t>
            </a:r>
            <a:r>
              <a:rPr kumimoji="0" lang="en-US" sz="2133" b="0" i="0" u="none" strike="noStrike" kern="1200" cap="none" spc="0" normalizeH="0" baseline="0" noProof="0" dirty="0">
                <a:ln>
                  <a:noFill/>
                </a:ln>
                <a:solidFill>
                  <a:prstClr val="black"/>
                </a:solidFill>
                <a:effectLst/>
                <a:uLnTx/>
                <a:uFillTx/>
                <a:latin typeface="Candara"/>
                <a:ea typeface="+mn-ea"/>
                <a:cs typeface="+mn-cs"/>
              </a:rPr>
              <a:t> in every city, saying that bonds and afflictions abide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none of these things move me, neither count I my life dear unto myself, so that I might finish my course with joy, and the ministry, which I have received of the Lord Jesus, to testify the gospel of the grace of God.</a:t>
            </a:r>
          </a:p>
        </p:txBody>
      </p:sp>
    </p:spTree>
    <p:extLst>
      <p:ext uri="{BB962C8B-B14F-4D97-AF65-F5344CB8AC3E}">
        <p14:creationId xmlns:p14="http://schemas.microsoft.com/office/powerpoint/2010/main" val="21310264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2682240"/>
            <a:ext cx="104648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now, behold, I know that ye all, among whom I have gone preaching the kingdom of God, shall see my face no more.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Wherefore I take you to record this day, that I </a:t>
            </a:r>
            <a:r>
              <a:rPr kumimoji="0" lang="en-US" sz="2133" b="0" i="1" u="none" strike="noStrike" kern="1200" cap="none" spc="0" normalizeH="0" baseline="0" noProof="0" dirty="0">
                <a:ln>
                  <a:noFill/>
                </a:ln>
                <a:solidFill>
                  <a:prstClr val="black"/>
                </a:solidFill>
                <a:effectLst/>
                <a:uLnTx/>
                <a:uFillTx/>
                <a:latin typeface="Candara"/>
                <a:ea typeface="+mn-ea"/>
                <a:cs typeface="+mn-cs"/>
              </a:rPr>
              <a:t>am </a:t>
            </a:r>
            <a:r>
              <a:rPr kumimoji="0" lang="en-US" sz="2133" b="0" i="0" u="none" strike="noStrike" kern="1200" cap="none" spc="0" normalizeH="0" baseline="0" noProof="0" dirty="0">
                <a:ln>
                  <a:noFill/>
                </a:ln>
                <a:solidFill>
                  <a:prstClr val="black"/>
                </a:solidFill>
                <a:effectLst/>
                <a:uLnTx/>
                <a:uFillTx/>
                <a:latin typeface="Candara"/>
                <a:ea typeface="+mn-ea"/>
                <a:cs typeface="+mn-cs"/>
              </a:rPr>
              <a:t>pure from the blood of all men.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 have not shunned to declare unto you all the counsel of God. </a:t>
            </a:r>
          </a:p>
        </p:txBody>
      </p:sp>
    </p:spTree>
    <p:extLst>
      <p:ext uri="{BB962C8B-B14F-4D97-AF65-F5344CB8AC3E}">
        <p14:creationId xmlns:p14="http://schemas.microsoft.com/office/powerpoint/2010/main" val="17911035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1828801"/>
            <a:ext cx="104648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Take heed therefore unto yourselves, and to all the flock, over the which the Holy Ghost hath made you overseers, to feed the church of God, which he hath purchased with his own blood.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 know this, that after my departing shall grievous wolves enter in among you, not sparing the flock.  </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Also of your own selves shall men arise, speaking perverse things, to draw away disciples after them.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Therefore watch, and remember, that by the space of three years I ceased not to warn every one night and day with tears.  </a:t>
            </a:r>
          </a:p>
        </p:txBody>
      </p:sp>
    </p:spTree>
    <p:extLst>
      <p:ext uri="{BB962C8B-B14F-4D97-AF65-F5344CB8AC3E}">
        <p14:creationId xmlns:p14="http://schemas.microsoft.com/office/powerpoint/2010/main" val="7976772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2072641"/>
            <a:ext cx="10464800"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now, brethren, I commend you to God, and to the word of his grace, which is      able to build you up, and to give you an inheritance among all them which are sanctified.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I have coveted no man's silver, or gold, or apparel.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Yea, ye yourselves know, that these hands have ministered unto my necessities, and    to them that were with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I have shewed you all things, how that so laboring ye ought to support the weak, and to remember the words of the Lord Jesus, how he said, </a:t>
            </a:r>
            <a:r>
              <a:rPr kumimoji="0" lang="en-US" sz="2133" b="0" i="0" u="none" strike="noStrike" kern="1200" cap="none" spc="0" normalizeH="0" baseline="0" noProof="0" dirty="0">
                <a:ln>
                  <a:noFill/>
                </a:ln>
                <a:solidFill>
                  <a:srgbClr val="C00000"/>
                </a:solidFill>
                <a:effectLst/>
                <a:uLnTx/>
                <a:uFillTx/>
                <a:latin typeface="Candara"/>
                <a:ea typeface="+mn-ea"/>
                <a:cs typeface="+mn-cs"/>
              </a:rPr>
              <a:t>It is more blessed to give than to receive.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3399267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4724491"/>
            <a:ext cx="103124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thus spoken, he kneeled down, and prayed with them all.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all wept sore, and fell on Paul's neck, and kissed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Sorrowing most of all for the words which 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that they should see his              face no more. And they accompanied him unto the ship.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034" y="730171"/>
            <a:ext cx="6211933" cy="3848100"/>
          </a:xfrm>
          <a:prstGeom prst="rect">
            <a:avLst/>
          </a:prstGeom>
        </p:spPr>
      </p:pic>
    </p:spTree>
    <p:extLst>
      <p:ext uri="{BB962C8B-B14F-4D97-AF65-F5344CB8AC3E}">
        <p14:creationId xmlns:p14="http://schemas.microsoft.com/office/powerpoint/2010/main" val="926837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a:t>
            </a:r>
            <a:r>
              <a:rPr lang="en-US" sz="2800" b="1" dirty="0">
                <a:solidFill>
                  <a:prstClr val="black"/>
                </a:solidFill>
                <a:effectLst>
                  <a:outerShdw blurRad="38100" dist="38100" dir="2700000" algn="tl">
                    <a:srgbClr val="000000">
                      <a:alpha val="43137"/>
                    </a:srgbClr>
                  </a:outerShdw>
                </a:effectLst>
                <a:latin typeface="Calibri"/>
              </a:rPr>
              <a:t>10 + 9, Ephesus Time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Traveling </a:t>
            </a:r>
            <a:r>
              <a:rPr lang="en-US" sz="2800" b="1" dirty="0" err="1">
                <a:solidFill>
                  <a:prstClr val="black"/>
                </a:solidFill>
                <a:effectLst>
                  <a:outerShdw blurRad="38100" dist="38100" dir="2700000" algn="tl">
                    <a:srgbClr val="000000">
                      <a:alpha val="43137"/>
                    </a:srgbClr>
                  </a:outerShdw>
                </a:effectLst>
                <a:latin typeface="Calibri"/>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21</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Confinement Begun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A Mob, Not A Few</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The Council, You See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Felix Listens No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Arrives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Realizes Paul’s Fix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27</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Shipwreck &amp; An Angel From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28 – “The End Of Our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35852" y="1674796"/>
            <a:ext cx="8710908" cy="4023360"/>
            <a:chOff x="8320129" y="-3283936"/>
            <a:chExt cx="74390"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0129" y="-860411"/>
              <a:ext cx="74390"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“Confinement Begun”</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Twenty-One</a:t>
              </a:r>
            </a:p>
          </p:txBody>
        </p:sp>
      </p:grpSp>
    </p:spTree>
    <p:extLst>
      <p:ext uri="{BB962C8B-B14F-4D97-AF65-F5344CB8AC3E}">
        <p14:creationId xmlns:p14="http://schemas.microsoft.com/office/powerpoint/2010/main" val="11321717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117600" y="1296749"/>
            <a:ext cx="26416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after we were gotten from them, and had launched, we came with a straight course unto Coos,</a:t>
            </a:r>
          </a:p>
        </p:txBody>
      </p:sp>
    </p:spTree>
    <p:extLst>
      <p:ext uri="{BB962C8B-B14F-4D97-AF65-F5344CB8AC3E}">
        <p14:creationId xmlns:p14="http://schemas.microsoft.com/office/powerpoint/2010/main" val="2297731037"/>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2" name="Rectangle 1"/>
          <p:cNvSpPr/>
          <p:nvPr/>
        </p:nvSpPr>
        <p:spPr>
          <a:xfrm>
            <a:off x="1117600" y="1296750"/>
            <a:ext cx="2641600" cy="370287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after we were gotten from them, and had launched, we came with a straight course unto Coos,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following unto Rhodes,</a:t>
            </a:r>
          </a:p>
        </p:txBody>
      </p:sp>
    </p:spTree>
    <p:extLst>
      <p:ext uri="{BB962C8B-B14F-4D97-AF65-F5344CB8AC3E}">
        <p14:creationId xmlns:p14="http://schemas.microsoft.com/office/powerpoint/2010/main" val="35127526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2" name="Rectangle 1"/>
          <p:cNvSpPr/>
          <p:nvPr/>
        </p:nvSpPr>
        <p:spPr>
          <a:xfrm>
            <a:off x="1117600" y="1296750"/>
            <a:ext cx="2641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after we were gotten from them, and had launched, we came with a straight course unto Coos, and the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following unto Rhodes,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from thence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Patara</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p:txBody>
      </p:sp>
    </p:spTree>
    <p:extLst>
      <p:ext uri="{BB962C8B-B14F-4D97-AF65-F5344CB8AC3E}">
        <p14:creationId xmlns:p14="http://schemas.microsoft.com/office/powerpoint/2010/main" val="3563280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2" name="Rectangle 1"/>
          <p:cNvSpPr/>
          <p:nvPr/>
        </p:nvSpPr>
        <p:spPr>
          <a:xfrm>
            <a:off x="1117600" y="1296750"/>
            <a:ext cx="2641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after we were gotten from them, and had launched, we came with a straight course unto Coos, and the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following unto Rhodes,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from thence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Patara</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p:txBody>
      </p:sp>
    </p:spTree>
    <p:extLst>
      <p:ext uri="{BB962C8B-B14F-4D97-AF65-F5344CB8AC3E}">
        <p14:creationId xmlns:p14="http://schemas.microsoft.com/office/powerpoint/2010/main" val="2098845267"/>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2" name="Rectangle 1"/>
          <p:cNvSpPr/>
          <p:nvPr/>
        </p:nvSpPr>
        <p:spPr>
          <a:xfrm>
            <a:off x="1117600" y="1296750"/>
            <a:ext cx="2641600"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finding a ship sailing over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Phenicia</a:t>
            </a:r>
            <a:r>
              <a:rPr kumimoji="0" lang="en-US" sz="2133" b="0" i="0" u="none" strike="noStrike" kern="1200" cap="none" spc="0" normalizeH="0" baseline="0" noProof="0" dirty="0">
                <a:ln>
                  <a:noFill/>
                </a:ln>
                <a:solidFill>
                  <a:prstClr val="white"/>
                </a:solidFill>
                <a:effectLst/>
                <a:uLnTx/>
                <a:uFillTx/>
                <a:latin typeface="Candara"/>
                <a:ea typeface="+mn-ea"/>
                <a:cs typeface="+mn-cs"/>
              </a:rPr>
              <a:t>, we went aboard, and set forth.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a:t>
            </a:r>
            <a:r>
              <a:rPr kumimoji="0" lang="en-US" sz="2133" b="0" i="0" u="none" strike="noStrike" kern="1200" cap="none" spc="0" normalizeH="0" baseline="0" noProof="0" dirty="0">
                <a:ln>
                  <a:noFill/>
                </a:ln>
                <a:solidFill>
                  <a:prstClr val="white"/>
                </a:solidFill>
                <a:effectLst/>
                <a:uLnTx/>
                <a:uFillTx/>
                <a:latin typeface="Candara"/>
                <a:ea typeface="+mn-ea"/>
                <a:cs typeface="+mn-cs"/>
              </a:rPr>
              <a:t> Now when we had discovered Cyprus,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we left it on the left hand, and sailed into Syria, and landed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Tyre</a:t>
            </a:r>
            <a:r>
              <a:rPr kumimoji="0" lang="en-US" sz="2133" b="0" i="0" u="none" strike="noStrike" kern="1200" cap="none" spc="0" normalizeH="0" baseline="0" noProof="0" dirty="0">
                <a:ln>
                  <a:noFill/>
                </a:ln>
                <a:solidFill>
                  <a:prstClr val="white"/>
                </a:solidFill>
                <a:effectLst/>
                <a:uLnTx/>
                <a:uFillTx/>
                <a:latin typeface="Candara"/>
                <a:ea typeface="+mn-ea"/>
                <a:cs typeface="+mn-cs"/>
              </a:rPr>
              <a:t>: for there the ship was to unlade her burden.  </a:t>
            </a:r>
          </a:p>
        </p:txBody>
      </p:sp>
    </p:spTree>
    <p:extLst>
      <p:ext uri="{BB962C8B-B14F-4D97-AF65-F5344CB8AC3E}">
        <p14:creationId xmlns:p14="http://schemas.microsoft.com/office/powerpoint/2010/main" val="3421275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2" name="Rectangle 1"/>
          <p:cNvSpPr/>
          <p:nvPr/>
        </p:nvSpPr>
        <p:spPr>
          <a:xfrm>
            <a:off x="1117600" y="1296750"/>
            <a:ext cx="2641600" cy="435933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finding a ship sailing over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Phenicia</a:t>
            </a:r>
            <a:r>
              <a:rPr kumimoji="0" lang="en-US" sz="2133" b="0" i="0" u="none" strike="noStrike" kern="1200" cap="none" spc="0" normalizeH="0" baseline="0" noProof="0" dirty="0">
                <a:ln>
                  <a:noFill/>
                </a:ln>
                <a:solidFill>
                  <a:prstClr val="white"/>
                </a:solidFill>
                <a:effectLst/>
                <a:uLnTx/>
                <a:uFillTx/>
                <a:latin typeface="Candara"/>
                <a:ea typeface="+mn-ea"/>
                <a:cs typeface="+mn-cs"/>
              </a:rPr>
              <a:t>, we went aboard, and set forth.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a:t>
            </a:r>
            <a:r>
              <a:rPr kumimoji="0" lang="en-US" sz="2133" b="0" i="0" u="none" strike="noStrike" kern="1200" cap="none" spc="0" normalizeH="0" baseline="0" noProof="0" dirty="0">
                <a:ln>
                  <a:noFill/>
                </a:ln>
                <a:solidFill>
                  <a:prstClr val="white"/>
                </a:solidFill>
                <a:effectLst/>
                <a:uLnTx/>
                <a:uFillTx/>
                <a:latin typeface="Candara"/>
                <a:ea typeface="+mn-ea"/>
                <a:cs typeface="+mn-cs"/>
              </a:rPr>
              <a:t> Now when we had discovered Cyprus,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we left it on the left hand, and sailed into Syria, and landed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Tyre</a:t>
            </a:r>
            <a:r>
              <a:rPr kumimoji="0" lang="en-US" sz="2133" b="0" i="0" u="none" strike="noStrike" kern="1200" cap="none" spc="0" normalizeH="0" baseline="0" noProof="0" dirty="0">
                <a:ln>
                  <a:noFill/>
                </a:ln>
                <a:solidFill>
                  <a:prstClr val="white"/>
                </a:solidFill>
                <a:effectLst/>
                <a:uLnTx/>
                <a:uFillTx/>
                <a:latin typeface="Candara"/>
                <a:ea typeface="+mn-ea"/>
                <a:cs typeface="+mn-cs"/>
              </a:rPr>
              <a:t>: for there the ship was to unlade her burden.  </a:t>
            </a:r>
          </a:p>
        </p:txBody>
      </p:sp>
    </p:spTree>
    <p:extLst>
      <p:ext uri="{BB962C8B-B14F-4D97-AF65-F5344CB8AC3E}">
        <p14:creationId xmlns:p14="http://schemas.microsoft.com/office/powerpoint/2010/main" val="3507490048"/>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2124432"/>
            <a:ext cx="9956800" cy="24925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finding disciples, we tarried there seven days: who said to Paul through the Spirit, that he should not go up to Jerusalem.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accomplished those days, we departed and went our way; and they all brought us on our way, with wives and children, till </a:t>
            </a:r>
            <a:r>
              <a:rPr kumimoji="0" lang="en-US" sz="2133" b="0" i="1" u="none" strike="noStrike" kern="1200" cap="none" spc="0" normalizeH="0" baseline="0" noProof="0" dirty="0">
                <a:ln>
                  <a:noFill/>
                </a:ln>
                <a:solidFill>
                  <a:prstClr val="black"/>
                </a:solidFill>
                <a:effectLst/>
                <a:uLnTx/>
                <a:uFillTx/>
                <a:latin typeface="Candara"/>
                <a:ea typeface="+mn-ea"/>
                <a:cs typeface="+mn-cs"/>
              </a:rPr>
              <a:t>we were </a:t>
            </a:r>
            <a:r>
              <a:rPr kumimoji="0" lang="en-US" sz="2133" b="0" i="0" u="none" strike="noStrike" kern="1200" cap="none" spc="0" normalizeH="0" baseline="0" noProof="0" dirty="0">
                <a:ln>
                  <a:noFill/>
                </a:ln>
                <a:solidFill>
                  <a:prstClr val="black"/>
                </a:solidFill>
                <a:effectLst/>
                <a:uLnTx/>
                <a:uFillTx/>
                <a:latin typeface="Candara"/>
                <a:ea typeface="+mn-ea"/>
                <a:cs typeface="+mn-cs"/>
              </a:rPr>
              <a:t>out of the city: and we kneeled down on the shore, and prayed.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taken our leave one of another, we took ship; and they returned home again. </a:t>
            </a:r>
          </a:p>
        </p:txBody>
      </p:sp>
    </p:spTree>
    <p:extLst>
      <p:ext uri="{BB962C8B-B14F-4D97-AF65-F5344CB8AC3E}">
        <p14:creationId xmlns:p14="http://schemas.microsoft.com/office/powerpoint/2010/main" val="1503468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2" name="Rectangle 1"/>
          <p:cNvSpPr/>
          <p:nvPr/>
        </p:nvSpPr>
        <p:spPr>
          <a:xfrm>
            <a:off x="1117600" y="1296749"/>
            <a:ext cx="2641600" cy="238995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we had finished </a:t>
            </a:r>
            <a:r>
              <a:rPr kumimoji="0" lang="en-US" sz="2133" b="0" i="1" u="none" strike="noStrike" kern="1200" cap="none" spc="0" normalizeH="0" baseline="0" noProof="0" dirty="0">
                <a:ln>
                  <a:noFill/>
                </a:ln>
                <a:solidFill>
                  <a:prstClr val="white"/>
                </a:solidFill>
                <a:effectLst/>
                <a:uLnTx/>
                <a:uFillTx/>
                <a:latin typeface="Candara"/>
                <a:ea typeface="+mn-ea"/>
                <a:cs typeface="+mn-cs"/>
              </a:rPr>
              <a:t>our </a:t>
            </a:r>
            <a:r>
              <a:rPr kumimoji="0" lang="en-US" sz="2133" b="0" i="0" u="none" strike="noStrike" kern="1200" cap="none" spc="0" normalizeH="0" baseline="0" noProof="0" dirty="0">
                <a:ln>
                  <a:noFill/>
                </a:ln>
                <a:solidFill>
                  <a:prstClr val="white"/>
                </a:solidFill>
                <a:effectLst/>
                <a:uLnTx/>
                <a:uFillTx/>
                <a:latin typeface="Candara"/>
                <a:ea typeface="+mn-ea"/>
                <a:cs typeface="+mn-cs"/>
              </a:rPr>
              <a:t>course from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Tyre</a:t>
            </a:r>
            <a:r>
              <a:rPr kumimoji="0" lang="en-US" sz="2133" b="0" i="0" u="none" strike="noStrike" kern="1200" cap="none" spc="0" normalizeH="0" baseline="0" noProof="0" dirty="0">
                <a:ln>
                  <a:noFill/>
                </a:ln>
                <a:solidFill>
                  <a:prstClr val="white"/>
                </a:solidFill>
                <a:effectLst/>
                <a:uLnTx/>
                <a:uFillTx/>
                <a:latin typeface="Candara"/>
                <a:ea typeface="+mn-ea"/>
                <a:cs typeface="+mn-cs"/>
              </a:rPr>
              <a:t>, we came to Ptolemais,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saluted the brethren, and abode with them one day.</a:t>
            </a:r>
          </a:p>
        </p:txBody>
      </p:sp>
    </p:spTree>
    <p:extLst>
      <p:ext uri="{BB962C8B-B14F-4D97-AF65-F5344CB8AC3E}">
        <p14:creationId xmlns:p14="http://schemas.microsoft.com/office/powerpoint/2010/main" val="3276789655"/>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2" name="Rectangle 1"/>
          <p:cNvSpPr/>
          <p:nvPr/>
        </p:nvSpPr>
        <p:spPr>
          <a:xfrm>
            <a:off x="1117600" y="1296749"/>
            <a:ext cx="2641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we had finished </a:t>
            </a:r>
            <a:r>
              <a:rPr kumimoji="0" lang="en-US" sz="2133" b="0" i="1" u="none" strike="noStrike" kern="1200" cap="none" spc="0" normalizeH="0" baseline="0" noProof="0" dirty="0">
                <a:ln>
                  <a:noFill/>
                </a:ln>
                <a:solidFill>
                  <a:prstClr val="white"/>
                </a:solidFill>
                <a:effectLst/>
                <a:uLnTx/>
                <a:uFillTx/>
                <a:latin typeface="Candara"/>
                <a:ea typeface="+mn-ea"/>
                <a:cs typeface="+mn-cs"/>
              </a:rPr>
              <a:t>our </a:t>
            </a:r>
            <a:r>
              <a:rPr kumimoji="0" lang="en-US" sz="2133" b="0" i="0" u="none" strike="noStrike" kern="1200" cap="none" spc="0" normalizeH="0" baseline="0" noProof="0" dirty="0">
                <a:ln>
                  <a:noFill/>
                </a:ln>
                <a:solidFill>
                  <a:prstClr val="white"/>
                </a:solidFill>
                <a:effectLst/>
                <a:uLnTx/>
                <a:uFillTx/>
                <a:latin typeface="Candara"/>
                <a:ea typeface="+mn-ea"/>
                <a:cs typeface="+mn-cs"/>
              </a:rPr>
              <a:t>course from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Tyre</a:t>
            </a:r>
            <a:r>
              <a:rPr kumimoji="0" lang="en-US" sz="2133" b="0" i="0" u="none" strike="noStrike" kern="1200" cap="none" spc="0" normalizeH="0" baseline="0" noProof="0" dirty="0">
                <a:ln>
                  <a:noFill/>
                </a:ln>
                <a:solidFill>
                  <a:prstClr val="white"/>
                </a:solidFill>
                <a:effectLst/>
                <a:uLnTx/>
                <a:uFillTx/>
                <a:latin typeface="Candara"/>
                <a:ea typeface="+mn-ea"/>
                <a:cs typeface="+mn-cs"/>
              </a:rPr>
              <a:t>, we came to Ptolemais,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saluted the brethren, and abode with them one day.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that were of Paul's company departed, and came unto Caesarea:  </a:t>
            </a:r>
          </a:p>
        </p:txBody>
      </p:sp>
    </p:spTree>
    <p:extLst>
      <p:ext uri="{BB962C8B-B14F-4D97-AF65-F5344CB8AC3E}">
        <p14:creationId xmlns:p14="http://schemas.microsoft.com/office/powerpoint/2010/main" val="13091931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2" name="Rectangle 1"/>
          <p:cNvSpPr/>
          <p:nvPr/>
        </p:nvSpPr>
        <p:spPr>
          <a:xfrm>
            <a:off x="1117600" y="1296749"/>
            <a:ext cx="2641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we had finished </a:t>
            </a:r>
            <a:r>
              <a:rPr kumimoji="0" lang="en-US" sz="2133" b="0" i="1" u="none" strike="noStrike" kern="1200" cap="none" spc="0" normalizeH="0" baseline="0" noProof="0" dirty="0">
                <a:ln>
                  <a:noFill/>
                </a:ln>
                <a:solidFill>
                  <a:prstClr val="white"/>
                </a:solidFill>
                <a:effectLst/>
                <a:uLnTx/>
                <a:uFillTx/>
                <a:latin typeface="Candara"/>
                <a:ea typeface="+mn-ea"/>
                <a:cs typeface="+mn-cs"/>
              </a:rPr>
              <a:t>our </a:t>
            </a:r>
            <a:r>
              <a:rPr kumimoji="0" lang="en-US" sz="2133" b="0" i="0" u="none" strike="noStrike" kern="1200" cap="none" spc="0" normalizeH="0" baseline="0" noProof="0" dirty="0">
                <a:ln>
                  <a:noFill/>
                </a:ln>
                <a:solidFill>
                  <a:prstClr val="white"/>
                </a:solidFill>
                <a:effectLst/>
                <a:uLnTx/>
                <a:uFillTx/>
                <a:latin typeface="Candara"/>
                <a:ea typeface="+mn-ea"/>
                <a:cs typeface="+mn-cs"/>
              </a:rPr>
              <a:t>course from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Tyre</a:t>
            </a:r>
            <a:r>
              <a:rPr kumimoji="0" lang="en-US" sz="2133" b="0" i="0" u="none" strike="noStrike" kern="1200" cap="none" spc="0" normalizeH="0" baseline="0" noProof="0" dirty="0">
                <a:ln>
                  <a:noFill/>
                </a:ln>
                <a:solidFill>
                  <a:prstClr val="white"/>
                </a:solidFill>
                <a:effectLst/>
                <a:uLnTx/>
                <a:uFillTx/>
                <a:latin typeface="Candara"/>
                <a:ea typeface="+mn-ea"/>
                <a:cs typeface="+mn-cs"/>
              </a:rPr>
              <a:t>, we came to Ptolemais,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saluted the brethren, and abode with them one day.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that were of Paul's company departed, and came unto Caesarea:  </a:t>
            </a:r>
          </a:p>
        </p:txBody>
      </p:sp>
    </p:spTree>
    <p:extLst>
      <p:ext uri="{BB962C8B-B14F-4D97-AF65-F5344CB8AC3E}">
        <p14:creationId xmlns:p14="http://schemas.microsoft.com/office/powerpoint/2010/main" val="3355791495"/>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200" y="5064204"/>
            <a:ext cx="10261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we entered into the house of Philip the evangelist, which was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of the seven; and abode with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same man had four daughters, virgins, which did prophesy.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756157"/>
            <a:ext cx="6248400" cy="4196843"/>
          </a:xfrm>
          <a:prstGeom prst="rect">
            <a:avLst/>
          </a:prstGeom>
        </p:spPr>
      </p:pic>
      <p:pic>
        <p:nvPicPr>
          <p:cNvPr id="1026" name="Picture 2">
            <a:extLst>
              <a:ext uri="{FF2B5EF4-FFF2-40B4-BE49-F238E27FC236}">
                <a16:creationId xmlns:a16="http://schemas.microsoft.com/office/drawing/2014/main" id="{3CB77CB2-F1A8-44B8-919B-0FBFC1BC6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756158"/>
            <a:ext cx="3529798" cy="419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063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750141"/>
            <a:ext cx="59944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as we tarried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many days,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there came down from Judaea a certain prophet, 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Agabus</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was come unto us, he took Paul's girdle, and bound his own hands and feet, and said,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Thus saith the Holy Ghost, So shall the Jews at Jerusalem bind the man that </a:t>
            </a:r>
            <a:r>
              <a:rPr kumimoji="0" lang="en-US" sz="2133" b="0" i="0" u="none" strike="noStrike" kern="1200" cap="none" spc="0" normalizeH="0" baseline="0" noProof="0" dirty="0" err="1">
                <a:ln>
                  <a:noFill/>
                </a:ln>
                <a:solidFill>
                  <a:srgbClr val="073E87">
                    <a:lumMod val="75000"/>
                  </a:srgbClr>
                </a:solidFill>
                <a:effectLst/>
                <a:uLnTx/>
                <a:uFillTx/>
                <a:latin typeface="Candara"/>
                <a:ea typeface="+mn-ea"/>
                <a:cs typeface="+mn-cs"/>
              </a:rPr>
              <a:t>owneth</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this girdle, and shall deliver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him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into the hands of the Gentiles.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1" y="699175"/>
            <a:ext cx="3318937" cy="5459651"/>
          </a:xfrm>
          <a:prstGeom prst="rect">
            <a:avLst/>
          </a:prstGeom>
        </p:spPr>
      </p:pic>
    </p:spTree>
    <p:extLst>
      <p:ext uri="{BB962C8B-B14F-4D97-AF65-F5344CB8AC3E}">
        <p14:creationId xmlns:p14="http://schemas.microsoft.com/office/powerpoint/2010/main" val="52044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27025"/>
            <a:ext cx="84836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heard these things, both we, and they of that place, besought him not to go up to Jerusalem.</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Paul answered, What mean ye to weep and to break mine heart? for I am ready not to be bound only, but also to die at Jerusalem for the name of the Lord Jesus.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would not be persuaded, we ceased, saying, The will of the Lord be done. </a:t>
            </a:r>
          </a:p>
        </p:txBody>
      </p:sp>
    </p:spTree>
    <p:extLst>
      <p:ext uri="{BB962C8B-B14F-4D97-AF65-F5344CB8AC3E}">
        <p14:creationId xmlns:p14="http://schemas.microsoft.com/office/powerpoint/2010/main" val="15309691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2" name="Rectangle 1"/>
          <p:cNvSpPr/>
          <p:nvPr/>
        </p:nvSpPr>
        <p:spPr>
          <a:xfrm>
            <a:off x="1117600" y="2413000"/>
            <a:ext cx="264160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those days we took up our carriages, and went up to Jerusalem.  </a:t>
            </a:r>
          </a:p>
        </p:txBody>
      </p:sp>
    </p:spTree>
    <p:extLst>
      <p:ext uri="{BB962C8B-B14F-4D97-AF65-F5344CB8AC3E}">
        <p14:creationId xmlns:p14="http://schemas.microsoft.com/office/powerpoint/2010/main" val="340052811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2" name="Rectangle 1"/>
          <p:cNvSpPr/>
          <p:nvPr/>
        </p:nvSpPr>
        <p:spPr>
          <a:xfrm>
            <a:off x="1117600" y="2413001"/>
            <a:ext cx="26416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those days we took up our carriages, and went up to Jerusalem.</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srgbClr val="FFFFCC"/>
                </a:solidFill>
                <a:effectLst/>
                <a:uLnTx/>
                <a:uFillTx/>
                <a:latin typeface="Candara"/>
                <a:ea typeface="+mn-ea"/>
                <a:cs typeface="+mn-cs"/>
              </a:rPr>
              <a:t>This is where Paul’s third mission trip ends.</a:t>
            </a:r>
          </a:p>
        </p:txBody>
      </p:sp>
    </p:spTree>
    <p:extLst>
      <p:ext uri="{BB962C8B-B14F-4D97-AF65-F5344CB8AC3E}">
        <p14:creationId xmlns:p14="http://schemas.microsoft.com/office/powerpoint/2010/main" val="3358851917"/>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F6B280C-609D-4FBC-8FB2-02A10C202C5C}"/>
              </a:ext>
            </a:extLst>
          </p:cNvPr>
          <p:cNvSpPr>
            <a:spLocks noGrp="1"/>
          </p:cNvSpPr>
          <p:nvPr>
            <p:ph type="body" sz="quarter" idx="10"/>
          </p:nvPr>
        </p:nvSpPr>
        <p:spPr>
          <a:xfrm>
            <a:off x="693336" y="1175656"/>
            <a:ext cx="11143622" cy="4304393"/>
          </a:xfrm>
        </p:spPr>
        <p:txBody>
          <a:bodyPr/>
          <a:lstStyle/>
          <a:p>
            <a:r>
              <a:rPr lang="en-US" sz="6000" dirty="0"/>
              <a:t>Paul’s Third Missionary Journey</a:t>
            </a:r>
          </a:p>
          <a:p>
            <a:r>
              <a:rPr lang="en-US" sz="4000" dirty="0"/>
              <a:t>    Acts 18:23-21:14</a:t>
            </a:r>
          </a:p>
        </p:txBody>
      </p:sp>
    </p:spTree>
    <p:extLst>
      <p:ext uri="{BB962C8B-B14F-4D97-AF65-F5344CB8AC3E}">
        <p14:creationId xmlns:p14="http://schemas.microsoft.com/office/powerpoint/2010/main" val="41952094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02" y="3482941"/>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dirty="0">
                <a:solidFill>
                  <a:schemeClr val="bg1"/>
                </a:solidFill>
              </a:rPr>
              <a:t>Paul’s 2</a:t>
            </a:r>
            <a:r>
              <a:rPr lang="en-US" sz="3733" baseline="30000" dirty="0">
                <a:solidFill>
                  <a:schemeClr val="bg1"/>
                </a:solidFill>
              </a:rPr>
              <a:t>nd</a:t>
            </a:r>
            <a:r>
              <a:rPr lang="en-US" sz="3733" dirty="0">
                <a:solidFill>
                  <a:schemeClr val="bg1"/>
                </a:solidFill>
              </a:rPr>
              <a:t> Missionary Journey – Acts 15:36-18:22</a:t>
            </a:r>
          </a:p>
          <a:p>
            <a:pPr marL="685783" indent="-685783">
              <a:buFont typeface="+mj-lt"/>
              <a:buAutoNum type="arabicPeriod" startAt="7"/>
            </a:pPr>
            <a:r>
              <a:rPr lang="en-US" sz="3733" b="1" dirty="0">
                <a:solidFill>
                  <a:srgbClr val="333F2A"/>
                </a:solidFill>
              </a:rPr>
              <a:t>Paul’s 3rd Missionary Journey – Acts 18:23-21:14</a:t>
            </a:r>
          </a:p>
          <a:p>
            <a:pPr marL="685783" indent="-685783">
              <a:buFont typeface="+mj-lt"/>
              <a:buAutoNum type="arabicPeriod" startAt="7"/>
            </a:pPr>
            <a:r>
              <a:rPr lang="en-US" sz="3733" dirty="0"/>
              <a:t>Paul’s Arrest - 1 – Acts 21:15-23:11</a:t>
            </a:r>
          </a:p>
          <a:p>
            <a:pPr marL="685783" indent="-685783">
              <a:buFont typeface="+mj-lt"/>
              <a:buAutoNum type="arabicPeriod" startAt="7"/>
            </a:pPr>
            <a:r>
              <a:rPr lang="en-US" sz="3733" dirty="0"/>
              <a:t>Paul’s Arrest - 2 – Acts 23:12-25:12</a:t>
            </a:r>
          </a:p>
          <a:p>
            <a:pPr marL="685783" indent="-685783">
              <a:buFont typeface="+mj-lt"/>
              <a:buAutoNum type="arabicPeriod" startAt="7"/>
            </a:pPr>
            <a:r>
              <a:rPr lang="en-US" sz="3733" dirty="0"/>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16982874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having spent some time there, he left and passed successively through the Galatian region and Phrygia, strengthening all the disciples.</a:t>
            </a:r>
          </a:p>
        </p:txBody>
      </p:sp>
      <p:sp>
        <p:nvSpPr>
          <p:cNvPr id="3" name="Text Placeholder 2"/>
          <p:cNvSpPr>
            <a:spLocks noGrp="1"/>
          </p:cNvSpPr>
          <p:nvPr>
            <p:ph type="body" sz="quarter" idx="11"/>
          </p:nvPr>
        </p:nvSpPr>
        <p:spPr/>
        <p:txBody>
          <a:bodyPr/>
          <a:lstStyle/>
          <a:p>
            <a:r>
              <a:rPr lang="en-US" dirty="0"/>
              <a:t>- Acts 18:23</a:t>
            </a:r>
          </a:p>
        </p:txBody>
      </p:sp>
    </p:spTree>
    <p:extLst>
      <p:ext uri="{BB962C8B-B14F-4D97-AF65-F5344CB8AC3E}">
        <p14:creationId xmlns:p14="http://schemas.microsoft.com/office/powerpoint/2010/main" val="5425066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6094"/>
            <a:ext cx="12256165" cy="6894092"/>
          </a:xfrm>
          <a:prstGeom prst="rect">
            <a:avLst/>
          </a:prstGeom>
        </p:spPr>
      </p:pic>
    </p:spTree>
    <p:extLst>
      <p:ext uri="{BB962C8B-B14F-4D97-AF65-F5344CB8AC3E}">
        <p14:creationId xmlns:p14="http://schemas.microsoft.com/office/powerpoint/2010/main" val="4655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200000" y="200000"/>
                                    </p:animScale>
                                  </p:childTnLst>
                                </p:cTn>
                              </p:par>
                              <p:par>
                                <p:cTn id="7" presetID="42" presetClass="path" presetSubtype="0" fill="hold" nodeType="withEffect">
                                  <p:stCondLst>
                                    <p:cond delay="0"/>
                                  </p:stCondLst>
                                  <p:childTnLst>
                                    <p:animMotion origin="layout" path="M 0.10921 -0.01882 L -0.21927 0.31883 " pathEditMode="relative" rAng="0" ptsTypes="AA">
                                      <p:cBhvr>
                                        <p:cTn id="8" dur="3000" fill="hold"/>
                                        <p:tgtEl>
                                          <p:spTgt spid="3"/>
                                        </p:tgtEl>
                                        <p:attrNameLst>
                                          <p:attrName>ppt_x</p:attrName>
                                          <p:attrName>ppt_y</p:attrName>
                                        </p:attrNameLst>
                                      </p:cBhvr>
                                      <p:rCtr x="-16424" y="168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24</a:t>
            </a:r>
            <a:r>
              <a:rPr lang="en-US" dirty="0"/>
              <a:t> Now a Jew named Apollos, an Alexandrian by birth, an eloquent man, came to Ephesus; and he was mighty in the Scriptures. </a:t>
            </a:r>
            <a:r>
              <a:rPr lang="en-US" baseline="30000" dirty="0"/>
              <a:t>25</a:t>
            </a:r>
            <a:r>
              <a:rPr lang="en-US" dirty="0"/>
              <a:t> This man had been instructed in the way of the Lord; and being fervent in spirit, he was speaking and teaching accurately the things concerning Jesus, being acquainted only with the baptism of John;</a:t>
            </a:r>
          </a:p>
        </p:txBody>
      </p:sp>
      <p:sp>
        <p:nvSpPr>
          <p:cNvPr id="3" name="Text Placeholder 2"/>
          <p:cNvSpPr>
            <a:spLocks noGrp="1"/>
          </p:cNvSpPr>
          <p:nvPr>
            <p:ph type="body" sz="quarter" idx="11"/>
          </p:nvPr>
        </p:nvSpPr>
        <p:spPr/>
        <p:txBody>
          <a:bodyPr/>
          <a:lstStyle/>
          <a:p>
            <a:r>
              <a:rPr lang="en-US" dirty="0"/>
              <a:t>- Acts 18:24-25</a:t>
            </a:r>
          </a:p>
        </p:txBody>
      </p:sp>
    </p:spTree>
    <p:extLst>
      <p:ext uri="{BB962C8B-B14F-4D97-AF65-F5344CB8AC3E}">
        <p14:creationId xmlns:p14="http://schemas.microsoft.com/office/powerpoint/2010/main" val="8179800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he began to speak out boldly in the synagogue. But when Priscilla and Aquila heard him, they took him aside and explained to him the way of God more accurately.</a:t>
            </a:r>
          </a:p>
        </p:txBody>
      </p:sp>
      <p:sp>
        <p:nvSpPr>
          <p:cNvPr id="3" name="Text Placeholder 2"/>
          <p:cNvSpPr>
            <a:spLocks noGrp="1"/>
          </p:cNvSpPr>
          <p:nvPr>
            <p:ph type="body" sz="quarter" idx="11"/>
          </p:nvPr>
        </p:nvSpPr>
        <p:spPr/>
        <p:txBody>
          <a:bodyPr/>
          <a:lstStyle/>
          <a:p>
            <a:r>
              <a:rPr lang="en-US" dirty="0"/>
              <a:t>- Acts 18:26</a:t>
            </a:r>
          </a:p>
        </p:txBody>
      </p:sp>
    </p:spTree>
    <p:extLst>
      <p:ext uri="{BB962C8B-B14F-4D97-AF65-F5344CB8AC3E}">
        <p14:creationId xmlns:p14="http://schemas.microsoft.com/office/powerpoint/2010/main" val="4156668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24 - 26</a:t>
            </a:r>
          </a:p>
          <a:p>
            <a:r>
              <a:rPr lang="en-US" dirty="0"/>
              <a:t>His ignorance had reference to the points of distinction between John’s immersion &amp; that of the apostles, which were chiefly these, that John did not promise the Holy Spirit to those who were immersed, and did not immerse into the name of the Father, and of the Son, and of the Holy Spirit. Whatever confusion of thought upon kindred topics is necessarily involved in ignorance of these two things, Apollos must also have been subject to; but we are not authorized to extend his ignorance any further than this. On these points he was instructed by Priscilla and Aquila, and was then able to teach the things concerning the Lord </a:t>
            </a:r>
            <a:r>
              <a:rPr lang="en-US" i="1" dirty="0"/>
              <a:t>more accurately. There is no evidence whatever that he was re-immersed.</a:t>
            </a:r>
          </a:p>
          <a:p>
            <a:pPr lvl="1"/>
            <a:r>
              <a:rPr lang="en-US" b="0" dirty="0"/>
              <a:t>McGarvey, J. W. (1872). </a:t>
            </a:r>
            <a:r>
              <a:rPr lang="en-US" b="0" i="1" u="sng" dirty="0">
                <a:hlinkClick r:id="rId2"/>
              </a:rPr>
              <a:t>A commentary on Acts of Apostles</a:t>
            </a:r>
            <a:r>
              <a:rPr lang="en-US" b="0" dirty="0">
                <a:hlinkClick r:id="rId2"/>
              </a:rPr>
              <a:t> (p. 232).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761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27</a:t>
            </a:r>
            <a:r>
              <a:rPr lang="en-US" dirty="0"/>
              <a:t> And when he wanted to go across to Achaia, the brethren encouraged him and wrote to the disciples to welcome him; and when he had arrived, he greatly helped those who had believed through grace, </a:t>
            </a:r>
            <a:r>
              <a:rPr lang="en-US" baseline="30000" dirty="0"/>
              <a:t>28</a:t>
            </a:r>
            <a:r>
              <a:rPr lang="en-US" dirty="0"/>
              <a:t> for he powerfully refuted the Jews in public, demonstrating by the Scriptures that Jesus was the Christ.</a:t>
            </a:r>
          </a:p>
        </p:txBody>
      </p:sp>
      <p:sp>
        <p:nvSpPr>
          <p:cNvPr id="3" name="Text Placeholder 2"/>
          <p:cNvSpPr>
            <a:spLocks noGrp="1"/>
          </p:cNvSpPr>
          <p:nvPr>
            <p:ph type="body" sz="quarter" idx="11"/>
          </p:nvPr>
        </p:nvSpPr>
        <p:spPr/>
        <p:txBody>
          <a:bodyPr/>
          <a:lstStyle/>
          <a:p>
            <a:r>
              <a:rPr lang="en-US" dirty="0"/>
              <a:t>- Acts 18:27-28</a:t>
            </a:r>
          </a:p>
        </p:txBody>
      </p:sp>
    </p:spTree>
    <p:extLst>
      <p:ext uri="{BB962C8B-B14F-4D97-AF65-F5344CB8AC3E}">
        <p14:creationId xmlns:p14="http://schemas.microsoft.com/office/powerpoint/2010/main" val="17916067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27 &amp; 28</a:t>
            </a:r>
          </a:p>
          <a:p>
            <a:r>
              <a:rPr lang="en-US" dirty="0"/>
              <a:t>This is the earliest mention of letters of commendation among the disciples. It shows that they were employed simply to make known the bearer to strange brethren, and commend him to their fellowship.</a:t>
            </a:r>
          </a:p>
          <a:p>
            <a:r>
              <a:rPr lang="en-US" dirty="0"/>
              <a:t>Apollos mightily convinced the </a:t>
            </a:r>
            <a:r>
              <a:rPr lang="en-US" i="1" dirty="0"/>
              <a:t>Jews in Achaia; whereas Paul’s converts had been mostly among the Gentiles. This was, no doubt, owing to the peculiarity of his endowments, giving him access to some minds which were inaccessible to Paul. A variety of talents and acquirements among preachers is still necessary to the success of the gospel message among the immense variety of the minds &amp; characters which make up human society.</a:t>
            </a:r>
          </a:p>
          <a:p>
            <a:pPr lvl="1"/>
            <a:r>
              <a:rPr lang="en-US" b="0" dirty="0"/>
              <a:t>McGarvey, J. W. (1872). </a:t>
            </a:r>
            <a:r>
              <a:rPr lang="en-US" b="0" i="1" u="sng" dirty="0">
                <a:hlinkClick r:id="rId2"/>
              </a:rPr>
              <a:t>A commentary on Acts of Apostles</a:t>
            </a:r>
            <a:r>
              <a:rPr lang="en-US" b="0" dirty="0">
                <a:hlinkClick r:id="rId2"/>
              </a:rPr>
              <a:t> (p. 233).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897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37" y="184726"/>
            <a:ext cx="10550769" cy="6433127"/>
          </a:xfrm>
          <a:prstGeom prst="rect">
            <a:avLst/>
          </a:prstGeom>
        </p:spPr>
      </p:pic>
    </p:spTree>
    <p:extLst>
      <p:ext uri="{BB962C8B-B14F-4D97-AF65-F5344CB8AC3E}">
        <p14:creationId xmlns:p14="http://schemas.microsoft.com/office/powerpoint/2010/main" val="3425654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Apollos</a:t>
            </a:r>
          </a:p>
        </p:txBody>
      </p:sp>
      <p:sp>
        <p:nvSpPr>
          <p:cNvPr id="3" name="Text Placeholder 2"/>
          <p:cNvSpPr>
            <a:spLocks noGrp="1"/>
          </p:cNvSpPr>
          <p:nvPr>
            <p:ph type="body" sz="quarter" idx="10"/>
          </p:nvPr>
        </p:nvSpPr>
        <p:spPr/>
        <p:txBody>
          <a:bodyPr>
            <a:normAutofit/>
          </a:bodyPr>
          <a:lstStyle/>
          <a:p>
            <a:pPr>
              <a:lnSpc>
                <a:spcPct val="150000"/>
              </a:lnSpc>
            </a:pPr>
            <a:r>
              <a:rPr lang="en-US" sz="5333" dirty="0"/>
              <a:t>Eloquent</a:t>
            </a:r>
          </a:p>
          <a:p>
            <a:pPr>
              <a:lnSpc>
                <a:spcPct val="150000"/>
              </a:lnSpc>
            </a:pPr>
            <a:r>
              <a:rPr lang="en-US" sz="5333" dirty="0"/>
              <a:t>Mighty in Scriptures</a:t>
            </a:r>
          </a:p>
          <a:p>
            <a:pPr>
              <a:lnSpc>
                <a:spcPct val="150000"/>
              </a:lnSpc>
            </a:pPr>
            <a:r>
              <a:rPr lang="en-US" sz="5333" dirty="0"/>
              <a:t>Not Fully Trained</a:t>
            </a:r>
          </a:p>
        </p:txBody>
      </p:sp>
    </p:spTree>
    <p:extLst>
      <p:ext uri="{BB962C8B-B14F-4D97-AF65-F5344CB8AC3E}">
        <p14:creationId xmlns:p14="http://schemas.microsoft.com/office/powerpoint/2010/main" val="7813020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220" y="565168"/>
            <a:ext cx="1599547" cy="5648384"/>
          </a:xfrm>
        </p:spPr>
        <p:txBody>
          <a:bodyPr>
            <a:noAutofit/>
          </a:bodyPr>
          <a:lstStyle/>
          <a:p>
            <a:r>
              <a:rPr lang="en-US" sz="3733" dirty="0"/>
              <a:t>P</a:t>
            </a:r>
            <a:br>
              <a:rPr lang="en-US" sz="3733" dirty="0"/>
            </a:br>
            <a:r>
              <a:rPr lang="en-US" sz="3733" dirty="0"/>
              <a:t>E</a:t>
            </a:r>
            <a:br>
              <a:rPr lang="en-US" sz="3733" dirty="0"/>
            </a:br>
            <a:r>
              <a:rPr lang="en-US" sz="3733" dirty="0"/>
              <a:t>N</a:t>
            </a:r>
            <a:br>
              <a:rPr lang="en-US" sz="3733" dirty="0"/>
            </a:br>
            <a:r>
              <a:rPr lang="en-US" sz="3733" dirty="0"/>
              <a:t>T</a:t>
            </a:r>
            <a:br>
              <a:rPr lang="en-US" sz="3733" dirty="0"/>
            </a:br>
            <a:r>
              <a:rPr lang="en-US" sz="3733" dirty="0"/>
              <a:t>E</a:t>
            </a:r>
            <a:br>
              <a:rPr lang="en-US" sz="3733" dirty="0"/>
            </a:br>
            <a:r>
              <a:rPr lang="en-US" sz="3733" dirty="0"/>
              <a:t>C</a:t>
            </a:r>
            <a:br>
              <a:rPr lang="en-US" sz="3733" dirty="0"/>
            </a:br>
            <a:r>
              <a:rPr lang="en-US" sz="3733" dirty="0"/>
              <a:t>O</a:t>
            </a:r>
            <a:br>
              <a:rPr lang="en-US" sz="3733" dirty="0"/>
            </a:br>
            <a:r>
              <a:rPr lang="en-US" sz="3733" dirty="0"/>
              <a:t>S</a:t>
            </a:r>
            <a:br>
              <a:rPr lang="en-US" sz="3733" dirty="0"/>
            </a:br>
            <a:r>
              <a:rPr lang="en-US" sz="3733" dirty="0"/>
              <a:t>T</a:t>
            </a:r>
          </a:p>
        </p:txBody>
      </p:sp>
      <p:sp>
        <p:nvSpPr>
          <p:cNvPr id="3" name="TextBox 2"/>
          <p:cNvSpPr txBox="1"/>
          <p:nvPr/>
        </p:nvSpPr>
        <p:spPr>
          <a:xfrm>
            <a:off x="738908" y="1868950"/>
            <a:ext cx="4341091" cy="27189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Lato" charset="0"/>
                <a:ea typeface="Lato" charset="0"/>
                <a:cs typeface="Lato" charset="0"/>
              </a:rPr>
              <a:t>John’s Baptism</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 Disciples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 Apostles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 Apollos</a:t>
            </a:r>
          </a:p>
        </p:txBody>
      </p:sp>
      <p:sp>
        <p:nvSpPr>
          <p:cNvPr id="5" name="TextBox 4"/>
          <p:cNvSpPr txBox="1"/>
          <p:nvPr/>
        </p:nvSpPr>
        <p:spPr>
          <a:xfrm>
            <a:off x="6803413" y="1868950"/>
            <a:ext cx="4939795" cy="33756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Lato" charset="0"/>
                <a:ea typeface="Lato" charset="0"/>
                <a:cs typeface="Lato" charset="0"/>
              </a:rPr>
              <a:t>Jesus’ Baptism</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 New disciples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 Those baptized</a:t>
            </a:r>
            <a:b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into John after</a:t>
            </a:r>
            <a:b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br>
            <a:r>
              <a:rPr kumimoji="0" lang="en-US" sz="4267" b="0" i="0" u="none" strike="noStrike" kern="1200" cap="none" spc="0" normalizeH="0" baseline="0" noProof="0" dirty="0">
                <a:ln>
                  <a:noFill/>
                </a:ln>
                <a:solidFill>
                  <a:srgbClr val="FFFFFF"/>
                </a:solidFill>
                <a:effectLst/>
                <a:uLnTx/>
                <a:uFillTx/>
                <a:latin typeface="Lato" charset="0"/>
                <a:ea typeface="Lato" charset="0"/>
                <a:cs typeface="Lato" charset="0"/>
              </a:rPr>
              <a:t>	Pentecost</a:t>
            </a:r>
          </a:p>
        </p:txBody>
      </p:sp>
    </p:spTree>
    <p:extLst>
      <p:ext uri="{BB962C8B-B14F-4D97-AF65-F5344CB8AC3E}">
        <p14:creationId xmlns:p14="http://schemas.microsoft.com/office/powerpoint/2010/main" val="702814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1</a:t>
            </a:r>
            <a:r>
              <a:rPr lang="en-US" dirty="0"/>
              <a:t> It happened that while Apollos was at Corinth, Paul passed through the upper country and came to Ephesus, and found some disciples. </a:t>
            </a:r>
            <a:br>
              <a:rPr lang="en-US" dirty="0"/>
            </a:br>
            <a:r>
              <a:rPr lang="en-US" baseline="30000" dirty="0"/>
              <a:t>2</a:t>
            </a:r>
            <a:r>
              <a:rPr lang="en-US" dirty="0"/>
              <a:t> He said to them, “Did you receive the Holy Spirit when you believed?” And they said to him, “No, we have not even heard whether there is a Holy Spirit.” </a:t>
            </a:r>
            <a:r>
              <a:rPr lang="en-US" baseline="30000" dirty="0"/>
              <a:t>3</a:t>
            </a:r>
            <a:r>
              <a:rPr lang="en-US" dirty="0"/>
              <a:t> And he said, “Into what then were you baptized?” And they said, “Into John’s baptism.”</a:t>
            </a:r>
          </a:p>
        </p:txBody>
      </p:sp>
      <p:sp>
        <p:nvSpPr>
          <p:cNvPr id="3" name="Text Placeholder 2"/>
          <p:cNvSpPr>
            <a:spLocks noGrp="1"/>
          </p:cNvSpPr>
          <p:nvPr>
            <p:ph type="body" sz="quarter" idx="11"/>
          </p:nvPr>
        </p:nvSpPr>
        <p:spPr/>
        <p:txBody>
          <a:bodyPr/>
          <a:lstStyle/>
          <a:p>
            <a:r>
              <a:rPr lang="en-US" dirty="0"/>
              <a:t>- Acts 19:1-3</a:t>
            </a:r>
          </a:p>
        </p:txBody>
      </p:sp>
    </p:spTree>
    <p:extLst>
      <p:ext uri="{BB962C8B-B14F-4D97-AF65-F5344CB8AC3E}">
        <p14:creationId xmlns:p14="http://schemas.microsoft.com/office/powerpoint/2010/main" val="8210119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4</a:t>
            </a:r>
            <a:r>
              <a:rPr lang="en-US" dirty="0"/>
              <a:t> Paul said, “John baptized with the baptism of repentance, telling the people to believe in Him who was coming after him, that is, in Jesus.” </a:t>
            </a:r>
            <a:br>
              <a:rPr lang="en-US" dirty="0"/>
            </a:br>
            <a:r>
              <a:rPr lang="en-US" baseline="30000" dirty="0"/>
              <a:t>5</a:t>
            </a:r>
            <a:r>
              <a:rPr lang="en-US" dirty="0"/>
              <a:t> When they heard this, they were baptized in the name of the Lord Jesus. </a:t>
            </a:r>
            <a:r>
              <a:rPr lang="en-US" baseline="30000" dirty="0"/>
              <a:t>6</a:t>
            </a:r>
            <a:r>
              <a:rPr lang="en-US" dirty="0"/>
              <a:t> And when Paul had laid his hands upon them, the Holy Spirit came on them, and they began speaking with tongues and prophesying. </a:t>
            </a:r>
            <a:r>
              <a:rPr lang="en-US" baseline="30000" dirty="0"/>
              <a:t>7</a:t>
            </a:r>
            <a:r>
              <a:rPr lang="en-US" dirty="0"/>
              <a:t> There were in all about twelve men.</a:t>
            </a:r>
          </a:p>
        </p:txBody>
      </p:sp>
      <p:sp>
        <p:nvSpPr>
          <p:cNvPr id="3" name="Text Placeholder 2"/>
          <p:cNvSpPr>
            <a:spLocks noGrp="1"/>
          </p:cNvSpPr>
          <p:nvPr>
            <p:ph type="body" sz="quarter" idx="11"/>
          </p:nvPr>
        </p:nvSpPr>
        <p:spPr/>
        <p:txBody>
          <a:bodyPr/>
          <a:lstStyle/>
          <a:p>
            <a:r>
              <a:rPr lang="en-US" dirty="0"/>
              <a:t>- Acts 19:4-7</a:t>
            </a:r>
          </a:p>
        </p:txBody>
      </p:sp>
    </p:spTree>
    <p:extLst>
      <p:ext uri="{BB962C8B-B14F-4D97-AF65-F5344CB8AC3E}">
        <p14:creationId xmlns:p14="http://schemas.microsoft.com/office/powerpoint/2010/main" val="136378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1 - 7</a:t>
            </a:r>
          </a:p>
          <a:p>
            <a:r>
              <a:rPr lang="en-US" dirty="0"/>
              <a:t>They are called </a:t>
            </a:r>
            <a:r>
              <a:rPr lang="en-US" i="1" dirty="0"/>
              <a:t>disciples, and were known as such when Paul found them; for it is said “he found certain disciples.” They were disciples, not of John, but of Jesus; for the uniform currency of the term disciple, throughout Acts, requires us to so understand. This is further evident from Paul’s question, “Have you received the Holy Spirit since you believed?” The term believed evidently refers to Jesus as its object. They were known, then, as disciples of Jesus, and were so recognized by Paul.</a:t>
            </a:r>
          </a:p>
          <a:p>
            <a:pPr lvl="1"/>
            <a:r>
              <a:rPr lang="en-US" b="0" dirty="0"/>
              <a:t>McGarvey, J. W. (1872). </a:t>
            </a:r>
            <a:r>
              <a:rPr lang="en-US" b="0" i="1" u="sng" dirty="0">
                <a:hlinkClick r:id="rId2"/>
              </a:rPr>
              <a:t>A commentary on Acts of Apostles</a:t>
            </a:r>
            <a:r>
              <a:rPr lang="en-US" b="0" dirty="0">
                <a:hlinkClick r:id="rId2"/>
              </a:rPr>
              <a:t> (Ac 19:7).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48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1 - 7</a:t>
            </a:r>
          </a:p>
          <a:p>
            <a:r>
              <a:rPr lang="en-US" dirty="0"/>
              <a:t>It is inconceivable that these disciples were ignorant of the existence of the Holy Spirit, hence a literal rendering of their reply, “We have not so much as heard that there is a Holy Spirit,” would convey a false idea. The supplement </a:t>
            </a:r>
            <a:r>
              <a:rPr lang="en-US" i="1" dirty="0"/>
              <a:t>given is necessary to complete the sense, as it is in John vii: 39, where it is said, “The Holy Spirit was not yet, because Jesus was not yet risen.” The term given must be supplied, in the latter case, in order to avoid the denial of the existence of the Spirit previous to the resurrection &amp; in the former, to avoid the declaration of an ignorance on the part of these men inconsistent with the fact that they were disciples.</a:t>
            </a:r>
          </a:p>
          <a:p>
            <a:pPr lvl="1"/>
            <a:r>
              <a:rPr lang="en-US" b="0" dirty="0"/>
              <a:t>McGarvey, J. W. (1872). </a:t>
            </a:r>
            <a:r>
              <a:rPr lang="en-US" b="0" i="1" u="sng" dirty="0">
                <a:hlinkClick r:id="rId2"/>
              </a:rPr>
              <a:t>A commentary on Acts of Apostles</a:t>
            </a:r>
            <a:r>
              <a:rPr lang="en-US" b="0" dirty="0">
                <a:hlinkClick r:id="rId2"/>
              </a:rPr>
              <a:t> (p. 234).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813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1 - 7</a:t>
            </a:r>
          </a:p>
          <a:p>
            <a:r>
              <a:rPr lang="en-US" dirty="0"/>
              <a:t>This answer at once revealed to Paul that there was some irregularity in their religious history; for no one could be properly discipled without learning that the Holy Spirit was to be given. He at once perceived, too, that the irregularity must have been connected with their immersion; for he inquires, “Into what, then, were you immersed?” If the gift of the Spirit had no connection with immersion, this inquiry would have been inapposite, and Paul would not have propounded it. But the apostles taught as Peter did on the day of Pentecost, when he said, “Repent and be immersed, everyone of you, in the name of Jesus Christ, for the remission of sins, and you shall </a:t>
            </a:r>
            <a:r>
              <a:rPr lang="en-US" i="1" dirty="0"/>
              <a:t>receive the gift of the Holy Spirit.” It is only on the supposition Paul knew this to be the universal teaching of rightly-informed brethren, that he inferred something wrong about their immersion, from their ignorance of the gift of the Holy Spirit. This supposition which is a necessary, not an optional one, makes the whole matter very plain. Paul’s first question had reference to the miraculous gift of the Spirit; but when they said they knew not that the Holy Spirit was given,   he saw that they were ignorant of even the ordinary gift, which is promised to all who repent and are immersed, and that they were immersed without proper instruction.</a:t>
            </a:r>
          </a:p>
          <a:p>
            <a:endParaRPr lang="en-US" sz="2900" i="1" dirty="0"/>
          </a:p>
          <a:p>
            <a:pPr lvl="1"/>
            <a:r>
              <a:rPr lang="en-US" b="0" dirty="0"/>
              <a:t>McGarvey, J. W. (1872). </a:t>
            </a:r>
            <a:r>
              <a:rPr lang="en-US" b="0" i="1" u="sng" dirty="0">
                <a:hlinkClick r:id="rId2"/>
              </a:rPr>
              <a:t>A commentary on Acts of Apostles</a:t>
            </a:r>
            <a:r>
              <a:rPr lang="en-US" b="0" dirty="0">
                <a:hlinkClick r:id="rId2"/>
              </a:rPr>
              <a:t> (p. 234).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949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1 - 7</a:t>
            </a:r>
          </a:p>
          <a:p>
            <a:r>
              <a:rPr lang="en-US" sz="3400" dirty="0"/>
              <a:t>Their reply, that they were immersed into John’s immersion, relieved the case of all obscurity, and Paul then understood it perfectly. He explained, that John’s immersion was one of repentance, to be </a:t>
            </a:r>
            <a:r>
              <a:rPr lang="en-US" sz="3400" i="1" dirty="0"/>
              <a:t>followed by faith in the Messiah when he should come. Those immersed by him believed the Messiah was coming; but they did not, until after their immersion, believe that Jesus was the Messiah, nor did they have a promise of the Holy Spirit. They were not, therefore, immersed into the name of Jesus or that of the Holy Spirit. This is further evident from the fact that Paul commanded these twelve to be “immersed into the name of the Lord Jesus,” which the authority of the commission requires us to understand as equivalent to the expression, “into the name of the Father, and of the Son, and of the Holy Spirit.” These points of defect, however, were not peculiar to the immersion of the twelve, but attached also to that of the twelve apostles, the 120 disciples &amp; the five hundred who saw Jesus together in Galilee after the resurrection, none of whom were </a:t>
            </a:r>
            <a:r>
              <a:rPr lang="en-US" sz="3400" i="1" dirty="0" err="1"/>
              <a:t>reimmersed</a:t>
            </a:r>
            <a:r>
              <a:rPr lang="en-US" sz="3400" i="1" dirty="0"/>
              <a:t>. What, then, led to the immersion of these parties? If their immersion had taken place, like that of all the others just named, while John’s immersion was still an existing institution, no reason could be given for their </a:t>
            </a:r>
            <a:r>
              <a:rPr lang="en-US" sz="3400" i="1" dirty="0" err="1"/>
              <a:t>reimmersion</a:t>
            </a:r>
            <a:r>
              <a:rPr lang="en-US" sz="3400" i="1" dirty="0"/>
              <a:t>. This then forces us to the conclusion that they had been immersed with John’s immersion after it had ceased to be administered by divine authority. Apollos had been recently preaching this obsolete immersion in Ephesus, and these persons may have been immersed by him. If so, they submitted to an institution which had been abrogated more than twenty years, and this was the defect that led to their </a:t>
            </a:r>
            <a:r>
              <a:rPr lang="en-US" sz="3400" i="1" dirty="0" err="1"/>
              <a:t>reimmersion</a:t>
            </a:r>
            <a:r>
              <a:rPr lang="en-US" sz="3400" i="1" dirty="0"/>
              <a:t>. The general conclusion, from all the premises, is this: that persons who were immersed with John’s immersion, while it was in lawful existence, were received into the Church of Christ without </a:t>
            </a:r>
            <a:r>
              <a:rPr lang="en-US" sz="3400" i="1" dirty="0" err="1"/>
              <a:t>reimmersion</a:t>
            </a:r>
            <a:r>
              <a:rPr lang="en-US" sz="3400" i="1" dirty="0"/>
              <a:t>. But persons who were thus immersed, after the introduction of apostolic immersion, were </a:t>
            </a:r>
            <a:r>
              <a:rPr lang="en-US" sz="3400" i="1" dirty="0" err="1"/>
              <a:t>reimmersed</a:t>
            </a:r>
            <a:r>
              <a:rPr lang="en-US" sz="3400" i="1" dirty="0"/>
              <a:t>. The reason why Apollos was not </a:t>
            </a:r>
            <a:r>
              <a:rPr lang="en-US" sz="3400" i="1" dirty="0" err="1"/>
              <a:t>reimmersed</a:t>
            </a:r>
            <a:r>
              <a:rPr lang="en-US" sz="3400" i="1" dirty="0"/>
              <a:t> as well as the twelve, was, doubtless, because, like the apostles and the other original disciples, he was immersed during the ministry of John.</a:t>
            </a:r>
          </a:p>
          <a:p>
            <a:endParaRPr lang="en-US" sz="1700" i="1" dirty="0"/>
          </a:p>
          <a:p>
            <a:pPr lvl="1"/>
            <a:r>
              <a:rPr lang="en-US" sz="2900" b="0" dirty="0"/>
              <a:t>McGarvey, J. W. (1872). </a:t>
            </a:r>
            <a:r>
              <a:rPr lang="en-US" sz="2900" b="0" i="1" u="sng" dirty="0">
                <a:hlinkClick r:id="rId2"/>
              </a:rPr>
              <a:t>A commentary on Acts of Apostles</a:t>
            </a:r>
            <a:r>
              <a:rPr lang="en-US" sz="2900" b="0" dirty="0">
                <a:hlinkClick r:id="rId2"/>
              </a:rPr>
              <a:t> (pp. 234–235).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193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1697C9-B895-4049-9E5C-D5C2EFB6F15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10653" y="673768"/>
            <a:ext cx="10135401" cy="5515276"/>
          </a:xfrm>
          <a:prstGeom prst="rect">
            <a:avLst/>
          </a:prstGeom>
        </p:spPr>
      </p:pic>
    </p:spTree>
    <p:extLst>
      <p:ext uri="{BB962C8B-B14F-4D97-AF65-F5344CB8AC3E}">
        <p14:creationId xmlns:p14="http://schemas.microsoft.com/office/powerpoint/2010/main" val="18822515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Jesus’ Baptism </a:t>
            </a:r>
            <a:r>
              <a:rPr lang="en-US" b="0" dirty="0"/>
              <a:t>=</a:t>
            </a:r>
            <a:br>
              <a:rPr lang="en-US" dirty="0"/>
            </a:br>
            <a:r>
              <a:rPr lang="en-US" dirty="0"/>
              <a:t>Forgiveness + Holy Spirit Indwelling</a:t>
            </a:r>
            <a:br>
              <a:rPr lang="en-US" dirty="0"/>
            </a:br>
            <a:br>
              <a:rPr lang="en-US" dirty="0"/>
            </a:br>
            <a:r>
              <a:rPr lang="en-US" dirty="0"/>
              <a:t>Apostle’s Laying on of Hands </a:t>
            </a:r>
            <a:r>
              <a:rPr lang="en-US" b="0" dirty="0"/>
              <a:t>=</a:t>
            </a:r>
            <a:br>
              <a:rPr lang="en-US" dirty="0"/>
            </a:br>
            <a:r>
              <a:rPr lang="en-US" dirty="0"/>
              <a:t>Holy Spirit Empowering</a:t>
            </a:r>
          </a:p>
        </p:txBody>
      </p:sp>
      <p:cxnSp>
        <p:nvCxnSpPr>
          <p:cNvPr id="4" name="Straight Connector 3"/>
          <p:cNvCxnSpPr>
            <a:stCxn id="2" idx="1"/>
            <a:endCxn id="2" idx="3"/>
          </p:cNvCxnSpPr>
          <p:nvPr/>
        </p:nvCxnSpPr>
        <p:spPr>
          <a:xfrm>
            <a:off x="820380" y="3444777"/>
            <a:ext cx="10551240" cy="0"/>
          </a:xfrm>
          <a:prstGeom prst="line">
            <a:avLst/>
          </a:prstGeom>
          <a:ln w="508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09406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36BD8-CA55-4272-9579-8E310EFD0F2D}"/>
              </a:ext>
            </a:extLst>
          </p:cNvPr>
          <p:cNvPicPr/>
          <p:nvPr/>
        </p:nvPicPr>
        <p:blipFill>
          <a:blip r:embed="rId2">
            <a:extLst>
              <a:ext uri="{28A0092B-C50C-407E-A947-70E740481C1C}">
                <a14:useLocalDpi xmlns:a14="http://schemas.microsoft.com/office/drawing/2010/main" val="0"/>
              </a:ext>
            </a:extLst>
          </a:blip>
          <a:stretch>
            <a:fillRect/>
          </a:stretch>
        </p:blipFill>
        <p:spPr>
          <a:xfrm>
            <a:off x="596766" y="288759"/>
            <a:ext cx="10972800" cy="6246796"/>
          </a:xfrm>
          <a:prstGeom prst="rect">
            <a:avLst/>
          </a:prstGeom>
        </p:spPr>
      </p:pic>
    </p:spTree>
    <p:extLst>
      <p:ext uri="{BB962C8B-B14F-4D97-AF65-F5344CB8AC3E}">
        <p14:creationId xmlns:p14="http://schemas.microsoft.com/office/powerpoint/2010/main" val="40757626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8ED55-BC45-4DBA-8220-EA5E1BC43144}"/>
              </a:ext>
            </a:extLst>
          </p:cNvPr>
          <p:cNvPicPr/>
          <p:nvPr/>
        </p:nvPicPr>
        <p:blipFill>
          <a:blip r:embed="rId2">
            <a:extLst>
              <a:ext uri="{28A0092B-C50C-407E-A947-70E740481C1C}">
                <a14:useLocalDpi xmlns:a14="http://schemas.microsoft.com/office/drawing/2010/main" val="0"/>
              </a:ext>
            </a:extLst>
          </a:blip>
          <a:stretch>
            <a:fillRect/>
          </a:stretch>
        </p:blipFill>
        <p:spPr>
          <a:xfrm>
            <a:off x="683394" y="356235"/>
            <a:ext cx="10828421" cy="6145530"/>
          </a:xfrm>
          <a:prstGeom prst="rect">
            <a:avLst/>
          </a:prstGeom>
        </p:spPr>
      </p:pic>
    </p:spTree>
    <p:extLst>
      <p:ext uri="{BB962C8B-B14F-4D97-AF65-F5344CB8AC3E}">
        <p14:creationId xmlns:p14="http://schemas.microsoft.com/office/powerpoint/2010/main" val="35745877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D6D2E-1611-4865-A845-129A5D4FFFEF}"/>
              </a:ext>
            </a:extLst>
          </p:cNvPr>
          <p:cNvPicPr/>
          <p:nvPr/>
        </p:nvPicPr>
        <p:blipFill>
          <a:blip r:embed="rId2">
            <a:extLst>
              <a:ext uri="{28A0092B-C50C-407E-A947-70E740481C1C}">
                <a14:useLocalDpi xmlns:a14="http://schemas.microsoft.com/office/drawing/2010/main" val="0"/>
              </a:ext>
            </a:extLst>
          </a:blip>
          <a:stretch>
            <a:fillRect/>
          </a:stretch>
        </p:blipFill>
        <p:spPr>
          <a:xfrm>
            <a:off x="808522" y="567892"/>
            <a:ext cx="10530038" cy="5621152"/>
          </a:xfrm>
          <a:prstGeom prst="rect">
            <a:avLst/>
          </a:prstGeom>
        </p:spPr>
      </p:pic>
    </p:spTree>
    <p:extLst>
      <p:ext uri="{BB962C8B-B14F-4D97-AF65-F5344CB8AC3E}">
        <p14:creationId xmlns:p14="http://schemas.microsoft.com/office/powerpoint/2010/main" val="17695422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baseline="30000" dirty="0"/>
              <a:t>8</a:t>
            </a:r>
            <a:r>
              <a:rPr lang="en-US" dirty="0"/>
              <a:t> And he entered the synagogue and continued speaking out boldly for three months, reasoning and persuading them about the kingdom of God. </a:t>
            </a:r>
            <a:r>
              <a:rPr lang="en-US" baseline="30000" dirty="0"/>
              <a:t>9</a:t>
            </a:r>
            <a:r>
              <a:rPr lang="en-US" dirty="0"/>
              <a:t> But when some were becoming hardened and disobedient, speaking evil of </a:t>
            </a:r>
            <a:r>
              <a:rPr lang="en-US" b="1" dirty="0">
                <a:solidFill>
                  <a:srgbClr val="FF0000"/>
                </a:solidFill>
              </a:rPr>
              <a:t>the Way </a:t>
            </a:r>
            <a:r>
              <a:rPr lang="en-US" dirty="0"/>
              <a:t>before the people, he withdrew from them and took away the disciples, reasoning daily in the school of </a:t>
            </a:r>
            <a:r>
              <a:rPr lang="en-US" dirty="0" err="1"/>
              <a:t>Tyrannus</a:t>
            </a:r>
            <a:r>
              <a:rPr lang="en-US" dirty="0"/>
              <a:t>. </a:t>
            </a:r>
            <a:r>
              <a:rPr lang="en-US" baseline="30000" dirty="0"/>
              <a:t>10</a:t>
            </a:r>
            <a:r>
              <a:rPr lang="en-US" dirty="0"/>
              <a:t> This took place for two years, so that all who lived in Asia heard the word of the Lord, both Jews and Greeks.</a:t>
            </a:r>
          </a:p>
        </p:txBody>
      </p:sp>
      <p:sp>
        <p:nvSpPr>
          <p:cNvPr id="3" name="Text Placeholder 2"/>
          <p:cNvSpPr>
            <a:spLocks noGrp="1"/>
          </p:cNvSpPr>
          <p:nvPr>
            <p:ph type="body" sz="quarter" idx="11"/>
          </p:nvPr>
        </p:nvSpPr>
        <p:spPr/>
        <p:txBody>
          <a:bodyPr/>
          <a:lstStyle/>
          <a:p>
            <a:r>
              <a:rPr lang="en-US" dirty="0"/>
              <a:t>- Acts 19:8-10</a:t>
            </a:r>
          </a:p>
        </p:txBody>
      </p:sp>
    </p:spTree>
    <p:extLst>
      <p:ext uri="{BB962C8B-B14F-4D97-AF65-F5344CB8AC3E}">
        <p14:creationId xmlns:p14="http://schemas.microsoft.com/office/powerpoint/2010/main" val="102670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8 - 12</a:t>
            </a:r>
          </a:p>
          <a:p>
            <a:r>
              <a:rPr lang="en-US" dirty="0"/>
              <a:t>It is worthy of note that Paul commenced his labors in Ephesus by rectifying what he found wrong in the few disciples already there, before he undertook to add to   their number. It is an example worthy of imitation to the full extent that may be found practicable. When he had accomplished this, he was prepared to grapple with the Jewish and pagan errors which pervaded the community.</a:t>
            </a:r>
          </a:p>
          <a:p>
            <a:pPr lvl="1"/>
            <a:r>
              <a:rPr lang="en-US" b="0" dirty="0"/>
              <a:t>McGarvey, J. W. (1872). </a:t>
            </a:r>
            <a:r>
              <a:rPr lang="en-US" b="0" i="1" u="sng" dirty="0">
                <a:hlinkClick r:id="rId2"/>
              </a:rPr>
              <a:t>A commentary on Acts of Apostles</a:t>
            </a:r>
            <a:r>
              <a:rPr lang="en-US" b="0" dirty="0">
                <a:hlinkClick r:id="rId2"/>
              </a:rPr>
              <a:t> (p. 235).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392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89A859-121D-4C50-8D84-482D92A0A074}"/>
              </a:ext>
            </a:extLst>
          </p:cNvPr>
          <p:cNvSpPr txBox="1"/>
          <p:nvPr/>
        </p:nvSpPr>
        <p:spPr>
          <a:xfrm>
            <a:off x="134755" y="86628"/>
            <a:ext cx="11916074" cy="6555641"/>
          </a:xfrm>
          <a:prstGeom prst="rect">
            <a:avLst/>
          </a:prstGeom>
          <a:noFill/>
        </p:spPr>
        <p:txBody>
          <a:bodyPr wrap="square">
            <a:spAutoFit/>
          </a:bodyPr>
          <a:lstStyle/>
          <a:p>
            <a:pPr algn="l"/>
            <a:r>
              <a:rPr lang="en-US" sz="6000" b="1" u="none" strike="noStrike" dirty="0">
                <a:solidFill>
                  <a:srgbClr val="008AE6"/>
                </a:solidFill>
                <a:effectLst/>
                <a:latin typeface="Verdana" panose="020B0604030504040204" pitchFamily="34" charset="0"/>
                <a:hlinkClick r:id="rId3"/>
              </a:rPr>
              <a:t>Barnes' Notes on the Bible</a:t>
            </a:r>
            <a:endParaRPr lang="en-US" sz="6000" b="1" dirty="0">
              <a:solidFill>
                <a:srgbClr val="001320"/>
              </a:solidFill>
              <a:effectLst/>
              <a:latin typeface="Verdana" panose="020B0604030504040204" pitchFamily="34" charset="0"/>
            </a:endParaRPr>
          </a:p>
          <a:p>
            <a:pPr algn="just"/>
            <a:r>
              <a:rPr lang="en-US" b="1" i="0" dirty="0">
                <a:solidFill>
                  <a:srgbClr val="FF0000"/>
                </a:solidFill>
                <a:effectLst>
                  <a:outerShdw blurRad="38100" dist="38100" dir="2700000" algn="tl">
                    <a:srgbClr val="000000">
                      <a:alpha val="43137"/>
                    </a:srgbClr>
                  </a:outerShdw>
                </a:effectLst>
                <a:latin typeface="Roboto" panose="02000000000000000000" pitchFamily="2" charset="0"/>
              </a:rPr>
              <a:t>Verse 12 </a:t>
            </a:r>
            <a:r>
              <a:rPr lang="en-US" b="0" i="0" dirty="0">
                <a:effectLst>
                  <a:outerShdw blurRad="38100" dist="38100" dir="2700000" algn="tl">
                    <a:srgbClr val="000000">
                      <a:alpha val="43137"/>
                    </a:srgbClr>
                  </a:outerShdw>
                </a:effectLst>
                <a:latin typeface="Roboto" panose="02000000000000000000" pitchFamily="2" charset="0"/>
              </a:rPr>
              <a:t>- </a:t>
            </a:r>
            <a:r>
              <a:rPr lang="en-US" b="0" i="1" dirty="0">
                <a:effectLst>
                  <a:outerShdw blurRad="38100" dist="38100" dir="2700000" algn="tl">
                    <a:srgbClr val="000000">
                      <a:alpha val="43137"/>
                    </a:srgbClr>
                  </a:outerShdw>
                </a:effectLst>
                <a:latin typeface="Roboto" panose="02000000000000000000" pitchFamily="2" charset="0"/>
              </a:rPr>
              <a:t>So that from his body… </a:t>
            </a:r>
            <a:r>
              <a:rPr lang="en-US" b="0" i="0" dirty="0">
                <a:effectLst>
                  <a:outerShdw blurRad="38100" dist="38100" dir="2700000" algn="tl">
                    <a:srgbClr val="000000">
                      <a:alpha val="43137"/>
                    </a:srgbClr>
                  </a:outerShdw>
                </a:effectLst>
                <a:latin typeface="Roboto" panose="02000000000000000000" pitchFamily="2" charset="0"/>
              </a:rPr>
              <a:t>That is, those handkerchiefs which had been applied to his body, which he had used, or which he had touched. An instance somewhat similar to this occurs in the case of the woman who was healed by touching the hem of the Savior's garment, </a:t>
            </a:r>
            <a:r>
              <a:rPr lang="en-US" b="0" i="0" u="none" strike="noStrike" dirty="0">
                <a:effectLst>
                  <a:outerShdw blurRad="38100" dist="38100" dir="2700000" algn="tl">
                    <a:srgbClr val="000000">
                      <a:alpha val="43137"/>
                    </a:srgbClr>
                  </a:outerShdw>
                </a:effectLst>
                <a:latin typeface="Roboto" panose="02000000000000000000" pitchFamily="2" charset="0"/>
                <a:hlinkClick r:id="rId4">
                  <a:extLst>
                    <a:ext uri="{A12FA001-AC4F-418D-AE19-62706E023703}">
                      <ahyp:hlinkClr xmlns:ahyp="http://schemas.microsoft.com/office/drawing/2018/hyperlinkcolor" val="tx"/>
                    </a:ext>
                  </a:extLst>
                </a:hlinkClick>
              </a:rPr>
              <a:t>Matthew 9:20-22</a:t>
            </a:r>
            <a:r>
              <a:rPr lang="en-US" b="0" i="0" dirty="0">
                <a:effectLst>
                  <a:outerShdw blurRad="38100" dist="38100" dir="2700000" algn="tl">
                    <a:srgbClr val="000000">
                      <a:alpha val="43137"/>
                    </a:srgbClr>
                  </a:outerShdw>
                </a:effectLst>
                <a:latin typeface="Roboto" panose="02000000000000000000" pitchFamily="2" charset="0"/>
              </a:rPr>
              <a:t>.Unto the sick - The sick who were at a distance, and who were unable to go where he was. If it be asked why this was done, it may be observed:(1) That the working of miracles in that region would greatly contribute to the spread of the gospel.</a:t>
            </a:r>
          </a:p>
          <a:p>
            <a:pPr algn="just"/>
            <a:r>
              <a:rPr lang="en-US" b="0" i="0" dirty="0">
                <a:effectLst>
                  <a:outerShdw blurRad="38100" dist="38100" dir="2700000" algn="tl">
                    <a:srgbClr val="000000">
                      <a:alpha val="43137"/>
                    </a:srgbClr>
                  </a:outerShdw>
                </a:effectLst>
                <a:latin typeface="Roboto" panose="02000000000000000000" pitchFamily="2" charset="0"/>
              </a:rPr>
              <a:t>(2) we are not to suppose that there was any efficacy in the aprons thus brought, or in the mere fact that they had touched the body of Paul, anymore than there was in the hem of the Savior's garment which the woman touched, or in the clay which he made use of to open the eyes of the blind man, </a:t>
            </a:r>
            <a:r>
              <a:rPr lang="en-US" b="0" i="0" u="none" strike="noStrike" dirty="0">
                <a:effectLst>
                  <a:outerShdw blurRad="38100" dist="38100" dir="2700000" algn="tl">
                    <a:srgbClr val="000000">
                      <a:alpha val="43137"/>
                    </a:srgbClr>
                  </a:outerShdw>
                </a:effectLst>
                <a:latin typeface="Roboto" panose="02000000000000000000" pitchFamily="2" charset="0"/>
                <a:hlinkClick r:id="rId5">
                  <a:extLst>
                    <a:ext uri="{A12FA001-AC4F-418D-AE19-62706E023703}">
                      <ahyp:hlinkClr xmlns:ahyp="http://schemas.microsoft.com/office/drawing/2018/hyperlinkcolor" val="tx"/>
                    </a:ext>
                  </a:extLst>
                </a:hlinkClick>
              </a:rPr>
              <a:t>John 8:6</a:t>
            </a:r>
            <a:r>
              <a:rPr lang="en-US" b="0" i="0" dirty="0">
                <a:effectLst>
                  <a:outerShdw blurRad="38100" dist="38100" dir="2700000" algn="tl">
                    <a:srgbClr val="000000">
                      <a:alpha val="43137"/>
                    </a:srgbClr>
                  </a:outerShdw>
                </a:effectLst>
                <a:latin typeface="Roboto" panose="02000000000000000000" pitchFamily="2" charset="0"/>
              </a:rPr>
              <a:t>.</a:t>
            </a:r>
          </a:p>
          <a:p>
            <a:pPr algn="just"/>
            <a:r>
              <a:rPr lang="en-US" b="0" i="0" dirty="0">
                <a:effectLst>
                  <a:outerShdw blurRad="38100" dist="38100" dir="2700000" algn="tl">
                    <a:srgbClr val="000000">
                      <a:alpha val="43137"/>
                    </a:srgbClr>
                  </a:outerShdw>
                </a:effectLst>
                <a:latin typeface="Roboto" panose="02000000000000000000" pitchFamily="2" charset="0"/>
              </a:rPr>
              <a:t>(3) in this instance, the fact that the miracles were performed in this manner by garments which had touched his body, was a mere sign, or an evidence to the persons concerned, that it was done by the instrumentality of Paul, as the fact that the Savior put his fingers into the ears of a deaf man, and spit and touched his tongue </a:t>
            </a:r>
            <a:r>
              <a:rPr lang="en-US" b="0" i="0" u="none" strike="noStrike" dirty="0">
                <a:effectLst>
                  <a:outerShdw blurRad="38100" dist="38100" dir="2700000" algn="tl">
                    <a:srgbClr val="000000">
                      <a:alpha val="43137"/>
                    </a:srgbClr>
                  </a:outerShdw>
                </a:effectLst>
                <a:latin typeface="Roboto" panose="02000000000000000000" pitchFamily="2" charset="0"/>
                <a:hlinkClick r:id="rId6">
                  <a:extLst>
                    <a:ext uri="{A12FA001-AC4F-418D-AE19-62706E023703}">
                      <ahyp:hlinkClr xmlns:ahyp="http://schemas.microsoft.com/office/drawing/2018/hyperlinkcolor" val="tx"/>
                    </a:ext>
                  </a:extLst>
                </a:hlinkClick>
              </a:rPr>
              <a:t>Mark 7:33</a:t>
            </a:r>
            <a:r>
              <a:rPr lang="en-US" b="0" i="0" dirty="0">
                <a:effectLst>
                  <a:outerShdw blurRad="38100" dist="38100" dir="2700000" algn="tl">
                    <a:srgbClr val="000000">
                      <a:alpha val="43137"/>
                    </a:srgbClr>
                  </a:outerShdw>
                </a:effectLst>
                <a:latin typeface="Roboto" panose="02000000000000000000" pitchFamily="2" charset="0"/>
              </a:rPr>
              <a:t>, was an evidence to those who saw it that the power of healing came from him. The bearing of these aprons to the sick was, therefore, merely evidence to all concerned that miraculous power was given to Paul.</a:t>
            </a:r>
          </a:p>
          <a:p>
            <a:pPr algn="just"/>
            <a:r>
              <a:rPr lang="en-US" b="1" i="0" dirty="0">
                <a:effectLst>
                  <a:outerShdw blurRad="38100" dist="38100" dir="2700000" algn="tl">
                    <a:srgbClr val="000000">
                      <a:alpha val="43137"/>
                    </a:srgbClr>
                  </a:outerShdw>
                </a:effectLst>
                <a:latin typeface="Roboto" panose="02000000000000000000" pitchFamily="2" charset="0"/>
              </a:rPr>
              <a:t>Handkerchiefs</a:t>
            </a:r>
            <a:r>
              <a:rPr lang="en-US" b="0" i="0" dirty="0">
                <a:effectLst>
                  <a:outerShdw blurRad="38100" dist="38100" dir="2700000" algn="tl">
                    <a:srgbClr val="000000">
                      <a:alpha val="43137"/>
                    </a:srgbClr>
                  </a:outerShdw>
                </a:effectLst>
                <a:latin typeface="Roboto" panose="02000000000000000000" pitchFamily="2" charset="0"/>
              </a:rPr>
              <a:t> - </a:t>
            </a:r>
            <a:r>
              <a:rPr lang="en-US" b="0" i="0" dirty="0">
                <a:solidFill>
                  <a:srgbClr val="FF0000"/>
                </a:solidFill>
                <a:effectLst>
                  <a:outerShdw blurRad="38100" dist="38100" dir="2700000" algn="tl">
                    <a:srgbClr val="000000">
                      <a:alpha val="43137"/>
                    </a:srgbClr>
                  </a:outerShdw>
                </a:effectLst>
                <a:latin typeface="Roboto" panose="02000000000000000000" pitchFamily="2" charset="0"/>
              </a:rPr>
              <a:t>The word used here </a:t>
            </a:r>
            <a:r>
              <a:rPr lang="en-US" b="0" i="0" dirty="0" err="1">
                <a:solidFill>
                  <a:srgbClr val="FF0000"/>
                </a:solidFill>
                <a:effectLst>
                  <a:outerShdw blurRad="38100" dist="38100" dir="2700000" algn="tl">
                    <a:srgbClr val="000000">
                      <a:alpha val="43137"/>
                    </a:srgbClr>
                  </a:outerShdw>
                </a:effectLst>
                <a:latin typeface="Roboto" panose="02000000000000000000" pitchFamily="2" charset="0"/>
              </a:rPr>
              <a:t>σουδ</a:t>
            </a:r>
            <a:r>
              <a:rPr lang="en-US" b="0" i="0" dirty="0">
                <a:solidFill>
                  <a:srgbClr val="FF0000"/>
                </a:solidFill>
                <a:effectLst>
                  <a:outerShdw blurRad="38100" dist="38100" dir="2700000" algn="tl">
                    <a:srgbClr val="000000">
                      <a:alpha val="43137"/>
                    </a:srgbClr>
                  </a:outerShdw>
                </a:effectLst>
                <a:latin typeface="Roboto" panose="02000000000000000000" pitchFamily="2" charset="0"/>
              </a:rPr>
              <a:t>άρια soudaria is of Latin origin, and properly denotes "a piece of linen" with which sweat was wiped from the face; and then "any piece of linen used for tying up or containing anything." </a:t>
            </a:r>
            <a:r>
              <a:rPr lang="en-US" b="0" i="0" dirty="0">
                <a:effectLst>
                  <a:outerShdw blurRad="38100" dist="38100" dir="2700000" algn="tl">
                    <a:srgbClr val="000000">
                      <a:alpha val="43137"/>
                    </a:srgbClr>
                  </a:outerShdw>
                </a:effectLst>
                <a:latin typeface="Roboto" panose="02000000000000000000" pitchFamily="2" charset="0"/>
              </a:rPr>
              <a:t>In </a:t>
            </a:r>
            <a:r>
              <a:rPr lang="en-US" b="0" i="0" u="none" strike="noStrike" dirty="0">
                <a:effectLst>
                  <a:outerShdw blurRad="38100" dist="38100" dir="2700000" algn="tl">
                    <a:srgbClr val="000000">
                      <a:alpha val="43137"/>
                    </a:srgbClr>
                  </a:outerShdw>
                </a:effectLst>
                <a:latin typeface="Roboto" panose="02000000000000000000" pitchFamily="2" charset="0"/>
                <a:hlinkClick r:id="rId7">
                  <a:extLst>
                    <a:ext uri="{A12FA001-AC4F-418D-AE19-62706E023703}">
                      <ahyp:hlinkClr xmlns:ahyp="http://schemas.microsoft.com/office/drawing/2018/hyperlinkcolor" val="tx"/>
                    </a:ext>
                  </a:extLst>
                </a:hlinkClick>
              </a:rPr>
              <a:t>Luke 19:20</a:t>
            </a:r>
            <a:r>
              <a:rPr lang="en-US" b="0" i="0" dirty="0">
                <a:effectLst>
                  <a:outerShdw blurRad="38100" dist="38100" dir="2700000" algn="tl">
                    <a:srgbClr val="000000">
                      <a:alpha val="43137"/>
                    </a:srgbClr>
                  </a:outerShdw>
                </a:effectLst>
                <a:latin typeface="Roboto" panose="02000000000000000000" pitchFamily="2" charset="0"/>
              </a:rPr>
              <a:t>, it denotes the "napkin" in which the talent of the unprofitable servant was concealed; in </a:t>
            </a:r>
            <a:r>
              <a:rPr lang="en-US" b="0" i="0" u="none" strike="noStrike" dirty="0">
                <a:effectLst>
                  <a:outerShdw blurRad="38100" dist="38100" dir="2700000" algn="tl">
                    <a:srgbClr val="000000">
                      <a:alpha val="43137"/>
                    </a:srgbClr>
                  </a:outerShdw>
                </a:effectLst>
                <a:latin typeface="Roboto" panose="02000000000000000000" pitchFamily="2" charset="0"/>
                <a:hlinkClick r:id="rId8">
                  <a:extLst>
                    <a:ext uri="{A12FA001-AC4F-418D-AE19-62706E023703}">
                      <ahyp:hlinkClr xmlns:ahyp="http://schemas.microsoft.com/office/drawing/2018/hyperlinkcolor" val="tx"/>
                    </a:ext>
                  </a:extLst>
                </a:hlinkClick>
              </a:rPr>
              <a:t>John 11:44</a:t>
            </a:r>
            <a:r>
              <a:rPr lang="en-US" b="0" i="0" dirty="0">
                <a:effectLst>
                  <a:outerShdw blurRad="38100" dist="38100" dir="2700000" algn="tl">
                    <a:srgbClr val="000000">
                      <a:alpha val="43137"/>
                    </a:srgbClr>
                  </a:outerShdw>
                </a:effectLst>
                <a:latin typeface="Roboto" panose="02000000000000000000" pitchFamily="2" charset="0"/>
              </a:rPr>
              <a:t>; </a:t>
            </a:r>
            <a:r>
              <a:rPr lang="en-US" b="0" i="0" u="none" strike="noStrike" dirty="0">
                <a:effectLst>
                  <a:outerShdw blurRad="38100" dist="38100" dir="2700000" algn="tl">
                    <a:srgbClr val="000000">
                      <a:alpha val="43137"/>
                    </a:srgbClr>
                  </a:outerShdw>
                </a:effectLst>
                <a:latin typeface="Roboto" panose="02000000000000000000" pitchFamily="2" charset="0"/>
                <a:hlinkClick r:id="rId9">
                  <a:extLst>
                    <a:ext uri="{A12FA001-AC4F-418D-AE19-62706E023703}">
                      <ahyp:hlinkClr xmlns:ahyp="http://schemas.microsoft.com/office/drawing/2018/hyperlinkcolor" val="tx"/>
                    </a:ext>
                  </a:extLst>
                </a:hlinkClick>
              </a:rPr>
              <a:t>John 20:7</a:t>
            </a:r>
            <a:r>
              <a:rPr lang="en-US" b="0" i="0" dirty="0">
                <a:effectLst>
                  <a:outerShdw blurRad="38100" dist="38100" dir="2700000" algn="tl">
                    <a:srgbClr val="000000">
                      <a:alpha val="43137"/>
                    </a:srgbClr>
                  </a:outerShdw>
                </a:effectLst>
                <a:latin typeface="Roboto" panose="02000000000000000000" pitchFamily="2" charset="0"/>
              </a:rPr>
              <a:t>, the "napkin" which was used to bind up the face of the dead applied to Lazarus and to our Saviour.</a:t>
            </a:r>
          </a:p>
          <a:p>
            <a:pPr algn="just"/>
            <a:r>
              <a:rPr lang="en-US" b="0" i="0" dirty="0">
                <a:effectLst>
                  <a:outerShdw blurRad="38100" dist="38100" dir="2700000" algn="tl">
                    <a:srgbClr val="000000">
                      <a:alpha val="43137"/>
                    </a:srgbClr>
                  </a:outerShdw>
                </a:effectLst>
                <a:latin typeface="Roboto" panose="02000000000000000000" pitchFamily="2" charset="0"/>
              </a:rPr>
              <a:t>Or aprons - </a:t>
            </a:r>
            <a:r>
              <a:rPr lang="en-US" b="0" i="0" dirty="0" err="1">
                <a:effectLst>
                  <a:outerShdw blurRad="38100" dist="38100" dir="2700000" algn="tl">
                    <a:srgbClr val="000000">
                      <a:alpha val="43137"/>
                    </a:srgbClr>
                  </a:outerShdw>
                </a:effectLst>
                <a:latin typeface="Roboto" panose="02000000000000000000" pitchFamily="2" charset="0"/>
              </a:rPr>
              <a:t>σιμικίνθι</a:t>
            </a:r>
            <a:r>
              <a:rPr lang="en-US" b="0" i="0" dirty="0">
                <a:effectLst>
                  <a:outerShdw blurRad="38100" dist="38100" dir="2700000" algn="tl">
                    <a:srgbClr val="000000">
                      <a:alpha val="43137"/>
                    </a:srgbClr>
                  </a:outerShdw>
                </a:effectLst>
                <a:latin typeface="Roboto" panose="02000000000000000000" pitchFamily="2" charset="0"/>
              </a:rPr>
              <a:t>α simikinthia. This is also Latin word, and means literally a half girdle, or covering half the person a piece of cloth which was girded round the waist to preserve the clothes of those who were engaged in any kind of work. The word "aprons" expresses the idea. And the diseases departed - The sick were healed.</a:t>
            </a:r>
          </a:p>
        </p:txBody>
      </p:sp>
    </p:spTree>
    <p:extLst>
      <p:ext uri="{BB962C8B-B14F-4D97-AF65-F5344CB8AC3E}">
        <p14:creationId xmlns:p14="http://schemas.microsoft.com/office/powerpoint/2010/main" val="35996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2B552-810D-438D-AD39-82F49646D16E}"/>
              </a:ext>
            </a:extLst>
          </p:cNvPr>
          <p:cNvSpPr txBox="1"/>
          <p:nvPr/>
        </p:nvSpPr>
        <p:spPr>
          <a:xfrm>
            <a:off x="423511" y="827772"/>
            <a:ext cx="11377061" cy="6001643"/>
          </a:xfrm>
          <a:prstGeom prst="rect">
            <a:avLst/>
          </a:prstGeom>
          <a:noFill/>
        </p:spPr>
        <p:txBody>
          <a:bodyPr wrap="square">
            <a:spAutoFit/>
          </a:bodyPr>
          <a:lstStyle/>
          <a:p>
            <a:pPr algn="l"/>
            <a:r>
              <a:rPr lang="en-US" sz="2400" i="0" dirty="0">
                <a:solidFill>
                  <a:srgbClr val="92D050"/>
                </a:solidFill>
                <a:effectLst>
                  <a:outerShdw blurRad="38100" dist="38100" dir="2700000" algn="tl">
                    <a:srgbClr val="000000">
                      <a:alpha val="43137"/>
                    </a:srgbClr>
                  </a:outerShdw>
                </a:effectLst>
                <a:latin typeface="Colonna MT" panose="04020805060202030203" pitchFamily="82" charset="0"/>
              </a:rPr>
              <a:t>Modern-day use of prayer cloths has been tied to the Mormon church and the Pentecostal church. There are times when the cloths have the sweat of those who pray over it on the cloth. They also may be anointed with oil. Prayer cloths can be given to those you care about as a reminder that you are praying over them. Sometimes, groups of people will pray for a person holding onto the cloth. Some believe that the sweat will create a transfer that will allow God’s miracle power to enter the recipient of the prayers.</a:t>
            </a:r>
          </a:p>
          <a:p>
            <a:pPr algn="l"/>
            <a:r>
              <a:rPr lang="en-US" sz="2400" i="0" dirty="0">
                <a:solidFill>
                  <a:srgbClr val="92D050"/>
                </a:solidFill>
                <a:effectLst>
                  <a:outerShdw blurRad="38100" dist="38100" dir="2700000" algn="tl">
                    <a:srgbClr val="000000">
                      <a:alpha val="43137"/>
                    </a:srgbClr>
                  </a:outerShdw>
                </a:effectLst>
                <a:latin typeface="Colonna MT" panose="04020805060202030203" pitchFamily="82" charset="0"/>
              </a:rPr>
              <a:t>In recent decades, prayer cloths have shifted in their application and have been used to take advantage of believers. They have become a fund-raising method used by many prosperity gospel televangelists. These are the infomercials you’ve likely woken up to in the middle of the night. The program will encourage viewers to call in, and send their name, address and a short prayer request to a 1-800 number. Following submitting this information, you receive instructions on what should be done with the prayer cloth like “write your name on it” or “put it under your pillow,” along with a hefty donation to the ministry. It is particularly problematic when they are used exclusively for financial gain. </a:t>
            </a:r>
            <a:r>
              <a:rPr lang="en-US" sz="2400" i="1" dirty="0">
                <a:solidFill>
                  <a:srgbClr val="92D050"/>
                </a:solidFill>
                <a:effectLst>
                  <a:outerShdw blurRad="38100" dist="38100" dir="2700000" algn="tl">
                    <a:srgbClr val="000000">
                      <a:alpha val="43137"/>
                    </a:srgbClr>
                  </a:outerShdw>
                </a:effectLst>
                <a:latin typeface="Colonna MT" panose="04020805060202030203" pitchFamily="82" charset="0"/>
              </a:rPr>
              <a:t>– Internet Search</a:t>
            </a:r>
          </a:p>
        </p:txBody>
      </p:sp>
    </p:spTree>
    <p:extLst>
      <p:ext uri="{BB962C8B-B14F-4D97-AF65-F5344CB8AC3E}">
        <p14:creationId xmlns:p14="http://schemas.microsoft.com/office/powerpoint/2010/main" val="7216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anim calcmode="lin" valueType="num">
                                      <p:cBhvr>
                                        <p:cTn id="13"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on Stewart green prayer cloth">
            <a:hlinkClick r:id="" action="ppaction://media"/>
            <a:extLst>
              <a:ext uri="{FF2B5EF4-FFF2-40B4-BE49-F238E27FC236}">
                <a16:creationId xmlns:a16="http://schemas.microsoft.com/office/drawing/2014/main" id="{937AD7E8-B4D6-47A2-A8EF-77D2D623F290}"/>
              </a:ext>
            </a:extLst>
          </p:cNvPr>
          <p:cNvPicPr>
            <a:picLocks noRot="1" noChangeAspect="1"/>
          </p:cNvPicPr>
          <p:nvPr>
            <a:videoFile r:link="rId1"/>
          </p:nvPr>
        </p:nvPicPr>
        <p:blipFill>
          <a:blip r:embed="rId4"/>
          <a:stretch>
            <a:fillRect/>
          </a:stretch>
        </p:blipFill>
        <p:spPr>
          <a:xfrm>
            <a:off x="462455" y="1177159"/>
            <a:ext cx="11246069" cy="4972432"/>
          </a:xfrm>
          <a:prstGeom prst="rect">
            <a:avLst/>
          </a:prstGeom>
        </p:spPr>
      </p:pic>
      <p:sp>
        <p:nvSpPr>
          <p:cNvPr id="5" name="Rectangle 4">
            <a:extLst>
              <a:ext uri="{FF2B5EF4-FFF2-40B4-BE49-F238E27FC236}">
                <a16:creationId xmlns:a16="http://schemas.microsoft.com/office/drawing/2014/main" id="{0A2FFC9E-27CA-4EF4-8C21-0952A785A043}"/>
              </a:ext>
            </a:extLst>
          </p:cNvPr>
          <p:cNvSpPr/>
          <p:nvPr/>
        </p:nvSpPr>
        <p:spPr>
          <a:xfrm>
            <a:off x="0" y="251209"/>
            <a:ext cx="12192000" cy="830997"/>
          </a:xfrm>
          <a:prstGeom prst="rect">
            <a:avLst/>
          </a:prstGeom>
          <a:noFill/>
        </p:spPr>
        <p:txBody>
          <a:bodyPr wrap="square" lIns="91440" tIns="45720" rIns="91440" bIns="45720">
            <a:spAutoFit/>
          </a:bodyPr>
          <a:lstStyle/>
          <a:p>
            <a:pPr algn="ctr"/>
            <a:r>
              <a:rPr lang="en-US"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Televangelist Faith Healer’s Con-Artist Scam</a:t>
            </a:r>
            <a:endParaRPr lang="en-US" sz="4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TextBox 5">
            <a:extLst>
              <a:ext uri="{FF2B5EF4-FFF2-40B4-BE49-F238E27FC236}">
                <a16:creationId xmlns:a16="http://schemas.microsoft.com/office/drawing/2014/main" id="{626D9098-316B-4609-B390-C4E4AE1E9EA2}"/>
              </a:ext>
            </a:extLst>
          </p:cNvPr>
          <p:cNvSpPr txBox="1"/>
          <p:nvPr/>
        </p:nvSpPr>
        <p:spPr>
          <a:xfrm>
            <a:off x="0" y="6201497"/>
            <a:ext cx="12191999" cy="584775"/>
          </a:xfrm>
          <a:prstGeom prst="rect">
            <a:avLst/>
          </a:prstGeom>
          <a:noFill/>
        </p:spPr>
        <p:txBody>
          <a:bodyPr wrap="square">
            <a:spAutoFit/>
          </a:bodyPr>
          <a:lstStyle/>
          <a:p>
            <a:pPr algn="ctr"/>
            <a:r>
              <a:rPr lang="en-US" sz="3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Health &amp; Wealth Prosperity Doctrine Not S</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upported By Scripture</a:t>
            </a:r>
            <a:endParaRPr lang="en-US" sz="3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2578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6">
                                            <p:txEl>
                                              <p:pRg st="0" end="0"/>
                                            </p:txEl>
                                          </p:spTgt>
                                        </p:tgtEl>
                                        <p:attrNameLst>
                                          <p:attrName>style.color</p:attrName>
                                        </p:attrNameLst>
                                      </p:cBhvr>
                                      <p:to>
                                        <p:clrVal>
                                          <a:schemeClr val="accent2"/>
                                        </p:clrVal>
                                      </p:to>
                                    </p:set>
                                    <p:set>
                                      <p:cBhvr>
                                        <p:cTn id="11" dur="500" fill="hold"/>
                                        <p:tgtEl>
                                          <p:spTgt spid="6">
                                            <p:txEl>
                                              <p:pRg st="0" end="0"/>
                                            </p:txEl>
                                          </p:spTgt>
                                        </p:tgtEl>
                                        <p:attrNameLst>
                                          <p:attrName>fillcolor</p:attrName>
                                        </p:attrNameLst>
                                      </p:cBhvr>
                                      <p:to>
                                        <p:clrVal>
                                          <a:schemeClr val="accent2"/>
                                        </p:clrVal>
                                      </p:to>
                                    </p:set>
                                    <p:set>
                                      <p:cBhvr>
                                        <p:cTn id="12"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ADAE7-97A0-4953-B41E-D1D882C228DE}"/>
              </a:ext>
            </a:extLst>
          </p:cNvPr>
          <p:cNvSpPr txBox="1"/>
          <p:nvPr/>
        </p:nvSpPr>
        <p:spPr>
          <a:xfrm>
            <a:off x="381802" y="1045029"/>
            <a:ext cx="11428396" cy="1754326"/>
          </a:xfrm>
          <a:prstGeom prst="rect">
            <a:avLst/>
          </a:prstGeom>
          <a:noFill/>
        </p:spPr>
        <p:txBody>
          <a:bodyPr wrap="square">
            <a:spAutoFit/>
          </a:bodyPr>
          <a:lstStyle/>
          <a:p>
            <a:pPr algn="l"/>
            <a:r>
              <a:rPr lang="en-US" b="1" i="0" dirty="0">
                <a:solidFill>
                  <a:srgbClr val="A67C49"/>
                </a:solidFill>
                <a:effectLst/>
                <a:latin typeface="‘Palatino Linotype’"/>
              </a:rPr>
              <a:t>Question:</a:t>
            </a:r>
          </a:p>
          <a:p>
            <a:pPr algn="l"/>
            <a:r>
              <a:rPr lang="en-US" b="0" i="0" dirty="0">
                <a:solidFill>
                  <a:srgbClr val="081514"/>
                </a:solidFill>
                <a:effectLst/>
                <a:latin typeface="Verdana" panose="020B0604030504040204" pitchFamily="34" charset="0"/>
              </a:rPr>
              <a:t>I have a friend that asked me about "prayer blankets or cloths". I am aware of the Scripture she is referencing: </a:t>
            </a:r>
            <a:r>
              <a:rPr lang="en-US" b="0" i="0" u="sng" dirty="0">
                <a:solidFill>
                  <a:srgbClr val="2D6873"/>
                </a:solidFill>
                <a:effectLst/>
                <a:latin typeface="Verdana" panose="020B0604030504040204" pitchFamily="34" charset="0"/>
                <a:hlinkClick r:id="rId2"/>
              </a:rPr>
              <a:t>Acts 19:11-12</a:t>
            </a:r>
            <a:r>
              <a:rPr lang="en-US" b="0" i="0" dirty="0">
                <a:solidFill>
                  <a:srgbClr val="081514"/>
                </a:solidFill>
                <a:effectLst/>
                <a:latin typeface="Verdana" panose="020B0604030504040204" pitchFamily="34" charset="0"/>
              </a:rPr>
              <a:t>. I'm just unsure on how to help her understand scripturally why this is not necessary. Thank you for your time and scriptural truth; I really appreciate it.</a:t>
            </a:r>
          </a:p>
          <a:p>
            <a:br>
              <a:rPr lang="en-US" dirty="0"/>
            </a:br>
            <a:endParaRPr lang="en-US" dirty="0"/>
          </a:p>
        </p:txBody>
      </p:sp>
      <p:sp>
        <p:nvSpPr>
          <p:cNvPr id="5" name="TextBox 4">
            <a:extLst>
              <a:ext uri="{FF2B5EF4-FFF2-40B4-BE49-F238E27FC236}">
                <a16:creationId xmlns:a16="http://schemas.microsoft.com/office/drawing/2014/main" id="{31A57B39-245D-43FC-ABA8-31648F4EC624}"/>
              </a:ext>
            </a:extLst>
          </p:cNvPr>
          <p:cNvSpPr txBox="1"/>
          <p:nvPr/>
        </p:nvSpPr>
        <p:spPr>
          <a:xfrm>
            <a:off x="381802" y="2331217"/>
            <a:ext cx="11502190" cy="4462760"/>
          </a:xfrm>
          <a:prstGeom prst="rect">
            <a:avLst/>
          </a:prstGeom>
          <a:noFill/>
        </p:spPr>
        <p:txBody>
          <a:bodyPr wrap="square">
            <a:spAutoFit/>
          </a:bodyPr>
          <a:lstStyle/>
          <a:p>
            <a:r>
              <a:rPr lang="en-US" b="1" dirty="0">
                <a:solidFill>
                  <a:srgbClr val="A67C49"/>
                </a:solidFill>
                <a:latin typeface="‘Palatino Linotype’"/>
              </a:rPr>
              <a:t>Answer</a:t>
            </a:r>
            <a:r>
              <a:rPr lang="en-US" b="1" i="0" dirty="0">
                <a:solidFill>
                  <a:srgbClr val="A67C49"/>
                </a:solidFill>
                <a:effectLst/>
                <a:latin typeface="‘Palatino Linotype’"/>
              </a:rPr>
              <a:t>:</a:t>
            </a:r>
            <a:endParaRPr lang="en-US" dirty="0"/>
          </a:p>
          <a:p>
            <a:r>
              <a:rPr lang="en-US" sz="1400" dirty="0">
                <a:latin typeface="Verdana" panose="020B0604030504040204" pitchFamily="34" charset="0"/>
                <a:ea typeface="Verdana" panose="020B0604030504040204" pitchFamily="34" charset="0"/>
                <a:cs typeface="Verdana" panose="020B0604030504040204" pitchFamily="34" charset="0"/>
              </a:rPr>
              <a:t>"Now God worked unusual miracles by the hands of Paul, so that even handkerchiefs or aprons were brought from his body to the sick, and the diseases left them and the evil spirits went out of them" (Acts 19:11-12).</a:t>
            </a:r>
          </a:p>
          <a:p>
            <a:endParaRPr lang="en-US" sz="1400"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Your friend wishes to claim that what God said was an unusual miracle showing that Paul was an apostle and inspired by God (Hebrews 2:3-4) is now a common place item.</a:t>
            </a:r>
          </a:p>
          <a:p>
            <a:endParaRPr lang="en-US" sz="1400"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But it really isn't the same thing at all. People were miraculously healed by clothes that Paul had touched. Notice that no mention of prayers is found in this verse. Prayers may have been said, but that is not where the emphasis lies.</a:t>
            </a:r>
          </a:p>
          <a:p>
            <a:endParaRPr lang="en-US" sz="1400"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God answers prayers, but people think they need something tangible instead of trusting God to hear. In a way, they are much like Thomas, "Jesus said to him, "Thomas, because you have seen Me, you have believed. Blessed are those who have not seen and yet have believed"" (John 20:29).</a:t>
            </a:r>
          </a:p>
          <a:p>
            <a:endParaRPr lang="en-US" sz="1400"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God never commanded the use of prayer cloths and there is no example of such being used (beyond pulling an event concerning Paul out of its context). What I've seen these days is hucksters offering mystical prayer cloths for a some of money. Even if someone realizes the cloths don't do anything beyond wiping up dust, they are told that it is because they lack faith. "For the time will come when they will not endure sound doctrine, but according to their own desires, because they have itching ears, they will heap up for themselves teachers; and they will turn their ears away from the truth, and be turned aside to fables" (II Timothy 4:3-4).</a:t>
            </a:r>
          </a:p>
        </p:txBody>
      </p:sp>
      <p:pic>
        <p:nvPicPr>
          <p:cNvPr id="8" name="Picture 7">
            <a:extLst>
              <a:ext uri="{FF2B5EF4-FFF2-40B4-BE49-F238E27FC236}">
                <a16:creationId xmlns:a16="http://schemas.microsoft.com/office/drawing/2014/main" id="{AC93F26F-18C6-4B18-A31C-948DC13AB927}"/>
              </a:ext>
            </a:extLst>
          </p:cNvPr>
          <p:cNvPicPr>
            <a:picLocks noChangeAspect="1"/>
          </p:cNvPicPr>
          <p:nvPr/>
        </p:nvPicPr>
        <p:blipFill>
          <a:blip r:embed="rId3"/>
          <a:stretch>
            <a:fillRect/>
          </a:stretch>
        </p:blipFill>
        <p:spPr>
          <a:xfrm>
            <a:off x="0" y="-371788"/>
            <a:ext cx="12192000" cy="1416817"/>
          </a:xfrm>
          <a:prstGeom prst="rect">
            <a:avLst/>
          </a:prstGeom>
        </p:spPr>
      </p:pic>
    </p:spTree>
    <p:extLst>
      <p:ext uri="{BB962C8B-B14F-4D97-AF65-F5344CB8AC3E}">
        <p14:creationId xmlns:p14="http://schemas.microsoft.com/office/powerpoint/2010/main" val="12447661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13 - 17</a:t>
            </a:r>
          </a:p>
          <a:p>
            <a:r>
              <a:rPr lang="en-US" dirty="0"/>
              <a:t>Nothing is more mortifying, or better calculated to provoke the contempt    of the community, than the unexpected exposure of mysterious pretensions such as were assumed by these exorcists. The spirit was enraged at their insulting pretensions, and doubtless enjoyed the joke of exposing them.   The seven resisted until they were stripped and wounded, when they fled, presenting a very ludicrous aspect as they passed along the streets. While   all Ephesus was laughing at them, it was remembered that the spirit had acknowledged the authority of Jesus, and of Paul, and that a licentious use of the name of Jesus was the cause of all their trouble. The mirth awakened by the event was soon changed to reverence for the name of Jesus, which they now saw was not, as the exorcists had pretended, a mere conjurer’s talisman.</a:t>
            </a:r>
          </a:p>
          <a:p>
            <a:pPr lvl="1"/>
            <a:r>
              <a:rPr lang="en-US" b="0" dirty="0"/>
              <a:t>McGarvey, J. W. (1872). </a:t>
            </a:r>
            <a:r>
              <a:rPr lang="en-US" b="0" i="1" u="sng" dirty="0">
                <a:hlinkClick r:id="rId2"/>
              </a:rPr>
              <a:t>A commentary on Acts of Apostles</a:t>
            </a:r>
            <a:r>
              <a:rPr lang="en-US" b="0" dirty="0">
                <a:hlinkClick r:id="rId2"/>
              </a:rPr>
              <a:t> (p. 236).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024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18 - 20</a:t>
            </a:r>
          </a:p>
          <a:p>
            <a:r>
              <a:rPr lang="en-US" sz="3400" dirty="0"/>
              <a:t>The believers who “came and confessed and declared their practices,” had not, till now, realized the impropriety of those arts, which their heathen education had taught them to regard with reverence. That others, those who were not yet disciples, did the same thing, and even burned up their books, is a striking proof of the fear that fell upon them all. The pieces of silver in which the value of the books was computed were doubtless the Attic didrachma; for it was a Greek city, and this was the most common silver coin among the Greeks. It was worth fifteen cents of Federal money &amp; the value of all the books was seven thousand five hundred dollars; a sufficient indication of the extent to which these arts prevailed, and of the number and value of the books written in explanation of them. This whole account is in full accordance with the profane history of Ephesus, which represents it as the chief center of magic arts in the whole Roman empire.</a:t>
            </a:r>
          </a:p>
          <a:p>
            <a:pPr lvl="1"/>
            <a:r>
              <a:rPr lang="en-US" b="0" dirty="0"/>
              <a:t>McGarvey, J. W. (1872). </a:t>
            </a:r>
            <a:r>
              <a:rPr lang="en-US" b="0" i="1" u="sng" dirty="0">
                <a:hlinkClick r:id="rId2"/>
              </a:rPr>
              <a:t>A commentary on Acts of Apostles</a:t>
            </a:r>
            <a:r>
              <a:rPr lang="en-US" b="0" dirty="0">
                <a:hlinkClick r:id="rId2"/>
              </a:rPr>
              <a:t> (pp. 236–237).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9170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375392"/>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21 &amp; 22</a:t>
            </a:r>
          </a:p>
          <a:p>
            <a:r>
              <a:rPr lang="en-US" sz="4400" dirty="0"/>
              <a:t>The First Epistle to the Corinthians was written from Ephesus, as we learn    from the remark, (chapter xvi: 8, 9,) “I will tarry in Ephesus until Pentecost;      for a great and effectual door is opened to me, and there are many adversaries.” It was also during the present visit that it was written, for, during his first visit, he didn’t </a:t>
            </a:r>
            <a:r>
              <a:rPr lang="en-US" sz="4400" i="1" dirty="0"/>
              <a:t>tarry at all. The exact date of the epistle is best fixed within the period covered by the words “he himself stayed in Asia for a season;” for it was then that “a great and effectual door” was first opened to him.</a:t>
            </a:r>
            <a:endParaRPr lang="en-US" sz="4400" i="1" baseline="30000" dirty="0"/>
          </a:p>
          <a:p>
            <a:r>
              <a:rPr lang="en-US" sz="4400" dirty="0"/>
              <a:t>This is not really the first epistle Paul wrote to the Corinthians; for in it he speaks of another, which he had previously written, upon the subject of fornication. He says: “I wrote to you in an epistle not to keep company with fornicators.” This is all we know of the subject-matter of the epistle, which is lost; and perhaps it was for the reason that it treated of this subject alone, and in a less detailed method than does the epistle now called the first, that it was not preserved with the other two.</a:t>
            </a:r>
          </a:p>
          <a:p>
            <a:endParaRPr lang="en-US" sz="1500" dirty="0"/>
          </a:p>
          <a:p>
            <a:r>
              <a:rPr lang="en-US" b="0" dirty="0"/>
              <a:t> McGarvey, J. W. (1872). </a:t>
            </a:r>
            <a:r>
              <a:rPr lang="en-US" b="0" i="1" u="sng" dirty="0">
                <a:hlinkClick r:id="rId2"/>
              </a:rPr>
              <a:t>A commentary on Acts of Apostles</a:t>
            </a:r>
            <a:r>
              <a:rPr lang="en-US" b="0" dirty="0">
                <a:hlinkClick r:id="rId2"/>
              </a:rPr>
              <a:t> (p. 237). Lexington, KY: Transylvania Printing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47899"/>
            <a:ext cx="12098955" cy="1135465"/>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45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21 &amp; 22</a:t>
            </a:r>
          </a:p>
          <a:p>
            <a:r>
              <a:rPr lang="en-US" dirty="0"/>
              <a:t>Subsequent to the date of the lost epistle, some members of the household of Chloe had brought him information of great disorders and corruption in the Church in Corinth. He learned that the congregation was distracted by party strife; that fornication, and even incest were still tolerated by them; that some      of them were engaged in litigation before the civil courts; that his own apostolic authority was called in question; that their women, contrary to the prevailing rules of modesty, took part in the worship with </a:t>
            </a:r>
            <a:r>
              <a:rPr lang="en-US" dirty="0" err="1"/>
              <a:t>unvailed</a:t>
            </a:r>
            <a:r>
              <a:rPr lang="en-US" dirty="0"/>
              <a:t> faces; that some confusion and strife had arisen in reference to the spiritual gifts among them; that some among them were even denying the resurrection; and that the Lord’s supper was profaned by feasting and drunkenness. Besides all this, he had received a letter from them calling for information in reference to marriage and divorce, and the eating of meats offered to idols.</a:t>
            </a:r>
          </a:p>
          <a:p>
            <a:r>
              <a:rPr lang="en-US" dirty="0"/>
              <a:t>To answer their questions, and to correct and rebuke these disorders, was the object of the epistle. The temper in which it is written appears calm and stern; yet it is not conceivable that Paul could hear of corruptions so gross in a Church which had cost him so much labor and anxiety, without intense pain. Though no such feeling was allowed to manifest itself in the epistle, he was constrained afterward, to confess it, and say to them, “Out of </a:t>
            </a:r>
            <a:r>
              <a:rPr lang="en-US" i="1" dirty="0"/>
              <a:t>much affliction &amp; anguish of heart, I wrote to you, with many tears.“   It was, therefore, with a heart full of anguish in reference to some results of his past labors, but buoyed   up by the opening of a wide and effectual door in his present field, that he sent Timothy and Erastus into Macedonia, but remained himself in Asia for a season.</a:t>
            </a:r>
          </a:p>
          <a:p>
            <a:endParaRPr lang="en-US" sz="1500" i="1" dirty="0"/>
          </a:p>
          <a:p>
            <a:pPr lvl="1"/>
            <a:r>
              <a:rPr lang="en-US" b="0" dirty="0"/>
              <a:t>McGarvey, J. W. (1872). </a:t>
            </a:r>
            <a:r>
              <a:rPr lang="en-US" b="0" i="1" u="sng" dirty="0">
                <a:hlinkClick r:id="rId2"/>
              </a:rPr>
              <a:t>A commentary on Acts of Apostles</a:t>
            </a:r>
            <a:r>
              <a:rPr lang="en-US" b="0" dirty="0">
                <a:hlinkClick r:id="rId2"/>
              </a:rPr>
              <a:t> (p. 238).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5048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57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6134"/>
            <a:ext cx="12192000" cy="4356100"/>
          </a:xfrm>
          <a:prstGeom prst="rect">
            <a:avLst/>
          </a:prstGeom>
        </p:spPr>
      </p:pic>
      <p:sp>
        <p:nvSpPr>
          <p:cNvPr id="4" name="TextBox 3"/>
          <p:cNvSpPr txBox="1"/>
          <p:nvPr/>
        </p:nvSpPr>
        <p:spPr>
          <a:xfrm>
            <a:off x="129309" y="6392211"/>
            <a:ext cx="1744388"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67" b="0" i="0" u="none" strike="noStrike" kern="1200" cap="none" spc="0" normalizeH="0" baseline="0" noProof="0" dirty="0">
                <a:ln>
                  <a:noFill/>
                </a:ln>
                <a:solidFill>
                  <a:srgbClr val="FFFFFF"/>
                </a:solidFill>
                <a:effectLst/>
                <a:uLnTx/>
                <a:uFillTx/>
                <a:latin typeface="Arial"/>
                <a:ea typeface="+mn-ea"/>
                <a:cs typeface="+mn-cs"/>
              </a:rPr>
              <a:t>© </a:t>
            </a:r>
            <a:r>
              <a:rPr kumimoji="0" lang="en-US" sz="1867" b="1" i="0" u="none" strike="noStrike" kern="1200" cap="none" spc="0" normalizeH="0" baseline="0" noProof="0" dirty="0">
                <a:ln>
                  <a:noFill/>
                </a:ln>
                <a:solidFill>
                  <a:srgbClr val="FFFFFF"/>
                </a:solidFill>
                <a:effectLst/>
                <a:uLnTx/>
                <a:uFillTx/>
                <a:latin typeface="Lato" charset="0"/>
                <a:ea typeface="Lato" charset="0"/>
                <a:cs typeface="Lato" charset="0"/>
              </a:rPr>
              <a:t>Ad Meskens</a:t>
            </a:r>
          </a:p>
        </p:txBody>
      </p:sp>
    </p:spTree>
    <p:extLst>
      <p:ext uri="{BB962C8B-B14F-4D97-AF65-F5344CB8AC3E}">
        <p14:creationId xmlns:p14="http://schemas.microsoft.com/office/powerpoint/2010/main" val="13025542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29309" y="6392211"/>
            <a:ext cx="1332416"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67" b="0" i="0" u="none" strike="noStrike" kern="1200" cap="none" spc="0" normalizeH="0" baseline="0" noProof="0" dirty="0">
                <a:ln>
                  <a:noFill/>
                </a:ln>
                <a:solidFill>
                  <a:srgbClr val="FFFFFF"/>
                </a:solidFill>
                <a:effectLst/>
                <a:uLnTx/>
                <a:uFillTx/>
                <a:latin typeface="Arial"/>
                <a:ea typeface="+mn-ea"/>
                <a:cs typeface="+mn-cs"/>
              </a:rPr>
              <a:t>© </a:t>
            </a:r>
            <a:r>
              <a:rPr kumimoji="0" lang="de-DE" sz="1867" b="1" i="0" u="none" strike="noStrike" kern="1200" cap="none" spc="0" normalizeH="0" baseline="0" noProof="0" dirty="0" err="1">
                <a:ln>
                  <a:noFill/>
                </a:ln>
                <a:solidFill>
                  <a:srgbClr val="FFFFFF"/>
                </a:solidFill>
                <a:effectLst/>
                <a:uLnTx/>
                <a:uFillTx/>
                <a:latin typeface="Lato" charset="0"/>
                <a:ea typeface="Lato" charset="0"/>
                <a:cs typeface="Lato" charset="0"/>
              </a:rPr>
              <a:t>Eoe</a:t>
            </a:r>
            <a:r>
              <a:rPr kumimoji="0" lang="de-DE" sz="1867" b="1" i="0" u="none" strike="noStrike" kern="1200" cap="none" spc="0" normalizeH="0" baseline="0" noProof="0" dirty="0">
                <a:ln>
                  <a:noFill/>
                </a:ln>
                <a:solidFill>
                  <a:srgbClr val="FFFFFF"/>
                </a:solidFill>
                <a:effectLst/>
                <a:uLnTx/>
                <a:uFillTx/>
                <a:latin typeface="Lato" charset="0"/>
                <a:ea typeface="Lato" charset="0"/>
                <a:cs typeface="Lato" charset="0"/>
              </a:rPr>
              <a:t> </a:t>
            </a:r>
            <a:r>
              <a:rPr kumimoji="0" lang="de-DE" sz="1867" b="1" i="0" u="none" strike="noStrike" kern="1200" cap="none" spc="0" normalizeH="0" baseline="0" noProof="0" dirty="0" err="1">
                <a:ln>
                  <a:noFill/>
                </a:ln>
                <a:solidFill>
                  <a:srgbClr val="FFFFFF"/>
                </a:solidFill>
                <a:effectLst/>
                <a:uLnTx/>
                <a:uFillTx/>
                <a:latin typeface="Lato" charset="0"/>
                <a:ea typeface="Lato" charset="0"/>
                <a:cs typeface="Lato" charset="0"/>
              </a:rPr>
              <a:t>gian</a:t>
            </a:r>
            <a:endParaRPr kumimoji="0" lang="en-US" sz="1867" b="1" i="0" u="none" strike="noStrike" kern="1200" cap="none" spc="0" normalizeH="0" baseline="0" noProof="0" dirty="0">
              <a:ln>
                <a:noFill/>
              </a:ln>
              <a:solidFill>
                <a:srgbClr val="FFFFFF"/>
              </a:solidFill>
              <a:effectLst/>
              <a:uLnTx/>
              <a:uFillTx/>
              <a:latin typeface="Lato" charset="0"/>
              <a:ea typeface="Lato" charset="0"/>
              <a:cs typeface="Lato"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453" y="0"/>
            <a:ext cx="9144000" cy="6858000"/>
          </a:xfrm>
          <a:prstGeom prst="rect">
            <a:avLst/>
          </a:prstGeom>
        </p:spPr>
      </p:pic>
    </p:spTree>
    <p:extLst>
      <p:ext uri="{BB962C8B-B14F-4D97-AF65-F5344CB8AC3E}">
        <p14:creationId xmlns:p14="http://schemas.microsoft.com/office/powerpoint/2010/main" val="1791599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471" y="0"/>
            <a:ext cx="9144000" cy="6858000"/>
          </a:xfrm>
          <a:prstGeom prst="rect">
            <a:avLst/>
          </a:prstGeom>
        </p:spPr>
      </p:pic>
    </p:spTree>
    <p:extLst>
      <p:ext uri="{BB962C8B-B14F-4D97-AF65-F5344CB8AC3E}">
        <p14:creationId xmlns:p14="http://schemas.microsoft.com/office/powerpoint/2010/main" val="12376854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066" y="0"/>
            <a:ext cx="5149351" cy="6858000"/>
          </a:xfrm>
          <a:prstGeom prst="rect">
            <a:avLst/>
          </a:prstGeom>
        </p:spPr>
      </p:pic>
    </p:spTree>
    <p:extLst>
      <p:ext uri="{BB962C8B-B14F-4D97-AF65-F5344CB8AC3E}">
        <p14:creationId xmlns:p14="http://schemas.microsoft.com/office/powerpoint/2010/main" val="12273894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23 </a:t>
            </a:r>
            <a:r>
              <a:rPr lang="en-US" dirty="0"/>
              <a:t>About that time there occurred no small disturbance concerning the Way. </a:t>
            </a:r>
            <a:r>
              <a:rPr lang="en-US" baseline="30000" dirty="0"/>
              <a:t>24</a:t>
            </a:r>
            <a:r>
              <a:rPr lang="en-US" dirty="0"/>
              <a:t> For a man named Demetrius, a silversmith, who made silver shrines of Artemis, was bringing no little business to the craftsmen;</a:t>
            </a:r>
          </a:p>
        </p:txBody>
      </p:sp>
      <p:sp>
        <p:nvSpPr>
          <p:cNvPr id="3" name="Text Placeholder 2"/>
          <p:cNvSpPr>
            <a:spLocks noGrp="1"/>
          </p:cNvSpPr>
          <p:nvPr>
            <p:ph type="body" sz="quarter" idx="11"/>
          </p:nvPr>
        </p:nvSpPr>
        <p:spPr/>
        <p:txBody>
          <a:bodyPr/>
          <a:lstStyle/>
          <a:p>
            <a:r>
              <a:rPr lang="en-US" dirty="0"/>
              <a:t>- Acts 19:23-24</a:t>
            </a:r>
          </a:p>
        </p:txBody>
      </p:sp>
    </p:spTree>
    <p:extLst>
      <p:ext uri="{BB962C8B-B14F-4D97-AF65-F5344CB8AC3E}">
        <p14:creationId xmlns:p14="http://schemas.microsoft.com/office/powerpoint/2010/main" val="17305557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25</a:t>
            </a:r>
            <a:r>
              <a:rPr lang="en-US" dirty="0"/>
              <a:t> these he gathered together with the workmen of similar trades, and said, “Men, you know that our prosperity depends upon this business. </a:t>
            </a:r>
            <a:r>
              <a:rPr lang="en-US" baseline="30000" dirty="0"/>
              <a:t>26</a:t>
            </a:r>
            <a:r>
              <a:rPr lang="en-US" dirty="0"/>
              <a:t> You see and hear that not only in Ephesus, but in almost all of Asia, this Paul has persuaded and turned away a considerable number of people, saying that gods made with hands are no gods at all.</a:t>
            </a:r>
          </a:p>
        </p:txBody>
      </p:sp>
      <p:sp>
        <p:nvSpPr>
          <p:cNvPr id="3" name="Text Placeholder 2"/>
          <p:cNvSpPr>
            <a:spLocks noGrp="1"/>
          </p:cNvSpPr>
          <p:nvPr>
            <p:ph type="body" sz="quarter" idx="11"/>
          </p:nvPr>
        </p:nvSpPr>
        <p:spPr/>
        <p:txBody>
          <a:bodyPr/>
          <a:lstStyle/>
          <a:p>
            <a:r>
              <a:rPr lang="en-US" dirty="0"/>
              <a:t>- Acts 19:25-26</a:t>
            </a:r>
          </a:p>
        </p:txBody>
      </p:sp>
    </p:spTree>
    <p:extLst>
      <p:ext uri="{BB962C8B-B14F-4D97-AF65-F5344CB8AC3E}">
        <p14:creationId xmlns:p14="http://schemas.microsoft.com/office/powerpoint/2010/main" val="18367931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Not only is there danger that this trade of ours fall into disrepute, but also that the temple of the great goddess Artemis be regarded as worthless and that she whom all of Asia and the world worship will even be dethroned from her magnificence.”</a:t>
            </a:r>
          </a:p>
        </p:txBody>
      </p:sp>
      <p:sp>
        <p:nvSpPr>
          <p:cNvPr id="3" name="Text Placeholder 2"/>
          <p:cNvSpPr>
            <a:spLocks noGrp="1"/>
          </p:cNvSpPr>
          <p:nvPr>
            <p:ph type="body" sz="quarter" idx="11"/>
          </p:nvPr>
        </p:nvSpPr>
        <p:spPr/>
        <p:txBody>
          <a:bodyPr/>
          <a:lstStyle/>
          <a:p>
            <a:r>
              <a:rPr lang="en-US" dirty="0"/>
              <a:t>- Acts 19:27</a:t>
            </a:r>
          </a:p>
        </p:txBody>
      </p:sp>
    </p:spTree>
    <p:extLst>
      <p:ext uri="{BB962C8B-B14F-4D97-AF65-F5344CB8AC3E}">
        <p14:creationId xmlns:p14="http://schemas.microsoft.com/office/powerpoint/2010/main" val="6876311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73255"/>
            <a:ext cx="10770670" cy="5313145"/>
          </a:xfrm>
        </p:spPr>
        <p:txBody>
          <a:bodyPr>
            <a:normAutofit fontScale="62500" lnSpcReduction="20000"/>
          </a:bodyPr>
          <a:lstStyle/>
          <a:p>
            <a:r>
              <a:rPr lang="en-US" sz="5800" dirty="0">
                <a:solidFill>
                  <a:schemeClr val="accent6">
                    <a:lumMod val="75000"/>
                  </a:schemeClr>
                </a:solidFill>
                <a:effectLst>
                  <a:outerShdw blurRad="38100" dist="38100" dir="2700000" algn="tl">
                    <a:srgbClr val="000000">
                      <a:alpha val="43137"/>
                    </a:srgbClr>
                  </a:outerShdw>
                </a:effectLst>
              </a:rPr>
              <a:t>VERSES 28 - 31</a:t>
            </a:r>
          </a:p>
          <a:p>
            <a:r>
              <a:rPr lang="en-US" sz="4500" dirty="0"/>
              <a:t>Not finding him, they seize his companions, and rushing into the theater, where criminals were sometimes exposed to wild beasts, they are about to take the part of the wild beasts themselves. What was the fate of Gaius and Aristarchus is not here stated, though both names occur afterward in the history, and probably designate the same individuals.</a:t>
            </a:r>
          </a:p>
          <a:p>
            <a:r>
              <a:rPr lang="en-US" sz="4500" dirty="0"/>
              <a:t>When Paul heard the tumult, and knew that his companions had been dragged within the theater, he could but suppose that they were torn to pieces. This thought alone was intensely harrowing to his feelings; but it was still more so to know that they were suffering in his stead. He could not endure to remain inactive at such a crisis, but resolved to die with them. </a:t>
            </a:r>
          </a:p>
          <a:p>
            <a:pPr lvl="1"/>
            <a:r>
              <a:rPr lang="en-US" b="0" dirty="0"/>
              <a:t>McGarvey, J. W. (1872). </a:t>
            </a:r>
            <a:r>
              <a:rPr lang="en-US" b="0" i="1" u="sng" dirty="0">
                <a:hlinkClick r:id="rId2"/>
              </a:rPr>
              <a:t>A commentary on Acts of Apostles</a:t>
            </a:r>
            <a:r>
              <a:rPr lang="en-US" b="0" dirty="0">
                <a:hlinkClick r:id="rId2"/>
              </a:rPr>
              <a:t> (p. 239). Lexington, KY: Transylvania Printing </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19023"/>
            <a:ext cx="12098955" cy="1164340"/>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782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28 - 31</a:t>
            </a:r>
          </a:p>
          <a:p>
            <a:r>
              <a:rPr lang="en-US" dirty="0"/>
              <a:t>Giving up all hope of life, as he started toward the theater,    and trusting in Him who raises the dead, when the tumult had subsided, and he was assured of safety, he felt much as if he had been raised from the dead. He therefore says, in the same connection, “Who delivered me from so grievous a death, and  is delivering, in whom I trust that he will even yet deliver us: you also helping by prayer for us, that for the gift bestowed on us by means of many persons, thanks may be given by man on our behalf.”</a:t>
            </a:r>
          </a:p>
          <a:p>
            <a:pPr lvl="1"/>
            <a:r>
              <a:rPr lang="en-US" b="0" dirty="0"/>
              <a:t>McGarvey, J. W. (1872). </a:t>
            </a:r>
            <a:r>
              <a:rPr lang="en-US" b="0" i="1" u="sng" dirty="0">
                <a:hlinkClick r:id="rId2"/>
              </a:rPr>
              <a:t>A commentary on Acts of Apostles</a:t>
            </a:r>
            <a:r>
              <a:rPr lang="en-US" b="0" dirty="0">
                <a:hlinkClick r:id="rId2"/>
              </a:rPr>
              <a:t> (p. 239).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8271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82879"/>
            <a:ext cx="10770670" cy="5303521"/>
          </a:xfrm>
        </p:spPr>
        <p:txBody>
          <a:bodyPr>
            <a:normAutofit fontScale="25000" lnSpcReduction="20000"/>
          </a:bodyPr>
          <a:lstStyle/>
          <a:p>
            <a:r>
              <a:rPr lang="en-US" sz="8000" dirty="0">
                <a:solidFill>
                  <a:schemeClr val="accent6">
                    <a:lumMod val="75000"/>
                  </a:schemeClr>
                </a:solidFill>
                <a:effectLst>
                  <a:outerShdw blurRad="38100" dist="38100" dir="2700000" algn="tl">
                    <a:srgbClr val="000000">
                      <a:alpha val="43137"/>
                    </a:srgbClr>
                  </a:outerShdw>
                </a:effectLst>
              </a:rPr>
              <a:t>VERSES 32 - 34</a:t>
            </a:r>
          </a:p>
          <a:p>
            <a:r>
              <a:rPr lang="en-US" sz="6400" dirty="0"/>
              <a:t>The rage of an excited multitude, unless it find some new fuel to keep up the flame, will naturally subside in a few hours. While it is at its height, it becomes only the more furious the more it is opposed; but when it begins to subside, frequently a few well-chosen words are sufficient to restore quiet. Acting upon this principle, the city authorities had not, thus far, interfered with the mob; but when they were exhausted by long-continued vociferation, the following well-timed and well-worded speech was addressed to them.</a:t>
            </a:r>
          </a:p>
          <a:p>
            <a:r>
              <a:rPr lang="en-US" sz="6400" dirty="0"/>
              <a:t>This is evidently the speech of a man well skilled in the management of popular assemblies, and, doubtless, its happy adaptation to the circumstances is what suggested to Luke the propriety of preserving it. It is probable that the speaker, like the </a:t>
            </a:r>
            <a:r>
              <a:rPr lang="en-US" sz="6400" dirty="0" err="1"/>
              <a:t>Asiarchs</a:t>
            </a:r>
            <a:r>
              <a:rPr lang="en-US" sz="6400" dirty="0"/>
              <a:t> who interfered to keep Paul out of danger, was a friend to the apostle &amp; a man of too much intelligence to receive with blind credulity the popular delusion in reference to the temple and image of Diana. The speech, indeed, has a ring of insincerity about it, indicating that the speaker was merely humoring the popular superstition for the special purpose before him. Upon this hypothesis the speech appears the more ingenious. The confident assumption that the divine honors bestowed on their goddess, and the belief that her image fell from heaven, were so well known that no man would call them in question, was soothing to their excited feelings, and the remark that the unquestionable certainty of these facts ought to make them feel entirely composed on the subject, brought them, by a happy turn of thought, to the very composure which he desired, and which they fancied was the result of a triumphant vindication of their cause. Advancing, then, to the case of the disciples, like a trained advocate, he ignores the real charge against them, that of denying that they are gods which are made with hands, and declares that they are neither </a:t>
            </a:r>
            <a:r>
              <a:rPr lang="en-US" sz="6400" i="1" dirty="0"/>
              <a:t>temple robbers, nor revilers of their goddess. Then, as for the men who had excited them to this disturbance, the proconsular courts were the proper place for complaints like theirs, and they had no right to disturb the people with such matters. Finally, he gives them a gentle hint as to the unlawfulness of their assemblage, and the probability that they would be called to account for it by the Roman authorities. This last remark had special force with the majority, who, according to Luke, “knew not on what account they had come together;” and the whole speech was well aimed toward the result which followed, the dispersion of the mob. The city authorities had reason to congratulate themselves that so fierce a mob had been so successfully controlled, and the disciples could but be thankful to God that they had escaped so well.</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09399"/>
            <a:ext cx="12098955" cy="1173964"/>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252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0631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a:t>
            </a:r>
          </a:p>
          <a:p>
            <a:r>
              <a:rPr lang="en-US" dirty="0"/>
              <a:t>But the news brought by Titus was not all of a cheering kind. He told of      the good effects of the former epistle; that the majority of the Church had repented of their evil practices; that they had excluded the incestuous man; and that they were forward in their preparation for a large contribution to the poor saints in Judea. But he also brought word that Paul had some bitter personal enemies in the Church, who were endeavoring to injure esteemed reputation in order to subvert his apostolic authority. For the purpose of counteracting the influence of these ministers of Satan, encouraging faithful brethren in their renewed zeal, and presenting to them many solemn and touching reflections suggested by his own afflictions, he addressed them   the epistle known as the Second to the Corinthians, and dispatched it by   the hand of Titus &amp; two other brethren, whose names are not mentioned.</a:t>
            </a:r>
          </a:p>
          <a:p>
            <a:pPr lvl="1"/>
            <a:r>
              <a:rPr lang="en-US" b="0" dirty="0"/>
              <a:t>McGarvey, J. W. (1872). </a:t>
            </a:r>
            <a:r>
              <a:rPr lang="en-US" b="0" i="1" u="sng" dirty="0">
                <a:hlinkClick r:id="rId2"/>
              </a:rPr>
              <a:t>A commentary on Acts of Apostles</a:t>
            </a:r>
            <a:r>
              <a:rPr lang="en-US" b="0" dirty="0">
                <a:hlinkClick r:id="rId2"/>
              </a:rPr>
              <a:t> (p. 242).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526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&amp; 3</a:t>
            </a:r>
          </a:p>
          <a:p>
            <a:r>
              <a:rPr lang="en-US" dirty="0"/>
              <a:t>The circumstance which led to this result was the increasing alienation between the Jews and the Gentiles within the Church. The decree of the apostles and inspired brethren in Jerusalem, though it had given comfort to the Church in Antioch, where the controversy first became rife, and had done good everywhere that it was carried, had not succeeded in entirely quelling the pride and arrogance of the </a:t>
            </a:r>
            <a:r>
              <a:rPr lang="en-US" dirty="0" err="1"/>
              <a:t>judaizing</a:t>
            </a:r>
            <a:r>
              <a:rPr lang="en-US" dirty="0"/>
              <a:t> teachers. They had persisted in their </a:t>
            </a:r>
            <a:r>
              <a:rPr lang="en-US" dirty="0" err="1"/>
              <a:t>schismatical</a:t>
            </a:r>
            <a:r>
              <a:rPr lang="en-US" dirty="0"/>
              <a:t> efforts, until there was not a wide-spread disaffection between the parties, threatening to rend the whole Church into two hostile bodies. By this influence the Churches in Galatia had become almost entirely alienated from Paul, for whom they once would have been willing to pluck out their own eyes, and were rapidly led back under bondage to the law of Moses. The Church in Rome, at the opposite extremity of the evangelized territory, was also disturbed by factions,   the Jews insisting that justification was by works of law, and that the distinctions of meats and holy days should be perpetuated. Such danger to the cause could but be to Paul a source of inexpressible anxiety; and while it was imminent he concentrated all his energies to its aversions.</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243).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84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 &amp; 3</a:t>
            </a:r>
          </a:p>
          <a:p>
            <a:r>
              <a:rPr lang="en-US" sz="3400" dirty="0"/>
              <a:t>We have here the spectacle of a man who was regarded with suspicion, if not with positive dislike, by a large portion of his brethren, securing from others who were involved with him in the same reproach, a self-denying contribution for the temporal wants of the disaffected party; and, then, fearing lest their disaffection was so great as to lead them to reject the gift—a fear which would cause most men to withhold it entirely—he calls upon all the donors to unite    in persistent prayer that it might not be rejected. The object of it all, too, was   to gain no selfish ends, but to win back the alienated affections of brethren &amp;  to preserve the unity of the body of Christ. No nobler instance of disinterested benevolence can be found in human history. The prosecution of the enterprise as we will hereafter see, was in keeping with the magnanimity of its inception. But before we consider it further, we must briefly notice some kindred facts.</a:t>
            </a:r>
          </a:p>
          <a:p>
            <a:pPr lvl="1"/>
            <a:r>
              <a:rPr lang="en-US" b="0" dirty="0"/>
              <a:t>McGarvey, J. W. (1872). </a:t>
            </a:r>
            <a:r>
              <a:rPr lang="en-US" b="0" i="1" u="sng" dirty="0">
                <a:hlinkClick r:id="rId2"/>
              </a:rPr>
              <a:t>A commentary on Acts of Apostles</a:t>
            </a:r>
            <a:r>
              <a:rPr lang="en-US" b="0" dirty="0">
                <a:hlinkClick r:id="rId2"/>
              </a:rPr>
              <a:t> (p. 244).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262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7</a:t>
            </a:r>
            <a:r>
              <a:rPr lang="en-US" dirty="0"/>
              <a:t> On the first day of the week, when we were gathered together to break bread, Paul began talking to them, intending to leave the next day, and he prolonged his message until midnight. </a:t>
            </a:r>
            <a:r>
              <a:rPr lang="en-US" baseline="30000" dirty="0"/>
              <a:t>8</a:t>
            </a:r>
            <a:r>
              <a:rPr lang="en-US" dirty="0"/>
              <a:t> There were many lamps in the upper room where we were gathered together.</a:t>
            </a:r>
          </a:p>
        </p:txBody>
      </p:sp>
      <p:sp>
        <p:nvSpPr>
          <p:cNvPr id="3" name="Text Placeholder 2"/>
          <p:cNvSpPr>
            <a:spLocks noGrp="1"/>
          </p:cNvSpPr>
          <p:nvPr>
            <p:ph type="body" sz="quarter" idx="11"/>
          </p:nvPr>
        </p:nvSpPr>
        <p:spPr/>
        <p:txBody>
          <a:bodyPr/>
          <a:lstStyle/>
          <a:p>
            <a:r>
              <a:rPr lang="en-US" dirty="0"/>
              <a:t>- Acts 20:7-8</a:t>
            </a:r>
          </a:p>
        </p:txBody>
      </p:sp>
    </p:spTree>
    <p:extLst>
      <p:ext uri="{BB962C8B-B14F-4D97-AF65-F5344CB8AC3E}">
        <p14:creationId xmlns:p14="http://schemas.microsoft.com/office/powerpoint/2010/main" val="18098869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7</a:t>
            </a:r>
          </a:p>
          <a:p>
            <a:r>
              <a:rPr lang="en-US" dirty="0"/>
              <a:t>The disciples came together on that day, even though Paul and Luke and Timothy, and all he brethren who had come from Greece, were present, not primarily to hear one or more of them discourse, but “to </a:t>
            </a:r>
            <a:r>
              <a:rPr lang="en-US" i="1" dirty="0"/>
              <a:t>break the loaf.” Such is the distinct statement of the historian. That such was an established custom in the Churches is implied in a rebuke administered by Paul to the Church at Corinth, in which he says: “When you come together in one place, it is not to eat the Lord’s supper.” Now, for this they would not have deserved censure, had it not been that to eat the Lord’s supper was the proper object of their assemblage. These facts are sufficient to establish the conclusion that the main object of the Lord’s-day meeting was to break the loaf.</a:t>
            </a:r>
          </a:p>
          <a:p>
            <a:pPr lvl="1"/>
            <a:r>
              <a:rPr lang="en-US" b="0" dirty="0"/>
              <a:t>McGarvey, J. W. (1872). </a:t>
            </a:r>
            <a:r>
              <a:rPr lang="en-US" b="0" i="1" u="sng" dirty="0">
                <a:hlinkClick r:id="rId2"/>
              </a:rPr>
              <a:t>A commentary on Acts of Apostles</a:t>
            </a:r>
            <a:r>
              <a:rPr lang="en-US" b="0" dirty="0">
                <a:hlinkClick r:id="rId2"/>
              </a:rPr>
              <a:t> (p. 246).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339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7</a:t>
            </a:r>
          </a:p>
          <a:p>
            <a:r>
              <a:rPr lang="en-US" sz="3400" dirty="0"/>
              <a:t>As a practical issue between the advocates of weekly communion and their opponents, the questions really has reference to the </a:t>
            </a:r>
            <a:r>
              <a:rPr lang="en-US" sz="3400" i="1" dirty="0"/>
              <a:t>comparative weight of evidence in favor of this practice &amp; of monthly, quarterly, or yearly communion. When it is thus presented, no one can long hesitate as to the conclusion; for in favor of either of the intervals last mentioned there is not the least evidence, either in the New Testament, or in the uninspired history of the Churches. On  the other hand, it is the universal testimony of antiquity that the Churches of  the second century broke the loaf every Lord’s day &amp; considered it a custom of apostolic appointment. Now it can not be doubted that the apostolic Churches had some regular interval at which to celebrate this institution, and seeing that all the evidence there is in the case is in favor of a weekly celebration, there is no room for a reasonable doubt that this was the interval which they adopted.</a:t>
            </a:r>
          </a:p>
          <a:p>
            <a:pPr lvl="1"/>
            <a:r>
              <a:rPr lang="en-US" b="0" dirty="0"/>
              <a:t>McGarvey, J. W. (1872). </a:t>
            </a:r>
            <a:r>
              <a:rPr lang="en-US" b="0" i="1" u="sng" dirty="0">
                <a:hlinkClick r:id="rId2"/>
              </a:rPr>
              <a:t>A commentary on Acts of Apostles</a:t>
            </a:r>
            <a:r>
              <a:rPr lang="en-US" b="0" dirty="0">
                <a:hlinkClick r:id="rId2"/>
              </a:rPr>
              <a:t> (p. 247).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819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9</a:t>
            </a:r>
            <a:r>
              <a:rPr lang="en-US" dirty="0"/>
              <a:t> And there was a young man named </a:t>
            </a:r>
            <a:r>
              <a:rPr lang="en-US" dirty="0" err="1"/>
              <a:t>Eutychus</a:t>
            </a:r>
            <a:r>
              <a:rPr lang="en-US" dirty="0"/>
              <a:t> sitting on the window sill, sinking into a deep sleep; and as Paul kept on talking, he was overcome by sleep and fell down from the third floor and was picked up dead. </a:t>
            </a:r>
            <a:r>
              <a:rPr lang="en-US" baseline="30000" dirty="0"/>
              <a:t>10 </a:t>
            </a:r>
            <a:r>
              <a:rPr lang="en-US" dirty="0"/>
              <a:t>But Paul went down and fell upon him, and after embracing him, he said, “Do not be troubled, for his life is in him.”</a:t>
            </a:r>
          </a:p>
        </p:txBody>
      </p:sp>
      <p:sp>
        <p:nvSpPr>
          <p:cNvPr id="3" name="Text Placeholder 2"/>
          <p:cNvSpPr>
            <a:spLocks noGrp="1"/>
          </p:cNvSpPr>
          <p:nvPr>
            <p:ph type="body" sz="quarter" idx="11"/>
          </p:nvPr>
        </p:nvSpPr>
        <p:spPr/>
        <p:txBody>
          <a:bodyPr/>
          <a:lstStyle/>
          <a:p>
            <a:r>
              <a:rPr lang="en-US" dirty="0"/>
              <a:t>- Acts 20:9-10</a:t>
            </a:r>
          </a:p>
        </p:txBody>
      </p:sp>
    </p:spTree>
    <p:extLst>
      <p:ext uri="{BB962C8B-B14F-4D97-AF65-F5344CB8AC3E}">
        <p14:creationId xmlns:p14="http://schemas.microsoft.com/office/powerpoint/2010/main" val="2315568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11</a:t>
            </a:r>
            <a:r>
              <a:rPr lang="en-US" dirty="0"/>
              <a:t> When he had gone back up and had broken the bread and eaten, he talked with them a long while until daybreak, and then left. </a:t>
            </a:r>
            <a:r>
              <a:rPr lang="en-US" baseline="30000" dirty="0"/>
              <a:t>12 </a:t>
            </a:r>
            <a:r>
              <a:rPr lang="en-US" dirty="0"/>
              <a:t>They took away the boy alive, and were greatly comforted.</a:t>
            </a:r>
          </a:p>
        </p:txBody>
      </p:sp>
      <p:sp>
        <p:nvSpPr>
          <p:cNvPr id="3" name="Text Placeholder 2"/>
          <p:cNvSpPr>
            <a:spLocks noGrp="1"/>
          </p:cNvSpPr>
          <p:nvPr>
            <p:ph type="body" sz="quarter" idx="11"/>
          </p:nvPr>
        </p:nvSpPr>
        <p:spPr/>
        <p:txBody>
          <a:bodyPr/>
          <a:lstStyle/>
          <a:p>
            <a:r>
              <a:rPr lang="en-US" dirty="0"/>
              <a:t>- Acts 20:11-12</a:t>
            </a:r>
          </a:p>
        </p:txBody>
      </p:sp>
    </p:spTree>
    <p:extLst>
      <p:ext uri="{BB962C8B-B14F-4D97-AF65-F5344CB8AC3E}">
        <p14:creationId xmlns:p14="http://schemas.microsoft.com/office/powerpoint/2010/main" val="4652768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11</a:t>
            </a:r>
          </a:p>
          <a:p>
            <a:r>
              <a:rPr lang="en-US" sz="3400" dirty="0"/>
              <a:t>It is a question of some curiosity whether it was at daybreak on Sunday morning or Monday morning, that this assembly was dismissed. They were assembled in the early part of the night, yet the time of their assembling was included in the “first day of the week.” If the brethren in Troas were accustomed to begin and close the day at midnight, according to the Greek custom, it must have been Sunday night when they met. But if they reckoned according to the Jewish method, which began and closed the day with sunset, then they must have met on what we call </a:t>
            </a:r>
            <a:r>
              <a:rPr lang="en-US" sz="3400" i="1" dirty="0"/>
              <a:t>Saturday night; for in this case the whole of that night would belong to the first day of the week, and Sunday night to the second day. It is supposed, by many commentators, that the Greek method prevailed, and that they met Sunday night; but, I am constrained to the other opinion; a conclusive proof of which I find in the fact, that if the meeting was on Sunday night, then the loaf was broken on Monday morning; for it was broken after midnight. There can be no doubt of this fact, unless we understand the breaking of the loaf, mentioned in the eleventh verse, as referring to a common meal. But this is inadmissible; for, having stated, (verse 7,) that they came together to break the loaf and now stating, for the first time, that Paul did break the loaf, we must conclude that by the same expression, Luke means the same thing. To this objection that Paul alone is said to have broken and eaten the bread, I answer, that this would be a very natural expression to indicate that Paul officiated at the table; but, on the other hand, if it is a common meal, it would be strange that he alone should eat, especially to the exclusion of his traveling companions, who were going to start as early in the morning as he did. I conclude, therefore, that the brethren met on the night after the Jewish Sabbath, which was still observed as a day of rest by all of them who were Jews or Jewish proselytes, and considering this the beginning of the first day of the week, spent it in the manner above described. On Sunday morning Paul and his companions resumed their journey, being constrained, no doubt, by the movements of the ship, which had already been in the harbor of Troas seven days. His example does not justify traveling on the Lord’s day, except under similar constraint, and upon a mission as purely religious as that which was taking him to Jerusalem.</a:t>
            </a:r>
          </a:p>
          <a:p>
            <a:endParaRPr lang="en-US" i="1" dirty="0"/>
          </a:p>
          <a:p>
            <a:pPr lvl="1"/>
            <a:r>
              <a:rPr lang="en-US" sz="2900" b="0" dirty="0"/>
              <a:t>McGarvey, J. W. (1872). </a:t>
            </a:r>
            <a:r>
              <a:rPr lang="en-US" sz="2900" b="0" i="1" u="sng" dirty="0">
                <a:hlinkClick r:id="rId2"/>
              </a:rPr>
              <a:t>A commentary on Acts of Apostles</a:t>
            </a:r>
            <a:r>
              <a:rPr lang="en-US" sz="2900" b="0" dirty="0">
                <a:hlinkClick r:id="rId2"/>
              </a:rPr>
              <a:t> (pp. 248–249).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841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1452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17</a:t>
            </a:r>
            <a:r>
              <a:rPr lang="en-US" dirty="0"/>
              <a:t> From Miletus he sent to Ephesus and called to him the elders of the church. </a:t>
            </a:r>
            <a:r>
              <a:rPr lang="en-US" baseline="30000" dirty="0"/>
              <a:t>18</a:t>
            </a:r>
            <a:r>
              <a:rPr lang="en-US" dirty="0"/>
              <a:t> And when they had come to him, he said to them,</a:t>
            </a:r>
            <a:br>
              <a:rPr lang="en-US" dirty="0"/>
            </a:br>
            <a:r>
              <a:rPr lang="en-US" dirty="0"/>
              <a:t> “You yourselves know, from the first day that I set foot in Asia, how I was with you the whole time,</a:t>
            </a:r>
          </a:p>
        </p:txBody>
      </p:sp>
      <p:sp>
        <p:nvSpPr>
          <p:cNvPr id="3" name="Text Placeholder 2"/>
          <p:cNvSpPr>
            <a:spLocks noGrp="1"/>
          </p:cNvSpPr>
          <p:nvPr>
            <p:ph type="body" sz="quarter" idx="11"/>
          </p:nvPr>
        </p:nvSpPr>
        <p:spPr/>
        <p:txBody>
          <a:bodyPr/>
          <a:lstStyle/>
          <a:p>
            <a:r>
              <a:rPr lang="en-US" dirty="0"/>
              <a:t>- Acts 20:17-18</a:t>
            </a:r>
          </a:p>
        </p:txBody>
      </p:sp>
    </p:spTree>
    <p:extLst>
      <p:ext uri="{BB962C8B-B14F-4D97-AF65-F5344CB8AC3E}">
        <p14:creationId xmlns:p14="http://schemas.microsoft.com/office/powerpoint/2010/main" val="12144829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19 </a:t>
            </a:r>
            <a:r>
              <a:rPr lang="en-US" dirty="0"/>
              <a:t>serving the Lord with all humility and with tears and with trials which came upon me through the plots of the Jews; </a:t>
            </a:r>
            <a:r>
              <a:rPr lang="en-US" baseline="30000" dirty="0"/>
              <a:t>20</a:t>
            </a:r>
            <a:r>
              <a:rPr lang="en-US" dirty="0"/>
              <a:t> how I did not shrink from declaring to you anything that was profitable, and teaching you publicly and from house to house, </a:t>
            </a:r>
            <a:br>
              <a:rPr lang="en-US" dirty="0"/>
            </a:br>
            <a:r>
              <a:rPr lang="en-US" baseline="30000" dirty="0"/>
              <a:t>21</a:t>
            </a:r>
            <a:r>
              <a:rPr lang="en-US" dirty="0"/>
              <a:t> solemnly testifying to both Jews and Greeks of repentance toward God and faith in our Lord Jesus Christ.</a:t>
            </a:r>
          </a:p>
        </p:txBody>
      </p:sp>
      <p:sp>
        <p:nvSpPr>
          <p:cNvPr id="3" name="Text Placeholder 2"/>
          <p:cNvSpPr>
            <a:spLocks noGrp="1"/>
          </p:cNvSpPr>
          <p:nvPr>
            <p:ph type="body" sz="quarter" idx="11"/>
          </p:nvPr>
        </p:nvSpPr>
        <p:spPr/>
        <p:txBody>
          <a:bodyPr/>
          <a:lstStyle/>
          <a:p>
            <a:r>
              <a:rPr lang="en-US" dirty="0"/>
              <a:t>- Acts 20:19-21</a:t>
            </a:r>
          </a:p>
        </p:txBody>
      </p:sp>
    </p:spTree>
    <p:extLst>
      <p:ext uri="{BB962C8B-B14F-4D97-AF65-F5344CB8AC3E}">
        <p14:creationId xmlns:p14="http://schemas.microsoft.com/office/powerpoint/2010/main" val="10834925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6D913-9E88-4E99-83A3-DB9BB95632D2}"/>
              </a:ext>
            </a:extLst>
          </p:cNvPr>
          <p:cNvPicPr>
            <a:picLocks noChangeAspect="1"/>
          </p:cNvPicPr>
          <p:nvPr/>
        </p:nvPicPr>
        <p:blipFill>
          <a:blip r:embed="rId2"/>
          <a:stretch>
            <a:fillRect/>
          </a:stretch>
        </p:blipFill>
        <p:spPr>
          <a:xfrm>
            <a:off x="0" y="509512"/>
            <a:ext cx="12192000" cy="5838975"/>
          </a:xfrm>
          <a:prstGeom prst="rect">
            <a:avLst/>
          </a:prstGeom>
        </p:spPr>
      </p:pic>
    </p:spTree>
    <p:extLst>
      <p:ext uri="{BB962C8B-B14F-4D97-AF65-F5344CB8AC3E}">
        <p14:creationId xmlns:p14="http://schemas.microsoft.com/office/powerpoint/2010/main" val="17941225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18 - 21</a:t>
            </a:r>
          </a:p>
          <a:p>
            <a:r>
              <a:rPr lang="en-US" dirty="0"/>
              <a:t>The order in which the terms </a:t>
            </a:r>
            <a:r>
              <a:rPr lang="en-US" i="1" dirty="0"/>
              <a:t>repentance and faith occur in this last sentence, and in some other passages, has been urged as proof that repentance occurs before faith in the order of mental operations. But this is a most fallacious source of reasoning. From it we might argue that sanctification precedes faith, because Paul addresses the Thessalonians as having been chosen to salvation “through sanctification of spirit and the belief of the truth;” </a:t>
            </a:r>
            <a:r>
              <a:rPr lang="en-US" dirty="0"/>
              <a:t>or that the confession precedes faith, because Paul says: “If thou shalt confess with thy mouth the Lord Jesus, and believe in thy heart that God has raised him from the dead, thou shalt be saved.” The order of the words describing two actions proves nothing in reference to the order of their occurrence, except when it is mad evident that it was the writer’s intention to indicate the order of occurrence. No such intention is manifest here.</a:t>
            </a:r>
          </a:p>
          <a:p>
            <a:pPr lvl="1"/>
            <a:r>
              <a:rPr lang="en-US" b="0" dirty="0"/>
              <a:t>McGarvey, J. W. (1872). </a:t>
            </a:r>
            <a:r>
              <a:rPr lang="en-US" b="0" i="1" u="sng" dirty="0">
                <a:hlinkClick r:id="rId2"/>
              </a:rPr>
              <a:t>A commentary on Acts of Apostles</a:t>
            </a:r>
            <a:r>
              <a:rPr lang="en-US" b="0" dirty="0">
                <a:hlinkClick r:id="rId2"/>
              </a:rPr>
              <a:t> (p. 251).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8526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18 - 21</a:t>
            </a:r>
          </a:p>
          <a:p>
            <a:r>
              <a:rPr lang="en-US" dirty="0"/>
              <a:t>The purpose of the sentence in question is to state the two leading topics on which he had testified among the Ephesians, and the order in which they are mentioned was suggested by  the nature of the case. All the Jews in Ephesus &amp; all the Gentiles who attended the synagogue worship already believed in God, before Paul preached to them concerning Jesus. It was also necessary that all the heathen should learn to believe in God, before hearing the gospel of the </a:t>
            </a:r>
            <a:r>
              <a:rPr lang="en-US" i="1" dirty="0"/>
              <a:t>Son of God. Moreover, they might be induced to repent toward God, as they had all been taught that they must do, before they believed that Jesus was the Son of God. Repentance toward God, bringing men to an honest and candid state of mind, was a most excellent preparation for faith in Jesus Christ. This was the design of John’s ministry. He prepared them for the reception of Jesus Christ, by calling them to repentance before God. Paul also attempted to make known    the true God to the Athenians &amp; told them that God had “commanded all men everywhere to repent,” before he introduced to them the name of Jesus. This, however, is far from being proof of repentance before faith in the ordinary sense of the expression, which does not require any repentance toward God before faith in Christ, but repentance toward God before faith in God.</a:t>
            </a:r>
          </a:p>
          <a:p>
            <a:endParaRPr lang="en-US" i="1" dirty="0"/>
          </a:p>
          <a:p>
            <a:pPr lvl="1"/>
            <a:r>
              <a:rPr lang="en-US" b="0" dirty="0"/>
              <a:t>McGarvey, J. W. (1872). </a:t>
            </a:r>
            <a:r>
              <a:rPr lang="en-US" b="0" i="1" u="sng" dirty="0">
                <a:hlinkClick r:id="rId2"/>
              </a:rPr>
              <a:t>A commentary on Acts of Apostles</a:t>
            </a:r>
            <a:r>
              <a:rPr lang="en-US" b="0" dirty="0">
                <a:hlinkClick r:id="rId2"/>
              </a:rPr>
              <a:t> (p. 251).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945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18 - 21</a:t>
            </a:r>
          </a:p>
          <a:p>
            <a:r>
              <a:rPr lang="en-US" dirty="0"/>
              <a:t>That a man can repent toward a God in whose existence he doesn’t believe, is not assumed by any party; but all grant that some degree or species of faith must precede repentance, while the prevailing Protestant parties that </a:t>
            </a:r>
            <a:r>
              <a:rPr lang="en-US" i="1" dirty="0"/>
              <a:t>saving faith, as it is styled, must follow repentance. The mistake which they commit arises from a misconception of the nature of faith and repentance. Regarding repentance as simply sorrow for sin, and faith as a yielding up of the will to Christ, they very readily reach the conclusion that the former must precede the latter. But in this conception the sorrow for sin which produces repentance is mistaken for repentance itself; while the yielding up of the will to Christ, which is really repentance, is mistaken for faith. Repentance really covers all the ground usually assigned to both repentance and saving faith, leaving no room for faith to arise after it.</a:t>
            </a:r>
          </a:p>
          <a:p>
            <a:pPr lvl="1"/>
            <a:r>
              <a:rPr lang="en-US" b="0" dirty="0"/>
              <a:t>McGarvey, J. W. (1872). </a:t>
            </a:r>
            <a:r>
              <a:rPr lang="en-US" b="0" i="1" u="sng" dirty="0">
                <a:hlinkClick r:id="rId2"/>
              </a:rPr>
              <a:t>A commentary on Acts of Apostles</a:t>
            </a:r>
            <a:r>
              <a:rPr lang="en-US" b="0" dirty="0">
                <a:hlinkClick r:id="rId2"/>
              </a:rPr>
              <a:t> (pp. 251–252).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35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6"/>
            <a:ext cx="10770670" cy="5640404"/>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18 - 21</a:t>
            </a:r>
          </a:p>
          <a:p>
            <a:r>
              <a:rPr lang="en-US" sz="9600" dirty="0"/>
              <a:t>A correct definition of </a:t>
            </a:r>
            <a:r>
              <a:rPr lang="en-US" sz="9600" i="1" dirty="0"/>
              <a:t>faith is equally inconsistent with this conception. It is “confidence as to things hoped for, conviction as to things not seen.” It can exist, in this its fullest sense, only when its object is both unseen &amp; a subject of hope. When the object is not a subject of hope, as in the faith the worlds were framed by the word of God, </a:t>
            </a:r>
            <a:r>
              <a:rPr lang="en-US" sz="9600" dirty="0"/>
              <a:t>the faith is merely a conviction as to something not seen. But Jesus the Christ, the prime object of the Christian’s faith, is both unseen, and the being upon whom all our hopes depend. Faith in him, therefore, is both “confidence as to things hoped for, and conviction as to things not seen.” But it is impossible for me to repent of the sins which I have committed against Christ before I am </a:t>
            </a:r>
            <a:r>
              <a:rPr lang="en-US" sz="9600" i="1" dirty="0"/>
              <a:t>convinced in reference to his Messiahship, and have confidence in reference to the things which he has promised. It is, therefore, impossible for repentance to precede faith, in reference to him. On the contrary, faith, or conviction that he is the Christ, and confidence in reference to what he has promised, is the chief means of leading men to repentance; although it is still true, that deists, such as modern Jews, and others who believe in God but reject Christ, might be induced to repent toward God before they believe in Christ.</a:t>
            </a:r>
            <a:r>
              <a:rPr lang="en-US" sz="9600" b="0" dirty="0"/>
              <a:t> </a:t>
            </a:r>
            <a:endParaRPr lang="en-US" sz="6000" b="0" dirty="0"/>
          </a:p>
          <a:p>
            <a:pPr marL="0" indent="0">
              <a:buNone/>
            </a:pPr>
            <a:r>
              <a:rPr lang="en-US" sz="6000" b="0" dirty="0"/>
              <a:t>        McGarvey, J. W. (1872). </a:t>
            </a:r>
            <a:r>
              <a:rPr lang="en-US" sz="6000" b="0" i="1" u="sng" dirty="0">
                <a:hlinkClick r:id="rId2"/>
              </a:rPr>
              <a:t>A commentary on Acts of Apostles</a:t>
            </a:r>
            <a:r>
              <a:rPr lang="en-US" sz="6000" b="0" dirty="0">
                <a:hlinkClick r:id="rId2"/>
              </a:rPr>
              <a:t> (pp. 251–252). Lexington, KY: Transylvania Printing and Publishing Co.</a:t>
            </a:r>
          </a:p>
          <a:p>
            <a:pPr marL="0" indent="0">
              <a:buNone/>
            </a:pPr>
            <a:endParaRPr lang="en-US" sz="6000" b="0" dirty="0"/>
          </a:p>
          <a:p>
            <a:endParaRPr lang="en-US" sz="6000" b="0" dirty="0"/>
          </a:p>
          <a:p>
            <a:endParaRPr lang="en-US" sz="6000" b="0" dirty="0"/>
          </a:p>
          <a:p>
            <a:endParaRPr lang="en-US" sz="6000" b="0" dirty="0"/>
          </a:p>
          <a:p>
            <a:endParaRPr lang="en-US" sz="6000" b="0" dirty="0"/>
          </a:p>
          <a:p>
            <a:endParaRPr lang="en-US" sz="6000" b="0" dirty="0"/>
          </a:p>
          <a:p>
            <a:endParaRPr lang="en-US" sz="6000" b="0" dirty="0"/>
          </a:p>
          <a:p>
            <a:endParaRPr lang="en-US" sz="6000" b="0" dirty="0"/>
          </a:p>
          <a:p>
            <a:endParaRPr lang="en-US" sz="6000" b="0" dirty="0"/>
          </a:p>
          <a:p>
            <a:r>
              <a:rPr lang="en-US" sz="6000" b="0" dirty="0"/>
              <a:t> McGarvey, J. W. (1872). </a:t>
            </a:r>
            <a:r>
              <a:rPr lang="en-US" sz="6000" b="0" i="1" u="sng" dirty="0">
                <a:hlinkClick r:id="rId2"/>
              </a:rPr>
              <a:t>A commentary on Acts of Apostles</a:t>
            </a:r>
            <a:r>
              <a:rPr lang="en-US" sz="6000" b="0" dirty="0">
                <a:hlinkClick r:id="rId2"/>
              </a:rPr>
              <a:t> (pp. 251–252). Lexington, KY: Transylvania Printing and Publishing Co.</a:t>
            </a:r>
          </a:p>
          <a:p>
            <a:endParaRPr lang="en-US" sz="6000" i="1"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736658"/>
            <a:ext cx="12098955" cy="818146"/>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6652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12" end="12"/>
                                            </p:txEl>
                                          </p:spTgt>
                                        </p:tgtEl>
                                        <p:attrNameLst>
                                          <p:attrName>style.visibility</p:attrName>
                                        </p:attrNameLst>
                                      </p:cBhvr>
                                      <p:to>
                                        <p:strVal val="visible"/>
                                      </p:to>
                                    </p:set>
                                    <p:animEffect transition="in" filter="fade">
                                      <p:cBhvr>
                                        <p:cTn id="30" dur="500"/>
                                        <p:tgtEl>
                                          <p:spTgt spid="2">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18 - 21</a:t>
            </a:r>
          </a:p>
          <a:p>
            <a:r>
              <a:rPr lang="en-US" dirty="0"/>
              <a:t>We may further remark, that, in the scriptural distribution of our conception of the divine nature, God is the proper object   of repentance, and Jesus Christ of faith. To believe that Jesus is the Christ is </a:t>
            </a:r>
            <a:r>
              <a:rPr lang="en-US" i="1" dirty="0"/>
              <a:t>the faith; but repentance is not thus limited; it has reference to God, independent of the distinction between Father and Son. It is this thought which suggested the connection of the term repentance with the name of God, and faith with that of Christ.</a:t>
            </a:r>
          </a:p>
          <a:p>
            <a:pPr lvl="1"/>
            <a:r>
              <a:rPr lang="en-US" b="0" dirty="0"/>
              <a:t>McGarvey, J. W. (1872). </a:t>
            </a:r>
            <a:r>
              <a:rPr lang="en-US" b="0" i="1" u="sng" dirty="0">
                <a:hlinkClick r:id="rId2"/>
              </a:rPr>
              <a:t>A commentary on Acts of Apostles</a:t>
            </a:r>
            <a:r>
              <a:rPr lang="en-US" b="0" dirty="0">
                <a:hlinkClick r:id="rId2"/>
              </a:rPr>
              <a:t> (p. 252).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12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22</a:t>
            </a:r>
            <a:r>
              <a:rPr lang="en-US" dirty="0"/>
              <a:t> And now, behold, bound by the Spirit, I am on my way to Jerusalem, not knowing what will happen to me there, </a:t>
            </a:r>
            <a:r>
              <a:rPr lang="en-US" baseline="30000" dirty="0"/>
              <a:t>23</a:t>
            </a:r>
            <a:r>
              <a:rPr lang="en-US" dirty="0"/>
              <a:t> except that the Holy Spirit solemnly testifies to me in every city, saying that bonds and afflictions await me.</a:t>
            </a:r>
          </a:p>
        </p:txBody>
      </p:sp>
      <p:sp>
        <p:nvSpPr>
          <p:cNvPr id="3" name="Text Placeholder 2"/>
          <p:cNvSpPr>
            <a:spLocks noGrp="1"/>
          </p:cNvSpPr>
          <p:nvPr>
            <p:ph type="body" sz="quarter" idx="11"/>
          </p:nvPr>
        </p:nvSpPr>
        <p:spPr/>
        <p:txBody>
          <a:bodyPr/>
          <a:lstStyle/>
          <a:p>
            <a:r>
              <a:rPr lang="en-US" dirty="0"/>
              <a:t>- Acts 20:22-23</a:t>
            </a:r>
          </a:p>
        </p:txBody>
      </p:sp>
    </p:spTree>
    <p:extLst>
      <p:ext uri="{BB962C8B-B14F-4D97-AF65-F5344CB8AC3E}">
        <p14:creationId xmlns:p14="http://schemas.microsoft.com/office/powerpoint/2010/main" val="34853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24</a:t>
            </a:r>
            <a:r>
              <a:rPr lang="en-US" dirty="0"/>
              <a:t> But I do not consider my life of any account as dear to myself, so that I may finish my course and the ministry which I received from the Lord Jesus, to testify solemnly of the gospel of the grace of God. </a:t>
            </a:r>
            <a:r>
              <a:rPr lang="en-US" baseline="30000" dirty="0"/>
              <a:t>25</a:t>
            </a:r>
            <a:r>
              <a:rPr lang="en-US" dirty="0"/>
              <a:t> “And now, behold, I know that all of you, among whom I went about preaching the kingdom, will no longer see my face.</a:t>
            </a:r>
          </a:p>
        </p:txBody>
      </p:sp>
      <p:sp>
        <p:nvSpPr>
          <p:cNvPr id="3" name="Text Placeholder 2"/>
          <p:cNvSpPr>
            <a:spLocks noGrp="1"/>
          </p:cNvSpPr>
          <p:nvPr>
            <p:ph type="body" sz="quarter" idx="11"/>
          </p:nvPr>
        </p:nvSpPr>
        <p:spPr/>
        <p:txBody>
          <a:bodyPr/>
          <a:lstStyle/>
          <a:p>
            <a:r>
              <a:rPr lang="en-US" dirty="0"/>
              <a:t>- Acts 20:24-25</a:t>
            </a:r>
          </a:p>
        </p:txBody>
      </p:sp>
    </p:spTree>
    <p:extLst>
      <p:ext uri="{BB962C8B-B14F-4D97-AF65-F5344CB8AC3E}">
        <p14:creationId xmlns:p14="http://schemas.microsoft.com/office/powerpoint/2010/main" val="9327397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26</a:t>
            </a:r>
            <a:r>
              <a:rPr lang="en-US" dirty="0"/>
              <a:t> Therefore, I testify to you this day that I am innocent of the blood of all men. </a:t>
            </a:r>
            <a:r>
              <a:rPr lang="en-US" baseline="30000" dirty="0"/>
              <a:t>27</a:t>
            </a:r>
            <a:r>
              <a:rPr lang="en-US" dirty="0"/>
              <a:t> For I did not shrink from declaring to you the whole purpose of God.</a:t>
            </a:r>
          </a:p>
        </p:txBody>
      </p:sp>
      <p:sp>
        <p:nvSpPr>
          <p:cNvPr id="3" name="Text Placeholder 2"/>
          <p:cNvSpPr>
            <a:spLocks noGrp="1"/>
          </p:cNvSpPr>
          <p:nvPr>
            <p:ph type="body" sz="quarter" idx="11"/>
          </p:nvPr>
        </p:nvSpPr>
        <p:spPr/>
        <p:txBody>
          <a:bodyPr/>
          <a:lstStyle/>
          <a:p>
            <a:r>
              <a:rPr lang="en-US" dirty="0"/>
              <a:t>- Acts 20:26-27</a:t>
            </a:r>
          </a:p>
        </p:txBody>
      </p:sp>
    </p:spTree>
    <p:extLst>
      <p:ext uri="{BB962C8B-B14F-4D97-AF65-F5344CB8AC3E}">
        <p14:creationId xmlns:p14="http://schemas.microsoft.com/office/powerpoint/2010/main" val="37497595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Be on guard for yourselves and for all the flock, among which the Holy Spirit has made you overseers, to shepherd the church of God which He purchased with His own blood. </a:t>
            </a:r>
            <a:r>
              <a:rPr lang="en-US" baseline="30000" dirty="0"/>
              <a:t>29</a:t>
            </a:r>
            <a:r>
              <a:rPr lang="en-US" dirty="0"/>
              <a:t> I know that after my departure savage wolves will come in among you, not sparing the flock;</a:t>
            </a:r>
          </a:p>
        </p:txBody>
      </p:sp>
      <p:sp>
        <p:nvSpPr>
          <p:cNvPr id="3" name="Text Placeholder 2"/>
          <p:cNvSpPr>
            <a:spLocks noGrp="1"/>
          </p:cNvSpPr>
          <p:nvPr>
            <p:ph type="body" sz="quarter" idx="11"/>
          </p:nvPr>
        </p:nvSpPr>
        <p:spPr/>
        <p:txBody>
          <a:bodyPr/>
          <a:lstStyle/>
          <a:p>
            <a:r>
              <a:rPr lang="en-US" dirty="0"/>
              <a:t>- Acts 20:28-29</a:t>
            </a:r>
          </a:p>
        </p:txBody>
      </p:sp>
    </p:spTree>
    <p:extLst>
      <p:ext uri="{BB962C8B-B14F-4D97-AF65-F5344CB8AC3E}">
        <p14:creationId xmlns:p14="http://schemas.microsoft.com/office/powerpoint/2010/main" val="21228731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1" name="Rectangle 3"/>
          <p:cNvSpPr>
            <a:spLocks noGrp="1" noChangeArrowheads="1"/>
          </p:cNvSpPr>
          <p:nvPr>
            <p:ph type="subTitle" idx="1"/>
          </p:nvPr>
        </p:nvSpPr>
        <p:spPr/>
        <p:txBody>
          <a:bodyPr/>
          <a:lstStyle/>
          <a:p>
            <a:r>
              <a:rPr lang="en-US" dirty="0">
                <a:solidFill>
                  <a:srgbClr val="CCCC00"/>
                </a:solidFill>
                <a:effectLst>
                  <a:outerShdw blurRad="38100" dist="38100" dir="2700000" algn="tl">
                    <a:srgbClr val="C0C0C0"/>
                  </a:outerShdw>
                </a:effectLst>
              </a:rPr>
              <a:t>MOSES SEATS</a:t>
            </a:r>
          </a:p>
          <a:p>
            <a:r>
              <a:rPr lang="en-US" dirty="0">
                <a:solidFill>
                  <a:srgbClr val="CCCC00"/>
                </a:solidFill>
                <a:effectLst>
                  <a:outerShdw blurRad="38100" dist="38100" dir="2700000" algn="tl">
                    <a:srgbClr val="C0C0C0"/>
                  </a:outerShdw>
                </a:effectLst>
              </a:rPr>
              <a:t> - &amp; -</a:t>
            </a:r>
          </a:p>
          <a:p>
            <a:r>
              <a:rPr lang="en-US" i="1" dirty="0" err="1">
                <a:solidFill>
                  <a:srgbClr val="CCCC00"/>
                </a:solidFill>
                <a:effectLst>
                  <a:outerShdw blurRad="38100" dist="38100" dir="2700000" algn="tl">
                    <a:srgbClr val="C0C0C0"/>
                  </a:outerShdw>
                </a:effectLst>
              </a:rPr>
              <a:t>Sedia</a:t>
            </a:r>
            <a:r>
              <a:rPr lang="en-US" i="1" dirty="0">
                <a:solidFill>
                  <a:srgbClr val="CCCC00"/>
                </a:solidFill>
                <a:effectLst>
                  <a:outerShdw blurRad="38100" dist="38100" dir="2700000" algn="tl">
                    <a:srgbClr val="C0C0C0"/>
                  </a:outerShdw>
                </a:effectLst>
              </a:rPr>
              <a:t> </a:t>
            </a:r>
            <a:r>
              <a:rPr lang="en-US" i="1" dirty="0" err="1">
                <a:solidFill>
                  <a:srgbClr val="CCCC00"/>
                </a:solidFill>
                <a:effectLst>
                  <a:outerShdw blurRad="38100" dist="38100" dir="2700000" algn="tl">
                    <a:srgbClr val="C0C0C0"/>
                  </a:outerShdw>
                </a:effectLst>
              </a:rPr>
              <a:t>Gestatoria</a:t>
            </a:r>
            <a:r>
              <a:rPr lang="en-US" i="1" dirty="0">
                <a:solidFill>
                  <a:srgbClr val="CCCC00"/>
                </a:solidFill>
                <a:effectLst>
                  <a:outerShdw blurRad="38100" dist="38100" dir="2700000" algn="tl">
                    <a:srgbClr val="C0C0C0"/>
                  </a:outerShdw>
                </a:effectLst>
              </a:rPr>
              <a:t> </a:t>
            </a:r>
          </a:p>
        </p:txBody>
      </p:sp>
      <p:sp>
        <p:nvSpPr>
          <p:cNvPr id="130053"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Special Days – Passover Continued  With Judaizers -Celebrated Instead With Christ As The Passover Lamb – This Developed Into Easter – Then This Judaizing Accommodation As Precedent For Later Pagan Accommodation With Religious Holidays</a:t>
            </a:r>
          </a:p>
        </p:txBody>
      </p:sp>
      <p:sp>
        <p:nvSpPr>
          <p:cNvPr id="3" name="Title 2">
            <a:extLst>
              <a:ext uri="{FF2B5EF4-FFF2-40B4-BE49-F238E27FC236}">
                <a16:creationId xmlns:a16="http://schemas.microsoft.com/office/drawing/2014/main" id="{3626CE47-BAE0-4F9C-93FB-AD2B6F567D2A}"/>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0666945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00450" name="Rectangle 2" descr="Canvas"/>
          <p:cNvSpPr>
            <a:spLocks noGrp="1" noChangeArrowheads="1"/>
          </p:cNvSpPr>
          <p:nvPr>
            <p:ph type="title"/>
          </p:nvPr>
        </p:nvSpPr>
        <p:spPr>
          <a:xfrm>
            <a:off x="2209800" y="152400"/>
            <a:ext cx="7772400" cy="1219200"/>
          </a:xfrm>
          <a:blipFill dpi="0" rotWithShape="0">
            <a:blip r:embed="rId4" cstate="print"/>
            <a:srcRect/>
            <a:tile tx="0" ty="0" sx="100000" sy="100000" flip="none" algn="tl"/>
          </a:blipFill>
          <a:ln/>
        </p:spPr>
        <p:txBody>
          <a:bodyPr/>
          <a:lstStyle/>
          <a:p>
            <a:r>
              <a:rPr lang="en-US" i="1"/>
              <a:t>Any Apostate Church Indicators?</a:t>
            </a:r>
          </a:p>
        </p:txBody>
      </p:sp>
      <p:sp>
        <p:nvSpPr>
          <p:cNvPr id="1000451" name="Rectangle 3"/>
          <p:cNvSpPr>
            <a:spLocks noGrp="1" noChangeArrowheads="1"/>
          </p:cNvSpPr>
          <p:nvPr>
            <p:ph type="body" sz="half" idx="1"/>
          </p:nvPr>
        </p:nvSpPr>
        <p:spPr>
          <a:xfrm>
            <a:off x="2209800" y="1600200"/>
            <a:ext cx="7696200" cy="2209800"/>
          </a:xfrm>
          <a:ln>
            <a:solidFill>
              <a:schemeClr val="bg2"/>
            </a:solidFill>
          </a:ln>
        </p:spPr>
        <p:txBody>
          <a:bodyPr/>
          <a:lstStyle/>
          <a:p>
            <a:pPr>
              <a:lnSpc>
                <a:spcPct val="90000"/>
              </a:lnSpc>
              <a:buFontTx/>
              <a:buNone/>
            </a:pPr>
            <a:r>
              <a:rPr lang="en-US" sz="2400" dirty="0"/>
              <a:t>- - </a:t>
            </a:r>
            <a:r>
              <a:rPr lang="en-US" sz="2400" b="1" dirty="0"/>
              <a:t>IMPROBABLE:</a:t>
            </a:r>
          </a:p>
          <a:p>
            <a:pPr>
              <a:lnSpc>
                <a:spcPct val="90000"/>
              </a:lnSpc>
            </a:pPr>
            <a:r>
              <a:rPr lang="en-US" sz="2400" dirty="0"/>
              <a:t>Fourth Kingdom of  Daniel 2:  40, 41                        </a:t>
            </a:r>
          </a:p>
          <a:p>
            <a:pPr>
              <a:lnSpc>
                <a:spcPct val="90000"/>
              </a:lnSpc>
            </a:pPr>
            <a:r>
              <a:rPr lang="en-US" sz="2400" dirty="0"/>
              <a:t>Little Horn on Fourth Beast of  Daniel 7:  8 – 25</a:t>
            </a:r>
          </a:p>
          <a:p>
            <a:pPr>
              <a:lnSpc>
                <a:spcPct val="90000"/>
              </a:lnSpc>
            </a:pPr>
            <a:r>
              <a:rPr lang="en-US" sz="2400" dirty="0"/>
              <a:t>Ten Horns on Dragon &amp; Leopard of  Revelation 12 &amp; 13</a:t>
            </a:r>
          </a:p>
          <a:p>
            <a:pPr>
              <a:lnSpc>
                <a:spcPct val="90000"/>
              </a:lnSpc>
            </a:pPr>
            <a:r>
              <a:rPr lang="en-US" sz="2400" dirty="0"/>
              <a:t>Babylon  –  Mother &amp; Daughters of  Revelation 17 &amp; 18</a:t>
            </a:r>
          </a:p>
          <a:p>
            <a:pPr>
              <a:lnSpc>
                <a:spcPct val="90000"/>
              </a:lnSpc>
              <a:buFontTx/>
              <a:buNone/>
            </a:pPr>
            <a:r>
              <a:rPr lang="en-US" sz="2400" dirty="0"/>
              <a:t> </a:t>
            </a:r>
          </a:p>
        </p:txBody>
      </p:sp>
      <p:sp>
        <p:nvSpPr>
          <p:cNvPr id="1000452" name="Rectangle 4"/>
          <p:cNvSpPr>
            <a:spLocks noGrp="1" noChangeArrowheads="1"/>
          </p:cNvSpPr>
          <p:nvPr>
            <p:ph sz="half" idx="2"/>
          </p:nvPr>
        </p:nvSpPr>
        <p:spPr>
          <a:xfrm>
            <a:off x="2209800" y="3962400"/>
            <a:ext cx="7772400" cy="2133600"/>
          </a:xfrm>
        </p:spPr>
        <p:txBody>
          <a:bodyPr/>
          <a:lstStyle/>
          <a:p>
            <a:pPr>
              <a:buFontTx/>
              <a:buNone/>
            </a:pPr>
            <a:r>
              <a:rPr lang="en-US" sz="2800"/>
              <a:t>-- </a:t>
            </a:r>
            <a:r>
              <a:rPr lang="en-US" sz="2800" b="1">
                <a:solidFill>
                  <a:srgbClr val="CC3300"/>
                </a:solidFill>
              </a:rPr>
              <a:t>PROBABLE</a:t>
            </a:r>
            <a:r>
              <a:rPr lang="en-US" sz="2800"/>
              <a:t>:                                                                                             Acts 20:  28 - 30:   “grievous wolves among you”   </a:t>
            </a:r>
          </a:p>
          <a:p>
            <a:pPr>
              <a:buFontTx/>
              <a:buNone/>
            </a:pPr>
            <a:r>
              <a:rPr lang="en-US" sz="2800"/>
              <a:t>    Matthew 4: 1 – 3:  “…in the latter times some will depart… giving heed to… doctrines of demons. … </a:t>
            </a:r>
            <a:r>
              <a:rPr lang="en-US" sz="2800">
                <a:solidFill>
                  <a:srgbClr val="FF3300"/>
                </a:solidFill>
              </a:rPr>
              <a:t>forbidding to marry</a:t>
            </a:r>
            <a:r>
              <a:rPr lang="en-US" sz="2800"/>
              <a:t> and commanding to abstain from foods … created to be received with thanks     </a:t>
            </a:r>
          </a:p>
        </p:txBody>
      </p:sp>
      <p:sp>
        <p:nvSpPr>
          <p:cNvPr id="1000457" name="Comment 9"/>
          <p:cNvSpPr>
            <a:spLocks noChangeArrowheads="1"/>
          </p:cNvSpPr>
          <p:nvPr/>
        </p:nvSpPr>
        <p:spPr bwMode="auto">
          <a:xfrm>
            <a:off x="1539876" y="-3429000"/>
            <a:ext cx="7985125" cy="3030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 </a:t>
            </a:r>
          </a:p>
          <a:p>
            <a:pPr algn="ctr" fontAlgn="base">
              <a:spcBef>
                <a:spcPct val="50000"/>
              </a:spcBef>
              <a:spcAft>
                <a:spcPct val="0"/>
              </a:spcAft>
            </a:pPr>
            <a:r>
              <a:rPr lang="en-US" sz="1600" b="1">
                <a:solidFill>
                  <a:srgbClr val="000000"/>
                </a:solidFill>
                <a:latin typeface="Arial" charset="0"/>
              </a:rPr>
              <a:t>Predicted Departure From The Faith – Holy Spirit Predicted – From Truth Unto Fables Because They Could Not Endure Sound Doctrine – Speaking {Knowing} Lies In Hypocrisy – Their Consciences Over Time Become Without Feeling.</a:t>
            </a:r>
          </a:p>
          <a:p>
            <a:pPr algn="ctr" fontAlgn="base">
              <a:spcBef>
                <a:spcPct val="50000"/>
              </a:spcBef>
              <a:spcAft>
                <a:spcPct val="0"/>
              </a:spcAft>
            </a:pPr>
            <a:r>
              <a:rPr lang="en-US" sz="1600" b="1">
                <a:solidFill>
                  <a:srgbClr val="000000"/>
                </a:solidFill>
                <a:latin typeface="Arial" charset="0"/>
              </a:rPr>
              <a:t> Vatican Built Upon Roman Racetrack &amp; Circus &amp; Next To Nero’s Gardens </a:t>
            </a:r>
            <a:r>
              <a:rPr lang="en-US" sz="2000" b="1">
                <a:solidFill>
                  <a:srgbClr val="000000"/>
                </a:solidFill>
                <a:latin typeface="Arial" charset="0"/>
              </a:rPr>
              <a:t>– Scenes Of Christian Persecution &amp; Entertainment Execution!</a:t>
            </a:r>
          </a:p>
          <a:p>
            <a:pPr algn="ctr" fontAlgn="base">
              <a:spcBef>
                <a:spcPct val="50000"/>
              </a:spcBef>
              <a:spcAft>
                <a:spcPct val="0"/>
              </a:spcAft>
            </a:pPr>
            <a:r>
              <a:rPr lang="en-US" sz="2000" b="1">
                <a:solidFill>
                  <a:srgbClr val="000000"/>
                </a:solidFill>
                <a:latin typeface="Arial" charset="0"/>
              </a:rPr>
              <a:t>To Proof Text Peter At Rome The Catholic Church Says            1</a:t>
            </a:r>
            <a:r>
              <a:rPr lang="en-US" sz="2000" b="1" baseline="30000">
                <a:solidFill>
                  <a:srgbClr val="000000"/>
                </a:solidFill>
                <a:latin typeface="Arial" charset="0"/>
              </a:rPr>
              <a:t>st</a:t>
            </a:r>
            <a:r>
              <a:rPr lang="en-US" sz="2000" b="1">
                <a:solidFill>
                  <a:srgbClr val="000000"/>
                </a:solidFill>
                <a:latin typeface="Arial" charset="0"/>
              </a:rPr>
              <a:t> Peter 5: 13 Refers to Rome When Referencing Babylon           &amp; Clement Of Alexandria Makes The Same Application!</a:t>
            </a:r>
            <a:endParaRPr lang="en-US" sz="2000" b="1">
              <a:solidFill>
                <a:srgbClr val="000000"/>
              </a:solidFill>
              <a:effectLst>
                <a:outerShdw blurRad="38100" dist="38100" dir="2700000" algn="tl">
                  <a:srgbClr val="FFFFFF"/>
                </a:outerShdw>
              </a:effectLst>
              <a:latin typeface="Arial" charset="0"/>
            </a:endParaRPr>
          </a:p>
        </p:txBody>
      </p:sp>
      <p:pic>
        <p:nvPicPr>
          <p:cNvPr id="6" name="Picture 4" descr="C:\Documents and Settings\Owner\My Documents\Educational Illustrations\Wolf.gif">
            <a:hlinkClick r:id="rId5" action="ppaction://hlinkfile"/>
            <a:extLst>
              <a:ext uri="{FF2B5EF4-FFF2-40B4-BE49-F238E27FC236}">
                <a16:creationId xmlns:a16="http://schemas.microsoft.com/office/drawing/2014/main" id="{8D0E14C1-9F46-494C-983B-D67DB71E3FF0}"/>
              </a:ext>
            </a:extLst>
          </p:cNvPr>
          <p:cNvPicPr>
            <a:picLocks noChangeAspect="1" noChangeArrowheads="1" noCrop="1"/>
          </p:cNvPicPr>
          <p:nvPr/>
        </p:nvPicPr>
        <p:blipFill>
          <a:blip r:embed="rId6" cstate="print"/>
          <a:srcRect/>
          <a:stretch>
            <a:fillRect/>
          </a:stretch>
        </p:blipFill>
        <p:spPr bwMode="auto">
          <a:xfrm>
            <a:off x="10534650" y="0"/>
            <a:ext cx="1657350" cy="1371600"/>
          </a:xfrm>
          <a:prstGeom prst="rect">
            <a:avLst/>
          </a:prstGeom>
          <a:noFill/>
        </p:spPr>
      </p:pic>
      <p:pic>
        <p:nvPicPr>
          <p:cNvPr id="7" name="Picture 4" descr="C:\Documents and Settings\Owner\My Documents\Educational Illustrations\Wolf.gif">
            <a:hlinkClick r:id="rId5" action="ppaction://hlinkfile"/>
            <a:extLst>
              <a:ext uri="{FF2B5EF4-FFF2-40B4-BE49-F238E27FC236}">
                <a16:creationId xmlns:a16="http://schemas.microsoft.com/office/drawing/2014/main" id="{9F33FA67-970A-440A-BE2B-D9763D666ECB}"/>
              </a:ext>
            </a:extLst>
          </p:cNvPr>
          <p:cNvPicPr>
            <a:picLocks noChangeAspect="1" noChangeArrowheads="1" noCrop="1"/>
          </p:cNvPicPr>
          <p:nvPr/>
        </p:nvPicPr>
        <p:blipFill>
          <a:blip r:embed="rId6" cstate="print"/>
          <a:srcRect/>
          <a:stretch>
            <a:fillRect/>
          </a:stretch>
        </p:blipFill>
        <p:spPr bwMode="auto">
          <a:xfrm>
            <a:off x="0" y="0"/>
            <a:ext cx="1657350" cy="1371600"/>
          </a:xfrm>
          <a:prstGeom prst="rect">
            <a:avLst/>
          </a:prstGeom>
          <a:noFill/>
        </p:spPr>
      </p:pic>
      <p:pic>
        <p:nvPicPr>
          <p:cNvPr id="8" name="Picture 4" descr="C:\Documents and Settings\Owner\My Documents\Educational Illustrations\Wolf.gif">
            <a:hlinkClick r:id="rId5" action="ppaction://hlinkfile"/>
            <a:extLst>
              <a:ext uri="{FF2B5EF4-FFF2-40B4-BE49-F238E27FC236}">
                <a16:creationId xmlns:a16="http://schemas.microsoft.com/office/drawing/2014/main" id="{ECBB3794-3D30-4F58-966B-78E777C19CEF}"/>
              </a:ext>
            </a:extLst>
          </p:cNvPr>
          <p:cNvPicPr>
            <a:picLocks noChangeAspect="1" noChangeArrowheads="1" noCrop="1"/>
          </p:cNvPicPr>
          <p:nvPr/>
        </p:nvPicPr>
        <p:blipFill>
          <a:blip r:embed="rId6" cstate="print"/>
          <a:srcRect/>
          <a:stretch>
            <a:fillRect/>
          </a:stretch>
        </p:blipFill>
        <p:spPr bwMode="auto">
          <a:xfrm>
            <a:off x="0" y="5486400"/>
            <a:ext cx="1657350" cy="1371600"/>
          </a:xfrm>
          <a:prstGeom prst="rect">
            <a:avLst/>
          </a:prstGeom>
          <a:noFill/>
        </p:spPr>
      </p:pic>
      <p:pic>
        <p:nvPicPr>
          <p:cNvPr id="9" name="Picture 4" descr="C:\Documents and Settings\Owner\My Documents\Educational Illustrations\Wolf.gif">
            <a:hlinkClick r:id="rId5" action="ppaction://hlinkfile"/>
            <a:extLst>
              <a:ext uri="{FF2B5EF4-FFF2-40B4-BE49-F238E27FC236}">
                <a16:creationId xmlns:a16="http://schemas.microsoft.com/office/drawing/2014/main" id="{68CAE068-1405-45B5-81E3-67DA6DB7DF25}"/>
              </a:ext>
            </a:extLst>
          </p:cNvPr>
          <p:cNvPicPr>
            <a:picLocks noChangeAspect="1" noChangeArrowheads="1" noCrop="1"/>
          </p:cNvPicPr>
          <p:nvPr/>
        </p:nvPicPr>
        <p:blipFill>
          <a:blip r:embed="rId6" cstate="print"/>
          <a:srcRect/>
          <a:stretch>
            <a:fillRect/>
          </a:stretch>
        </p:blipFill>
        <p:spPr bwMode="auto">
          <a:xfrm>
            <a:off x="10534650" y="5486400"/>
            <a:ext cx="165735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00452"/>
                                        </p:tgtEl>
                                        <p:attrNameLst>
                                          <p:attrName>style.visibility</p:attrName>
                                        </p:attrNameLst>
                                      </p:cBhvr>
                                      <p:to>
                                        <p:strVal val="visible"/>
                                      </p:to>
                                    </p:set>
                                    <p:anim calcmode="lin" valueType="num">
                                      <p:cBhvr>
                                        <p:cTn id="7" dur="500" fill="hold"/>
                                        <p:tgtEl>
                                          <p:spTgt spid="1000452"/>
                                        </p:tgtEl>
                                        <p:attrNameLst>
                                          <p:attrName>ppt_x</p:attrName>
                                        </p:attrNameLst>
                                      </p:cBhvr>
                                      <p:tavLst>
                                        <p:tav tm="0">
                                          <p:val>
                                            <p:strVal val="#ppt_x"/>
                                          </p:val>
                                        </p:tav>
                                        <p:tav tm="100000">
                                          <p:val>
                                            <p:strVal val="#ppt_x"/>
                                          </p:val>
                                        </p:tav>
                                      </p:tavLst>
                                    </p:anim>
                                    <p:anim calcmode="lin" valueType="num">
                                      <p:cBhvr>
                                        <p:cTn id="8" dur="500" fill="hold"/>
                                        <p:tgtEl>
                                          <p:spTgt spid="1000452"/>
                                        </p:tgtEl>
                                        <p:attrNameLst>
                                          <p:attrName>ppt_y</p:attrName>
                                        </p:attrNameLst>
                                      </p:cBhvr>
                                      <p:tavLst>
                                        <p:tav tm="0">
                                          <p:val>
                                            <p:strVal val="#ppt_y-#ppt_h/2"/>
                                          </p:val>
                                        </p:tav>
                                        <p:tav tm="100000">
                                          <p:val>
                                            <p:strVal val="#ppt_y"/>
                                          </p:val>
                                        </p:tav>
                                      </p:tavLst>
                                    </p:anim>
                                    <p:anim calcmode="lin" valueType="num">
                                      <p:cBhvr>
                                        <p:cTn id="9" dur="500" fill="hold"/>
                                        <p:tgtEl>
                                          <p:spTgt spid="1000452"/>
                                        </p:tgtEl>
                                        <p:attrNameLst>
                                          <p:attrName>ppt_w</p:attrName>
                                        </p:attrNameLst>
                                      </p:cBhvr>
                                      <p:tavLst>
                                        <p:tav tm="0">
                                          <p:val>
                                            <p:strVal val="#ppt_w"/>
                                          </p:val>
                                        </p:tav>
                                        <p:tav tm="100000">
                                          <p:val>
                                            <p:strVal val="#ppt_w"/>
                                          </p:val>
                                        </p:tav>
                                      </p:tavLst>
                                    </p:anim>
                                    <p:anim calcmode="lin" valueType="num">
                                      <p:cBhvr>
                                        <p:cTn id="10" dur="500" fill="hold"/>
                                        <p:tgtEl>
                                          <p:spTgt spid="10004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anim calcmode="lin" valueType="num">
                                      <p:cBhvr>
                                        <p:cTn id="18" dur="500" fill="hold"/>
                                        <p:tgtEl>
                                          <p:spTgt spid="7"/>
                                        </p:tgtEl>
                                        <p:attrNameLst>
                                          <p:attrName>ppt_x</p:attrName>
                                        </p:attrNameLst>
                                      </p:cBhvr>
                                      <p:tavLst>
                                        <p:tav tm="0">
                                          <p:val>
                                            <p:fltVal val="0.5"/>
                                          </p:val>
                                        </p:tav>
                                        <p:tav tm="100000">
                                          <p:val>
                                            <p:strVal val="#ppt_x"/>
                                          </p:val>
                                        </p:tav>
                                      </p:tavLst>
                                    </p:anim>
                                    <p:anim calcmode="lin" valueType="num">
                                      <p:cBhvr>
                                        <p:cTn id="19"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2"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39490" name="Rectangle 2" descr="Canvas"/>
          <p:cNvSpPr>
            <a:spLocks noGrp="1" noChangeArrowheads="1"/>
          </p:cNvSpPr>
          <p:nvPr>
            <p:ph type="title"/>
          </p:nvPr>
        </p:nvSpPr>
        <p:spPr>
          <a:xfrm>
            <a:off x="2209800" y="152400"/>
            <a:ext cx="7772400" cy="1219200"/>
          </a:xfrm>
          <a:blipFill dpi="0" rotWithShape="0">
            <a:blip r:embed="rId3" cstate="print"/>
            <a:srcRect/>
            <a:tile tx="0" ty="0" sx="100000" sy="100000" flip="none" algn="tl"/>
          </a:blipFill>
          <a:ln/>
        </p:spPr>
        <p:txBody>
          <a:bodyPr/>
          <a:lstStyle/>
          <a:p>
            <a:r>
              <a:rPr lang="en-US" i="1"/>
              <a:t>Any Apostate Church Indicators?</a:t>
            </a:r>
          </a:p>
        </p:txBody>
      </p:sp>
      <p:sp>
        <p:nvSpPr>
          <p:cNvPr id="5439491" name="Rectangle 3"/>
          <p:cNvSpPr>
            <a:spLocks noGrp="1" noChangeArrowheads="1"/>
          </p:cNvSpPr>
          <p:nvPr>
            <p:ph type="body" sz="half" idx="1"/>
          </p:nvPr>
        </p:nvSpPr>
        <p:spPr>
          <a:xfrm>
            <a:off x="2209800" y="1600200"/>
            <a:ext cx="7696200" cy="2209800"/>
          </a:xfrm>
          <a:ln>
            <a:solidFill>
              <a:schemeClr val="bg2"/>
            </a:solidFill>
          </a:ln>
        </p:spPr>
        <p:txBody>
          <a:bodyPr/>
          <a:lstStyle/>
          <a:p>
            <a:pPr>
              <a:lnSpc>
                <a:spcPct val="90000"/>
              </a:lnSpc>
              <a:buFontTx/>
              <a:buNone/>
            </a:pPr>
            <a:r>
              <a:rPr lang="en-US" sz="2400"/>
              <a:t>- - </a:t>
            </a:r>
            <a:r>
              <a:rPr lang="en-US" sz="2400" b="1"/>
              <a:t>IMPROBABLE:</a:t>
            </a:r>
          </a:p>
          <a:p>
            <a:pPr>
              <a:lnSpc>
                <a:spcPct val="90000"/>
              </a:lnSpc>
            </a:pPr>
            <a:r>
              <a:rPr lang="en-US" sz="2400"/>
              <a:t>Fourth Kingdom of  Daniel 2:  40, 41                        </a:t>
            </a:r>
          </a:p>
          <a:p>
            <a:pPr>
              <a:lnSpc>
                <a:spcPct val="90000"/>
              </a:lnSpc>
            </a:pPr>
            <a:r>
              <a:rPr lang="en-US" sz="2400"/>
              <a:t>Little Horn on Fourth Beast of  Daniel 7:  8 – 25</a:t>
            </a:r>
          </a:p>
          <a:p>
            <a:pPr>
              <a:lnSpc>
                <a:spcPct val="90000"/>
              </a:lnSpc>
            </a:pPr>
            <a:r>
              <a:rPr lang="en-US" sz="2400"/>
              <a:t>Ten Horns on Dragon &amp; Leopard of  Revelation 12 &amp; 13</a:t>
            </a:r>
          </a:p>
          <a:p>
            <a:pPr>
              <a:lnSpc>
                <a:spcPct val="90000"/>
              </a:lnSpc>
            </a:pPr>
            <a:r>
              <a:rPr lang="en-US" sz="2400"/>
              <a:t>Babylon  –  Mother &amp; Daughters of  Revelation 17 &amp; 18</a:t>
            </a:r>
          </a:p>
          <a:p>
            <a:pPr>
              <a:lnSpc>
                <a:spcPct val="90000"/>
              </a:lnSpc>
              <a:buFontTx/>
              <a:buNone/>
            </a:pPr>
            <a:r>
              <a:rPr lang="en-US" sz="2400"/>
              <a:t> </a:t>
            </a:r>
          </a:p>
        </p:txBody>
      </p:sp>
      <p:sp>
        <p:nvSpPr>
          <p:cNvPr id="5439492" name="Rectangle 4"/>
          <p:cNvSpPr>
            <a:spLocks noGrp="1" noChangeArrowheads="1"/>
          </p:cNvSpPr>
          <p:nvPr>
            <p:ph sz="half" idx="2"/>
          </p:nvPr>
        </p:nvSpPr>
        <p:spPr>
          <a:xfrm>
            <a:off x="2209800" y="3962400"/>
            <a:ext cx="7772400" cy="2133600"/>
          </a:xfrm>
        </p:spPr>
        <p:txBody>
          <a:bodyPr/>
          <a:lstStyle/>
          <a:p>
            <a:pPr>
              <a:buFontTx/>
              <a:buNone/>
            </a:pPr>
            <a:r>
              <a:rPr lang="en-US" sz="2800"/>
              <a:t>-- </a:t>
            </a:r>
            <a:r>
              <a:rPr lang="en-US" sz="2800" b="1">
                <a:solidFill>
                  <a:srgbClr val="CC3300"/>
                </a:solidFill>
              </a:rPr>
              <a:t>PROBABLE</a:t>
            </a:r>
            <a:r>
              <a:rPr lang="en-US" sz="2800"/>
              <a:t>:                                                                                             Acts 20:  28 - 30:   “grievous wolves among you”   </a:t>
            </a:r>
          </a:p>
          <a:p>
            <a:pPr>
              <a:buFontTx/>
              <a:buNone/>
            </a:pPr>
            <a:r>
              <a:rPr lang="en-US" sz="2800"/>
              <a:t>    Matthew 4: 1 – 3:  “…in the latter times some will depart… giving heed to… doctrines of demons. … </a:t>
            </a:r>
            <a:r>
              <a:rPr lang="en-US" sz="2800">
                <a:solidFill>
                  <a:srgbClr val="FF3300"/>
                </a:solidFill>
              </a:rPr>
              <a:t>forbidding to marry</a:t>
            </a:r>
            <a:r>
              <a:rPr lang="en-US" sz="2800"/>
              <a:t> and commanding to abstain from foods … created to be received with thanks     </a:t>
            </a:r>
          </a:p>
        </p:txBody>
      </p:sp>
      <p:pic>
        <p:nvPicPr>
          <p:cNvPr id="5439493" name="Picture 5" descr="C:\Documents and Settings\Owner\My Documents\Educational Illustrations\Roma_Apocalittica_by_BlackFriday.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5439494" name="Picture 6" descr="C:\Documents and Settings\Owner\My Documents\Educational Illustrations\Rome.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5439495" name="WordArt 7"/>
          <p:cNvSpPr>
            <a:spLocks noChangeArrowheads="1" noChangeShapeType="1" noTextEdit="1"/>
          </p:cNvSpPr>
          <p:nvPr/>
        </p:nvSpPr>
        <p:spPr bwMode="auto">
          <a:xfrm>
            <a:off x="3106994" y="3167064"/>
            <a:ext cx="5968179"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Child Feral Abnormality</a:t>
            </a:r>
          </a:p>
        </p:txBody>
      </p:sp>
      <p:pic>
        <p:nvPicPr>
          <p:cNvPr id="5439496" name="Picture 8" descr="C:\Documents and Settings\Owner\My Documents\Educational Illustrations\romulus.bmp"/>
          <p:cNvPicPr>
            <a:picLocks noChangeAspect="1" noChangeArrowheads="1"/>
          </p:cNvPicPr>
          <p:nvPr/>
        </p:nvPicPr>
        <p:blipFill>
          <a:blip r:embed="rId6" cstate="print"/>
          <a:srcRect/>
          <a:stretch>
            <a:fillRect/>
          </a:stretch>
        </p:blipFill>
        <p:spPr bwMode="auto">
          <a:xfrm>
            <a:off x="0" y="3657600"/>
            <a:ext cx="12191999" cy="3200400"/>
          </a:xfrm>
          <a:prstGeom prst="rect">
            <a:avLst/>
          </a:prstGeom>
          <a:noFill/>
        </p:spPr>
      </p:pic>
      <p:sp>
        <p:nvSpPr>
          <p:cNvPr id="5439497" name="Comment 9"/>
          <p:cNvSpPr>
            <a:spLocks noChangeArrowheads="1"/>
          </p:cNvSpPr>
          <p:nvPr/>
        </p:nvSpPr>
        <p:spPr bwMode="auto">
          <a:xfrm>
            <a:off x="1539876" y="-3429000"/>
            <a:ext cx="7985125" cy="3030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 </a:t>
            </a:r>
          </a:p>
          <a:p>
            <a:pPr algn="ctr" fontAlgn="base">
              <a:spcBef>
                <a:spcPct val="50000"/>
              </a:spcBef>
              <a:spcAft>
                <a:spcPct val="0"/>
              </a:spcAft>
            </a:pPr>
            <a:r>
              <a:rPr lang="en-US" sz="1600" b="1">
                <a:solidFill>
                  <a:srgbClr val="000000"/>
                </a:solidFill>
                <a:latin typeface="Arial" charset="0"/>
              </a:rPr>
              <a:t>Predicted Departure From The Faith – Holy Spirit Predicted – From Truth Unto Fables Because They Could Not Endure Sound Doctrine – Speaking {Knowing} Lies In Hypocrisy – Their Consciences Over Time Become Without Feeling.</a:t>
            </a:r>
          </a:p>
          <a:p>
            <a:pPr algn="ctr" fontAlgn="base">
              <a:spcBef>
                <a:spcPct val="50000"/>
              </a:spcBef>
              <a:spcAft>
                <a:spcPct val="0"/>
              </a:spcAft>
            </a:pPr>
            <a:r>
              <a:rPr lang="en-US" sz="1600" b="1">
                <a:solidFill>
                  <a:srgbClr val="000000"/>
                </a:solidFill>
                <a:latin typeface="Arial" charset="0"/>
              </a:rPr>
              <a:t> Vatican Built Upon Roman Racetrack &amp; Circus &amp; Next To Nero’s Gardens </a:t>
            </a:r>
            <a:r>
              <a:rPr lang="en-US" sz="2000" b="1">
                <a:solidFill>
                  <a:srgbClr val="000000"/>
                </a:solidFill>
                <a:latin typeface="Arial" charset="0"/>
              </a:rPr>
              <a:t>– Scenes Of Christian Persecution &amp; Entertainment Execution!</a:t>
            </a:r>
          </a:p>
          <a:p>
            <a:pPr algn="ctr" fontAlgn="base">
              <a:spcBef>
                <a:spcPct val="50000"/>
              </a:spcBef>
              <a:spcAft>
                <a:spcPct val="0"/>
              </a:spcAft>
            </a:pPr>
            <a:r>
              <a:rPr lang="en-US" sz="2000" b="1">
                <a:solidFill>
                  <a:srgbClr val="000000"/>
                </a:solidFill>
                <a:latin typeface="Arial" charset="0"/>
              </a:rPr>
              <a:t>To Proof Text Peter At Rome The Catholic Church Says            1</a:t>
            </a:r>
            <a:r>
              <a:rPr lang="en-US" sz="2000" b="1" baseline="30000">
                <a:solidFill>
                  <a:srgbClr val="000000"/>
                </a:solidFill>
                <a:latin typeface="Arial" charset="0"/>
              </a:rPr>
              <a:t>st</a:t>
            </a:r>
            <a:r>
              <a:rPr lang="en-US" sz="2000" b="1">
                <a:solidFill>
                  <a:srgbClr val="000000"/>
                </a:solidFill>
                <a:latin typeface="Arial" charset="0"/>
              </a:rPr>
              <a:t> Peter 5: 13 Refers to Rome When Referencing Babylon           &amp; Clement Of Alexandria Makes The Same Application!</a:t>
            </a:r>
            <a:endParaRPr lang="en-US" sz="2000" b="1">
              <a:solidFill>
                <a:srgbClr val="000000"/>
              </a:solidFill>
              <a:effectLst>
                <a:outerShdw blurRad="38100" dist="38100" dir="2700000" algn="tl">
                  <a:srgbClr val="FFFFFF"/>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39493"/>
                                        </p:tgtEl>
                                        <p:attrNameLst>
                                          <p:attrName>style.visibility</p:attrName>
                                        </p:attrNameLst>
                                      </p:cBhvr>
                                      <p:to>
                                        <p:strVal val="visible"/>
                                      </p:to>
                                    </p:set>
                                    <p:anim calcmode="lin" valueType="num">
                                      <p:cBhvr>
                                        <p:cTn id="7" dur="500" fill="hold"/>
                                        <p:tgtEl>
                                          <p:spTgt spid="5439493"/>
                                        </p:tgtEl>
                                        <p:attrNameLst>
                                          <p:attrName>ppt_w</p:attrName>
                                        </p:attrNameLst>
                                      </p:cBhvr>
                                      <p:tavLst>
                                        <p:tav tm="0">
                                          <p:val>
                                            <p:fltVal val="0"/>
                                          </p:val>
                                        </p:tav>
                                        <p:tav tm="100000">
                                          <p:val>
                                            <p:strVal val="#ppt_w"/>
                                          </p:val>
                                        </p:tav>
                                      </p:tavLst>
                                    </p:anim>
                                    <p:anim calcmode="lin" valueType="num">
                                      <p:cBhvr>
                                        <p:cTn id="8" dur="500" fill="hold"/>
                                        <p:tgtEl>
                                          <p:spTgt spid="5439493"/>
                                        </p:tgtEl>
                                        <p:attrNameLst>
                                          <p:attrName>ppt_h</p:attrName>
                                        </p:attrNameLst>
                                      </p:cBhvr>
                                      <p:tavLst>
                                        <p:tav tm="0">
                                          <p:val>
                                            <p:fltVal val="0"/>
                                          </p:val>
                                        </p:tav>
                                        <p:tav tm="100000">
                                          <p:val>
                                            <p:strVal val="#ppt_h"/>
                                          </p:val>
                                        </p:tav>
                                      </p:tavLst>
                                    </p:anim>
                                    <p:anim calcmode="lin" valueType="num">
                                      <p:cBhvr>
                                        <p:cTn id="9" dur="500" fill="hold"/>
                                        <p:tgtEl>
                                          <p:spTgt spid="5439493"/>
                                        </p:tgtEl>
                                        <p:attrNameLst>
                                          <p:attrName>ppt_x</p:attrName>
                                        </p:attrNameLst>
                                      </p:cBhvr>
                                      <p:tavLst>
                                        <p:tav tm="0">
                                          <p:val>
                                            <p:fltVal val="0.5"/>
                                          </p:val>
                                        </p:tav>
                                        <p:tav tm="100000">
                                          <p:val>
                                            <p:strVal val="#ppt_x"/>
                                          </p:val>
                                        </p:tav>
                                      </p:tavLst>
                                    </p:anim>
                                    <p:anim calcmode="lin" valueType="num">
                                      <p:cBhvr>
                                        <p:cTn id="10" dur="500" fill="hold"/>
                                        <p:tgtEl>
                                          <p:spTgt spid="543949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5439494"/>
                                        </p:tgtEl>
                                        <p:attrNameLst>
                                          <p:attrName>style.visibility</p:attrName>
                                        </p:attrNameLst>
                                      </p:cBhvr>
                                      <p:to>
                                        <p:strVal val="visible"/>
                                      </p:to>
                                    </p:set>
                                    <p:anim calcmode="lin" valueType="num">
                                      <p:cBhvr>
                                        <p:cTn id="15" dur="500" fill="hold"/>
                                        <p:tgtEl>
                                          <p:spTgt spid="5439494"/>
                                        </p:tgtEl>
                                        <p:attrNameLst>
                                          <p:attrName>ppt_w</p:attrName>
                                        </p:attrNameLst>
                                      </p:cBhvr>
                                      <p:tavLst>
                                        <p:tav tm="0">
                                          <p:val>
                                            <p:fltVal val="0"/>
                                          </p:val>
                                        </p:tav>
                                        <p:tav tm="100000">
                                          <p:val>
                                            <p:strVal val="#ppt_w"/>
                                          </p:val>
                                        </p:tav>
                                      </p:tavLst>
                                    </p:anim>
                                    <p:anim calcmode="lin" valueType="num">
                                      <p:cBhvr>
                                        <p:cTn id="16" dur="500" fill="hold"/>
                                        <p:tgtEl>
                                          <p:spTgt spid="5439494"/>
                                        </p:tgtEl>
                                        <p:attrNameLst>
                                          <p:attrName>ppt_h</p:attrName>
                                        </p:attrNameLst>
                                      </p:cBhvr>
                                      <p:tavLst>
                                        <p:tav tm="0">
                                          <p:val>
                                            <p:fltVal val="0"/>
                                          </p:val>
                                        </p:tav>
                                        <p:tav tm="100000">
                                          <p:val>
                                            <p:strVal val="#ppt_h"/>
                                          </p:val>
                                        </p:tav>
                                      </p:tavLst>
                                    </p:anim>
                                    <p:anim calcmode="lin" valueType="num">
                                      <p:cBhvr>
                                        <p:cTn id="17" dur="500" fill="hold"/>
                                        <p:tgtEl>
                                          <p:spTgt spid="5439494"/>
                                        </p:tgtEl>
                                        <p:attrNameLst>
                                          <p:attrName>ppt_x</p:attrName>
                                        </p:attrNameLst>
                                      </p:cBhvr>
                                      <p:tavLst>
                                        <p:tav tm="0">
                                          <p:val>
                                            <p:fltVal val="0.5"/>
                                          </p:val>
                                        </p:tav>
                                        <p:tav tm="100000">
                                          <p:val>
                                            <p:strVal val="#ppt_x"/>
                                          </p:val>
                                        </p:tav>
                                      </p:tavLst>
                                    </p:anim>
                                    <p:anim calcmode="lin" valueType="num">
                                      <p:cBhvr>
                                        <p:cTn id="18" dur="500" fill="hold"/>
                                        <p:tgtEl>
                                          <p:spTgt spid="543949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1" fill="hold" grpId="0" nodeType="clickEffect">
                                  <p:stCondLst>
                                    <p:cond delay="0"/>
                                  </p:stCondLst>
                                  <p:childTnLst>
                                    <p:set>
                                      <p:cBhvr>
                                        <p:cTn id="22" dur="1" fill="hold">
                                          <p:stCondLst>
                                            <p:cond delay="0"/>
                                          </p:stCondLst>
                                        </p:cTn>
                                        <p:tgtEl>
                                          <p:spTgt spid="5439495"/>
                                        </p:tgtEl>
                                        <p:attrNameLst>
                                          <p:attrName>style.visibility</p:attrName>
                                        </p:attrNameLst>
                                      </p:cBhvr>
                                      <p:to>
                                        <p:strVal val="visible"/>
                                      </p:to>
                                    </p:set>
                                    <p:anim calcmode="lin" valueType="num">
                                      <p:cBhvr additive="base">
                                        <p:cTn id="23" dur="5000" fill="hold"/>
                                        <p:tgtEl>
                                          <p:spTgt spid="5439495"/>
                                        </p:tgtEl>
                                        <p:attrNameLst>
                                          <p:attrName>ppt_x</p:attrName>
                                        </p:attrNameLst>
                                      </p:cBhvr>
                                      <p:tavLst>
                                        <p:tav tm="0">
                                          <p:val>
                                            <p:strVal val="#ppt_x"/>
                                          </p:val>
                                        </p:tav>
                                        <p:tav tm="100000">
                                          <p:val>
                                            <p:strVal val="#ppt_x"/>
                                          </p:val>
                                        </p:tav>
                                      </p:tavLst>
                                    </p:anim>
                                    <p:anim calcmode="lin" valueType="num">
                                      <p:cBhvr additive="base">
                                        <p:cTn id="24" dur="5000" fill="hold"/>
                                        <p:tgtEl>
                                          <p:spTgt spid="543949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5439496"/>
                                        </p:tgtEl>
                                        <p:attrNameLst>
                                          <p:attrName>style.visibility</p:attrName>
                                        </p:attrNameLst>
                                      </p:cBhvr>
                                      <p:to>
                                        <p:strVal val="visible"/>
                                      </p:to>
                                    </p:set>
                                    <p:anim calcmode="lin" valueType="num">
                                      <p:cBhvr>
                                        <p:cTn id="29" dur="500" fill="hold"/>
                                        <p:tgtEl>
                                          <p:spTgt spid="5439496"/>
                                        </p:tgtEl>
                                        <p:attrNameLst>
                                          <p:attrName>ppt_w</p:attrName>
                                        </p:attrNameLst>
                                      </p:cBhvr>
                                      <p:tavLst>
                                        <p:tav tm="0">
                                          <p:val>
                                            <p:fltVal val="0"/>
                                          </p:val>
                                        </p:tav>
                                        <p:tav tm="100000">
                                          <p:val>
                                            <p:strVal val="#ppt_w"/>
                                          </p:val>
                                        </p:tav>
                                      </p:tavLst>
                                    </p:anim>
                                    <p:anim calcmode="lin" valueType="num">
                                      <p:cBhvr>
                                        <p:cTn id="30" dur="500" fill="hold"/>
                                        <p:tgtEl>
                                          <p:spTgt spid="5439496"/>
                                        </p:tgtEl>
                                        <p:attrNameLst>
                                          <p:attrName>ppt_h</p:attrName>
                                        </p:attrNameLst>
                                      </p:cBhvr>
                                      <p:tavLst>
                                        <p:tav tm="0">
                                          <p:val>
                                            <p:fltVal val="0"/>
                                          </p:val>
                                        </p:tav>
                                        <p:tav tm="100000">
                                          <p:val>
                                            <p:strVal val="#ppt_h"/>
                                          </p:val>
                                        </p:tav>
                                      </p:tavLst>
                                    </p:anim>
                                    <p:anim calcmode="lin" valueType="num">
                                      <p:cBhvr>
                                        <p:cTn id="31" dur="500" fill="hold"/>
                                        <p:tgtEl>
                                          <p:spTgt spid="5439496"/>
                                        </p:tgtEl>
                                        <p:attrNameLst>
                                          <p:attrName>ppt_x</p:attrName>
                                        </p:attrNameLst>
                                      </p:cBhvr>
                                      <p:tavLst>
                                        <p:tav tm="0">
                                          <p:val>
                                            <p:fltVal val="0.5"/>
                                          </p:val>
                                        </p:tav>
                                        <p:tav tm="100000">
                                          <p:val>
                                            <p:strVal val="#ppt_x"/>
                                          </p:val>
                                        </p:tav>
                                      </p:tavLst>
                                    </p:anim>
                                    <p:anim calcmode="lin" valueType="num">
                                      <p:cBhvr>
                                        <p:cTn id="32" dur="500" fill="hold"/>
                                        <p:tgtEl>
                                          <p:spTgt spid="54394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949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2485_9086_625x1000.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1"/>
            <a:ext cx="12192000"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Pagan Rome </a:t>
            </a:r>
            <a:r>
              <a:rPr lang="en-US" sz="4800" b="1" spc="200" dirty="0" err="1">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Luperci</a:t>
            </a:r>
            <a:r>
              <a:rPr lang="en-US" sz="4800" b="1" spc="20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latin typeface="Calligrapher" pitchFamily="2" charset="0"/>
              </a:rPr>
              <a:t> Priesthood of the Wolf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DBA7D-B06A-489E-95E8-8259BAC9D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41463871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2F539-FEC5-42C9-BEE1-26731581D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BC0F99-092A-4BE0-8AA5-AD219E0D2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5601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207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30</a:t>
            </a:r>
            <a:r>
              <a:rPr lang="en-US" dirty="0"/>
              <a:t> and from among your own selves men will arise, speaking perverse things, to draw away the disciples after them. </a:t>
            </a:r>
            <a:br>
              <a:rPr lang="en-US" dirty="0"/>
            </a:br>
            <a:r>
              <a:rPr lang="en-US" baseline="30000" dirty="0"/>
              <a:t>31</a:t>
            </a:r>
            <a:r>
              <a:rPr lang="en-US" dirty="0"/>
              <a:t> Therefore be on the alert, remembering that night and day for a period of three years I did not cease to admonish each one with tears.</a:t>
            </a:r>
          </a:p>
        </p:txBody>
      </p:sp>
      <p:sp>
        <p:nvSpPr>
          <p:cNvPr id="3" name="Text Placeholder 2"/>
          <p:cNvSpPr>
            <a:spLocks noGrp="1"/>
          </p:cNvSpPr>
          <p:nvPr>
            <p:ph type="body" sz="quarter" idx="11"/>
          </p:nvPr>
        </p:nvSpPr>
        <p:spPr/>
        <p:txBody>
          <a:bodyPr/>
          <a:lstStyle/>
          <a:p>
            <a:r>
              <a:rPr lang="en-US" dirty="0"/>
              <a:t>- Acts 20:30-31</a:t>
            </a:r>
          </a:p>
        </p:txBody>
      </p:sp>
    </p:spTree>
    <p:extLst>
      <p:ext uri="{BB962C8B-B14F-4D97-AF65-F5344CB8AC3E}">
        <p14:creationId xmlns:p14="http://schemas.microsoft.com/office/powerpoint/2010/main" val="2384291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olo_e_remo.jpg"/>
          <p:cNvPicPr>
            <a:picLocks noChangeAspect="1"/>
          </p:cNvPicPr>
          <p:nvPr/>
        </p:nvPicPr>
        <p:blipFill>
          <a:blip r:embed="rId3" cstate="print"/>
          <a:stretch>
            <a:fillRect/>
          </a:stretch>
        </p:blipFill>
        <p:spPr>
          <a:xfrm>
            <a:off x="0" y="0"/>
            <a:ext cx="12192000" cy="6858000"/>
          </a:xfrm>
          <a:prstGeom prst="rect">
            <a:avLst/>
          </a:prstGeom>
        </p:spPr>
      </p:pic>
      <p:pic>
        <p:nvPicPr>
          <p:cNvPr id="3" name="Picture 2" descr="262067_full_535x719.jpg"/>
          <p:cNvPicPr>
            <a:picLocks noChangeAspect="1"/>
          </p:cNvPicPr>
          <p:nvPr/>
        </p:nvPicPr>
        <p:blipFill>
          <a:blip r:embed="rId4" cstate="print"/>
          <a:stretch>
            <a:fillRect/>
          </a:stretch>
        </p:blipFill>
        <p:spPr>
          <a:xfrm>
            <a:off x="0" y="4763"/>
            <a:ext cx="12191999" cy="6848475"/>
          </a:xfrm>
          <a:prstGeom prst="rect">
            <a:avLst/>
          </a:prstGeom>
        </p:spPr>
      </p:pic>
      <p:sp>
        <p:nvSpPr>
          <p:cNvPr id="4" name="Rectangle 3"/>
          <p:cNvSpPr/>
          <p:nvPr/>
        </p:nvSpPr>
        <p:spPr>
          <a:xfrm>
            <a:off x="1" y="533400"/>
            <a:ext cx="12191998" cy="1938992"/>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Storybook" pitchFamily="2" charset="0"/>
                <a:ea typeface="ＭＳ Ｐゴシック"/>
                <a:cs typeface="+mn-cs"/>
              </a:rPr>
              <a:t>“so perish every one that      shall leap over my wall!”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endParaRPr lang="en-US"/>
          </a:p>
        </p:txBody>
      </p:sp>
      <p:pic>
        <p:nvPicPr>
          <p:cNvPr id="1197059" name="Picture 3" descr="C:\Documents and Settings\Owner\My Documents\Educational Illustrations\regbackROME-6_06_relaunch.jpg"/>
          <p:cNvPicPr>
            <a:picLocks noChangeAspect="1" noChangeArrowheads="1"/>
          </p:cNvPicPr>
          <p:nvPr/>
        </p:nvPicPr>
        <p:blipFill>
          <a:blip r:embed="rId5" cstate="print"/>
          <a:srcRect/>
          <a:stretch>
            <a:fillRect/>
          </a:stretch>
        </p:blipFill>
        <p:spPr bwMode="auto">
          <a:xfrm>
            <a:off x="15877" y="-3781425"/>
            <a:ext cx="12176121" cy="10639425"/>
          </a:xfrm>
          <a:prstGeom prst="rect">
            <a:avLst/>
          </a:prstGeom>
          <a:noFill/>
        </p:spPr>
      </p:pic>
      <p:sp>
        <p:nvSpPr>
          <p:cNvPr id="1197060" name="WordArt 4"/>
          <p:cNvSpPr>
            <a:spLocks noChangeArrowheads="1" noChangeShapeType="1" noTextEdit="1"/>
          </p:cNvSpPr>
          <p:nvPr/>
        </p:nvSpPr>
        <p:spPr bwMode="auto">
          <a:xfrm>
            <a:off x="6248400" y="533400"/>
            <a:ext cx="3429000" cy="1371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Roman Empire</a:t>
            </a:r>
          </a:p>
        </p:txBody>
      </p:sp>
      <p:sp>
        <p:nvSpPr>
          <p:cNvPr id="1197061" name="WordArt 5" descr="Paper bag"/>
          <p:cNvSpPr>
            <a:spLocks noChangeArrowheads="1" noChangeShapeType="1" noTextEdit="1"/>
          </p:cNvSpPr>
          <p:nvPr/>
        </p:nvSpPr>
        <p:spPr bwMode="auto">
          <a:xfrm>
            <a:off x="2819400" y="4114800"/>
            <a:ext cx="4038600" cy="990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a:cs typeface="Times New Roman"/>
              </a:rPr>
              <a:t>ROMAN CHURCH</a:t>
            </a:r>
          </a:p>
        </p:txBody>
      </p:sp>
      <p:sp>
        <p:nvSpPr>
          <p:cNvPr id="1197062" name="Comment 6"/>
          <p:cNvSpPr>
            <a:spLocks noChangeArrowheads="1"/>
          </p:cNvSpPr>
          <p:nvPr/>
        </p:nvSpPr>
        <p:spPr bwMode="auto">
          <a:xfrm>
            <a:off x="1539876" y="-990600"/>
            <a:ext cx="5394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Retained Imperial Titles &amp; Terminology Such As Pontiff. </a:t>
            </a:r>
          </a:p>
        </p:txBody>
      </p:sp>
      <p:pic>
        <p:nvPicPr>
          <p:cNvPr id="1197063" name="Picture 7" descr="C:\Documents and Settings\Owner\My Documents\Educational Illustrations\13733.gif"/>
          <p:cNvPicPr>
            <a:picLocks noChangeAspect="1" noChangeArrowheads="1"/>
          </p:cNvPicPr>
          <p:nvPr/>
        </p:nvPicPr>
        <p:blipFill>
          <a:blip r:embed="rId7" cstate="print"/>
          <a:srcRect/>
          <a:stretch>
            <a:fillRect/>
          </a:stretch>
        </p:blipFill>
        <p:spPr bwMode="auto">
          <a:xfrm>
            <a:off x="0" y="-1752600"/>
            <a:ext cx="12191997" cy="8610600"/>
          </a:xfrm>
          <a:prstGeom prst="rect">
            <a:avLst/>
          </a:prstGeom>
          <a:noFill/>
        </p:spPr>
      </p:pic>
      <p:sp>
        <p:nvSpPr>
          <p:cNvPr id="1197065" name="Comment 9"/>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Clipping The Wool From The Sheep’s Eyes – “This is a bad thing because a sheep with wool over his eyes doesn’t do good.  He doesn’t see where he is going;  he doesn’t find his food easily;  he strays out from the rest and is more apt to be caught by a coyote.”  -  L. E. Lindsted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197059"/>
                                        </p:tgtEl>
                                        <p:attrNameLst>
                                          <p:attrName>style.visibility</p:attrName>
                                        </p:attrNameLst>
                                      </p:cBhvr>
                                      <p:to>
                                        <p:strVal val="visible"/>
                                      </p:to>
                                    </p:set>
                                    <p:anim calcmode="lin" valueType="num">
                                      <p:cBhvr>
                                        <p:cTn id="7" dur="5000" fill="hold"/>
                                        <p:tgtEl>
                                          <p:spTgt spid="1197059"/>
                                        </p:tgtEl>
                                        <p:attrNameLst>
                                          <p:attrName>ppt_w</p:attrName>
                                        </p:attrNameLst>
                                      </p:cBhvr>
                                      <p:tavLst>
                                        <p:tav tm="0" fmla="#ppt_w*sin(2.5*pi*$)">
                                          <p:val>
                                            <p:fltVal val="0"/>
                                          </p:val>
                                        </p:tav>
                                        <p:tav tm="100000">
                                          <p:val>
                                            <p:fltVal val="1"/>
                                          </p:val>
                                        </p:tav>
                                      </p:tavLst>
                                    </p:anim>
                                    <p:anim calcmode="lin" valueType="num">
                                      <p:cBhvr>
                                        <p:cTn id="8" dur="5000" fill="hold"/>
                                        <p:tgtEl>
                                          <p:spTgt spid="11970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1197060"/>
                                        </p:tgtEl>
                                        <p:attrNameLst>
                                          <p:attrName>style.visibility</p:attrName>
                                        </p:attrNameLst>
                                      </p:cBhvr>
                                      <p:to>
                                        <p:strVal val="visible"/>
                                      </p:to>
                                    </p:set>
                                    <p:anim calcmode="lin" valueType="num">
                                      <p:cBhvr>
                                        <p:cTn id="13" dur="500" fill="hold"/>
                                        <p:tgtEl>
                                          <p:spTgt spid="1197060"/>
                                        </p:tgtEl>
                                        <p:attrNameLst>
                                          <p:attrName>ppt_w</p:attrName>
                                        </p:attrNameLst>
                                      </p:cBhvr>
                                      <p:tavLst>
                                        <p:tav tm="0">
                                          <p:val>
                                            <p:strVal val="(6*min(max(#ppt_w*#ppt_h,.3),1)-7.4)/-.7*#ppt_w"/>
                                          </p:val>
                                        </p:tav>
                                        <p:tav tm="100000">
                                          <p:val>
                                            <p:strVal val="#ppt_w"/>
                                          </p:val>
                                        </p:tav>
                                      </p:tavLst>
                                    </p:anim>
                                    <p:anim calcmode="lin" valueType="num">
                                      <p:cBhvr>
                                        <p:cTn id="14" dur="500" fill="hold"/>
                                        <p:tgtEl>
                                          <p:spTgt spid="1197060"/>
                                        </p:tgtEl>
                                        <p:attrNameLst>
                                          <p:attrName>ppt_h</p:attrName>
                                        </p:attrNameLst>
                                      </p:cBhvr>
                                      <p:tavLst>
                                        <p:tav tm="0">
                                          <p:val>
                                            <p:strVal val="(6*min(max(#ppt_w*#ppt_h,.3),1)-7.4)/-.7*#ppt_h"/>
                                          </p:val>
                                        </p:tav>
                                        <p:tav tm="100000">
                                          <p:val>
                                            <p:strVal val="#ppt_h"/>
                                          </p:val>
                                        </p:tav>
                                      </p:tavLst>
                                    </p:anim>
                                    <p:anim calcmode="lin" valueType="num">
                                      <p:cBhvr>
                                        <p:cTn id="15" dur="500" fill="hold"/>
                                        <p:tgtEl>
                                          <p:spTgt spid="1197060"/>
                                        </p:tgtEl>
                                        <p:attrNameLst>
                                          <p:attrName>ppt_x</p:attrName>
                                        </p:attrNameLst>
                                      </p:cBhvr>
                                      <p:tavLst>
                                        <p:tav tm="0">
                                          <p:val>
                                            <p:fltVal val="0.5"/>
                                          </p:val>
                                        </p:tav>
                                        <p:tav tm="100000">
                                          <p:val>
                                            <p:strVal val="#ppt_x"/>
                                          </p:val>
                                        </p:tav>
                                      </p:tavLst>
                                    </p:anim>
                                    <p:anim calcmode="lin" valueType="num">
                                      <p:cBhvr>
                                        <p:cTn id="16" dur="500" fill="hold"/>
                                        <p:tgtEl>
                                          <p:spTgt spid="1197060"/>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197061"/>
                                        </p:tgtEl>
                                        <p:attrNameLst>
                                          <p:attrName>style.visibility</p:attrName>
                                        </p:attrNameLst>
                                      </p:cBhvr>
                                      <p:to>
                                        <p:strVal val="visible"/>
                                      </p:to>
                                    </p:set>
                                    <p:anim calcmode="lin" valueType="num">
                                      <p:cBhvr>
                                        <p:cTn id="21" dur="500" fill="hold"/>
                                        <p:tgtEl>
                                          <p:spTgt spid="1197061"/>
                                        </p:tgtEl>
                                        <p:attrNameLst>
                                          <p:attrName>ppt_w</p:attrName>
                                        </p:attrNameLst>
                                      </p:cBhvr>
                                      <p:tavLst>
                                        <p:tav tm="0">
                                          <p:val>
                                            <p:fltVal val="0"/>
                                          </p:val>
                                        </p:tav>
                                        <p:tav tm="100000">
                                          <p:val>
                                            <p:strVal val="#ppt_w"/>
                                          </p:val>
                                        </p:tav>
                                      </p:tavLst>
                                    </p:anim>
                                    <p:anim calcmode="lin" valueType="num">
                                      <p:cBhvr>
                                        <p:cTn id="22" dur="500" fill="hold"/>
                                        <p:tgtEl>
                                          <p:spTgt spid="1197061"/>
                                        </p:tgtEl>
                                        <p:attrNameLst>
                                          <p:attrName>ppt_h</p:attrName>
                                        </p:attrNameLst>
                                      </p:cBhvr>
                                      <p:tavLst>
                                        <p:tav tm="0">
                                          <p:val>
                                            <p:fltVal val="0"/>
                                          </p:val>
                                        </p:tav>
                                        <p:tav tm="100000">
                                          <p:val>
                                            <p:strVal val="#ppt_h"/>
                                          </p:val>
                                        </p:tav>
                                      </p:tavLst>
                                    </p:anim>
                                    <p:anim calcmode="lin" valueType="num">
                                      <p:cBhvr>
                                        <p:cTn id="23" dur="500" fill="hold"/>
                                        <p:tgtEl>
                                          <p:spTgt spid="1197061"/>
                                        </p:tgtEl>
                                        <p:attrNameLst>
                                          <p:attrName>ppt_x</p:attrName>
                                        </p:attrNameLst>
                                      </p:cBhvr>
                                      <p:tavLst>
                                        <p:tav tm="0">
                                          <p:val>
                                            <p:fltVal val="0.5"/>
                                          </p:val>
                                        </p:tav>
                                        <p:tav tm="100000">
                                          <p:val>
                                            <p:strVal val="#ppt_x"/>
                                          </p:val>
                                        </p:tav>
                                      </p:tavLst>
                                    </p:anim>
                                    <p:anim calcmode="lin" valueType="num">
                                      <p:cBhvr>
                                        <p:cTn id="24" dur="500" fill="hold"/>
                                        <p:tgtEl>
                                          <p:spTgt spid="1197061"/>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nodeType="clickEffect">
                                  <p:stCondLst>
                                    <p:cond delay="0"/>
                                  </p:stCondLst>
                                  <p:childTnLst>
                                    <p:set>
                                      <p:cBhvr>
                                        <p:cTn id="28" dur="1" fill="hold">
                                          <p:stCondLst>
                                            <p:cond delay="0"/>
                                          </p:stCondLst>
                                        </p:cTn>
                                        <p:tgtEl>
                                          <p:spTgt spid="1197063"/>
                                        </p:tgtEl>
                                        <p:attrNameLst>
                                          <p:attrName>style.visibility</p:attrName>
                                        </p:attrNameLst>
                                      </p:cBhvr>
                                      <p:to>
                                        <p:strVal val="visible"/>
                                      </p:to>
                                    </p:set>
                                    <p:anim calcmode="lin" valueType="num">
                                      <p:cBhvr>
                                        <p:cTn id="29" dur="5000" fill="hold"/>
                                        <p:tgtEl>
                                          <p:spTgt spid="1197063"/>
                                        </p:tgtEl>
                                        <p:attrNameLst>
                                          <p:attrName>ppt_w</p:attrName>
                                        </p:attrNameLst>
                                      </p:cBhvr>
                                      <p:tavLst>
                                        <p:tav tm="0" fmla="#ppt_w*sin(2.5*pi*$)">
                                          <p:val>
                                            <p:fltVal val="0"/>
                                          </p:val>
                                        </p:tav>
                                        <p:tav tm="100000">
                                          <p:val>
                                            <p:fltVal val="1"/>
                                          </p:val>
                                        </p:tav>
                                      </p:tavLst>
                                    </p:anim>
                                    <p:anim calcmode="lin" valueType="num">
                                      <p:cBhvr>
                                        <p:cTn id="30" dur="5000" fill="hold"/>
                                        <p:tgtEl>
                                          <p:spTgt spid="119706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olf howls like werewol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60" grpId="0" animBg="1"/>
      <p:bldP spid="119706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097A0-85C9-44E7-9486-0AAEDA883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5" descr="C:\Documents and Settings\Owner\My Documents\Educational Illustrations\duck.bmp">
            <a:extLst>
              <a:ext uri="{FF2B5EF4-FFF2-40B4-BE49-F238E27FC236}">
                <a16:creationId xmlns:a16="http://schemas.microsoft.com/office/drawing/2014/main" id="{89D04C95-B27A-4C76-8E3D-4C814C0A46F5}"/>
              </a:ext>
            </a:extLst>
          </p:cNvPr>
          <p:cNvPicPr>
            <a:picLocks noChangeAspect="1" noChangeArrowheads="1"/>
          </p:cNvPicPr>
          <p:nvPr/>
        </p:nvPicPr>
        <p:blipFill>
          <a:blip r:embed="rId3" cstate="print"/>
          <a:srcRect/>
          <a:stretch>
            <a:fillRect/>
          </a:stretch>
        </p:blipFill>
        <p:spPr bwMode="auto">
          <a:xfrm>
            <a:off x="0" y="-1170039"/>
            <a:ext cx="12647596" cy="8028040"/>
          </a:xfrm>
          <a:prstGeom prst="rect">
            <a:avLst/>
          </a:prstGeom>
          <a:noFill/>
        </p:spPr>
      </p:pic>
      <p:sp>
        <p:nvSpPr>
          <p:cNvPr id="4" name="WordArt 6">
            <a:extLst>
              <a:ext uri="{FF2B5EF4-FFF2-40B4-BE49-F238E27FC236}">
                <a16:creationId xmlns:a16="http://schemas.microsoft.com/office/drawing/2014/main" id="{06FBF361-FB8F-4E3C-B535-C0A431A67B3C}"/>
              </a:ext>
            </a:extLst>
          </p:cNvPr>
          <p:cNvSpPr>
            <a:spLocks noChangeArrowheads="1" noChangeShapeType="1" noTextEdit="1"/>
          </p:cNvSpPr>
          <p:nvPr/>
        </p:nvSpPr>
        <p:spPr bwMode="auto">
          <a:xfrm rot="5400000">
            <a:off x="2895599" y="1774725"/>
            <a:ext cx="4689988" cy="943897"/>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dirty="0">
                <a:ln w="9525">
                  <a:round/>
                  <a:headEnd/>
                  <a:tailEnd/>
                </a:ln>
                <a:solidFill>
                  <a:srgbClr val="CC0000"/>
                </a:solidFill>
                <a:latin typeface="Arial Black"/>
              </a:rPr>
              <a:t>CHURCH  HISTORY</a:t>
            </a:r>
          </a:p>
        </p:txBody>
      </p:sp>
      <p:sp>
        <p:nvSpPr>
          <p:cNvPr id="5" name="WordArt 7">
            <a:extLst>
              <a:ext uri="{FF2B5EF4-FFF2-40B4-BE49-F238E27FC236}">
                <a16:creationId xmlns:a16="http://schemas.microsoft.com/office/drawing/2014/main" id="{39C2103B-0A38-4739-8A90-7DAC58D799F8}"/>
              </a:ext>
            </a:extLst>
          </p:cNvPr>
          <p:cNvSpPr>
            <a:spLocks noChangeArrowheads="1" noChangeShapeType="1" noTextEdit="1"/>
          </p:cNvSpPr>
          <p:nvPr/>
        </p:nvSpPr>
        <p:spPr bwMode="auto">
          <a:xfrm>
            <a:off x="1848464" y="6282813"/>
            <a:ext cx="8927689" cy="44245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THE STUDY OF RELIGIOUS IMPRINTING!</a:t>
            </a:r>
          </a:p>
        </p:txBody>
      </p:sp>
    </p:spTree>
    <p:extLst>
      <p:ext uri="{BB962C8B-B14F-4D97-AF65-F5344CB8AC3E}">
        <p14:creationId xmlns:p14="http://schemas.microsoft.com/office/powerpoint/2010/main" val="21406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fmla="#ppt_w*sin(2.5*pi*$)">
                                          <p:val>
                                            <p:fltVal val="0"/>
                                          </p:val>
                                        </p:tav>
                                        <p:tav tm="100000">
                                          <p:val>
                                            <p:fltVal val="1"/>
                                          </p:val>
                                        </p:tav>
                                      </p:tavLst>
                                    </p:anim>
                                    <p:anim calcmode="lin" valueType="num">
                                      <p:cBhvr>
                                        <p:cTn id="13"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0" fill="hold"/>
                                        <p:tgtEl>
                                          <p:spTgt spid="5"/>
                                        </p:tgtEl>
                                        <p:attrNameLst>
                                          <p:attrName>ppt_x</p:attrName>
                                        </p:attrNameLst>
                                      </p:cBhvr>
                                      <p:tavLst>
                                        <p:tav tm="0">
                                          <p:val>
                                            <p:strVal val="1+#ppt_w/2"/>
                                          </p:val>
                                        </p:tav>
                                        <p:tav tm="100000">
                                          <p:val>
                                            <p:strVal val="#ppt_x"/>
                                          </p:val>
                                        </p:tav>
                                      </p:tavLst>
                                    </p:anim>
                                    <p:anim calcmode="lin" valueType="num">
                                      <p:cBhvr additive="base">
                                        <p:cTn id="19"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CAC2C-8801-4618-AA4E-E5FDDCF70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5" descr="Paper bag">
            <a:extLst>
              <a:ext uri="{FF2B5EF4-FFF2-40B4-BE49-F238E27FC236}">
                <a16:creationId xmlns:a16="http://schemas.microsoft.com/office/drawing/2014/main" id="{C7D6B336-A97A-4BAF-BAC6-CF2670F9B6F1}"/>
              </a:ext>
            </a:extLst>
          </p:cNvPr>
          <p:cNvSpPr>
            <a:spLocks noChangeArrowheads="1" noChangeShapeType="1" noTextEdit="1"/>
          </p:cNvSpPr>
          <p:nvPr/>
        </p:nvSpPr>
        <p:spPr bwMode="auto">
          <a:xfrm>
            <a:off x="78658" y="698090"/>
            <a:ext cx="13316831" cy="4572000"/>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lang="en-US" sz="3600" kern="10" dirty="0">
                <a:ln w="9525">
                  <a:round/>
                  <a:headEnd/>
                  <a:tailEnd/>
                </a:ln>
                <a:solidFill>
                  <a:srgbClr val="C00000"/>
                </a:solidFill>
                <a:latin typeface="Arial Black"/>
              </a:rPr>
              <a:t>STILL GOOD ADVICE</a:t>
            </a:r>
            <a:endPar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endParaRPr>
          </a:p>
        </p:txBody>
      </p:sp>
    </p:spTree>
    <p:extLst>
      <p:ext uri="{BB962C8B-B14F-4D97-AF65-F5344CB8AC3E}">
        <p14:creationId xmlns:p14="http://schemas.microsoft.com/office/powerpoint/2010/main" val="27683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F952D-06ED-4966-A160-95D847BEB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4" y="471638"/>
            <a:ext cx="11126804" cy="6121667"/>
          </a:xfrm>
          <a:prstGeom prst="rect">
            <a:avLst/>
          </a:prstGeom>
        </p:spPr>
      </p:pic>
    </p:spTree>
    <p:extLst>
      <p:ext uri="{BB962C8B-B14F-4D97-AF65-F5344CB8AC3E}">
        <p14:creationId xmlns:p14="http://schemas.microsoft.com/office/powerpoint/2010/main" val="8815947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now I commend you to God and to the word of His grace, which is able to build you up and to give you the inheritance among all those who are sanctified.</a:t>
            </a:r>
          </a:p>
        </p:txBody>
      </p:sp>
      <p:sp>
        <p:nvSpPr>
          <p:cNvPr id="3" name="Text Placeholder 2"/>
          <p:cNvSpPr>
            <a:spLocks noGrp="1"/>
          </p:cNvSpPr>
          <p:nvPr>
            <p:ph type="body" sz="quarter" idx="11"/>
          </p:nvPr>
        </p:nvSpPr>
        <p:spPr/>
        <p:txBody>
          <a:bodyPr/>
          <a:lstStyle/>
          <a:p>
            <a:r>
              <a:rPr lang="en-US" dirty="0"/>
              <a:t>- Acts 20:32</a:t>
            </a:r>
          </a:p>
        </p:txBody>
      </p:sp>
    </p:spTree>
    <p:extLst>
      <p:ext uri="{BB962C8B-B14F-4D97-AF65-F5344CB8AC3E}">
        <p14:creationId xmlns:p14="http://schemas.microsoft.com/office/powerpoint/2010/main" val="10970617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Leaders</a:t>
            </a:r>
          </a:p>
        </p:txBody>
      </p:sp>
      <p:sp>
        <p:nvSpPr>
          <p:cNvPr id="3" name="Text Placeholder 2"/>
          <p:cNvSpPr>
            <a:spLocks noGrp="1"/>
          </p:cNvSpPr>
          <p:nvPr>
            <p:ph type="body" sz="quarter" idx="10"/>
          </p:nvPr>
        </p:nvSpPr>
        <p:spPr/>
        <p:txBody>
          <a:bodyPr/>
          <a:lstStyle/>
          <a:p>
            <a:pPr marL="0" indent="0">
              <a:lnSpc>
                <a:spcPct val="150000"/>
              </a:lnSpc>
              <a:buNone/>
            </a:pPr>
            <a:r>
              <a:rPr lang="en-US" b="1" dirty="0"/>
              <a:t>Same Person:</a:t>
            </a:r>
          </a:p>
          <a:p>
            <a:pPr marL="0" indent="0">
              <a:lnSpc>
                <a:spcPct val="150000"/>
              </a:lnSpc>
              <a:buNone/>
            </a:pPr>
            <a:r>
              <a:rPr lang="en-US" sz="3733" dirty="0"/>
              <a:t>vs. 17 </a:t>
            </a:r>
            <a:r>
              <a:rPr lang="mr-IN" sz="3733" dirty="0"/>
              <a:t>–</a:t>
            </a:r>
            <a:r>
              <a:rPr lang="en-US" sz="3733" dirty="0"/>
              <a:t> </a:t>
            </a:r>
            <a:r>
              <a:rPr lang="en-US" sz="3733" b="1" dirty="0"/>
              <a:t>Elder/Presbyter</a:t>
            </a:r>
            <a:r>
              <a:rPr lang="en-US" sz="3733" dirty="0"/>
              <a:t> = Mature/Older Man</a:t>
            </a:r>
          </a:p>
          <a:p>
            <a:pPr marL="0" indent="0">
              <a:lnSpc>
                <a:spcPct val="150000"/>
              </a:lnSpc>
              <a:buNone/>
            </a:pPr>
            <a:r>
              <a:rPr lang="en-US" sz="3733" dirty="0"/>
              <a:t>vs. 28 </a:t>
            </a:r>
            <a:r>
              <a:rPr lang="mr-IN" sz="3733" dirty="0"/>
              <a:t>–</a:t>
            </a:r>
            <a:r>
              <a:rPr lang="en-US" sz="3733" dirty="0"/>
              <a:t> </a:t>
            </a:r>
            <a:r>
              <a:rPr lang="en-US" sz="3733" b="1" dirty="0"/>
              <a:t>Overseer/Bishop</a:t>
            </a:r>
            <a:r>
              <a:rPr lang="en-US" sz="3733" dirty="0"/>
              <a:t> = Guardian/Leader</a:t>
            </a:r>
          </a:p>
          <a:p>
            <a:pPr marL="0" indent="0">
              <a:lnSpc>
                <a:spcPct val="150000"/>
              </a:lnSpc>
              <a:buNone/>
            </a:pPr>
            <a:r>
              <a:rPr lang="en-US" sz="3733" dirty="0"/>
              <a:t>vs. 28 </a:t>
            </a:r>
            <a:r>
              <a:rPr lang="mr-IN" sz="3733" dirty="0"/>
              <a:t>– </a:t>
            </a:r>
            <a:r>
              <a:rPr lang="en-US" sz="3733" b="1" dirty="0"/>
              <a:t>Shepherd/Pastor</a:t>
            </a:r>
            <a:r>
              <a:rPr lang="en-US" sz="3733" dirty="0"/>
              <a:t> = Caregiver/Leader</a:t>
            </a:r>
          </a:p>
        </p:txBody>
      </p:sp>
    </p:spTree>
    <p:extLst>
      <p:ext uri="{BB962C8B-B14F-4D97-AF65-F5344CB8AC3E}">
        <p14:creationId xmlns:p14="http://schemas.microsoft.com/office/powerpoint/2010/main" val="13858791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Denominal</a:t>
            </a:r>
            <a:r>
              <a:rPr lang="en-US" dirty="0"/>
              <a:t> Church Leaders</a:t>
            </a:r>
          </a:p>
        </p:txBody>
      </p:sp>
      <p:sp>
        <p:nvSpPr>
          <p:cNvPr id="3" name="Text Placeholder 2"/>
          <p:cNvSpPr>
            <a:spLocks noGrp="1"/>
          </p:cNvSpPr>
          <p:nvPr>
            <p:ph type="body" sz="quarter" idx="10"/>
          </p:nvPr>
        </p:nvSpPr>
        <p:spPr>
          <a:xfrm>
            <a:off x="797985" y="1668583"/>
            <a:ext cx="11006089" cy="4856324"/>
          </a:xfrm>
        </p:spPr>
        <p:txBody>
          <a:bodyPr>
            <a:normAutofit fontScale="92500" lnSpcReduction="10000"/>
          </a:bodyPr>
          <a:lstStyle/>
          <a:p>
            <a:pPr>
              <a:lnSpc>
                <a:spcPct val="150000"/>
              </a:lnSpc>
            </a:pPr>
            <a:r>
              <a:rPr lang="en-US" b="1" dirty="0"/>
              <a:t>Pastor/Priest/Vicar</a:t>
            </a:r>
            <a:r>
              <a:rPr lang="en-US" dirty="0"/>
              <a:t> = Local Church Leader</a:t>
            </a:r>
          </a:p>
          <a:p>
            <a:pPr>
              <a:lnSpc>
                <a:spcPct val="150000"/>
              </a:lnSpc>
            </a:pPr>
            <a:r>
              <a:rPr lang="en-US" b="1" dirty="0"/>
              <a:t>Bishop</a:t>
            </a:r>
            <a:r>
              <a:rPr lang="en-US" dirty="0"/>
              <a:t> = Leader of Several Churches</a:t>
            </a:r>
          </a:p>
          <a:p>
            <a:pPr>
              <a:lnSpc>
                <a:spcPct val="150000"/>
              </a:lnSpc>
            </a:pPr>
            <a:r>
              <a:rPr lang="en-US" b="1" dirty="0"/>
              <a:t>Archbishop</a:t>
            </a:r>
            <a:r>
              <a:rPr lang="en-US" dirty="0"/>
              <a:t> = Oversees other Bishops</a:t>
            </a:r>
          </a:p>
          <a:p>
            <a:pPr>
              <a:lnSpc>
                <a:spcPct val="150000"/>
              </a:lnSpc>
            </a:pPr>
            <a:r>
              <a:rPr lang="en-US" b="1" dirty="0"/>
              <a:t>Cardinal</a:t>
            </a:r>
            <a:r>
              <a:rPr lang="en-US" dirty="0"/>
              <a:t> = Over a Geographic Area</a:t>
            </a:r>
          </a:p>
          <a:p>
            <a:pPr>
              <a:lnSpc>
                <a:spcPct val="150000"/>
              </a:lnSpc>
            </a:pPr>
            <a:r>
              <a:rPr lang="en-US" b="1" dirty="0"/>
              <a:t>Pope</a:t>
            </a:r>
            <a:r>
              <a:rPr lang="en-US" dirty="0"/>
              <a:t> = Supreme Head of R.C. Church</a:t>
            </a:r>
          </a:p>
          <a:p>
            <a:pPr>
              <a:lnSpc>
                <a:spcPct val="150000"/>
              </a:lnSpc>
            </a:pPr>
            <a:endParaRPr lang="en-US" dirty="0"/>
          </a:p>
        </p:txBody>
      </p:sp>
    </p:spTree>
    <p:extLst>
      <p:ext uri="{BB962C8B-B14F-4D97-AF65-F5344CB8AC3E}">
        <p14:creationId xmlns:p14="http://schemas.microsoft.com/office/powerpoint/2010/main" val="17539819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Church</a:t>
            </a:r>
          </a:p>
        </p:txBody>
      </p:sp>
      <p:sp>
        <p:nvSpPr>
          <p:cNvPr id="3" name="Text Placeholder 2"/>
          <p:cNvSpPr>
            <a:spLocks noGrp="1"/>
          </p:cNvSpPr>
          <p:nvPr>
            <p:ph type="body" sz="quarter" idx="10"/>
          </p:nvPr>
        </p:nvSpPr>
        <p:spPr>
          <a:xfrm>
            <a:off x="5804095" y="1705529"/>
            <a:ext cx="5907616" cy="4856324"/>
          </a:xfrm>
        </p:spPr>
        <p:txBody>
          <a:bodyPr anchor="ctr"/>
          <a:lstStyle/>
          <a:p>
            <a:pPr marL="0" indent="0" defTabSz="1219170">
              <a:spcBef>
                <a:spcPts val="0"/>
              </a:spcBef>
              <a:buNone/>
              <a:defRPr/>
            </a:pPr>
            <a:r>
              <a:rPr lang="en-US" dirty="0"/>
              <a:t>Elders</a:t>
            </a:r>
          </a:p>
          <a:p>
            <a:pPr marL="0" indent="0" defTabSz="1219170">
              <a:spcBef>
                <a:spcPts val="0"/>
              </a:spcBef>
              <a:buNone/>
              <a:defRPr/>
            </a:pPr>
            <a:r>
              <a:rPr lang="en-US" dirty="0"/>
              <a:t>Deacons</a:t>
            </a:r>
          </a:p>
          <a:p>
            <a:pPr marL="0" indent="0" defTabSz="1219170">
              <a:spcBef>
                <a:spcPts val="0"/>
              </a:spcBef>
              <a:buNone/>
              <a:defRPr/>
            </a:pPr>
            <a:r>
              <a:rPr lang="en-US" dirty="0"/>
              <a:t>Evangelists/Preachers</a:t>
            </a:r>
          </a:p>
          <a:p>
            <a:pPr marL="0" indent="0" defTabSz="1219170">
              <a:spcBef>
                <a:spcPts val="0"/>
              </a:spcBef>
              <a:buNone/>
              <a:defRPr/>
            </a:pPr>
            <a:r>
              <a:rPr lang="en-US" dirty="0"/>
              <a:t>Teachers</a:t>
            </a:r>
          </a:p>
        </p:txBody>
      </p:sp>
      <p:sp>
        <p:nvSpPr>
          <p:cNvPr id="4" name="Text Placeholder 2"/>
          <p:cNvSpPr txBox="1">
            <a:spLocks/>
          </p:cNvSpPr>
          <p:nvPr/>
        </p:nvSpPr>
        <p:spPr>
          <a:xfrm>
            <a:off x="4378036" y="1705527"/>
            <a:ext cx="1234360" cy="4856324"/>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15333" b="0" i="0" u="none" strike="noStrike" kern="1200" cap="none" spc="0" normalizeH="0" baseline="0" noProof="0" dirty="0">
                <a:ln>
                  <a:noFill/>
                </a:ln>
                <a:solidFill>
                  <a:srgbClr val="FFFFFF"/>
                </a:solidFill>
                <a:effectLst/>
                <a:uLnTx/>
                <a:uFillTx/>
                <a:latin typeface="Lato Regular"/>
                <a:ea typeface="+mn-ea"/>
              </a:rPr>
              <a:t>{</a:t>
            </a:r>
          </a:p>
        </p:txBody>
      </p:sp>
      <p:sp>
        <p:nvSpPr>
          <p:cNvPr id="5" name="Text Placeholder 2"/>
          <p:cNvSpPr txBox="1">
            <a:spLocks/>
          </p:cNvSpPr>
          <p:nvPr/>
        </p:nvSpPr>
        <p:spPr>
          <a:xfrm>
            <a:off x="1" y="1835423"/>
            <a:ext cx="4378036" cy="4856324"/>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 typeface="Arial"/>
              <a:buNone/>
              <a:tabLst/>
              <a:defRPr/>
            </a:pPr>
            <a:r>
              <a:rPr kumimoji="0" lang="en-US" sz="4267" b="0" i="0" u="none" strike="noStrike" kern="1200" cap="none" spc="0" normalizeH="0" baseline="0" noProof="0" dirty="0">
                <a:ln>
                  <a:noFill/>
                </a:ln>
                <a:solidFill>
                  <a:srgbClr val="FFFFFF"/>
                </a:solidFill>
                <a:effectLst/>
                <a:uLnTx/>
                <a:uFillTx/>
                <a:latin typeface="Lato Regular"/>
                <a:ea typeface="+mn-ea"/>
              </a:rPr>
              <a:t>Each Local</a:t>
            </a:r>
          </a:p>
          <a:p>
            <a:pPr marL="0" marR="0" lvl="0" indent="0" algn="r" defTabSz="1219170" rtl="0" eaLnBrk="1" fontAlgn="auto" latinLnBrk="0" hangingPunct="1">
              <a:lnSpc>
                <a:spcPct val="100000"/>
              </a:lnSpc>
              <a:spcBef>
                <a:spcPts val="0"/>
              </a:spcBef>
              <a:spcAft>
                <a:spcPts val="0"/>
              </a:spcAft>
              <a:buClrTx/>
              <a:buSzTx/>
              <a:buFont typeface="Arial"/>
              <a:buNone/>
              <a:tabLst/>
              <a:defRPr/>
            </a:pPr>
            <a:r>
              <a:rPr kumimoji="0" lang="en-US" sz="4267" b="0" i="0" u="none" strike="noStrike" kern="1200" cap="none" spc="0" normalizeH="0" baseline="0" noProof="0" dirty="0">
                <a:ln>
                  <a:noFill/>
                </a:ln>
                <a:solidFill>
                  <a:srgbClr val="FFFFFF"/>
                </a:solidFill>
                <a:effectLst/>
                <a:uLnTx/>
                <a:uFillTx/>
                <a:latin typeface="Lato Regular"/>
                <a:ea typeface="+mn-ea"/>
              </a:rPr>
              <a:t>Congregation</a:t>
            </a:r>
          </a:p>
        </p:txBody>
      </p:sp>
    </p:spTree>
    <p:extLst>
      <p:ext uri="{BB962C8B-B14F-4D97-AF65-F5344CB8AC3E}">
        <p14:creationId xmlns:p14="http://schemas.microsoft.com/office/powerpoint/2010/main" val="1255158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now I commend you to God and to the word of His grace, which is able to build you up and to give you the inheritance among all those who are sanctified.</a:t>
            </a:r>
          </a:p>
        </p:txBody>
      </p:sp>
      <p:sp>
        <p:nvSpPr>
          <p:cNvPr id="3" name="Text Placeholder 2"/>
          <p:cNvSpPr>
            <a:spLocks noGrp="1"/>
          </p:cNvSpPr>
          <p:nvPr>
            <p:ph type="body" sz="quarter" idx="11"/>
          </p:nvPr>
        </p:nvSpPr>
        <p:spPr/>
        <p:txBody>
          <a:bodyPr/>
          <a:lstStyle/>
          <a:p>
            <a:r>
              <a:rPr lang="en-US" dirty="0"/>
              <a:t>- Acts 20:32</a:t>
            </a:r>
          </a:p>
        </p:txBody>
      </p:sp>
    </p:spTree>
    <p:extLst>
      <p:ext uri="{BB962C8B-B14F-4D97-AF65-F5344CB8AC3E}">
        <p14:creationId xmlns:p14="http://schemas.microsoft.com/office/powerpoint/2010/main" val="24085621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 everything I showed you that by working hard in this manner you must help the weak and remember the words of the Lord Jesus, that He Himself said, ‘It is more blessed to give than to receive.’”</a:t>
            </a:r>
          </a:p>
        </p:txBody>
      </p:sp>
      <p:sp>
        <p:nvSpPr>
          <p:cNvPr id="3" name="Text Placeholder 2"/>
          <p:cNvSpPr>
            <a:spLocks noGrp="1"/>
          </p:cNvSpPr>
          <p:nvPr>
            <p:ph type="body" sz="quarter" idx="11"/>
          </p:nvPr>
        </p:nvSpPr>
        <p:spPr/>
        <p:txBody>
          <a:bodyPr/>
          <a:lstStyle/>
          <a:p>
            <a:r>
              <a:rPr lang="en-US" dirty="0"/>
              <a:t>- Acts 20:35</a:t>
            </a:r>
          </a:p>
        </p:txBody>
      </p:sp>
    </p:spTree>
    <p:extLst>
      <p:ext uri="{BB962C8B-B14F-4D97-AF65-F5344CB8AC3E}">
        <p14:creationId xmlns:p14="http://schemas.microsoft.com/office/powerpoint/2010/main" val="237813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6425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 4</a:t>
            </a:r>
          </a:p>
          <a:p>
            <a:r>
              <a:rPr lang="en-US" dirty="0"/>
              <a:t>Here Paul met a repetition of those prophetic warnings which had already cast a gloom over his feelings, and so much alarmed were the brethren at the prospects before him, that they entreated him to go no further. We are not to understand that these </a:t>
            </a:r>
            <a:r>
              <a:rPr lang="en-US" i="1" dirty="0"/>
              <a:t>entreaties were dictated by the Spirit; for this would have made it Paul’s duty to desist from his purpose; but the statement means that they were enabled to advise him not to go, by knowing through the Spirit, what awaited him. The knowledge was supernatural; the advice was the result of their own judgment.</a:t>
            </a:r>
          </a:p>
          <a:p>
            <a:pPr lvl="1"/>
            <a:r>
              <a:rPr lang="en-US" b="0" dirty="0"/>
              <a:t>McGarvey, J. W. (1872). </a:t>
            </a:r>
            <a:r>
              <a:rPr lang="en-US" b="0" i="1" u="sng" dirty="0">
                <a:hlinkClick r:id="rId2"/>
              </a:rPr>
              <a:t>A commentary on Acts of Apostles</a:t>
            </a:r>
            <a:r>
              <a:rPr lang="en-US" b="0" dirty="0">
                <a:hlinkClick r:id="rId2"/>
              </a:rPr>
              <a:t> (Ac 21:4).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734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7</a:t>
            </a:r>
            <a:r>
              <a:rPr lang="en-US" dirty="0"/>
              <a:t> When we had finished the voyage from </a:t>
            </a:r>
            <a:r>
              <a:rPr lang="en-US" dirty="0" err="1"/>
              <a:t>Tyre</a:t>
            </a:r>
            <a:r>
              <a:rPr lang="en-US" dirty="0"/>
              <a:t>, we arrived at Ptolemais, and after greeting the brethren, we stayed with them for a day. </a:t>
            </a:r>
            <a:r>
              <a:rPr lang="en-US" baseline="30000" dirty="0"/>
              <a:t>8</a:t>
            </a:r>
            <a:r>
              <a:rPr lang="en-US" dirty="0"/>
              <a:t> On the next day we left and came to Caesarea, and entering the house of Philip the evangelist, who was one of the seven, we stayed with him.</a:t>
            </a:r>
          </a:p>
        </p:txBody>
      </p:sp>
      <p:sp>
        <p:nvSpPr>
          <p:cNvPr id="3" name="Text Placeholder 2"/>
          <p:cNvSpPr>
            <a:spLocks noGrp="1"/>
          </p:cNvSpPr>
          <p:nvPr>
            <p:ph type="body" sz="quarter" idx="11"/>
          </p:nvPr>
        </p:nvSpPr>
        <p:spPr/>
        <p:txBody>
          <a:bodyPr/>
          <a:lstStyle/>
          <a:p>
            <a:r>
              <a:rPr lang="en-US" dirty="0"/>
              <a:t>- Acts 21:7-8</a:t>
            </a:r>
          </a:p>
        </p:txBody>
      </p:sp>
    </p:spTree>
    <p:extLst>
      <p:ext uri="{BB962C8B-B14F-4D97-AF65-F5344CB8AC3E}">
        <p14:creationId xmlns:p14="http://schemas.microsoft.com/office/powerpoint/2010/main" val="13670200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&amp; 9</a:t>
            </a:r>
          </a:p>
          <a:p>
            <a:r>
              <a:rPr lang="en-US" dirty="0"/>
              <a:t>When we parted from Philip, after the immersion of the eunuch, he had prosecuted an evangelizing tour through </a:t>
            </a:r>
            <a:r>
              <a:rPr lang="en-US" dirty="0" err="1"/>
              <a:t>Azotus</a:t>
            </a:r>
            <a:r>
              <a:rPr lang="en-US" dirty="0"/>
              <a:t> and the intermediate cities, to </a:t>
            </a:r>
            <a:r>
              <a:rPr lang="en-US" dirty="0" err="1"/>
              <a:t>Cæsarea</a:t>
            </a:r>
            <a:r>
              <a:rPr lang="en-US" dirty="0"/>
              <a:t>. It was probably while he was engaged in this tour that Peter had come to </a:t>
            </a:r>
            <a:r>
              <a:rPr lang="en-US" dirty="0" err="1"/>
              <a:t>Cæsarea</a:t>
            </a:r>
            <a:r>
              <a:rPr lang="en-US" dirty="0"/>
              <a:t>, and immersed the family and friends of Cornelius. When Philip arrived, he found the nucleus of a Church, and here we still find him, after a lapse of more than twenty years. He seems never to have returned to Jerusalem, to resume his position as a deacon of that Church, but accepted the providential arrangement by which he was thrown out into a wider field of usefulness, and thenceforward was known as Philip the evangelist. That he had four maiden daughters, who had the gift of prophesy, indicates the strict religious training which he had given to his family.</a:t>
            </a:r>
          </a:p>
          <a:p>
            <a:pPr lvl="1"/>
            <a:r>
              <a:rPr lang="en-US" b="0" dirty="0"/>
              <a:t>McGarvey, J. W. (1872). </a:t>
            </a:r>
            <a:r>
              <a:rPr lang="en-US" b="0" i="1" u="sng" dirty="0">
                <a:hlinkClick r:id="rId2"/>
              </a:rPr>
              <a:t>A commentary on Acts of Apostles</a:t>
            </a:r>
            <a:r>
              <a:rPr lang="en-US" b="0" dirty="0">
                <a:hlinkClick r:id="rId2"/>
              </a:rPr>
              <a:t> (p. 256).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5212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9</a:t>
            </a:r>
            <a:r>
              <a:rPr lang="en-US" dirty="0"/>
              <a:t> Now this man had four virgin daughters who were prophetesses. </a:t>
            </a:r>
            <a:br>
              <a:rPr lang="en-US" dirty="0"/>
            </a:br>
            <a:r>
              <a:rPr lang="en-US" baseline="30000" dirty="0"/>
              <a:t>10</a:t>
            </a:r>
            <a:r>
              <a:rPr lang="en-US" dirty="0"/>
              <a:t> As we were staying there for some days, a prophet named </a:t>
            </a:r>
            <a:r>
              <a:rPr lang="en-US" dirty="0" err="1"/>
              <a:t>Agabus</a:t>
            </a:r>
            <a:r>
              <a:rPr lang="en-US" dirty="0"/>
              <a:t> came down from Judea.</a:t>
            </a:r>
          </a:p>
        </p:txBody>
      </p:sp>
      <p:sp>
        <p:nvSpPr>
          <p:cNvPr id="3" name="Text Placeholder 2"/>
          <p:cNvSpPr>
            <a:spLocks noGrp="1"/>
          </p:cNvSpPr>
          <p:nvPr>
            <p:ph type="body" sz="quarter" idx="11"/>
          </p:nvPr>
        </p:nvSpPr>
        <p:spPr/>
        <p:txBody>
          <a:bodyPr/>
          <a:lstStyle/>
          <a:p>
            <a:r>
              <a:rPr lang="en-US" dirty="0"/>
              <a:t>- Acts 21:9-10</a:t>
            </a:r>
          </a:p>
        </p:txBody>
      </p:sp>
    </p:spTree>
    <p:extLst>
      <p:ext uri="{BB962C8B-B14F-4D97-AF65-F5344CB8AC3E}">
        <p14:creationId xmlns:p14="http://schemas.microsoft.com/office/powerpoint/2010/main" val="1253823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9F83F7-99CB-4E39-BFFC-F16C73A03515}"/>
              </a:ext>
            </a:extLst>
          </p:cNvPr>
          <p:cNvPicPr>
            <a:picLocks noChangeAspect="1"/>
          </p:cNvPicPr>
          <p:nvPr/>
        </p:nvPicPr>
        <p:blipFill>
          <a:blip r:embed="rId2"/>
          <a:stretch>
            <a:fillRect/>
          </a:stretch>
        </p:blipFill>
        <p:spPr>
          <a:xfrm>
            <a:off x="683394" y="567891"/>
            <a:ext cx="10799545" cy="5669279"/>
          </a:xfrm>
          <a:prstGeom prst="rect">
            <a:avLst/>
          </a:prstGeom>
        </p:spPr>
      </p:pic>
    </p:spTree>
    <p:extLst>
      <p:ext uri="{BB962C8B-B14F-4D97-AF65-F5344CB8AC3E}">
        <p14:creationId xmlns:p14="http://schemas.microsoft.com/office/powerpoint/2010/main" val="36682030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11 </a:t>
            </a:r>
            <a:r>
              <a:rPr lang="en-US" dirty="0"/>
              <a:t>And coming to us, he took Paul’s belt and bound his own feet and hands, and said, “This is what the Holy Spirit says: ‘In this way the Jews at Jerusalem will bind the man who owns this belt and deliver him into the hands of the Gentiles.’” </a:t>
            </a:r>
            <a:r>
              <a:rPr lang="en-US" baseline="30000" dirty="0"/>
              <a:t>12</a:t>
            </a:r>
            <a:r>
              <a:rPr lang="en-US" dirty="0"/>
              <a:t> When we had heard this, we as well as the local residents began begging him not to go up to Jerusalem.</a:t>
            </a:r>
          </a:p>
        </p:txBody>
      </p:sp>
      <p:sp>
        <p:nvSpPr>
          <p:cNvPr id="3" name="Text Placeholder 2"/>
          <p:cNvSpPr>
            <a:spLocks noGrp="1"/>
          </p:cNvSpPr>
          <p:nvPr>
            <p:ph type="body" sz="quarter" idx="11"/>
          </p:nvPr>
        </p:nvSpPr>
        <p:spPr/>
        <p:txBody>
          <a:bodyPr/>
          <a:lstStyle/>
          <a:p>
            <a:r>
              <a:rPr lang="en-US" dirty="0"/>
              <a:t>- Acts 21:11-12</a:t>
            </a:r>
          </a:p>
        </p:txBody>
      </p:sp>
    </p:spTree>
    <p:extLst>
      <p:ext uri="{BB962C8B-B14F-4D97-AF65-F5344CB8AC3E}">
        <p14:creationId xmlns:p14="http://schemas.microsoft.com/office/powerpoint/2010/main" val="11506978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13</a:t>
            </a:r>
            <a:r>
              <a:rPr lang="en-US" dirty="0"/>
              <a:t> Then Paul answered, “What are you doing, weeping and breaking my heart? For I am ready not only to be bound, but even to die at Jerusalem for the name of the Lord Jesus.” </a:t>
            </a:r>
            <a:r>
              <a:rPr lang="en-US" baseline="30000" dirty="0"/>
              <a:t>14</a:t>
            </a:r>
            <a:r>
              <a:rPr lang="en-US" dirty="0"/>
              <a:t> And since he would not be persuaded, we fell silent, remarking, “The will of the Lord be done!”</a:t>
            </a:r>
          </a:p>
        </p:txBody>
      </p:sp>
      <p:sp>
        <p:nvSpPr>
          <p:cNvPr id="3" name="Text Placeholder 2"/>
          <p:cNvSpPr>
            <a:spLocks noGrp="1"/>
          </p:cNvSpPr>
          <p:nvPr>
            <p:ph type="body" sz="quarter" idx="11"/>
          </p:nvPr>
        </p:nvSpPr>
        <p:spPr/>
        <p:txBody>
          <a:bodyPr/>
          <a:lstStyle/>
          <a:p>
            <a:r>
              <a:rPr lang="en-US" dirty="0"/>
              <a:t>- Acts 21:13-14</a:t>
            </a:r>
          </a:p>
        </p:txBody>
      </p:sp>
    </p:spTree>
    <p:extLst>
      <p:ext uri="{BB962C8B-B14F-4D97-AF65-F5344CB8AC3E}">
        <p14:creationId xmlns:p14="http://schemas.microsoft.com/office/powerpoint/2010/main" val="88490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10 - 14</a:t>
            </a:r>
          </a:p>
          <a:p>
            <a:r>
              <a:rPr lang="en-US" sz="3600" dirty="0"/>
              <a:t>Agabus was the same prophet who went from Jerusalem to Antioch, and announced the famine which caused the mission of Paul and Barnabas into Judea with a contribution for the poor. It was a singular coincidence that the same man should now meet him, after the lapse of so many years, when entering Judea on a similar mission, and warn him of his own personal danger. The dramatic manner in which his prophesy was delivered gave Paul a more distinct conception of the afflictions which awaited him. If his traveling companions had hitherto been silent when brethren were entreating him to desist from the journey, as is implied in the narrative, their courage now failed them, and they joined in the entreaties of the brethren in </a:t>
            </a:r>
            <a:r>
              <a:rPr lang="en-US" sz="3600" dirty="0" err="1"/>
              <a:t>Cæsarea</a:t>
            </a:r>
            <a:r>
              <a:rPr lang="en-US" sz="3600" dirty="0"/>
              <a:t>. The fearfulness of his prospects was a sufficient trial to his own courage, when he enjoyed at least the silent sympathy of his chosen companions; but when they deserted him, and threw the weight of their influence upon the weight already too heavy for him, the effect was crushing to his heart, though the steadfastness of his purpose was not shaken. The duty imposed upon him by the fearful condition of the Church at large was paramount to all personal considerations, and he felt willing to be bound and to die in his efforts to maintain the honor of the name of  the Lord Jesus by preserving the unity of his body. Upon this declaration of his sublime self-devotion, the brethren felt unable to offer another objection, and gave expression to their reluctant resignation by the remark, “The will of the Lord be done.”</a:t>
            </a:r>
          </a:p>
          <a:p>
            <a:pPr lvl="1"/>
            <a:r>
              <a:rPr lang="en-US" b="0" dirty="0"/>
              <a:t>McGarvey, J. W. (1872). </a:t>
            </a:r>
            <a:r>
              <a:rPr lang="en-US" b="0" i="1" u="sng" dirty="0">
                <a:hlinkClick r:id="rId2"/>
              </a:rPr>
              <a:t>A commentary on Acts of Apostles</a:t>
            </a:r>
            <a:r>
              <a:rPr lang="en-US" b="0" dirty="0">
                <a:hlinkClick r:id="rId2"/>
              </a:rPr>
              <a:t> (p. 257).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110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dirty="0"/>
              <a:t>Thus far we have omitted special mention of one custom, because its importance demands for it a separate consideration. We refer to sacrifices.  It is evident, from the transaction before us, as observed above, that James and the brethren in Jerusalem regarded the offering of sacrifices as at least innocent; for they approved the course of the four Nazarites, and urged Paul to join with them in the service, though it required them to offer sacrifices, and even </a:t>
            </a:r>
            <a:r>
              <a:rPr lang="en-US" i="1" dirty="0"/>
              <a:t>sin-offerings. They could not, indeed, very well avoid this opinion, since they admitted the continued authority of the Mosaic law. Though disagreeing with them as to the ground of their opinion, as in reference to the other customs, Paul evidently admitted the opinion itself, for he adopted their advice, and paid the expense of the sacrifices which the four Nazarites offered.</a:t>
            </a:r>
          </a:p>
          <a:p>
            <a:pPr lvl="1"/>
            <a:r>
              <a:rPr lang="en-US" b="0" dirty="0"/>
              <a:t>McGarvey, J. W. (1872). </a:t>
            </a:r>
            <a:r>
              <a:rPr lang="en-US" b="0" i="1" u="sng" dirty="0">
                <a:hlinkClick r:id="rId2"/>
              </a:rPr>
              <a:t>A commentary on Acts of Apostles</a:t>
            </a:r>
            <a:r>
              <a:rPr lang="en-US" b="0" dirty="0">
                <a:hlinkClick r:id="rId2"/>
              </a:rPr>
              <a:t> (p. 259).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3457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dirty="0"/>
              <a:t>Nazarites had no purification to perform except when they became </a:t>
            </a:r>
            <a:r>
              <a:rPr lang="en-US" i="1" dirty="0"/>
              <a:t>unclean during their vow; and there was no period of seven days connected with their vow, except in the instance just mentioned. In this instance, as the head was to be sheared on the seventh day, and the offerings presented on the eighth, there were just seven whole days employed. Paul’s part was to give notice to the priest of the beginning of these days, and to pay the expenses of the offerings; but he had to purify himself before he went in for this purpose.</a:t>
            </a:r>
          </a:p>
          <a:p>
            <a:pPr lvl="1"/>
            <a:r>
              <a:rPr lang="en-US" b="0" dirty="0"/>
              <a:t>McGarvey, J. W. (1872). </a:t>
            </a:r>
            <a:r>
              <a:rPr lang="en-US" b="0" i="1" u="sng" dirty="0">
                <a:hlinkClick r:id="rId2"/>
              </a:rPr>
              <a:t>A commentary on Acts of Apostles</a:t>
            </a:r>
            <a:r>
              <a:rPr lang="en-US" b="0" dirty="0">
                <a:hlinkClick r:id="rId2"/>
              </a:rPr>
              <a:t> (pp. 261–262).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558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sz="3600" dirty="0"/>
              <a:t>Peter finally discovered that he was wrong in that matter, and Paul at length discovered that he was wrong, in his connection with the offerings of these Nazarites. Some years later, the whole question concerning the Aaronic priesthood and animal sacrifices was thrust more distinctly upon his mind, and the Holy Spirit made to him a more distinct revelation of the truth upon the subject, and caused him to develop it to the Churches, in Ephesians, Colossians, and especially in Hebrews. In the last-named Epistle, written during his imprisonment in Rome, he exhibited the utter inefficiency of animal sacrifices; the sacrifice of Christ, once for all, the only sufficient sin-offering; and the abrogation of the Aaronic priesthood by that of Christ, who was now the only high priest and mediator between God and man. After these developments, he could not, for any earthly consideration, have repeated the transaction with the Nazarites; for it would have been to insult the great High Priest over the house of God, by presenting, before a human priest, an offering which could not take away sin, and which would proclaim the insufficiency of the blood of the atonement. We conclude, therefore, that the procedure described in the text was inconsistent with the truth as finally developed by the apostles, but not with so much of it as was then understood by Paul. This conclusion presents but another proof that the Holy Spirit, in leading the apostles “into the truth,” did so by a gradual development running through a series of years.</a:t>
            </a:r>
          </a:p>
          <a:p>
            <a:pPr lvl="1"/>
            <a:r>
              <a:rPr lang="en-US" b="0" dirty="0"/>
              <a:t>McGarvey, J. W. (1872). </a:t>
            </a:r>
            <a:r>
              <a:rPr lang="en-US" b="0" i="1" u="sng" dirty="0">
                <a:hlinkClick r:id="rId2"/>
              </a:rPr>
              <a:t>A commentary on Acts of Apostles</a:t>
            </a:r>
            <a:r>
              <a:rPr lang="en-US" b="0" dirty="0">
                <a:hlinkClick r:id="rId2"/>
              </a:rPr>
              <a:t> (p. 260).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39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3048000" y="2819400"/>
            <a:ext cx="5334000" cy="609600"/>
          </a:xfrm>
          <a:ln>
            <a:solidFill>
              <a:schemeClr val="accent1"/>
            </a:solidFill>
          </a:ln>
        </p:spPr>
        <p:txBody>
          <a:bodyPr/>
          <a:lstStyle/>
          <a:p>
            <a:r>
              <a:rPr lang="en-US" b="1">
                <a:solidFill>
                  <a:srgbClr val="FFFF99"/>
                </a:solidFill>
                <a:effectLst>
                  <a:outerShdw blurRad="38100" dist="38100" dir="2700000" algn="tl">
                    <a:srgbClr val="C0C0C0"/>
                  </a:outerShdw>
                </a:effectLst>
              </a:rPr>
              <a:t>Did Judaizers Win?</a:t>
            </a:r>
            <a:r>
              <a:rPr lang="en-US"/>
              <a:t> </a:t>
            </a:r>
          </a:p>
        </p:txBody>
      </p:sp>
      <p:sp>
        <p:nvSpPr>
          <p:cNvPr id="130051" name="Rectangle 3"/>
          <p:cNvSpPr>
            <a:spLocks noGrp="1" noChangeArrowheads="1"/>
          </p:cNvSpPr>
          <p:nvPr>
            <p:ph type="subTitle" idx="1"/>
          </p:nvPr>
        </p:nvSpPr>
        <p:spPr/>
        <p:txBody>
          <a:bodyPr/>
          <a:lstStyle/>
          <a:p>
            <a:r>
              <a:rPr lang="en-US" dirty="0">
                <a:solidFill>
                  <a:srgbClr val="CCCC00"/>
                </a:solidFill>
                <a:effectLst>
                  <a:outerShdw blurRad="38100" dist="38100" dir="2700000" algn="tl">
                    <a:srgbClr val="C0C0C0"/>
                  </a:outerShdw>
                </a:effectLst>
              </a:rPr>
              <a:t>MOSES SEATS</a:t>
            </a:r>
          </a:p>
          <a:p>
            <a:r>
              <a:rPr lang="en-US" dirty="0">
                <a:solidFill>
                  <a:srgbClr val="CCCC00"/>
                </a:solidFill>
                <a:effectLst>
                  <a:outerShdw blurRad="38100" dist="38100" dir="2700000" algn="tl">
                    <a:srgbClr val="C0C0C0"/>
                  </a:outerShdw>
                </a:effectLst>
              </a:rPr>
              <a:t> - &amp; -</a:t>
            </a:r>
          </a:p>
          <a:p>
            <a:r>
              <a:rPr lang="en-US" i="1" dirty="0" err="1">
                <a:solidFill>
                  <a:srgbClr val="CCCC00"/>
                </a:solidFill>
                <a:effectLst>
                  <a:outerShdw blurRad="38100" dist="38100" dir="2700000" algn="tl">
                    <a:srgbClr val="C0C0C0"/>
                  </a:outerShdw>
                </a:effectLst>
              </a:rPr>
              <a:t>Sedia</a:t>
            </a:r>
            <a:r>
              <a:rPr lang="en-US" i="1" dirty="0">
                <a:solidFill>
                  <a:srgbClr val="CCCC00"/>
                </a:solidFill>
                <a:effectLst>
                  <a:outerShdw blurRad="38100" dist="38100" dir="2700000" algn="tl">
                    <a:srgbClr val="C0C0C0"/>
                  </a:outerShdw>
                </a:effectLst>
              </a:rPr>
              <a:t> </a:t>
            </a:r>
            <a:r>
              <a:rPr lang="en-US" i="1" dirty="0" err="1">
                <a:solidFill>
                  <a:srgbClr val="CCCC00"/>
                </a:solidFill>
                <a:effectLst>
                  <a:outerShdw blurRad="38100" dist="38100" dir="2700000" algn="tl">
                    <a:srgbClr val="C0C0C0"/>
                  </a:outerShdw>
                </a:effectLst>
              </a:rPr>
              <a:t>Gestatoria</a:t>
            </a:r>
            <a:r>
              <a:rPr lang="en-US" i="1" dirty="0">
                <a:solidFill>
                  <a:srgbClr val="CCCC00"/>
                </a:solidFill>
                <a:effectLst>
                  <a:outerShdw blurRad="38100" dist="38100" dir="2700000" algn="tl">
                    <a:srgbClr val="C0C0C0"/>
                  </a:outerShdw>
                </a:effectLst>
              </a:rPr>
              <a:t> </a:t>
            </a:r>
          </a:p>
        </p:txBody>
      </p:sp>
      <p:sp>
        <p:nvSpPr>
          <p:cNvPr id="130053"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Special Days – Passover Continued  With Judaizers -Celebrated Instead With Christ As The Passover Lamb – This Developed Into Easter – Then This Judaizing Accommodation As Precedent For Later Pagan Accommodation With Religious Holidays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sz="3400" dirty="0"/>
              <a:t>Then came in the necessity for the destruction of their temple &amp; city, so that     it should be impossible for them to longer offer sacrifices which had been superseded. </a:t>
            </a:r>
            <a:r>
              <a:rPr lang="en-US" sz="3400" dirty="0">
                <a:solidFill>
                  <a:srgbClr val="C00000"/>
                </a:solidFill>
              </a:rPr>
              <a:t>The destruction of the temple was not the </a:t>
            </a:r>
            <a:r>
              <a:rPr lang="en-US" sz="3400" i="1" dirty="0">
                <a:solidFill>
                  <a:srgbClr val="C00000"/>
                </a:solidFill>
              </a:rPr>
              <a:t>legal termination of the Mosaic ritual; for it ceased to be legal with the death of Christ; but this brought to an end its illegal continuance.</a:t>
            </a:r>
          </a:p>
          <a:p>
            <a:r>
              <a:rPr lang="en-US" sz="3400" dirty="0"/>
              <a:t>He had certainly taught the Jews that they were no longer </a:t>
            </a:r>
            <a:r>
              <a:rPr lang="en-US" sz="3400" i="1" dirty="0"/>
              <a:t>under the law,        and that “the customs” were no longer binding, and this was, in one sense, “apostasy from Moses.” But he had not, as he was charged, taught them to abandon the customs; for he had insisted that they were innocent; and, in reference to circumcision, he had given no ground of offense whatever. Hence the charge, as understood by those who preferred it, was false; and it was with the utmost propriety that Paul consented to disabuse their minds, though the means he adopted for that purpose was improper.</a:t>
            </a:r>
          </a:p>
          <a:p>
            <a:pPr lvl="1"/>
            <a:r>
              <a:rPr lang="en-US" b="0" dirty="0"/>
              <a:t>McGarvey, J. W. (1872). </a:t>
            </a:r>
            <a:r>
              <a:rPr lang="en-US" b="0" i="1" u="sng" dirty="0">
                <a:hlinkClick r:id="rId2"/>
              </a:rPr>
              <a:t>A commentary on Acts of Apostles</a:t>
            </a:r>
            <a:r>
              <a:rPr lang="en-US" b="0" dirty="0">
                <a:hlinkClick r:id="rId2"/>
              </a:rPr>
              <a:t> (p. 261).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931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543013-22FA-4046-BBB2-7A90A94ED64D}"/>
              </a:ext>
            </a:extLst>
          </p:cNvPr>
          <p:cNvSpPr txBox="1"/>
          <p:nvPr/>
        </p:nvSpPr>
        <p:spPr>
          <a:xfrm>
            <a:off x="173255" y="250257"/>
            <a:ext cx="11916075" cy="6606232"/>
          </a:xfrm>
          <a:prstGeom prst="rect">
            <a:avLst/>
          </a:prstGeom>
          <a:noFill/>
        </p:spPr>
        <p:txBody>
          <a:bodyPr wrap="square">
            <a:spAutoFit/>
          </a:bodyPr>
          <a:lstStyle/>
          <a:p>
            <a:pPr marL="0" marR="0">
              <a:lnSpc>
                <a:spcPct val="107000"/>
              </a:lnSpc>
              <a:spcBef>
                <a:spcPts val="0"/>
              </a:spcBef>
              <a:spcAft>
                <a:spcPts val="800"/>
              </a:spcAft>
            </a:pPr>
            <a:r>
              <a:rPr lang="en-US" sz="1600" b="1" dirty="0">
                <a:effectLst/>
                <a:latin typeface="Colonna MT" panose="04020805060202030203" pitchFamily="82" charset="0"/>
                <a:ea typeface="Calibri" panose="020F0502020204030204" pitchFamily="34" charset="0"/>
                <a:cs typeface="Times New Roman" panose="02020603050405020304" pitchFamily="18" charset="0"/>
              </a:rPr>
              <a:t>The Root Problem Here Is That The Judaizing Christians &amp; Even </a:t>
            </a:r>
            <a:r>
              <a:rPr lang="en-US" sz="1600" b="1" dirty="0">
                <a:latin typeface="Colonna MT" panose="04020805060202030203" pitchFamily="82" charset="0"/>
                <a:ea typeface="Calibri" panose="020F0502020204030204" pitchFamily="34" charset="0"/>
                <a:cs typeface="Times New Roman" panose="02020603050405020304" pitchFamily="18" charset="0"/>
              </a:rPr>
              <a:t>The Inspired Apostles </a:t>
            </a:r>
            <a:r>
              <a:rPr lang="en-US" sz="1600" b="1" dirty="0">
                <a:effectLst/>
                <a:latin typeface="Colonna MT" panose="04020805060202030203" pitchFamily="82" charset="0"/>
                <a:ea typeface="Calibri" panose="020F0502020204030204" pitchFamily="34" charset="0"/>
                <a:cs typeface="Times New Roman" panose="02020603050405020304" pitchFamily="18" charset="0"/>
              </a:rPr>
              <a:t>Has But Incomplete Understanding of Matthew 24. </a:t>
            </a:r>
            <a:r>
              <a:rPr lang="en-US" sz="1400" dirty="0">
                <a:effectLst/>
                <a:latin typeface="Colonna MT" panose="04020805060202030203" pitchFamily="82" charset="0"/>
                <a:ea typeface="Calibri" panose="020F0502020204030204" pitchFamily="34" charset="0"/>
                <a:cs typeface="Times New Roman" panose="02020603050405020304" pitchFamily="18" charset="0"/>
              </a:rPr>
              <a:t>The </a:t>
            </a:r>
            <a:r>
              <a:rPr lang="en-US" sz="1400" i="1" dirty="0">
                <a:effectLst/>
                <a:latin typeface="Colonna MT" panose="04020805060202030203" pitchFamily="82" charset="0"/>
                <a:ea typeface="Calibri" panose="020F0502020204030204" pitchFamily="34" charset="0"/>
                <a:cs typeface="Times New Roman" panose="02020603050405020304" pitchFamily="18" charset="0"/>
              </a:rPr>
              <a:t>Olivet Discourse</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questions – one of the destruction of the temple along with the city of Jerusalem - and the other as regards the end of the world. The fact that Christ gave</a:t>
            </a:r>
            <a:r>
              <a:rPr lang="en-US" sz="1400" b="1" dirty="0">
                <a:effectLst/>
                <a:latin typeface="Colonna MT" panose="04020805060202030203" pitchFamily="82" charset="0"/>
                <a:ea typeface="Calibri" panose="020F0502020204030204" pitchFamily="34" charset="0"/>
                <a:cs typeface="Times New Roman" panose="02020603050405020304" pitchFamily="18" charset="0"/>
              </a:rPr>
              <a:t> </a:t>
            </a:r>
            <a:r>
              <a:rPr lang="en-US" sz="1400" dirty="0">
                <a:effectLst/>
                <a:latin typeface="Colonna MT" panose="04020805060202030203" pitchFamily="82" charset="0"/>
                <a:ea typeface="Calibri" panose="020F0502020204030204" pitchFamily="34" charset="0"/>
                <a:cs typeface="Times New Roman" panose="02020603050405020304" pitchFamily="18" charset="0"/>
              </a:rPr>
              <a:t>His</a:t>
            </a:r>
            <a:r>
              <a:rPr lang="en-US" sz="1400" b="1" dirty="0">
                <a:effectLst/>
                <a:latin typeface="Colonna MT" panose="04020805060202030203" pitchFamily="82" charset="0"/>
                <a:ea typeface="Calibri" panose="020F0502020204030204" pitchFamily="34" charset="0"/>
                <a:cs typeface="Times New Roman" panose="02020603050405020304" pitchFamily="18" charset="0"/>
              </a:rPr>
              <a:t> </a:t>
            </a:r>
            <a:r>
              <a:rPr lang="en-US" sz="1400" dirty="0">
                <a:effectLst/>
                <a:latin typeface="Colonna MT" panose="04020805060202030203" pitchFamily="82" charset="0"/>
                <a:ea typeface="Calibri" panose="020F0502020204030204" pitchFamily="34" charset="0"/>
                <a:cs typeface="Times New Roman" panose="02020603050405020304" pitchFamily="18" charset="0"/>
              </a:rPr>
              <a:t>answer in two-part – the pivotal passage at Matthew 24: 35 – is of greatest illumination to our subject today.</a:t>
            </a:r>
            <a:r>
              <a:rPr lang="en-US" sz="1400" b="1" dirty="0">
                <a:effectLst/>
                <a:latin typeface="Colonna MT" panose="04020805060202030203" pitchFamily="82" charset="0"/>
                <a:ea typeface="Calibri" panose="020F0502020204030204" pitchFamily="34" charset="0"/>
                <a:cs typeface="Times New Roman" panose="02020603050405020304" pitchFamily="18" charset="0"/>
              </a:rPr>
              <a:t> </a:t>
            </a:r>
            <a:r>
              <a:rPr lang="en-US" sz="1400" dirty="0">
                <a:effectLst/>
                <a:latin typeface="Colonna MT" panose="04020805060202030203" pitchFamily="82" charset="0"/>
                <a:ea typeface="Calibri" panose="020F0502020204030204" pitchFamily="34" charset="0"/>
                <a:cs typeface="Times New Roman" panose="02020603050405020304" pitchFamily="18" charset="0"/>
              </a:rPr>
              <a:t>If we consider that Matthew 24: 3 – 34 parallels the events described in Revelation 20: 1, 2 to the End of that Age &amp; Matthew 24: 35 – Matthew 25: 13 parallel events afterwards and until the End of Satan’s Story or End of the World  - we can then observe the following contrasts: </a:t>
            </a:r>
            <a:r>
              <a:rPr lang="en-US" sz="1400" u="sng" dirty="0">
                <a:effectLst/>
                <a:latin typeface="Colonna MT" panose="04020805060202030203" pitchFamily="82"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lang="en-US" sz="1400" i="1" u="sng" dirty="0">
                <a:effectLst/>
                <a:latin typeface="Colonna MT" panose="04020805060202030203" pitchFamily="82" charset="0"/>
                <a:ea typeface="Calibri" panose="020F0502020204030204" pitchFamily="34" charset="0"/>
                <a:cs typeface="Times New Roman" panose="02020603050405020304" pitchFamily="18" charset="0"/>
              </a:rPr>
              <a:t>Signs Versus Suddenness</a:t>
            </a:r>
            <a:r>
              <a:rPr lang="en-US" sz="1400" u="sng" dirty="0">
                <a:effectLst/>
                <a:latin typeface="Colonna MT" panose="04020805060202030203" pitchFamily="82" charset="0"/>
                <a:ea typeface="Calibri" panose="020F0502020204030204" pitchFamily="34" charset="0"/>
                <a:cs typeface="Times New Roman" panose="02020603050405020304" pitchFamily="18" charset="0"/>
              </a:rPr>
              <a:t>.</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400" u="sng" dirty="0">
                <a:effectLst/>
                <a:latin typeface="Colonna MT" panose="04020805060202030203" pitchFamily="82" charset="0"/>
                <a:ea typeface="Calibri" panose="020F0502020204030204" pitchFamily="34" charset="0"/>
                <a:cs typeface="Times New Roman" panose="02020603050405020304" pitchFamily="18" charset="0"/>
              </a:rPr>
              <a:t>Signs Versus Suddenness</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Brother Larry Ray </a:t>
            </a:r>
            <a:r>
              <a:rPr lang="en-US" sz="1400" dirty="0" err="1">
                <a:effectLst/>
                <a:latin typeface="Colonna MT" panose="04020805060202030203" pitchFamily="82" charset="0"/>
                <a:ea typeface="Calibri" panose="020F0502020204030204" pitchFamily="34" charset="0"/>
                <a:cs typeface="Times New Roman" panose="02020603050405020304" pitchFamily="18" charset="0"/>
              </a:rPr>
              <a:t>Hafley</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lang="en-US" sz="1400" dirty="0" err="1">
                <a:effectLst/>
                <a:latin typeface="Colonna MT" panose="04020805060202030203" pitchFamily="82" charset="0"/>
                <a:ea typeface="Calibri" panose="020F0502020204030204" pitchFamily="34" charset="0"/>
                <a:cs typeface="Times New Roman" panose="02020603050405020304" pitchFamily="18" charset="0"/>
              </a:rPr>
              <a:t>knoweth</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no man, no, not the angels of heaven, but My Father Only’ (Matthew 24: 33, 36).  </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lang="en-US" sz="1400" baseline="30000" dirty="0">
                <a:effectLst/>
                <a:latin typeface="Colonna MT" panose="04020805060202030203" pitchFamily="82" charset="0"/>
                <a:ea typeface="Calibri" panose="020F0502020204030204" pitchFamily="34" charset="0"/>
                <a:cs typeface="Times New Roman" panose="02020603050405020304" pitchFamily="18" charset="0"/>
              </a:rPr>
              <a:t>st</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Thessalonians 5: 2 – 4; 2</a:t>
            </a:r>
            <a:r>
              <a:rPr lang="en-US" sz="1400" baseline="30000" dirty="0">
                <a:effectLst/>
                <a:latin typeface="Colonna MT" panose="04020805060202030203" pitchFamily="82" charset="0"/>
                <a:ea typeface="Calibri" panose="020F0502020204030204" pitchFamily="34" charset="0"/>
                <a:cs typeface="Times New Roman" panose="02020603050405020304" pitchFamily="18" charset="0"/>
              </a:rPr>
              <a:t>nd</a:t>
            </a:r>
            <a:r>
              <a:rPr lang="en-US" sz="1400" dirty="0">
                <a:effectLst/>
                <a:latin typeface="Colonna MT" panose="04020805060202030203" pitchFamily="82" charset="0"/>
                <a:ea typeface="Calibri" panose="020F0502020204030204" pitchFamily="34" charset="0"/>
                <a:cs typeface="Times New Roman" panose="02020603050405020304" pitchFamily="18" charset="0"/>
              </a:rPr>
              <a:t> Peter 3; 10).</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(Matthew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Finally, Matthew 25 supplements Matthew 24: 36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 – 51). </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 </a:t>
            </a:r>
            <a:r>
              <a:rPr lang="en-US" sz="1200" dirty="0">
                <a:effectLst/>
                <a:latin typeface="Colonna MT" panose="04020805060202030203" pitchFamily="82" charset="0"/>
                <a:ea typeface="Calibri" panose="020F0502020204030204" pitchFamily="34" charset="0"/>
                <a:cs typeface="Times New Roman" panose="02020603050405020304" pitchFamily="18" charset="0"/>
              </a:rPr>
              <a:t>– David Burris </a:t>
            </a:r>
            <a:r>
              <a:rPr lang="en-US" sz="1200" i="1" dirty="0">
                <a:effectLst/>
                <a:latin typeface="Colonna MT" panose="04020805060202030203" pitchFamily="82" charset="0"/>
                <a:ea typeface="Calibri" panose="020F0502020204030204" pitchFamily="34" charset="0"/>
                <a:cs typeface="Times New Roman" panose="02020603050405020304" pitchFamily="18" charset="0"/>
              </a:rPr>
              <a:t>Satan Bounded </a:t>
            </a:r>
            <a:r>
              <a:rPr lang="en-US" sz="1200" dirty="0">
                <a:effectLst/>
                <a:latin typeface="Colonna MT" panose="04020805060202030203" pitchFamily="82" charset="0"/>
                <a:ea typeface="Calibri" panose="020F0502020204030204" pitchFamily="34" charset="0"/>
                <a:cs typeface="Times New Roman" panose="02020603050405020304" pitchFamily="18" charset="0"/>
              </a:rPr>
              <a:t>Article This Same Site</a:t>
            </a:r>
          </a:p>
          <a:p>
            <a:pPr marL="0" marR="0">
              <a:lnSpc>
                <a:spcPct val="107000"/>
              </a:lnSpc>
              <a:spcBef>
                <a:spcPts val="0"/>
              </a:spcBef>
              <a:spcAft>
                <a:spcPts val="800"/>
              </a:spcAft>
            </a:pPr>
            <a:r>
              <a:rPr lang="en-US" sz="1400" dirty="0">
                <a:effectLst/>
                <a:latin typeface="Colonna MT" panose="04020805060202030203" pitchFamily="82"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7945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5">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74306" name="Rectangle 2"/>
          <p:cNvSpPr>
            <a:spLocks noGrp="1" noChangeArrowheads="1"/>
          </p:cNvSpPr>
          <p:nvPr>
            <p:ph type="title"/>
          </p:nvPr>
        </p:nvSpPr>
        <p:spPr/>
        <p:txBody>
          <a:bodyPr/>
          <a:lstStyle/>
          <a:p>
            <a:endParaRPr lang="en-US"/>
          </a:p>
        </p:txBody>
      </p:sp>
      <p:pic>
        <p:nvPicPr>
          <p:cNvPr id="5474307" name="Picture 3" descr="C:\Documents and Settings\Owner\My Documents\Educational Illustrations\Josephus.jpg"/>
          <p:cNvPicPr>
            <a:picLocks noChangeAspect="1" noChangeArrowheads="1"/>
          </p:cNvPicPr>
          <p:nvPr/>
        </p:nvPicPr>
        <p:blipFill>
          <a:blip r:embed="rId4" cstate="print"/>
          <a:srcRect/>
          <a:stretch>
            <a:fillRect/>
          </a:stretch>
        </p:blipFill>
        <p:spPr bwMode="auto">
          <a:xfrm>
            <a:off x="0" y="1"/>
            <a:ext cx="2464067" cy="685641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74307"/>
                                        </p:tgtEl>
                                        <p:attrNameLst>
                                          <p:attrName>style.visibility</p:attrName>
                                        </p:attrNameLst>
                                      </p:cBhvr>
                                      <p:to>
                                        <p:strVal val="visible"/>
                                      </p:to>
                                    </p:set>
                                    <p:anim calcmode="lin" valueType="num">
                                      <p:cBhvr>
                                        <p:cTn id="7" dur="500" fill="hold"/>
                                        <p:tgtEl>
                                          <p:spTgt spid="5474307"/>
                                        </p:tgtEl>
                                        <p:attrNameLst>
                                          <p:attrName>ppt_w</p:attrName>
                                        </p:attrNameLst>
                                      </p:cBhvr>
                                      <p:tavLst>
                                        <p:tav tm="0">
                                          <p:val>
                                            <p:fltVal val="0"/>
                                          </p:val>
                                        </p:tav>
                                        <p:tav tm="100000">
                                          <p:val>
                                            <p:strVal val="#ppt_w"/>
                                          </p:val>
                                        </p:tav>
                                      </p:tavLst>
                                    </p:anim>
                                    <p:anim calcmode="lin" valueType="num">
                                      <p:cBhvr>
                                        <p:cTn id="8" dur="500" fill="hold"/>
                                        <p:tgtEl>
                                          <p:spTgt spid="5474307"/>
                                        </p:tgtEl>
                                        <p:attrNameLst>
                                          <p:attrName>ppt_h</p:attrName>
                                        </p:attrNameLst>
                                      </p:cBhvr>
                                      <p:tavLst>
                                        <p:tav tm="0">
                                          <p:val>
                                            <p:fltVal val="0"/>
                                          </p:val>
                                        </p:tav>
                                        <p:tav tm="100000">
                                          <p:val>
                                            <p:strVal val="#ppt_h"/>
                                          </p:val>
                                        </p:tav>
                                      </p:tavLst>
                                    </p:anim>
                                    <p:anim calcmode="lin" valueType="num">
                                      <p:cBhvr>
                                        <p:cTn id="9" dur="500" fill="hold"/>
                                        <p:tgtEl>
                                          <p:spTgt spid="5474307"/>
                                        </p:tgtEl>
                                        <p:attrNameLst>
                                          <p:attrName>ppt_x</p:attrName>
                                        </p:attrNameLst>
                                      </p:cBhvr>
                                      <p:tavLst>
                                        <p:tav tm="0">
                                          <p:val>
                                            <p:fltVal val="0.5"/>
                                          </p:val>
                                        </p:tav>
                                        <p:tav tm="100000">
                                          <p:val>
                                            <p:strVal val="#ppt_x"/>
                                          </p:val>
                                        </p:tav>
                                      </p:tavLst>
                                    </p:anim>
                                    <p:anim calcmode="lin" valueType="num">
                                      <p:cBhvr>
                                        <p:cTn id="10" dur="500" fill="hold"/>
                                        <p:tgtEl>
                                          <p:spTgt spid="54743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83832"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67377" y="1676400"/>
            <a:ext cx="2916455"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eaLnBrk="0" fontAlgn="base" hangingPunct="0">
              <a:spcBef>
                <a:spcPct val="0"/>
              </a:spcBef>
              <a:spcAft>
                <a:spcPct val="0"/>
              </a:spcAft>
            </a:pPr>
            <a:r>
              <a:rPr lang="en-US" sz="3600" kern="1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pitchFamily="34" charset="-128"/>
              </a:rPr>
              <a:t>jerusalem</a:t>
            </a:r>
            <a:endParaRPr lang="en-US" sz="3600" kern="1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pitchFamily="34" charset="-128"/>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eaLnBrk="0" fontAlgn="base" hangingPunct="0">
              <a:spcBef>
                <a:spcPct val="0"/>
              </a:spcBef>
              <a:spcAft>
                <a:spcPct val="0"/>
              </a:spcAft>
            </a:pPr>
            <a:r>
              <a:rPr lang="en-US" sz="3600" kern="1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pitchFamily="34" charset="-128"/>
              </a:rPr>
              <a:t>TEMPLE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91155-3C45-4486-A35F-70D4DB913C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64886417"/>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1" descr="A Temple in Flames  The Final Battle for Jerusalem and the Destruction of the Second Temple">
            <a:hlinkClick r:id="rId2"/>
            <a:extLst>
              <a:ext uri="{FF2B5EF4-FFF2-40B4-BE49-F238E27FC236}">
                <a16:creationId xmlns:a16="http://schemas.microsoft.com/office/drawing/2014/main" id="{8EF95434-D168-451A-865A-5D31993AAF3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y5vuoX09ry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712269" y="616017"/>
            <a:ext cx="10761044" cy="5515276"/>
          </a:xfrm>
          <a:prstGeom prst="rect">
            <a:avLst/>
          </a:prstGeom>
        </p:spPr>
      </p:pic>
    </p:spTree>
    <p:extLst>
      <p:ext uri="{BB962C8B-B14F-4D97-AF65-F5344CB8AC3E}">
        <p14:creationId xmlns:p14="http://schemas.microsoft.com/office/powerpoint/2010/main" val="4385302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2699-5500-4E91-B313-E17B04851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Tree>
    <p:extLst>
      <p:ext uri="{BB962C8B-B14F-4D97-AF65-F5344CB8AC3E}">
        <p14:creationId xmlns:p14="http://schemas.microsoft.com/office/powerpoint/2010/main" val="1086960383"/>
      </p:ext>
    </p:extLst>
  </p:cSld>
  <p:clrMapOvr>
    <a:masterClrMapping/>
  </p:clrMapOvr>
  <p:transition>
    <p:random/>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74206"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0" y="1676400"/>
            <a:ext cx="2974206"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eaLnBrk="0" fontAlgn="base" hangingPunct="0">
              <a:spcBef>
                <a:spcPct val="0"/>
              </a:spcBef>
              <a:spcAft>
                <a:spcPct val="0"/>
              </a:spcAft>
            </a:pPr>
            <a:r>
              <a:rPr lang="en-US" sz="3600" kern="1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a:rPr>
              <a:t>jerusalem</a:t>
            </a:r>
            <a:endParaRPr lang="en-US" sz="3600" kern="1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eaLnBrk="0" fontAlgn="base" hangingPunct="0">
              <a:spcBef>
                <a:spcPct val="0"/>
              </a:spcBef>
              <a:spcAft>
                <a:spcPct val="0"/>
              </a:spcAft>
            </a:pPr>
            <a:r>
              <a:rPr lang="en-US" sz="3600" kern="1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a:rPr>
              <a:t>OLD TEMPLE</a:t>
            </a:r>
          </a:p>
        </p:txBody>
      </p:sp>
      <p:pic>
        <p:nvPicPr>
          <p:cNvPr id="15058945" name="Picture 1">
            <a:hlinkClick r:id="rId6" action="ppaction://hlinkfile"/>
          </p:cNvPr>
          <p:cNvPicPr>
            <a:picLocks noChangeAspect="1" noChangeArrowheads="1"/>
          </p:cNvPicPr>
          <p:nvPr/>
        </p:nvPicPr>
        <p:blipFill>
          <a:blip r:embed="rId7" cstate="print"/>
          <a:srcRect/>
          <a:stretch>
            <a:fillRect/>
          </a:stretch>
        </p:blipFill>
        <p:spPr bwMode="auto">
          <a:xfrm>
            <a:off x="8839200" y="3886201"/>
            <a:ext cx="3352800" cy="2971800"/>
          </a:xfrm>
          <a:prstGeom prst="rect">
            <a:avLst/>
          </a:prstGeom>
          <a:noFill/>
          <a:ln w="9525">
            <a:noFill/>
            <a:miter lim="800000"/>
            <a:headEnd/>
            <a:tailEnd/>
          </a:ln>
        </p:spPr>
      </p:pic>
      <p:sp>
        <p:nvSpPr>
          <p:cNvPr id="6" name="WordArt 6" descr="White marble">
            <a:hlinkClick r:id="rId8" action="ppaction://hlinkfile"/>
          </p:cNvPr>
          <p:cNvSpPr>
            <a:spLocks noChangeArrowheads="1" noChangeShapeType="1" noTextEdit="1"/>
          </p:cNvSpPr>
          <p:nvPr/>
        </p:nvSpPr>
        <p:spPr bwMode="auto">
          <a:xfrm>
            <a:off x="8839198" y="4038600"/>
            <a:ext cx="3352801"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eaLnBrk="0" fontAlgn="base" hangingPunct="0">
              <a:spcBef>
                <a:spcPct val="0"/>
              </a:spcBef>
              <a:spcAft>
                <a:spcPct val="0"/>
              </a:spcAft>
            </a:pPr>
            <a:r>
              <a:rPr lang="en-US" sz="3600" kern="1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a:hlinkClick r:id="rId8" action="ppaction://hlinkfile"/>
              </a:rPr>
              <a:t>The New Temple </a:t>
            </a:r>
            <a:endParaRPr lang="en-US" sz="3600" kern="1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latin typeface="Arial Black"/>
              <a:ea typeface="ＭＳ Ｐゴシック"/>
            </a:endParaRPr>
          </a:p>
        </p:txBody>
      </p:sp>
      <p:sp>
        <p:nvSpPr>
          <p:cNvPr id="7" name="Action Button: Custom 6">
            <a:hlinkClick r:id="rId10" action="ppaction://hlinkfile" highlightClick="1">
              <a:snd r:embed="rId9" name="click.wav"/>
            </a:hlinkClick>
          </p:cNvPr>
          <p:cNvSpPr/>
          <p:nvPr/>
        </p:nvSpPr>
        <p:spPr bwMode="auto">
          <a:xfrm>
            <a:off x="8382000" y="5181600"/>
            <a:ext cx="685800" cy="685800"/>
          </a:xfrm>
          <a:prstGeom prst="actionButtonBlank">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34" charset="-128"/>
            </a:endParaRPr>
          </a:p>
        </p:txBody>
      </p:sp>
      <p:pic>
        <p:nvPicPr>
          <p:cNvPr id="8" name="Picture 3" descr="C:\Documents and Settings\Owner\My Documents\Educational Illustrations\love_009.gif"/>
          <p:cNvPicPr>
            <a:picLocks noChangeAspect="1" noChangeArrowheads="1" noCrop="1"/>
          </p:cNvPicPr>
          <p:nvPr/>
        </p:nvPicPr>
        <p:blipFill>
          <a:blip r:embed="rId11" cstate="print"/>
          <a:srcRect/>
          <a:stretch>
            <a:fillRect/>
          </a:stretch>
        </p:blipFill>
        <p:spPr bwMode="auto">
          <a:xfrm>
            <a:off x="10286999" y="5257800"/>
            <a:ext cx="685800" cy="685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P spid="6"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7642459" y="2967335"/>
            <a:ext cx="2252313"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8a &gt; 8b</a:t>
            </a:r>
            <a:endParaRPr kumimoji="0" lang="en-US" sz="5400" b="1" i="0" u="none" strike="noStrike" kern="1200" cap="none" spc="0" normalizeH="0" baseline="0" noProof="0" dirty="0">
              <a:ln/>
              <a:solidFill>
                <a:srgbClr val="FDDF8B"/>
              </a:solidFill>
              <a:effectLst/>
              <a:uLnTx/>
              <a:uFillTx/>
              <a:latin typeface="Calibri"/>
              <a:ea typeface="+mn-ea"/>
              <a:cs typeface="+mn-cs"/>
            </a:endParaRP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1568094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312465201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81555567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22849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56481939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7065058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0358332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3449502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1541905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3956570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381179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5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1"/>
            <a:ext cx="10607040" cy="1925053"/>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244906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2942" y="3667225"/>
            <a:ext cx="7260657"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Candara"/>
                <a:ea typeface="+mn-ea"/>
                <a:cs typeface="+mn-cs"/>
              </a:rPr>
              <a:t>Paul’s Third Mission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84" y="1722968"/>
            <a:ext cx="9656233" cy="17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42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18:23 to 21:15</a:t>
            </a:r>
          </a:p>
        </p:txBody>
      </p:sp>
    </p:spTree>
    <p:extLst>
      <p:ext uri="{BB962C8B-B14F-4D97-AF65-F5344CB8AC3E}">
        <p14:creationId xmlns:p14="http://schemas.microsoft.com/office/powerpoint/2010/main" val="1806014278"/>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a:t>
            </a:r>
            <a:r>
              <a:rPr lang="en-US" sz="2800" b="1" dirty="0">
                <a:solidFill>
                  <a:prstClr val="black"/>
                </a:solidFill>
                <a:effectLst>
                  <a:outerShdw blurRad="38100" dist="38100" dir="2700000" algn="tl">
                    <a:srgbClr val="000000">
                      <a:alpha val="43137"/>
                    </a:srgbClr>
                  </a:outerShdw>
                </a:effectLst>
                <a:latin typeface="Calibri"/>
              </a:rPr>
              <a:t>10 + 9, Ephesus Time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Traveling </a:t>
            </a:r>
            <a:r>
              <a:rPr lang="en-US" sz="2800" b="1" dirty="0" err="1">
                <a:solidFill>
                  <a:prstClr val="black"/>
                </a:solidFill>
                <a:effectLst>
                  <a:outerShdw blurRad="38100" dist="38100" dir="2700000" algn="tl">
                    <a:srgbClr val="000000">
                      <a:alpha val="43137"/>
                    </a:srgbClr>
                  </a:outerShdw>
                </a:effectLst>
                <a:latin typeface="Calibri"/>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21</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Confinement Begun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A Mob, Not A Few</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The Council, You See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Felix Listens No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Arrives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Realizes Paul’s Fix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27</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Shipwreck &amp; An Angel From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28 – “The End Of Our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645960" y="1674796"/>
            <a:ext cx="8200712" cy="4023360"/>
            <a:chOff x="8324486" y="-3283936"/>
            <a:chExt cx="70033"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4486" y="-2023551"/>
              <a:ext cx="70033" cy="646908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+ 9 …  Ephesus Time”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48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Nine</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teen</a:t>
              </a:r>
            </a:p>
          </p:txBody>
        </p:sp>
      </p:grpSp>
    </p:spTree>
    <p:extLst>
      <p:ext uri="{BB962C8B-B14F-4D97-AF65-F5344CB8AC3E}">
        <p14:creationId xmlns:p14="http://schemas.microsoft.com/office/powerpoint/2010/main" val="4468406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5" name="TextBox 4"/>
          <p:cNvSpPr txBox="1"/>
          <p:nvPr/>
        </p:nvSpPr>
        <p:spPr>
          <a:xfrm>
            <a:off x="1097280" y="2311400"/>
            <a:ext cx="28448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ndara"/>
                <a:ea typeface="+mn-ea"/>
                <a:cs typeface="+mn-cs"/>
              </a:rPr>
              <a:t>Paul’s second mission ended where it began, in Antioch of Syria.</a:t>
            </a:r>
          </a:p>
        </p:txBody>
      </p:sp>
    </p:spTree>
    <p:extLst>
      <p:ext uri="{BB962C8B-B14F-4D97-AF65-F5344CB8AC3E}">
        <p14:creationId xmlns:p14="http://schemas.microsoft.com/office/powerpoint/2010/main" val="152767383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8" name="TextBox 7"/>
          <p:cNvSpPr txBox="1"/>
          <p:nvPr/>
        </p:nvSpPr>
        <p:spPr>
          <a:xfrm>
            <a:off x="1097280" y="1797130"/>
            <a:ext cx="27432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18:</a:t>
            </a:r>
            <a:endParaRPr kumimoji="0" lang="en-US" sz="2133" b="1" i="0" u="none" strike="noStrike" kern="1200" cap="none" spc="0" normalizeH="0" baseline="3000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23</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he had spent some time </a:t>
            </a:r>
            <a:r>
              <a:rPr kumimoji="0" lang="en-US" sz="2133" b="0" i="1" u="none" strike="noStrike" kern="1200" cap="none" spc="0" normalizeH="0" baseline="0" noProof="0" dirty="0">
                <a:ln>
                  <a:noFill/>
                </a:ln>
                <a:solidFill>
                  <a:prstClr val="white"/>
                </a:solidFill>
                <a:effectLst/>
                <a:uLnTx/>
                <a:uFillTx/>
                <a:latin typeface="Candara"/>
                <a:ea typeface="+mn-ea"/>
                <a:cs typeface="+mn-cs"/>
              </a:rPr>
              <a:t>there</a:t>
            </a:r>
            <a:r>
              <a:rPr kumimoji="0" lang="en-US" sz="2133" b="0" i="0" u="none" strike="noStrike" kern="1200" cap="none" spc="0" normalizeH="0" baseline="0" noProof="0" dirty="0">
                <a:ln>
                  <a:noFill/>
                </a:ln>
                <a:solidFill>
                  <a:prstClr val="white"/>
                </a:solidFill>
                <a:effectLst/>
                <a:uLnTx/>
                <a:uFillTx/>
                <a:latin typeface="Candara"/>
                <a:ea typeface="+mn-ea"/>
                <a:cs typeface="+mn-cs"/>
              </a:rPr>
              <a:t>, he departed, and went over </a:t>
            </a:r>
            <a:r>
              <a:rPr kumimoji="0" lang="en-US" sz="2133" b="0" i="1" u="none" strike="noStrike" kern="1200" cap="none" spc="0" normalizeH="0" baseline="0" noProof="0" dirty="0">
                <a:ln>
                  <a:noFill/>
                </a:ln>
                <a:solidFill>
                  <a:prstClr val="white"/>
                </a:solidFill>
                <a:effectLst/>
                <a:uLnTx/>
                <a:uFillTx/>
                <a:latin typeface="Candara"/>
                <a:ea typeface="+mn-ea"/>
                <a:cs typeface="+mn-cs"/>
              </a:rPr>
              <a:t>all </a:t>
            </a:r>
            <a:r>
              <a:rPr kumimoji="0" lang="en-US" sz="2133" b="0" i="0" u="none" strike="noStrike" kern="1200" cap="none" spc="0" normalizeH="0" baseline="0" noProof="0" dirty="0">
                <a:ln>
                  <a:noFill/>
                </a:ln>
                <a:solidFill>
                  <a:prstClr val="white"/>
                </a:solidFill>
                <a:effectLst/>
                <a:uLnTx/>
                <a:uFillTx/>
                <a:latin typeface="Candara"/>
                <a:ea typeface="+mn-ea"/>
                <a:cs typeface="+mn-cs"/>
              </a:rPr>
              <a:t>the country of Galatia and Phrygia in order, strengthening all the disciples.</a:t>
            </a:r>
          </a:p>
        </p:txBody>
      </p:sp>
    </p:spTree>
    <p:extLst>
      <p:ext uri="{BB962C8B-B14F-4D97-AF65-F5344CB8AC3E}">
        <p14:creationId xmlns:p14="http://schemas.microsoft.com/office/powerpoint/2010/main" val="251057931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7" name="TextBox 6"/>
          <p:cNvSpPr txBox="1"/>
          <p:nvPr/>
        </p:nvSpPr>
        <p:spPr>
          <a:xfrm>
            <a:off x="1097280" y="1797130"/>
            <a:ext cx="27432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18:</a:t>
            </a:r>
            <a:endParaRPr kumimoji="0" lang="en-US" sz="2133" b="1" i="0" u="none" strike="noStrike" kern="1200" cap="none" spc="0" normalizeH="0" baseline="3000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23</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he had spent some time </a:t>
            </a:r>
            <a:r>
              <a:rPr kumimoji="0" lang="en-US" sz="2133" b="0" i="1" u="none" strike="noStrike" kern="1200" cap="none" spc="0" normalizeH="0" baseline="0" noProof="0" dirty="0">
                <a:ln>
                  <a:noFill/>
                </a:ln>
                <a:solidFill>
                  <a:prstClr val="white"/>
                </a:solidFill>
                <a:effectLst/>
                <a:uLnTx/>
                <a:uFillTx/>
                <a:latin typeface="Candara"/>
                <a:ea typeface="+mn-ea"/>
                <a:cs typeface="+mn-cs"/>
              </a:rPr>
              <a:t>there</a:t>
            </a:r>
            <a:r>
              <a:rPr kumimoji="0" lang="en-US" sz="2133" b="0" i="0" u="none" strike="noStrike" kern="1200" cap="none" spc="0" normalizeH="0" baseline="0" noProof="0" dirty="0">
                <a:ln>
                  <a:noFill/>
                </a:ln>
                <a:solidFill>
                  <a:prstClr val="white"/>
                </a:solidFill>
                <a:effectLst/>
                <a:uLnTx/>
                <a:uFillTx/>
                <a:latin typeface="Candara"/>
                <a:ea typeface="+mn-ea"/>
                <a:cs typeface="+mn-cs"/>
              </a:rPr>
              <a:t>, he departed, and went over </a:t>
            </a:r>
            <a:r>
              <a:rPr kumimoji="0" lang="en-US" sz="2133" b="0" i="1" u="none" strike="noStrike" kern="1200" cap="none" spc="0" normalizeH="0" baseline="0" noProof="0" dirty="0">
                <a:ln>
                  <a:noFill/>
                </a:ln>
                <a:solidFill>
                  <a:prstClr val="white"/>
                </a:solidFill>
                <a:effectLst/>
                <a:uLnTx/>
                <a:uFillTx/>
                <a:latin typeface="Candara"/>
                <a:ea typeface="+mn-ea"/>
                <a:cs typeface="+mn-cs"/>
              </a:rPr>
              <a:t>all </a:t>
            </a:r>
            <a:r>
              <a:rPr kumimoji="0" lang="en-US" sz="2133" b="0" i="0" u="none" strike="noStrike" kern="1200" cap="none" spc="0" normalizeH="0" baseline="0" noProof="0" dirty="0">
                <a:ln>
                  <a:noFill/>
                </a:ln>
                <a:solidFill>
                  <a:prstClr val="white"/>
                </a:solidFill>
                <a:effectLst/>
                <a:uLnTx/>
                <a:uFillTx/>
                <a:latin typeface="Candara"/>
                <a:ea typeface="+mn-ea"/>
                <a:cs typeface="+mn-cs"/>
              </a:rPr>
              <a:t>the country of Galatia and Phrygia in order, strengthening all the disciples.</a:t>
            </a:r>
          </a:p>
        </p:txBody>
      </p:sp>
    </p:spTree>
    <p:extLst>
      <p:ext uri="{BB962C8B-B14F-4D97-AF65-F5344CB8AC3E}">
        <p14:creationId xmlns:p14="http://schemas.microsoft.com/office/powerpoint/2010/main" val="99085228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sp>
        <p:nvSpPr>
          <p:cNvPr id="8" name="TextBox 7"/>
          <p:cNvSpPr txBox="1"/>
          <p:nvPr/>
        </p:nvSpPr>
        <p:spPr>
          <a:xfrm>
            <a:off x="1097280" y="1600200"/>
            <a:ext cx="459232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 certain Jew named Apollos, born at Alexandria, an eloquent man, </a:t>
            </a:r>
            <a:r>
              <a:rPr kumimoji="0" lang="en-US" sz="2133" b="0" i="1" u="none" strike="noStrike" kern="1200" cap="none" spc="0" normalizeH="0" baseline="0" noProof="0" dirty="0">
                <a:ln>
                  <a:noFill/>
                </a:ln>
                <a:solidFill>
                  <a:prstClr val="black"/>
                </a:solidFill>
                <a:effectLst/>
                <a:uLnTx/>
                <a:uFillTx/>
                <a:latin typeface="Candara"/>
                <a:ea typeface="+mn-ea"/>
                <a:cs typeface="+mn-cs"/>
              </a:rPr>
              <a:t>and</a:t>
            </a:r>
            <a:r>
              <a:rPr kumimoji="0" lang="en-US" sz="2133" b="0" i="0" u="none" strike="noStrike" kern="1200" cap="none" spc="0" normalizeH="0" baseline="0" noProof="0" dirty="0">
                <a:ln>
                  <a:noFill/>
                </a:ln>
                <a:solidFill>
                  <a:prstClr val="black"/>
                </a:solidFill>
                <a:effectLst/>
                <a:uLnTx/>
                <a:uFillTx/>
                <a:latin typeface="Candara"/>
                <a:ea typeface="+mn-ea"/>
                <a:cs typeface="+mn-cs"/>
              </a:rPr>
              <a:t> mighty in the scriptures, came to Ephesus.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This man was instructed in the way of the Lord; and being fervent in the spirit, 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taught diligently the things of the Lord, knowing only the baptism of John.</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601" y="787401"/>
            <a:ext cx="4379495" cy="5283199"/>
          </a:xfrm>
          <a:prstGeom prst="rect">
            <a:avLst/>
          </a:prstGeom>
        </p:spPr>
      </p:pic>
    </p:spTree>
    <p:extLst>
      <p:ext uri="{BB962C8B-B14F-4D97-AF65-F5344CB8AC3E}">
        <p14:creationId xmlns:p14="http://schemas.microsoft.com/office/powerpoint/2010/main" val="18650374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sp>
        <p:nvSpPr>
          <p:cNvPr id="8" name="TextBox 7"/>
          <p:cNvSpPr txBox="1"/>
          <p:nvPr/>
        </p:nvSpPr>
        <p:spPr>
          <a:xfrm>
            <a:off x="1097280" y="2108200"/>
            <a:ext cx="45923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began to speak boldly in the synagogue: whom when Aquila and Priscilla had heard, they took him unto </a:t>
            </a:r>
            <a:r>
              <a:rPr kumimoji="0" lang="en-US" sz="2133" b="0" i="1" u="none" strike="noStrike" kern="1200" cap="none" spc="0" normalizeH="0" baseline="0" noProof="0" dirty="0">
                <a:ln>
                  <a:noFill/>
                </a:ln>
                <a:solidFill>
                  <a:prstClr val="black"/>
                </a:solidFill>
                <a:effectLst/>
                <a:uLnTx/>
                <a:uFillTx/>
                <a:latin typeface="Candara"/>
                <a:ea typeface="+mn-ea"/>
                <a:cs typeface="+mn-cs"/>
              </a:rPr>
              <a:t>them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expounded unto him the way of God more perfectly.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100" y="890016"/>
            <a:ext cx="3730720" cy="5085080"/>
          </a:xfrm>
          <a:prstGeom prst="rect">
            <a:avLst/>
          </a:prstGeom>
        </p:spPr>
      </p:pic>
    </p:spTree>
    <p:extLst>
      <p:ext uri="{BB962C8B-B14F-4D97-AF65-F5344CB8AC3E}">
        <p14:creationId xmlns:p14="http://schemas.microsoft.com/office/powerpoint/2010/main" val="189324381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5" name="TextBox 4"/>
          <p:cNvSpPr txBox="1"/>
          <p:nvPr/>
        </p:nvSpPr>
        <p:spPr>
          <a:xfrm>
            <a:off x="1097280" y="2438400"/>
            <a:ext cx="286512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[Apollos] was disposed to pass into Achaia…</a:t>
            </a:r>
          </a:p>
        </p:txBody>
      </p:sp>
      <p:sp>
        <p:nvSpPr>
          <p:cNvPr id="2" name="Right Arrow 1"/>
          <p:cNvSpPr/>
          <p:nvPr/>
        </p:nvSpPr>
        <p:spPr>
          <a:xfrm>
            <a:off x="4673600" y="3022600"/>
            <a:ext cx="508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8801623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5" name="TextBox 4"/>
          <p:cNvSpPr txBox="1"/>
          <p:nvPr/>
        </p:nvSpPr>
        <p:spPr>
          <a:xfrm>
            <a:off x="1097280" y="2438400"/>
            <a:ext cx="286512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brethren wrote, exhorting the disciples to receive him: who, when he was come, helped them much which had believed through grace:</a:t>
            </a:r>
          </a:p>
        </p:txBody>
      </p:sp>
      <p:sp>
        <p:nvSpPr>
          <p:cNvPr id="8" name="Right Arrow 7"/>
          <p:cNvSpPr/>
          <p:nvPr/>
        </p:nvSpPr>
        <p:spPr>
          <a:xfrm>
            <a:off x="4673600" y="3022600"/>
            <a:ext cx="508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94465732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5" name="TextBox 4"/>
          <p:cNvSpPr txBox="1"/>
          <p:nvPr/>
        </p:nvSpPr>
        <p:spPr>
          <a:xfrm>
            <a:off x="1097280" y="2438400"/>
            <a:ext cx="286512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28</a:t>
            </a:r>
            <a:r>
              <a:rPr kumimoji="0" lang="en-US" sz="2133" b="0" i="0" u="none" strike="noStrike" kern="1200" cap="none" spc="0" normalizeH="0" baseline="0" noProof="0" dirty="0">
                <a:ln>
                  <a:noFill/>
                </a:ln>
                <a:solidFill>
                  <a:prstClr val="white"/>
                </a:solidFill>
                <a:effectLst/>
                <a:uLnTx/>
                <a:uFillTx/>
                <a:latin typeface="Candara"/>
                <a:ea typeface="+mn-ea"/>
                <a:cs typeface="+mn-cs"/>
              </a:rPr>
              <a:t> For he mightily convinced the Jews, </a:t>
            </a:r>
            <a:r>
              <a:rPr kumimoji="0" lang="en-US" sz="2133" b="0" i="1" u="none" strike="noStrike" kern="1200" cap="none" spc="0" normalizeH="0" baseline="0" noProof="0" dirty="0">
                <a:ln>
                  <a:noFill/>
                </a:ln>
                <a:solidFill>
                  <a:prstClr val="white"/>
                </a:solidFill>
                <a:effectLst/>
                <a:uLnTx/>
                <a:uFillTx/>
                <a:latin typeface="Candara"/>
                <a:ea typeface="+mn-ea"/>
                <a:cs typeface="+mn-cs"/>
              </a:rPr>
              <a:t>and that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publickly</a:t>
            </a:r>
            <a:r>
              <a:rPr kumimoji="0" lang="en-US" sz="2133" b="0" i="0" u="none" strike="noStrike" kern="1200" cap="none" spc="0" normalizeH="0" baseline="0" noProof="0" dirty="0">
                <a:ln>
                  <a:noFill/>
                </a:ln>
                <a:solidFill>
                  <a:prstClr val="white"/>
                </a:solidFill>
                <a:effectLst/>
                <a:uLnTx/>
                <a:uFillTx/>
                <a:latin typeface="Candara"/>
                <a:ea typeface="+mn-ea"/>
                <a:cs typeface="+mn-cs"/>
              </a:rPr>
              <a:t>, shewing by the scriptures that Jesus was Christ. </a:t>
            </a:r>
          </a:p>
        </p:txBody>
      </p:sp>
      <p:sp>
        <p:nvSpPr>
          <p:cNvPr id="8" name="Right Arrow 7"/>
          <p:cNvSpPr/>
          <p:nvPr/>
        </p:nvSpPr>
        <p:spPr>
          <a:xfrm>
            <a:off x="4673600" y="3022600"/>
            <a:ext cx="508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68346493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5" name="TextBox 4"/>
          <p:cNvSpPr txBox="1"/>
          <p:nvPr/>
        </p:nvSpPr>
        <p:spPr>
          <a:xfrm>
            <a:off x="1097280" y="2072640"/>
            <a:ext cx="286512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Chapter 19:</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while Apollos was at Corinth, Paul having passed through the upper coasts came to Ephesus …</a:t>
            </a:r>
          </a:p>
        </p:txBody>
      </p:sp>
    </p:spTree>
    <p:extLst>
      <p:ext uri="{BB962C8B-B14F-4D97-AF65-F5344CB8AC3E}">
        <p14:creationId xmlns:p14="http://schemas.microsoft.com/office/powerpoint/2010/main" val="812167871"/>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5" name="TextBox 4"/>
          <p:cNvSpPr txBox="1"/>
          <p:nvPr/>
        </p:nvSpPr>
        <p:spPr>
          <a:xfrm>
            <a:off x="1097280" y="2072640"/>
            <a:ext cx="286512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Chapter 19:</a:t>
            </a: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came to pass, that, while Apollos was at Corinth, Paul having passed through the upper coasts came to Ephesus …</a:t>
            </a:r>
          </a:p>
        </p:txBody>
      </p:sp>
    </p:spTree>
    <p:extLst>
      <p:ext uri="{BB962C8B-B14F-4D97-AF65-F5344CB8AC3E}">
        <p14:creationId xmlns:p14="http://schemas.microsoft.com/office/powerpoint/2010/main" val="272259785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2400" y="1773635"/>
            <a:ext cx="44704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finding certain disciples,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He said unto them, </a:t>
            </a:r>
            <a:r>
              <a:rPr kumimoji="0" lang="en-US" sz="2133" b="0" i="0" u="none" strike="noStrike" kern="1200" cap="none" spc="0" normalizeH="0" baseline="0" noProof="0" dirty="0">
                <a:ln>
                  <a:noFill/>
                </a:ln>
                <a:solidFill>
                  <a:srgbClr val="31B6FD">
                    <a:lumMod val="50000"/>
                  </a:srgbClr>
                </a:solidFill>
                <a:effectLst/>
                <a:uLnTx/>
                <a:uFillTx/>
                <a:latin typeface="Candara"/>
                <a:ea typeface="+mn-ea"/>
                <a:cs typeface="+mn-cs"/>
              </a:rPr>
              <a:t>Have ye received the Holy Ghost since ye believed?</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said unto him,  We have not so much as heard whether there be any Holy Ghost.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said unto them, </a:t>
            </a:r>
            <a:r>
              <a:rPr kumimoji="0" lang="en-US" sz="2133" b="0" i="0" u="none" strike="noStrike" kern="1200" cap="none" spc="0" normalizeH="0" baseline="0" noProof="0" dirty="0">
                <a:ln>
                  <a:noFill/>
                </a:ln>
                <a:solidFill>
                  <a:srgbClr val="31B6FD">
                    <a:lumMod val="50000"/>
                  </a:srgbClr>
                </a:solidFill>
                <a:effectLst/>
                <a:uLnTx/>
                <a:uFillTx/>
                <a:latin typeface="Candara"/>
                <a:ea typeface="+mn-ea"/>
                <a:cs typeface="+mn-cs"/>
              </a:rPr>
              <a:t>Unto what then were ye baptized?</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said, Unto John's baptism.</a:t>
            </a:r>
          </a:p>
        </p:txBody>
      </p:sp>
      <p:sp>
        <p:nvSpPr>
          <p:cNvPr id="3" name="Rectangle 2"/>
          <p:cNvSpPr/>
          <p:nvPr/>
        </p:nvSpPr>
        <p:spPr>
          <a:xfrm>
            <a:off x="6400800" y="1773635"/>
            <a:ext cx="4470400" cy="304641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said Paul, John verily baptized with the baptism of repentance, saying unto the people, that they should believe on him which should come after him, that is, on Christ Jesus.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When they heard </a:t>
            </a:r>
            <a:r>
              <a:rPr kumimoji="0" lang="en-US" sz="2133" b="0" i="1" u="none" strike="noStrike" kern="1200" cap="none" spc="0" normalizeH="0" baseline="0" noProof="0" dirty="0">
                <a:ln>
                  <a:noFill/>
                </a:ln>
                <a:solidFill>
                  <a:prstClr val="black"/>
                </a:solidFill>
                <a:effectLst/>
                <a:uLnTx/>
                <a:uFillTx/>
                <a:latin typeface="Candara"/>
                <a:ea typeface="+mn-ea"/>
                <a:cs typeface="+mn-cs"/>
              </a:rPr>
              <a:t>this</a:t>
            </a:r>
            <a:r>
              <a:rPr kumimoji="0" lang="en-US" sz="2133" b="0" i="0" u="none" strike="noStrike" kern="1200" cap="none" spc="0" normalizeH="0" baseline="0" noProof="0" dirty="0">
                <a:ln>
                  <a:noFill/>
                </a:ln>
                <a:solidFill>
                  <a:prstClr val="black"/>
                </a:solidFill>
                <a:effectLst/>
                <a:uLnTx/>
                <a:uFillTx/>
                <a:latin typeface="Candara"/>
                <a:ea typeface="+mn-ea"/>
                <a:cs typeface="+mn-cs"/>
              </a:rPr>
              <a:t>, they were baptized in the name of the Lord Jesus. </a:t>
            </a:r>
          </a:p>
        </p:txBody>
      </p:sp>
    </p:spTree>
    <p:extLst>
      <p:ext uri="{BB962C8B-B14F-4D97-AF65-F5344CB8AC3E}">
        <p14:creationId xmlns:p14="http://schemas.microsoft.com/office/powerpoint/2010/main" val="496028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2269054"/>
            <a:ext cx="9855200" cy="224676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400" b="0" i="1" u="none" strike="noStrike" kern="1200" cap="none" spc="0" normalizeH="0" baseline="0" noProof="0" dirty="0">
                <a:ln>
                  <a:noFill/>
                </a:ln>
                <a:solidFill>
                  <a:srgbClr val="FFFFCC"/>
                </a:solidFill>
                <a:effectLst/>
                <a:uLnTx/>
                <a:uFillTx/>
                <a:latin typeface="Candara"/>
                <a:ea typeface="+mn-ea"/>
                <a:cs typeface="+mn-cs"/>
              </a:rPr>
              <a:t>The difference in the baptism of John and baptism in the name of the Lord Jesus can be seen by comparing the ministries of John and Christ.</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400" b="0" i="1" u="none" strike="noStrike" kern="1200" cap="none" spc="0" normalizeH="0" baseline="0" noProof="0" dirty="0">
                <a:ln>
                  <a:noFill/>
                </a:ln>
                <a:solidFill>
                  <a:srgbClr val="FFFFCC"/>
                </a:solidFill>
                <a:effectLst/>
                <a:uLnTx/>
                <a:uFillTx/>
                <a:latin typeface="Candara"/>
                <a:ea typeface="+mn-ea"/>
                <a:cs typeface="+mn-cs"/>
              </a:rPr>
              <a:t>The baptism of John anticipated the coming ministry of the Lamb of God.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400" b="0" i="1" u="none" strike="noStrike" kern="1200" cap="none" spc="0" normalizeH="0" baseline="0" noProof="0" dirty="0">
                <a:ln>
                  <a:noFill/>
                </a:ln>
                <a:solidFill>
                  <a:srgbClr val="FFFFCC"/>
                </a:solidFill>
                <a:effectLst/>
                <a:uLnTx/>
                <a:uFillTx/>
                <a:latin typeface="Candara"/>
                <a:ea typeface="+mn-ea"/>
                <a:cs typeface="+mn-cs"/>
              </a:rPr>
              <a:t>Baptism in the name of Jesus Christ acknowledges the finished work of Christ on the cross.</a:t>
            </a:r>
          </a:p>
        </p:txBody>
      </p:sp>
    </p:spTree>
    <p:extLst>
      <p:ext uri="{BB962C8B-B14F-4D97-AF65-F5344CB8AC3E}">
        <p14:creationId xmlns:p14="http://schemas.microsoft.com/office/powerpoint/2010/main" val="2200519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2072640"/>
            <a:ext cx="4470400" cy="1836080"/>
          </a:xfrm>
          <a:prstGeom prst="rect">
            <a:avLst/>
          </a:prstGeom>
        </p:spPr>
        <p:txBody>
          <a:bodyPr wrap="square">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Paul had laid </a:t>
            </a:r>
            <a:r>
              <a:rPr kumimoji="0" lang="en-US" sz="2133" b="0" i="1" u="none" strike="noStrike" kern="1200" cap="none" spc="0" normalizeH="0" baseline="0" noProof="0" dirty="0">
                <a:ln>
                  <a:noFill/>
                </a:ln>
                <a:solidFill>
                  <a:prstClr val="black"/>
                </a:solidFill>
                <a:effectLst/>
                <a:uLnTx/>
                <a:uFillTx/>
                <a:latin typeface="Candara"/>
                <a:ea typeface="+mn-ea"/>
                <a:cs typeface="+mn-cs"/>
              </a:rPr>
              <a:t>his </a:t>
            </a:r>
            <a:r>
              <a:rPr kumimoji="0" lang="en-US" sz="2133" b="0" i="0" u="none" strike="noStrike" kern="1200" cap="none" spc="0" normalizeH="0" baseline="0" noProof="0" dirty="0">
                <a:ln>
                  <a:noFill/>
                </a:ln>
                <a:solidFill>
                  <a:prstClr val="black"/>
                </a:solidFill>
                <a:effectLst/>
                <a:uLnTx/>
                <a:uFillTx/>
                <a:latin typeface="Candara"/>
                <a:ea typeface="+mn-ea"/>
                <a:cs typeface="+mn-cs"/>
              </a:rPr>
              <a:t>hands upon them, the Holy Ghost came on them; and they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with tongues, and prophesied.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all the men were about twelve.</a:t>
            </a:r>
          </a:p>
        </p:txBody>
      </p:sp>
      <p:sp>
        <p:nvSpPr>
          <p:cNvPr id="3" name="TextBox 2"/>
          <p:cNvSpPr txBox="1"/>
          <p:nvPr/>
        </p:nvSpPr>
        <p:spPr>
          <a:xfrm>
            <a:off x="6604000" y="985005"/>
            <a:ext cx="4673600" cy="4749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FFFFCC"/>
                </a:solidFill>
                <a:effectLst/>
                <a:uLnTx/>
                <a:uFillTx/>
                <a:latin typeface="Candara"/>
                <a:ea typeface="+mn-ea"/>
                <a:cs typeface="+mn-cs"/>
              </a:rPr>
              <a:t>This is similar to what happened in Samaria:</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8:14-17:</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Now when the apostles which were at Jerusalem heard that Samaria had received the word of God, they sent unto them Peter and John: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Who, when they were come down, prayed for them, that they might receive the Holy Ghost: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16</a:t>
            </a:r>
            <a:r>
              <a:rPr kumimoji="0" lang="en-US" sz="2133" b="0" i="0" u="none" strike="noStrike" kern="1200" cap="none" spc="0" normalizeH="0" baseline="0" noProof="0" dirty="0">
                <a:ln>
                  <a:noFill/>
                </a:ln>
                <a:solidFill>
                  <a:prstClr val="white"/>
                </a:solidFill>
                <a:effectLst/>
                <a:uLnTx/>
                <a:uFillTx/>
                <a:latin typeface="Candara"/>
                <a:ea typeface="+mn-ea"/>
                <a:cs typeface="+mn-cs"/>
              </a:rPr>
              <a:t> (For as yet he was fallen upon none of them: only they were baptized in the name of the Lord Jesus.)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17</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laid they </a:t>
            </a:r>
            <a:r>
              <a:rPr kumimoji="0" lang="en-US" sz="2133" b="0" i="1" u="none" strike="noStrike" kern="1200" cap="none" spc="0" normalizeH="0" baseline="0" noProof="0" dirty="0">
                <a:ln>
                  <a:noFill/>
                </a:ln>
                <a:solidFill>
                  <a:prstClr val="white"/>
                </a:solidFill>
                <a:effectLst/>
                <a:uLnTx/>
                <a:uFillTx/>
                <a:latin typeface="Candara"/>
                <a:ea typeface="+mn-ea"/>
                <a:cs typeface="+mn-cs"/>
              </a:rPr>
              <a:t>their </a:t>
            </a:r>
            <a:r>
              <a:rPr kumimoji="0" lang="en-US" sz="2133" b="0" i="0" u="none" strike="noStrike" kern="1200" cap="none" spc="0" normalizeH="0" baseline="0" noProof="0" dirty="0">
                <a:ln>
                  <a:noFill/>
                </a:ln>
                <a:solidFill>
                  <a:prstClr val="white"/>
                </a:solidFill>
                <a:effectLst/>
                <a:uLnTx/>
                <a:uFillTx/>
                <a:latin typeface="Candara"/>
                <a:ea typeface="+mn-ea"/>
                <a:cs typeface="+mn-cs"/>
              </a:rPr>
              <a:t>hands on them, and they received the Holy Ghost. </a:t>
            </a:r>
          </a:p>
        </p:txBody>
      </p:sp>
    </p:spTree>
    <p:extLst>
      <p:ext uri="{BB962C8B-B14F-4D97-AF65-F5344CB8AC3E}">
        <p14:creationId xmlns:p14="http://schemas.microsoft.com/office/powerpoint/2010/main" val="2473825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045567"/>
            <a:ext cx="4876800" cy="47901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went into the synagogue,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boldly for the space of three months, disputing and persuading the things concerning the kingdom of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a:t>
            </a:r>
            <a:r>
              <a:rPr lang="en-US" sz="2133" noProof="0" dirty="0">
                <a:solidFill>
                  <a:prstClr val="black"/>
                </a:solidFill>
                <a:latin typeface="Candara"/>
              </a:rPr>
              <a:t>some</a:t>
            </a:r>
            <a:r>
              <a:rPr kumimoji="0" lang="en-US" sz="2133" b="0" i="0" u="none" strike="noStrike" kern="1200" cap="none" spc="0" normalizeH="0" baseline="0" noProof="0" dirty="0">
                <a:ln>
                  <a:noFill/>
                </a:ln>
                <a:solidFill>
                  <a:prstClr val="black"/>
                </a:solidFill>
                <a:effectLst/>
                <a:uLnTx/>
                <a:uFillTx/>
                <a:latin typeface="Candara"/>
                <a:ea typeface="+mn-ea"/>
                <a:cs typeface="+mn-cs"/>
              </a:rPr>
              <a:t> were hardened, and believed not, but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evil of that way before the multitude, he departed from them, and separated the disciples, disputing daily in the school of one Tyrannus.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this continued by the space of two years; so that all they which dwelt in Asia heard the word of the Lord Jesus, both Jews and Greeks.</a:t>
            </a:r>
          </a:p>
        </p:txBody>
      </p:sp>
      <p:pic>
        <p:nvPicPr>
          <p:cNvPr id="6" name="Picture 5">
            <a:extLst>
              <a:ext uri="{FF2B5EF4-FFF2-40B4-BE49-F238E27FC236}">
                <a16:creationId xmlns:a16="http://schemas.microsoft.com/office/drawing/2014/main" id="{161DEDDF-A1B1-4EC3-B900-0E71C9D9F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301" y="787400"/>
            <a:ext cx="4481504" cy="5283200"/>
          </a:xfrm>
          <a:prstGeom prst="rect">
            <a:avLst/>
          </a:prstGeom>
        </p:spPr>
      </p:pic>
    </p:spTree>
    <p:extLst>
      <p:ext uri="{BB962C8B-B14F-4D97-AF65-F5344CB8AC3E}">
        <p14:creationId xmlns:p14="http://schemas.microsoft.com/office/powerpoint/2010/main" val="2610627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80" y="1972528"/>
            <a:ext cx="4287520" cy="244124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God wrought special miracles by the hands of Paul: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So that from his body were brought unto the sick handkerchiefs or aprons, and the diseases departed from them, and the evil spirits went out of them.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850034"/>
            <a:ext cx="3779520" cy="5157933"/>
          </a:xfrm>
          <a:prstGeom prst="rect">
            <a:avLst/>
          </a:prstGeom>
        </p:spPr>
      </p:pic>
    </p:spTree>
    <p:extLst>
      <p:ext uri="{BB962C8B-B14F-4D97-AF65-F5344CB8AC3E}">
        <p14:creationId xmlns:p14="http://schemas.microsoft.com/office/powerpoint/2010/main" val="39202554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2027801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1341121"/>
            <a:ext cx="4572000"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certain of the vagabond Jews, exorcists, took upon them to call over them which had evil spirits the name of the Lord Jesus, saying,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We adjure you by Jesus whom Paul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preacheth</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were seven sons of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Sceva</a:t>
            </a:r>
            <a:r>
              <a:rPr kumimoji="0" lang="en-US" sz="2133" b="0" i="0" u="none" strike="noStrike" kern="1200" cap="none" spc="0" normalizeH="0" baseline="0" noProof="0" dirty="0">
                <a:ln>
                  <a:noFill/>
                </a:ln>
                <a:solidFill>
                  <a:prstClr val="black"/>
                </a:solidFill>
                <a:effectLst/>
                <a:uLnTx/>
                <a:uFillTx/>
                <a:latin typeface="Candara"/>
                <a:ea typeface="+mn-ea"/>
                <a:cs typeface="+mn-cs"/>
              </a:rPr>
              <a:t>, a Jew, </a:t>
            </a:r>
            <a:r>
              <a:rPr kumimoji="0" lang="en-US" sz="2133" b="0" i="1" u="none" strike="noStrike" kern="1200" cap="none" spc="0" normalizeH="0" baseline="0" noProof="0" dirty="0">
                <a:ln>
                  <a:noFill/>
                </a:ln>
                <a:solidFill>
                  <a:prstClr val="black"/>
                </a:solidFill>
                <a:effectLst/>
                <a:uLnTx/>
                <a:uFillTx/>
                <a:latin typeface="Candara"/>
                <a:ea typeface="+mn-ea"/>
                <a:cs typeface="+mn-cs"/>
              </a:rPr>
              <a:t>and </a:t>
            </a:r>
            <a:r>
              <a:rPr kumimoji="0" lang="en-US" sz="2133" b="0" i="0" u="none" strike="noStrike" kern="1200" cap="none" spc="0" normalizeH="0" baseline="0" noProof="0" dirty="0">
                <a:ln>
                  <a:noFill/>
                </a:ln>
                <a:solidFill>
                  <a:prstClr val="black"/>
                </a:solidFill>
                <a:effectLst/>
                <a:uLnTx/>
                <a:uFillTx/>
                <a:latin typeface="Candara"/>
                <a:ea typeface="+mn-ea"/>
                <a:cs typeface="+mn-cs"/>
              </a:rPr>
              <a:t>chief of the priests, which did so.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evil spirit answered and said, Jesus I know, and Paul I know; but who are ye?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16" y="1397000"/>
            <a:ext cx="5096785" cy="3822589"/>
          </a:xfrm>
          <a:prstGeom prst="rect">
            <a:avLst/>
          </a:prstGeom>
          <a:ln>
            <a:noFill/>
          </a:ln>
        </p:spPr>
      </p:pic>
    </p:spTree>
    <p:extLst>
      <p:ext uri="{BB962C8B-B14F-4D97-AF65-F5344CB8AC3E}">
        <p14:creationId xmlns:p14="http://schemas.microsoft.com/office/powerpoint/2010/main" val="1389229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584960"/>
            <a:ext cx="4470400" cy="342593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man in whom the evil spirit was leaped on them, and overcame them, and prevailed against them, so that they fled out of that house naked and wounded.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this was known to all the Jews and Greeks also dwelling at Ephesus; and fear fell on them all, and the name of the Lord Jesus was magnified.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1397001"/>
            <a:ext cx="5096785" cy="3822588"/>
          </a:xfrm>
          <a:prstGeom prst="rect">
            <a:avLst/>
          </a:prstGeom>
          <a:ln>
            <a:noFill/>
          </a:ln>
        </p:spPr>
      </p:pic>
    </p:spTree>
    <p:extLst>
      <p:ext uri="{BB962C8B-B14F-4D97-AF65-F5344CB8AC3E}">
        <p14:creationId xmlns:p14="http://schemas.microsoft.com/office/powerpoint/2010/main" val="437008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193801"/>
            <a:ext cx="436880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many that believed came, and confessed, and shewed their deeds.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Many of them also which used curious arts brought their books together, and burned them before all </a:t>
            </a:r>
            <a:r>
              <a:rPr kumimoji="0" lang="en-US" sz="2133" b="0" i="1" u="none" strike="noStrike" kern="1200" cap="none" spc="0" normalizeH="0" baseline="0" noProof="0" dirty="0">
                <a:ln>
                  <a:noFill/>
                </a:ln>
                <a:solidFill>
                  <a:prstClr val="black"/>
                </a:solidFill>
                <a:effectLst/>
                <a:uLnTx/>
                <a:uFillTx/>
                <a:latin typeface="Candara"/>
                <a:ea typeface="+mn-ea"/>
                <a:cs typeface="+mn-cs"/>
              </a:rPr>
              <a:t>men</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counted the price of them, and found it fifty thousand </a:t>
            </a:r>
            <a:r>
              <a:rPr kumimoji="0" lang="en-US" sz="2133" b="0" i="1" u="none" strike="noStrike" kern="1200" cap="none" spc="0" normalizeH="0" baseline="0" noProof="0" dirty="0">
                <a:ln>
                  <a:noFill/>
                </a:ln>
                <a:solidFill>
                  <a:prstClr val="black"/>
                </a:solidFill>
                <a:effectLst/>
                <a:uLnTx/>
                <a:uFillTx/>
                <a:latin typeface="Candara"/>
                <a:ea typeface="+mn-ea"/>
                <a:cs typeface="+mn-cs"/>
              </a:rPr>
              <a:t>pieces</a:t>
            </a:r>
            <a:r>
              <a:rPr kumimoji="0" lang="en-US" sz="2133" b="0" i="0" u="none" strike="noStrike" kern="1200" cap="none" spc="0" normalizeH="0" baseline="0" noProof="0" dirty="0">
                <a:ln>
                  <a:noFill/>
                </a:ln>
                <a:solidFill>
                  <a:prstClr val="black"/>
                </a:solidFill>
                <a:effectLst/>
                <a:uLnTx/>
                <a:uFillTx/>
                <a:latin typeface="Candara"/>
                <a:ea typeface="+mn-ea"/>
                <a:cs typeface="+mn-cs"/>
              </a:rPr>
              <a:t> of silver.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So mightily grew the word of God and prevailed.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00847"/>
            <a:ext cx="4229861" cy="5256307"/>
          </a:xfrm>
          <a:prstGeom prst="rect">
            <a:avLst/>
          </a:prstGeom>
          <a:ln>
            <a:solidFill>
              <a:schemeClr val="bg1"/>
            </a:solidFill>
          </a:ln>
        </p:spPr>
      </p:pic>
    </p:spTree>
    <p:extLst>
      <p:ext uri="{BB962C8B-B14F-4D97-AF65-F5344CB8AC3E}">
        <p14:creationId xmlns:p14="http://schemas.microsoft.com/office/powerpoint/2010/main" val="4130967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445341"/>
            <a:ext cx="447040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After these things were ended, Paul purposed in the spirit, when he had passed through Macedonia and Achaia, to go to Jerusalem, saying, After I have been there, I must also see Rome.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So he sent into Macedonia two of them that ministered unto him, Timotheus and Erastus; but he himself stayed in Asia for a season.</a:t>
            </a:r>
          </a:p>
        </p:txBody>
      </p:sp>
      <p:sp>
        <p:nvSpPr>
          <p:cNvPr id="3" name="TextBox 2"/>
          <p:cNvSpPr txBox="1"/>
          <p:nvPr/>
        </p:nvSpPr>
        <p:spPr>
          <a:xfrm>
            <a:off x="6705600" y="1922224"/>
            <a:ext cx="4267200" cy="22669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Paul “purposed in the spirit” – he was firmly resolved in his heart.</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Philippians 2:13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For it is God which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worketh</a:t>
            </a:r>
            <a:r>
              <a:rPr kumimoji="0" lang="en-US" sz="2133" b="0" i="0" u="none" strike="noStrike" kern="1200" cap="none" spc="0" normalizeH="0" baseline="0" noProof="0" dirty="0">
                <a:ln>
                  <a:noFill/>
                </a:ln>
                <a:solidFill>
                  <a:prstClr val="white"/>
                </a:solidFill>
                <a:effectLst/>
                <a:uLnTx/>
                <a:uFillTx/>
                <a:latin typeface="Candara"/>
                <a:ea typeface="+mn-ea"/>
                <a:cs typeface="+mn-cs"/>
              </a:rPr>
              <a:t> in you both to will and to do of </a:t>
            </a:r>
            <a:r>
              <a:rPr kumimoji="0" lang="en-US" sz="2133" b="0" i="1" u="none" strike="noStrike" kern="1200" cap="none" spc="0" normalizeH="0" baseline="0" noProof="0" dirty="0">
                <a:ln>
                  <a:noFill/>
                </a:ln>
                <a:solidFill>
                  <a:prstClr val="white"/>
                </a:solidFill>
                <a:effectLst/>
                <a:uLnTx/>
                <a:uFillTx/>
                <a:latin typeface="Candara"/>
                <a:ea typeface="+mn-ea"/>
                <a:cs typeface="+mn-cs"/>
              </a:rPr>
              <a:t>his </a:t>
            </a:r>
            <a:r>
              <a:rPr kumimoji="0" lang="en-US" sz="2133" b="0" i="0" u="none" strike="noStrike" kern="1200" cap="none" spc="0" normalizeH="0" baseline="0" noProof="0" dirty="0">
                <a:ln>
                  <a:noFill/>
                </a:ln>
                <a:solidFill>
                  <a:prstClr val="white"/>
                </a:solidFill>
                <a:effectLst/>
                <a:uLnTx/>
                <a:uFillTx/>
                <a:latin typeface="Candara"/>
                <a:ea typeface="+mn-ea"/>
                <a:cs typeface="+mn-cs"/>
              </a:rPr>
              <a:t>good pleasure. </a:t>
            </a:r>
          </a:p>
        </p:txBody>
      </p:sp>
    </p:spTree>
    <p:extLst>
      <p:ext uri="{BB962C8B-B14F-4D97-AF65-F5344CB8AC3E}">
        <p14:creationId xmlns:p14="http://schemas.microsoft.com/office/powerpoint/2010/main" val="3543430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0" y="741085"/>
            <a:ext cx="4978400" cy="534402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same time there arose no small stir about that 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For a certain </a:t>
            </a:r>
            <a:r>
              <a:rPr kumimoji="0" lang="en-US" sz="2133" b="0" i="1" u="none" strike="noStrike" kern="1200" cap="none" spc="0" normalizeH="0" baseline="0" noProof="0" dirty="0">
                <a:ln>
                  <a:noFill/>
                </a:ln>
                <a:solidFill>
                  <a:prstClr val="black"/>
                </a:solidFill>
                <a:effectLst/>
                <a:uLnTx/>
                <a:uFillTx/>
                <a:latin typeface="Candara"/>
                <a:ea typeface="+mn-ea"/>
                <a:cs typeface="+mn-cs"/>
              </a:rPr>
              <a:t>man </a:t>
            </a:r>
            <a:r>
              <a:rPr kumimoji="0" lang="en-US" sz="2133" b="0" i="0" u="none" strike="noStrike" kern="1200" cap="none" spc="0" normalizeH="0" baseline="0" noProof="0" dirty="0">
                <a:ln>
                  <a:noFill/>
                </a:ln>
                <a:solidFill>
                  <a:prstClr val="black"/>
                </a:solidFill>
                <a:effectLst/>
                <a:uLnTx/>
                <a:uFillTx/>
                <a:latin typeface="Candara"/>
                <a:ea typeface="+mn-ea"/>
                <a:cs typeface="+mn-cs"/>
              </a:rPr>
              <a:t>named Demetrius, a silversmith, which made silver shrines for Diana, brought no small gain unto the craftsmen;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Whom he called together with the workmen of like occupation, and said, Sirs, ye know that by this craft we have our wealth.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Moreover ye see and hear, that not alone at Ephesus, but almost throughout all Asia, this Paul hath persuaded and turned away much people, saying that they be no gods, which are made with hands: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154" y="635654"/>
            <a:ext cx="3989247" cy="5586692"/>
          </a:xfrm>
          <a:prstGeom prst="rect">
            <a:avLst/>
          </a:prstGeom>
        </p:spPr>
      </p:pic>
    </p:spTree>
    <p:extLst>
      <p:ext uri="{BB962C8B-B14F-4D97-AF65-F5344CB8AC3E}">
        <p14:creationId xmlns:p14="http://schemas.microsoft.com/office/powerpoint/2010/main" val="3988388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0801" y="1396366"/>
            <a:ext cx="5647113" cy="42362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So that not only this our craft is in danger to be set 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nought</a:t>
            </a:r>
            <a:r>
              <a:rPr kumimoji="0" lang="en-US" sz="2133" b="0" i="0" u="none" strike="noStrike" kern="1200" cap="none" spc="0" normalizeH="0" baseline="0" noProof="0" dirty="0">
                <a:ln>
                  <a:noFill/>
                </a:ln>
                <a:solidFill>
                  <a:prstClr val="black"/>
                </a:solidFill>
                <a:effectLst/>
                <a:uLnTx/>
                <a:uFillTx/>
                <a:latin typeface="Candara"/>
                <a:ea typeface="+mn-ea"/>
                <a:cs typeface="+mn-cs"/>
              </a:rPr>
              <a:t>; but also that the temple of the great goddess Diana should be despised, and her magnificence should be destroyed, whom all Asia and the world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worshippeth</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heard </a:t>
            </a:r>
            <a:r>
              <a:rPr kumimoji="0" lang="en-US" sz="2133" b="0" i="1" u="none" strike="noStrike" kern="1200" cap="none" spc="0" normalizeH="0" baseline="0" noProof="0" dirty="0">
                <a:ln>
                  <a:noFill/>
                </a:ln>
                <a:solidFill>
                  <a:prstClr val="black"/>
                </a:solidFill>
                <a:effectLst/>
                <a:uLnTx/>
                <a:uFillTx/>
                <a:latin typeface="Candara"/>
                <a:ea typeface="+mn-ea"/>
                <a:cs typeface="+mn-cs"/>
              </a:rPr>
              <a:t>these sayings</a:t>
            </a:r>
            <a:r>
              <a:rPr kumimoji="0" lang="en-US" sz="2133" b="0" i="0" u="none" strike="noStrike" kern="1200" cap="none" spc="0" normalizeH="0" baseline="0" noProof="0" dirty="0">
                <a:ln>
                  <a:noFill/>
                </a:ln>
                <a:solidFill>
                  <a:prstClr val="black"/>
                </a:solidFill>
                <a:effectLst/>
                <a:uLnTx/>
                <a:uFillTx/>
                <a:latin typeface="Candara"/>
                <a:ea typeface="+mn-ea"/>
                <a:cs typeface="+mn-cs"/>
              </a:rPr>
              <a:t>, they were full of wrath, and cried out, saying, Great </a:t>
            </a:r>
            <a:r>
              <a:rPr kumimoji="0" lang="en-US" sz="2133" b="0" i="1" u="none" strike="noStrike" kern="1200" cap="none" spc="0" normalizeH="0" baseline="0" noProof="0" dirty="0">
                <a:ln>
                  <a:noFill/>
                </a:ln>
                <a:solidFill>
                  <a:prstClr val="black"/>
                </a:solidFill>
                <a:effectLst/>
                <a:uLnTx/>
                <a:uFillTx/>
                <a:latin typeface="Candara"/>
                <a:ea typeface="+mn-ea"/>
                <a:cs typeface="+mn-cs"/>
              </a:rPr>
              <a:t>is </a:t>
            </a:r>
            <a:r>
              <a:rPr kumimoji="0" lang="en-US" sz="2133" b="0" i="0" u="none" strike="noStrike" kern="1200" cap="none" spc="0" normalizeH="0" baseline="0" noProof="0" dirty="0">
                <a:ln>
                  <a:noFill/>
                </a:ln>
                <a:solidFill>
                  <a:prstClr val="black"/>
                </a:solidFill>
                <a:effectLst/>
                <a:uLnTx/>
                <a:uFillTx/>
                <a:latin typeface="Candara"/>
                <a:ea typeface="+mn-ea"/>
                <a:cs typeface="+mn-cs"/>
              </a:rPr>
              <a:t>Diana of the Ephesians.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whole city was filled with confusion: and having caught Gaius and Aristarchus, men of Macedonia, Paul's companions in travel, they rushed with one accord into the theatre.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1" y="636628"/>
            <a:ext cx="2878735" cy="5584745"/>
          </a:xfrm>
          <a:prstGeom prst="rect">
            <a:avLst/>
          </a:prstGeom>
        </p:spPr>
      </p:pic>
    </p:spTree>
    <p:extLst>
      <p:ext uri="{BB962C8B-B14F-4D97-AF65-F5344CB8AC3E}">
        <p14:creationId xmlns:p14="http://schemas.microsoft.com/office/powerpoint/2010/main" val="2883580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950720"/>
            <a:ext cx="55880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whole city was filled with confusion: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having caught Gaius and Aristarchus, men of Macedonia, Paul's companions in travel, they rushed with one accord into the theatre.  </a:t>
            </a:r>
          </a:p>
        </p:txBody>
      </p:sp>
    </p:spTree>
    <p:extLst>
      <p:ext uri="{BB962C8B-B14F-4D97-AF65-F5344CB8AC3E}">
        <p14:creationId xmlns:p14="http://schemas.microsoft.com/office/powerpoint/2010/main" val="201730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498601"/>
            <a:ext cx="101600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Paul would have entered in unto the people, the disciples suffered him not.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certain of the chief of Asia, which were his friends, sent unto him, desiring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that he would not adventure himself into the theatre.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Some therefore cried one thing, and some another: for the assembly was confused; and the more part knew not wherefore they were come together.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drew Alexander out of the multitude, the Jews putting him forward.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Alexander beckoned with the hand, and would have made his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defence</a:t>
            </a:r>
            <a:r>
              <a:rPr kumimoji="0" lang="en-US" sz="2133" b="0" i="0" u="none" strike="noStrike" kern="1200" cap="none" spc="0" normalizeH="0" baseline="0" noProof="0" dirty="0">
                <a:ln>
                  <a:noFill/>
                </a:ln>
                <a:solidFill>
                  <a:prstClr val="black"/>
                </a:solidFill>
                <a:effectLst/>
                <a:uLnTx/>
                <a:uFillTx/>
                <a:latin typeface="Candara"/>
                <a:ea typeface="+mn-ea"/>
                <a:cs typeface="+mn-cs"/>
              </a:rPr>
              <a:t> unto the people.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they knew that he was a Jew, all with one voice about the space of two hours cried out, Great </a:t>
            </a:r>
            <a:r>
              <a:rPr kumimoji="0" lang="en-US" sz="2133" b="0" i="1" u="none" strike="noStrike" kern="1200" cap="none" spc="0" normalizeH="0" baseline="0" noProof="0" dirty="0">
                <a:ln>
                  <a:noFill/>
                </a:ln>
                <a:solidFill>
                  <a:prstClr val="black"/>
                </a:solidFill>
                <a:effectLst/>
                <a:uLnTx/>
                <a:uFillTx/>
                <a:latin typeface="Candara"/>
                <a:ea typeface="+mn-ea"/>
                <a:cs typeface="+mn-cs"/>
              </a:rPr>
              <a:t>is </a:t>
            </a:r>
            <a:r>
              <a:rPr kumimoji="0" lang="en-US" sz="2133" b="0" i="0" u="none" strike="noStrike" kern="1200" cap="none" spc="0" normalizeH="0" baseline="0" noProof="0" dirty="0">
                <a:ln>
                  <a:noFill/>
                </a:ln>
                <a:solidFill>
                  <a:prstClr val="black"/>
                </a:solidFill>
                <a:effectLst/>
                <a:uLnTx/>
                <a:uFillTx/>
                <a:latin typeface="Candara"/>
                <a:ea typeface="+mn-ea"/>
                <a:cs typeface="+mn-cs"/>
              </a:rPr>
              <a:t>Diana of the Ephesians.</a:t>
            </a:r>
          </a:p>
        </p:txBody>
      </p:sp>
    </p:spTree>
    <p:extLst>
      <p:ext uri="{BB962C8B-B14F-4D97-AF65-F5344CB8AC3E}">
        <p14:creationId xmlns:p14="http://schemas.microsoft.com/office/powerpoint/2010/main" val="1958225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200" y="1092200"/>
            <a:ext cx="10261600" cy="46875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townclerk</a:t>
            </a:r>
            <a:r>
              <a:rPr kumimoji="0" lang="en-US" sz="2133" b="0" i="0" u="none" strike="noStrike" kern="1200" cap="none" spc="0" normalizeH="0" baseline="0" noProof="0" dirty="0">
                <a:ln>
                  <a:noFill/>
                </a:ln>
                <a:solidFill>
                  <a:prstClr val="black"/>
                </a:solidFill>
                <a:effectLst/>
                <a:uLnTx/>
                <a:uFillTx/>
                <a:latin typeface="Candara"/>
                <a:ea typeface="+mn-ea"/>
                <a:cs typeface="+mn-cs"/>
              </a:rPr>
              <a:t> had appeased the people, he said, </a:t>
            </a:r>
            <a:r>
              <a:rPr kumimoji="0" lang="en-US" sz="2133" b="0" i="1" u="none" strike="noStrike" kern="1200" cap="none" spc="0" normalizeH="0" baseline="0" noProof="0" dirty="0">
                <a:ln>
                  <a:noFill/>
                </a:ln>
                <a:solidFill>
                  <a:prstClr val="black"/>
                </a:solidFill>
                <a:effectLst/>
                <a:uLnTx/>
                <a:uFillTx/>
                <a:latin typeface="Candara"/>
                <a:ea typeface="+mn-ea"/>
                <a:cs typeface="+mn-cs"/>
              </a:rPr>
              <a:t>Ye </a:t>
            </a:r>
            <a:r>
              <a:rPr kumimoji="0" lang="en-US" sz="2133" b="0" i="0" u="none" strike="noStrike" kern="1200" cap="none" spc="0" normalizeH="0" baseline="0" noProof="0" dirty="0">
                <a:ln>
                  <a:noFill/>
                </a:ln>
                <a:solidFill>
                  <a:prstClr val="black"/>
                </a:solidFill>
                <a:effectLst/>
                <a:uLnTx/>
                <a:uFillTx/>
                <a:latin typeface="Candara"/>
                <a:ea typeface="+mn-ea"/>
                <a:cs typeface="+mn-cs"/>
              </a:rPr>
              <a:t>men of Ephesus, what man is there that knoweth not how that the city of the Ephesians is a worshipper of the great goddess Diana, and of the </a:t>
            </a:r>
            <a:r>
              <a:rPr kumimoji="0" lang="en-US" sz="2133" b="0" i="1" u="none" strike="noStrike" kern="1200" cap="none" spc="0" normalizeH="0" baseline="0" noProof="0" dirty="0">
                <a:ln>
                  <a:noFill/>
                </a:ln>
                <a:solidFill>
                  <a:prstClr val="black"/>
                </a:solidFill>
                <a:effectLst/>
                <a:uLnTx/>
                <a:uFillTx/>
                <a:latin typeface="Candara"/>
                <a:ea typeface="+mn-ea"/>
                <a:cs typeface="+mn-cs"/>
              </a:rPr>
              <a:t>image </a:t>
            </a:r>
            <a:r>
              <a:rPr kumimoji="0" lang="en-US" sz="2133" b="0" i="0" u="none" strike="noStrike" kern="1200" cap="none" spc="0" normalizeH="0" baseline="0" noProof="0" dirty="0">
                <a:ln>
                  <a:noFill/>
                </a:ln>
                <a:solidFill>
                  <a:prstClr val="black"/>
                </a:solidFill>
                <a:effectLst/>
                <a:uLnTx/>
                <a:uFillTx/>
                <a:latin typeface="Candara"/>
                <a:ea typeface="+mn-ea"/>
                <a:cs typeface="+mn-cs"/>
              </a:rPr>
              <a:t>which fell down from Jupiter?   </a:t>
            </a:r>
            <a:endParaRPr kumimoji="0" lang="en-US" sz="2133" b="0" i="0" u="none" strike="noStrike" kern="1200" cap="none" spc="0" normalizeH="0" baseline="3000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Seeing then that these things cannot be spoken against, ye ought to be quiet, and to do nothing rashly.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For ye have brought hither these men, which are neither robbers of churches, nor yet blasphemers of your goddess.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Wherefore if Demetrius, and the craftsmen which are with him, have a matter against any man, the law is open, and there are deputies: let them implead one another.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if ye enquire any thing concerning other matters, it shall be determined in a lawful assembly.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40</a:t>
            </a:r>
            <a:r>
              <a:rPr kumimoji="0" lang="en-US" sz="2133" b="0" i="0" u="none" strike="noStrike" kern="1200" cap="none" spc="0" normalizeH="0" baseline="0" noProof="0" dirty="0">
                <a:ln>
                  <a:noFill/>
                </a:ln>
                <a:solidFill>
                  <a:prstClr val="black"/>
                </a:solidFill>
                <a:effectLst/>
                <a:uLnTx/>
                <a:uFillTx/>
                <a:latin typeface="Candara"/>
                <a:ea typeface="+mn-ea"/>
                <a:cs typeface="+mn-cs"/>
              </a:rPr>
              <a:t> For we are in danger to be called in question for this day's uproar, there being no cause whereby we may give an account of this concourse.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thus spoken, he dismissed the assembly. </a:t>
            </a:r>
          </a:p>
        </p:txBody>
      </p:sp>
    </p:spTree>
    <p:extLst>
      <p:ext uri="{BB962C8B-B14F-4D97-AF65-F5344CB8AC3E}">
        <p14:creationId xmlns:p14="http://schemas.microsoft.com/office/powerpoint/2010/main" val="2752948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1"/>
            <a:ext cx="10607040" cy="2839454"/>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21392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a:t>
            </a:r>
            <a:r>
              <a:rPr lang="en-US" sz="2800" b="1" dirty="0">
                <a:solidFill>
                  <a:prstClr val="black"/>
                </a:solidFill>
                <a:effectLst>
                  <a:outerShdw blurRad="38100" dist="38100" dir="2700000" algn="tl">
                    <a:srgbClr val="000000">
                      <a:alpha val="43137"/>
                    </a:srgbClr>
                  </a:outerShdw>
                </a:effectLst>
                <a:latin typeface="Calibri"/>
              </a:rPr>
              <a:t>10 + 9, Ephesus Time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Traveling </a:t>
            </a:r>
            <a:r>
              <a:rPr lang="en-US" sz="2800" b="1" dirty="0" err="1">
                <a:solidFill>
                  <a:prstClr val="black"/>
                </a:solidFill>
                <a:effectLst>
                  <a:outerShdw blurRad="38100" dist="38100" dir="2700000" algn="tl">
                    <a:srgbClr val="000000">
                      <a:alpha val="43137"/>
                    </a:srgbClr>
                  </a:outerShdw>
                </a:effectLst>
                <a:latin typeface="Calibri"/>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21</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Confinement Begun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A Mob, Not A Few</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The Council, You See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Felix Listens No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Arrives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Realizes Paul’s Fix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27</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Shipwreck &amp; An Angel From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28 – “The End Of Our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020342" y="1674796"/>
            <a:ext cx="8826366" cy="4023360"/>
            <a:chOff x="8319143" y="-3283936"/>
            <a:chExt cx="75376"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9143" y="-568691"/>
              <a:ext cx="75376"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r>
                <a:rPr lang="en-US" sz="5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Traveling </a:t>
              </a:r>
              <a:r>
                <a:rPr lang="en-US" sz="5400" b="1" i="1" dirty="0" err="1">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A’Plenty</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5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a:t>
              </a:r>
            </a:p>
          </p:txBody>
        </p:sp>
      </p:grpSp>
    </p:spTree>
    <p:extLst>
      <p:ext uri="{BB962C8B-B14F-4D97-AF65-F5344CB8AC3E}">
        <p14:creationId xmlns:p14="http://schemas.microsoft.com/office/powerpoint/2010/main" val="108064839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8" name="TextBox 7"/>
          <p:cNvSpPr txBox="1"/>
          <p:nvPr/>
        </p:nvSpPr>
        <p:spPr>
          <a:xfrm>
            <a:off x="1016001" y="1706881"/>
            <a:ext cx="2732116"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20:</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the uproar was ceased, Paul called unto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the disciples, and embraced </a:t>
            </a:r>
            <a:r>
              <a:rPr kumimoji="0" lang="en-US" sz="2133" b="0" i="1" u="none" strike="noStrike" kern="1200" cap="none" spc="0" normalizeH="0" baseline="0" noProof="0" dirty="0">
                <a:ln>
                  <a:noFill/>
                </a:ln>
                <a:solidFill>
                  <a:prstClr val="white"/>
                </a:solidFill>
                <a:effectLst/>
                <a:uLnTx/>
                <a:uFillTx/>
                <a:latin typeface="Candara"/>
                <a:ea typeface="+mn-ea"/>
                <a:cs typeface="+mn-cs"/>
              </a:rPr>
              <a:t>them</a:t>
            </a:r>
            <a:r>
              <a:rPr kumimoji="0" lang="en-US" sz="2133" b="0" i="0" u="none" strike="noStrike" kern="1200" cap="none" spc="0" normalizeH="0" baseline="0" noProof="0" dirty="0">
                <a:ln>
                  <a:noFill/>
                </a:ln>
                <a:solidFill>
                  <a:prstClr val="white"/>
                </a:solidFill>
                <a:effectLst/>
                <a:uLnTx/>
                <a:uFillTx/>
                <a:latin typeface="Candara"/>
                <a:ea typeface="+mn-ea"/>
                <a:cs typeface="+mn-cs"/>
              </a:rPr>
              <a:t>, and departed for to go into Macedonia.  </a:t>
            </a:r>
          </a:p>
        </p:txBody>
      </p:sp>
    </p:spTree>
    <p:extLst>
      <p:ext uri="{BB962C8B-B14F-4D97-AF65-F5344CB8AC3E}">
        <p14:creationId xmlns:p14="http://schemas.microsoft.com/office/powerpoint/2010/main" val="4263843484"/>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8" name="TextBox 7"/>
          <p:cNvSpPr txBox="1"/>
          <p:nvPr/>
        </p:nvSpPr>
        <p:spPr>
          <a:xfrm>
            <a:off x="1016001" y="1706881"/>
            <a:ext cx="2732116" cy="27181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20:</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after the uproar was ceased, Paul called unto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the disciples, and embraced </a:t>
            </a:r>
            <a:r>
              <a:rPr kumimoji="0" lang="en-US" sz="2133" b="0" i="1" u="none" strike="noStrike" kern="1200" cap="none" spc="0" normalizeH="0" baseline="0" noProof="0" dirty="0">
                <a:ln>
                  <a:noFill/>
                </a:ln>
                <a:solidFill>
                  <a:prstClr val="white"/>
                </a:solidFill>
                <a:effectLst/>
                <a:uLnTx/>
                <a:uFillTx/>
                <a:latin typeface="Candara"/>
                <a:ea typeface="+mn-ea"/>
                <a:cs typeface="+mn-cs"/>
              </a:rPr>
              <a:t>them</a:t>
            </a:r>
            <a:r>
              <a:rPr kumimoji="0" lang="en-US" sz="2133" b="0" i="0" u="none" strike="noStrike" kern="1200" cap="none" spc="0" normalizeH="0" baseline="0" noProof="0" dirty="0">
                <a:ln>
                  <a:noFill/>
                </a:ln>
                <a:solidFill>
                  <a:prstClr val="white"/>
                </a:solidFill>
                <a:effectLst/>
                <a:uLnTx/>
                <a:uFillTx/>
                <a:latin typeface="Candara"/>
                <a:ea typeface="+mn-ea"/>
                <a:cs typeface="+mn-cs"/>
              </a:rPr>
              <a:t>, and departed for to go into Macedonia.  </a:t>
            </a:r>
          </a:p>
        </p:txBody>
      </p:sp>
    </p:spTree>
    <p:extLst>
      <p:ext uri="{BB962C8B-B14F-4D97-AF65-F5344CB8AC3E}">
        <p14:creationId xmlns:p14="http://schemas.microsoft.com/office/powerpoint/2010/main" val="283223171"/>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5" name="TextBox 4"/>
          <p:cNvSpPr txBox="1"/>
          <p:nvPr/>
        </p:nvSpPr>
        <p:spPr>
          <a:xfrm>
            <a:off x="1016000" y="2072640"/>
            <a:ext cx="28448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had gone over those parts, and had given them much exhortation, he came into Greece,</a:t>
            </a:r>
          </a:p>
        </p:txBody>
      </p:sp>
    </p:spTree>
    <p:extLst>
      <p:ext uri="{BB962C8B-B14F-4D97-AF65-F5344CB8AC3E}">
        <p14:creationId xmlns:p14="http://schemas.microsoft.com/office/powerpoint/2010/main" val="3718521492"/>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8" name="TextBox 7"/>
          <p:cNvSpPr txBox="1"/>
          <p:nvPr/>
        </p:nvSpPr>
        <p:spPr>
          <a:xfrm>
            <a:off x="1016000" y="2072641"/>
            <a:ext cx="28448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had gone over those parts, and had given them much exhortation, he came into Greece,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t>
            </a:r>
            <a:r>
              <a:rPr kumimoji="0" lang="en-US" sz="2133" b="0" i="1" u="none" strike="noStrike" kern="1200" cap="none" spc="0" normalizeH="0" baseline="0" noProof="0" dirty="0">
                <a:ln>
                  <a:noFill/>
                </a:ln>
                <a:solidFill>
                  <a:prstClr val="white"/>
                </a:solidFill>
                <a:effectLst/>
                <a:uLnTx/>
                <a:uFillTx/>
                <a:latin typeface="Candara"/>
                <a:ea typeface="+mn-ea"/>
                <a:cs typeface="+mn-cs"/>
              </a:rPr>
              <a:t>there </a:t>
            </a:r>
            <a:r>
              <a:rPr kumimoji="0" lang="en-US" sz="2133" b="0" i="0" u="none" strike="noStrike" kern="1200" cap="none" spc="0" normalizeH="0" baseline="0" noProof="0" dirty="0">
                <a:ln>
                  <a:noFill/>
                </a:ln>
                <a:solidFill>
                  <a:prstClr val="white"/>
                </a:solidFill>
                <a:effectLst/>
                <a:uLnTx/>
                <a:uFillTx/>
                <a:latin typeface="Candara"/>
                <a:ea typeface="+mn-ea"/>
                <a:cs typeface="+mn-cs"/>
              </a:rPr>
              <a:t>abode three months …</a:t>
            </a:r>
          </a:p>
        </p:txBody>
      </p:sp>
    </p:spTree>
    <p:extLst>
      <p:ext uri="{BB962C8B-B14F-4D97-AF65-F5344CB8AC3E}">
        <p14:creationId xmlns:p14="http://schemas.microsoft.com/office/powerpoint/2010/main" val="416570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8" name="TextBox 7"/>
          <p:cNvSpPr txBox="1"/>
          <p:nvPr/>
        </p:nvSpPr>
        <p:spPr>
          <a:xfrm>
            <a:off x="1016001" y="2072640"/>
            <a:ext cx="2732116"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when the Jews laid wait for him, as he was about to sail into Syria, he purposed to return through Macedonia.  </a:t>
            </a:r>
          </a:p>
        </p:txBody>
      </p:sp>
    </p:spTree>
    <p:extLst>
      <p:ext uri="{BB962C8B-B14F-4D97-AF65-F5344CB8AC3E}">
        <p14:creationId xmlns:p14="http://schemas.microsoft.com/office/powerpoint/2010/main" val="4254111673"/>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8" name="TextBox 7"/>
          <p:cNvSpPr txBox="1"/>
          <p:nvPr/>
        </p:nvSpPr>
        <p:spPr>
          <a:xfrm>
            <a:off x="1016001" y="2072640"/>
            <a:ext cx="2732116"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when the Jews laid wait for him, as he was about to sail into Syria, he purposed to return through Macedonia.  </a:t>
            </a:r>
          </a:p>
        </p:txBody>
      </p:sp>
    </p:spTree>
    <p:extLst>
      <p:ext uri="{BB962C8B-B14F-4D97-AF65-F5344CB8AC3E}">
        <p14:creationId xmlns:p14="http://schemas.microsoft.com/office/powerpoint/2010/main" val="2694742077"/>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985" y="2108200"/>
            <a:ext cx="8128000" cy="183608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there accompanied him into Asia </a:t>
            </a:r>
            <a:r>
              <a:rPr kumimoji="0" lang="en-US" sz="2133" b="0" i="0" u="none" strike="noStrike" kern="1200" cap="none" spc="0" normalizeH="0" baseline="0" noProof="0" dirty="0" err="1">
                <a:ln>
                  <a:noFill/>
                </a:ln>
                <a:solidFill>
                  <a:srgbClr val="FFFF99"/>
                </a:solidFill>
                <a:effectLst/>
                <a:uLnTx/>
                <a:uFillTx/>
                <a:latin typeface="Candara"/>
                <a:ea typeface="+mn-ea"/>
                <a:cs typeface="+mn-cs"/>
              </a:rPr>
              <a:t>Sopater</a:t>
            </a:r>
            <a:r>
              <a:rPr kumimoji="0" lang="en-US" sz="2133" b="0" i="0" u="none" strike="noStrike" kern="1200" cap="none" spc="0" normalizeH="0" baseline="0" noProof="0" dirty="0">
                <a:ln>
                  <a:noFill/>
                </a:ln>
                <a:solidFill>
                  <a:srgbClr val="FFFF99"/>
                </a:solidFill>
                <a:effectLst/>
                <a:uLnTx/>
                <a:uFillTx/>
                <a:latin typeface="Candara"/>
                <a:ea typeface="+mn-ea"/>
                <a:cs typeface="+mn-cs"/>
              </a:rPr>
              <a:t> </a:t>
            </a:r>
            <a:r>
              <a:rPr kumimoji="0" lang="en-US" sz="2133" b="0" i="0" u="none" strike="noStrike" kern="1200" cap="none" spc="0" normalizeH="0" baseline="0" noProof="0" dirty="0">
                <a:ln>
                  <a:noFill/>
                </a:ln>
                <a:solidFill>
                  <a:prstClr val="white"/>
                </a:solidFill>
                <a:effectLst/>
                <a:uLnTx/>
                <a:uFillTx/>
                <a:latin typeface="Candara"/>
                <a:ea typeface="+mn-ea"/>
                <a:cs typeface="+mn-cs"/>
              </a:rPr>
              <a:t>of Berea;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of the Thessalonians, </a:t>
            </a:r>
            <a:r>
              <a:rPr kumimoji="0" lang="en-US" sz="2133" b="0" i="0" u="none" strike="noStrike" kern="1200" cap="none" spc="0" normalizeH="0" baseline="0" noProof="0" dirty="0">
                <a:ln>
                  <a:noFill/>
                </a:ln>
                <a:solidFill>
                  <a:srgbClr val="FFFF99"/>
                </a:solidFill>
                <a:effectLst/>
                <a:uLnTx/>
                <a:uFillTx/>
                <a:latin typeface="Candara"/>
                <a:ea typeface="+mn-ea"/>
                <a:cs typeface="+mn-cs"/>
              </a:rPr>
              <a:t>Aristarchus </a:t>
            </a:r>
            <a:r>
              <a:rPr kumimoji="0" lang="en-US" sz="2133" b="0" i="0" u="none" strike="noStrike" kern="1200" cap="none" spc="0" normalizeH="0" baseline="0" noProof="0" dirty="0">
                <a:ln>
                  <a:noFill/>
                </a:ln>
                <a:solidFill>
                  <a:prstClr val="white"/>
                </a:solidFill>
                <a:effectLst/>
                <a:uLnTx/>
                <a:uFillTx/>
                <a:latin typeface="Candara"/>
                <a:ea typeface="+mn-ea"/>
                <a:cs typeface="+mn-cs"/>
              </a:rPr>
              <a:t>and </a:t>
            </a:r>
            <a:r>
              <a:rPr kumimoji="0" lang="en-US" sz="2133" b="0" i="0" u="none" strike="noStrike" kern="1200" cap="none" spc="0" normalizeH="0" baseline="0" noProof="0" dirty="0" err="1">
                <a:ln>
                  <a:noFill/>
                </a:ln>
                <a:solidFill>
                  <a:srgbClr val="FFFF99"/>
                </a:solidFill>
                <a:effectLst/>
                <a:uLnTx/>
                <a:uFillTx/>
                <a:latin typeface="Candara"/>
                <a:ea typeface="+mn-ea"/>
                <a:cs typeface="+mn-cs"/>
              </a:rPr>
              <a:t>Secundus</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a:t>
            </a:r>
            <a:r>
              <a:rPr kumimoji="0" lang="en-US" sz="2133" b="0" i="0" u="none" strike="noStrike" kern="1200" cap="none" spc="0" normalizeH="0" baseline="0" noProof="0" dirty="0">
                <a:ln>
                  <a:noFill/>
                </a:ln>
                <a:solidFill>
                  <a:srgbClr val="FFFF99"/>
                </a:solidFill>
                <a:effectLst/>
                <a:uLnTx/>
                <a:uFillTx/>
                <a:latin typeface="Candara"/>
                <a:ea typeface="+mn-ea"/>
                <a:cs typeface="+mn-cs"/>
              </a:rPr>
              <a:t>Gaius </a:t>
            </a:r>
            <a:r>
              <a:rPr kumimoji="0" lang="en-US" sz="2133" b="0" i="0" u="none" strike="noStrike" kern="1200" cap="none" spc="0" normalizeH="0" baseline="0" noProof="0" dirty="0">
                <a:ln>
                  <a:noFill/>
                </a:ln>
                <a:solidFill>
                  <a:prstClr val="white"/>
                </a:solidFill>
                <a:effectLst/>
                <a:uLnTx/>
                <a:uFillTx/>
                <a:latin typeface="Candara"/>
                <a:ea typeface="+mn-ea"/>
                <a:cs typeface="+mn-cs"/>
              </a:rPr>
              <a:t>of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Derbe</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t>
            </a:r>
            <a:r>
              <a:rPr kumimoji="0" lang="en-US" sz="2133" b="0" i="0" u="none" strike="noStrike" kern="1200" cap="none" spc="0" normalizeH="0" baseline="0" noProof="0" dirty="0">
                <a:ln>
                  <a:noFill/>
                </a:ln>
                <a:solidFill>
                  <a:srgbClr val="FFFF99"/>
                </a:solidFill>
                <a:effectLst/>
                <a:uLnTx/>
                <a:uFillTx/>
                <a:latin typeface="Candara"/>
                <a:ea typeface="+mn-ea"/>
                <a:cs typeface="+mn-cs"/>
              </a:rPr>
              <a:t>Timotheus</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of Asia, </a:t>
            </a:r>
            <a:r>
              <a:rPr kumimoji="0" lang="en-US" sz="2133" b="0" i="0" u="none" strike="noStrike" kern="1200" cap="none" spc="0" normalizeH="0" baseline="0" noProof="0" dirty="0" err="1">
                <a:ln>
                  <a:noFill/>
                </a:ln>
                <a:solidFill>
                  <a:srgbClr val="FFFF99"/>
                </a:solidFill>
                <a:effectLst/>
                <a:uLnTx/>
                <a:uFillTx/>
                <a:latin typeface="Candara"/>
                <a:ea typeface="+mn-ea"/>
                <a:cs typeface="+mn-cs"/>
              </a:rPr>
              <a:t>Tychicus</a:t>
            </a:r>
            <a:r>
              <a:rPr kumimoji="0" lang="en-US" sz="2133" b="0" i="0" u="none" strike="noStrike" kern="1200" cap="none" spc="0" normalizeH="0" baseline="0" noProof="0" dirty="0">
                <a:ln>
                  <a:noFill/>
                </a:ln>
                <a:solidFill>
                  <a:srgbClr val="FFFF99"/>
                </a:solidFill>
                <a:effectLst/>
                <a:uLnTx/>
                <a:uFillTx/>
                <a:latin typeface="Candara"/>
                <a:ea typeface="+mn-ea"/>
                <a:cs typeface="+mn-cs"/>
              </a:rPr>
              <a:t> </a:t>
            </a:r>
            <a:r>
              <a:rPr kumimoji="0" lang="en-US" sz="2133" b="0" i="0" u="none" strike="noStrike" kern="1200" cap="none" spc="0" normalizeH="0" baseline="0" noProof="0" dirty="0">
                <a:ln>
                  <a:noFill/>
                </a:ln>
                <a:solidFill>
                  <a:prstClr val="white"/>
                </a:solidFill>
                <a:effectLst/>
                <a:uLnTx/>
                <a:uFillTx/>
                <a:latin typeface="Candara"/>
                <a:ea typeface="+mn-ea"/>
                <a:cs typeface="+mn-cs"/>
              </a:rPr>
              <a:t>and </a:t>
            </a:r>
            <a:r>
              <a:rPr kumimoji="0" lang="en-US" sz="2133" b="0" i="0" u="none" strike="noStrike" kern="1200" cap="none" spc="0" normalizeH="0" baseline="0" noProof="0" dirty="0" err="1">
                <a:ln>
                  <a:noFill/>
                </a:ln>
                <a:solidFill>
                  <a:srgbClr val="FFFF99"/>
                </a:solidFill>
                <a:effectLst/>
                <a:uLnTx/>
                <a:uFillTx/>
                <a:latin typeface="Candara"/>
                <a:ea typeface="+mn-ea"/>
                <a:cs typeface="+mn-cs"/>
              </a:rPr>
              <a:t>Trophimus</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5</a:t>
            </a:r>
            <a:r>
              <a:rPr kumimoji="0" lang="en-US" sz="2133" b="0" i="0" u="none" strike="noStrike" kern="1200" cap="none" spc="0" normalizeH="0" baseline="0" noProof="0" dirty="0">
                <a:ln>
                  <a:noFill/>
                </a:ln>
                <a:solidFill>
                  <a:prstClr val="white"/>
                </a:solidFill>
                <a:effectLst/>
                <a:uLnTx/>
                <a:uFillTx/>
                <a:latin typeface="Candara"/>
                <a:ea typeface="+mn-ea"/>
                <a:cs typeface="+mn-cs"/>
              </a:rPr>
              <a:t> These going before tarried for us at Troas. </a:t>
            </a:r>
          </a:p>
        </p:txBody>
      </p:sp>
    </p:spTree>
    <p:extLst>
      <p:ext uri="{BB962C8B-B14F-4D97-AF65-F5344CB8AC3E}">
        <p14:creationId xmlns:p14="http://schemas.microsoft.com/office/powerpoint/2010/main" val="2804196921"/>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6</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sailed away from Philippi after the days of unleavened bread,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came unto them to Troas in five days; where we abode seven days.</a:t>
            </a:r>
          </a:p>
        </p:txBody>
      </p:sp>
      <p:sp>
        <p:nvSpPr>
          <p:cNvPr id="3" name="Right Arrow 2"/>
          <p:cNvSpPr/>
          <p:nvPr/>
        </p:nvSpPr>
        <p:spPr>
          <a:xfrm rot="4194890">
            <a:off x="5570884" y="1397444"/>
            <a:ext cx="6096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264723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6</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sailed away from Philippi after the days of unleavened bread,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came unto them to Troas in five days; where we abode seven days.</a:t>
            </a:r>
          </a:p>
        </p:txBody>
      </p:sp>
    </p:spTree>
    <p:extLst>
      <p:ext uri="{BB962C8B-B14F-4D97-AF65-F5344CB8AC3E}">
        <p14:creationId xmlns:p14="http://schemas.microsoft.com/office/powerpoint/2010/main" val="362675919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1820377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1797130"/>
            <a:ext cx="4673600" cy="282077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upon the first </a:t>
            </a:r>
            <a:r>
              <a:rPr kumimoji="0" lang="en-US" sz="2133" b="0" i="1" u="none" strike="noStrike" kern="1200" cap="none" spc="0" normalizeH="0" baseline="0" noProof="0" dirty="0">
                <a:ln>
                  <a:noFill/>
                </a:ln>
                <a:solidFill>
                  <a:prstClr val="black"/>
                </a:solidFill>
                <a:effectLst/>
                <a:uLnTx/>
                <a:uFillTx/>
                <a:latin typeface="Candara"/>
                <a:ea typeface="+mn-ea"/>
                <a:cs typeface="+mn-cs"/>
              </a:rPr>
              <a:t>day </a:t>
            </a:r>
            <a:r>
              <a:rPr kumimoji="0" lang="en-US" sz="2133" b="0" i="0" u="none" strike="noStrike" kern="1200" cap="none" spc="0" normalizeH="0" baseline="0" noProof="0" dirty="0">
                <a:ln>
                  <a:noFill/>
                </a:ln>
                <a:solidFill>
                  <a:prstClr val="black"/>
                </a:solidFill>
                <a:effectLst/>
                <a:uLnTx/>
                <a:uFillTx/>
                <a:latin typeface="Candara"/>
                <a:ea typeface="+mn-ea"/>
                <a:cs typeface="+mn-cs"/>
              </a:rPr>
              <a:t>of the week, when the disciples came together to break bread, Paul preached unto them, ready to depart on the morrow; and continued his speech until midnight.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were many lights in the upper chamber, where they were gathered together. </a:t>
            </a:r>
          </a:p>
        </p:txBody>
      </p:sp>
      <p:sp>
        <p:nvSpPr>
          <p:cNvPr id="3" name="TextBox 2"/>
          <p:cNvSpPr txBox="1"/>
          <p:nvPr/>
        </p:nvSpPr>
        <p:spPr>
          <a:xfrm>
            <a:off x="6807200" y="2336561"/>
            <a:ext cx="4165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This is the first indication that the Christians met on Sundays and not on the Sabbath.</a:t>
            </a:r>
          </a:p>
        </p:txBody>
      </p:sp>
    </p:spTree>
    <p:extLst>
      <p:ext uri="{BB962C8B-B14F-4D97-AF65-F5344CB8AC3E}">
        <p14:creationId xmlns:p14="http://schemas.microsoft.com/office/powerpoint/2010/main" val="1147507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701801"/>
            <a:ext cx="43688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sat in a window a certain young man 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Eutychus</a:t>
            </a:r>
            <a:r>
              <a:rPr kumimoji="0" lang="en-US" sz="2133" b="0" i="0" u="none" strike="noStrike" kern="1200" cap="none" spc="0" normalizeH="0" baseline="0" noProof="0" dirty="0">
                <a:ln>
                  <a:noFill/>
                </a:ln>
                <a:solidFill>
                  <a:prstClr val="black"/>
                </a:solidFill>
                <a:effectLst/>
                <a:uLnTx/>
                <a:uFillTx/>
                <a:latin typeface="Candara"/>
                <a:ea typeface="+mn-ea"/>
                <a:cs typeface="+mn-cs"/>
              </a:rPr>
              <a:t>, being fallen into a deep sleep: and as Paul was long preaching, he sunk down with sleep, and fell down from the third loft, and was taken up dead.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1" y="787400"/>
            <a:ext cx="4690692" cy="5283200"/>
          </a:xfrm>
          <a:prstGeom prst="rect">
            <a:avLst/>
          </a:prstGeom>
        </p:spPr>
      </p:pic>
    </p:spTree>
    <p:extLst>
      <p:ext uri="{BB962C8B-B14F-4D97-AF65-F5344CB8AC3E}">
        <p14:creationId xmlns:p14="http://schemas.microsoft.com/office/powerpoint/2010/main" val="116569373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701801"/>
            <a:ext cx="4368800"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sat in a window a certain young man named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Eutychus</a:t>
            </a:r>
            <a:r>
              <a:rPr kumimoji="0" lang="en-US" sz="2133" b="0" i="0" u="none" strike="noStrike" kern="1200" cap="none" spc="0" normalizeH="0" baseline="0" noProof="0" dirty="0">
                <a:ln>
                  <a:noFill/>
                </a:ln>
                <a:solidFill>
                  <a:prstClr val="black"/>
                </a:solidFill>
                <a:effectLst/>
                <a:uLnTx/>
                <a:uFillTx/>
                <a:latin typeface="Candara"/>
                <a:ea typeface="+mn-ea"/>
                <a:cs typeface="+mn-cs"/>
              </a:rPr>
              <a:t>, being fallen into a deep sleep: and as Paul was long preaching, he sunk down with sleep, and fell down from the third loft, and was taken up dead.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787401"/>
            <a:ext cx="4690691" cy="5283199"/>
          </a:xfrm>
          <a:prstGeom prst="rect">
            <a:avLst/>
          </a:prstGeom>
        </p:spPr>
      </p:pic>
    </p:spTree>
    <p:extLst>
      <p:ext uri="{BB962C8B-B14F-4D97-AF65-F5344CB8AC3E}">
        <p14:creationId xmlns:p14="http://schemas.microsoft.com/office/powerpoint/2010/main" val="4245017799"/>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803401"/>
            <a:ext cx="472440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went down, and fell on him, and embracing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said, Trouble not yourselves; for his life is in him.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When he therefore was come up again, and had broken bread, and eaten, and talked a long while, even till break of day, so he departed.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brought the young man alive, and were not a little comforted.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1506117"/>
            <a:ext cx="4673600" cy="3773932"/>
          </a:xfrm>
          <a:prstGeom prst="rect">
            <a:avLst/>
          </a:prstGeom>
        </p:spPr>
      </p:pic>
    </p:spTree>
    <p:extLst>
      <p:ext uri="{BB962C8B-B14F-4D97-AF65-F5344CB8AC3E}">
        <p14:creationId xmlns:p14="http://schemas.microsoft.com/office/powerpoint/2010/main" val="3317133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13</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went before to ship, and sailed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there intending to take in Paul: for so had he appointed, minding himself to go afoot.  </a:t>
            </a:r>
          </a:p>
        </p:txBody>
      </p:sp>
    </p:spTree>
    <p:extLst>
      <p:ext uri="{BB962C8B-B14F-4D97-AF65-F5344CB8AC3E}">
        <p14:creationId xmlns:p14="http://schemas.microsoft.com/office/powerpoint/2010/main" val="143617747"/>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13</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went before to ship, and sailed unto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there intending to take in Paul: for so had he appointed, minding himself to go afoot.  </a:t>
            </a:r>
          </a:p>
        </p:txBody>
      </p:sp>
    </p:spTree>
    <p:extLst>
      <p:ext uri="{BB962C8B-B14F-4D97-AF65-F5344CB8AC3E}">
        <p14:creationId xmlns:p14="http://schemas.microsoft.com/office/powerpoint/2010/main" val="776364966"/>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2" name="Rectangle 1"/>
          <p:cNvSpPr/>
          <p:nvPr/>
        </p:nvSpPr>
        <p:spPr>
          <a:xfrm>
            <a:off x="1219200" y="1695530"/>
            <a:ext cx="254000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met with us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we took him in, and came 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Mitylene</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p:txBody>
      </p:sp>
    </p:spTree>
    <p:extLst>
      <p:ext uri="{BB962C8B-B14F-4D97-AF65-F5344CB8AC3E}">
        <p14:creationId xmlns:p14="http://schemas.microsoft.com/office/powerpoint/2010/main" val="4186877750"/>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met with us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we took him in, and came 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Mitylene</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p:txBody>
      </p:sp>
    </p:spTree>
    <p:extLst>
      <p:ext uri="{BB962C8B-B14F-4D97-AF65-F5344CB8AC3E}">
        <p14:creationId xmlns:p14="http://schemas.microsoft.com/office/powerpoint/2010/main" val="553113153"/>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met with us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we took him in, and came 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Mitylene</a:t>
            </a:r>
            <a:r>
              <a:rPr kumimoji="0" lang="en-US" sz="2133"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sailed thence, and came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over against Chios;  </a:t>
            </a:r>
          </a:p>
        </p:txBody>
      </p:sp>
    </p:spTree>
    <p:extLst>
      <p:ext uri="{BB962C8B-B14F-4D97-AF65-F5344CB8AC3E}">
        <p14:creationId xmlns:p14="http://schemas.microsoft.com/office/powerpoint/2010/main" val="3653584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2" name="Rectangle 1"/>
          <p:cNvSpPr/>
          <p:nvPr/>
        </p:nvSpPr>
        <p:spPr>
          <a:xfrm>
            <a:off x="1219200" y="1695530"/>
            <a:ext cx="254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met with us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Assos</a:t>
            </a:r>
            <a:r>
              <a:rPr kumimoji="0" lang="en-US" sz="2133" b="0" i="0" u="none" strike="noStrike" kern="1200" cap="none" spc="0" normalizeH="0" baseline="0" noProof="0" dirty="0">
                <a:ln>
                  <a:noFill/>
                </a:ln>
                <a:solidFill>
                  <a:prstClr val="white"/>
                </a:solidFill>
                <a:effectLst/>
                <a:uLnTx/>
                <a:uFillTx/>
                <a:latin typeface="Candara"/>
                <a:ea typeface="+mn-ea"/>
                <a:cs typeface="+mn-cs"/>
              </a:rPr>
              <a:t>, we took him in, and came to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Mitylene</a:t>
            </a:r>
            <a:r>
              <a:rPr kumimoji="0" lang="en-US" sz="2133"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sailed thence, and came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over against Chios;  </a:t>
            </a:r>
          </a:p>
        </p:txBody>
      </p:sp>
    </p:spTree>
    <p:extLst>
      <p:ext uri="{BB962C8B-B14F-4D97-AF65-F5344CB8AC3E}">
        <p14:creationId xmlns:p14="http://schemas.microsoft.com/office/powerpoint/2010/main" val="2106097566"/>
      </p:ext>
    </p:extLst>
  </p:cSld>
  <p:clrMapOvr>
    <a:masterClrMapping/>
  </p:clrMapOvr>
  <p:transition spd="med">
    <p:fade/>
  </p:transition>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TotalTime>
  <Words>20043</Words>
  <Application>Microsoft Office PowerPoint</Application>
  <PresentationFormat>Widescreen</PresentationFormat>
  <Paragraphs>872</Paragraphs>
  <Slides>234</Slides>
  <Notes>83</Notes>
  <HiddenSlides>0</HiddenSlides>
  <MMClips>1</MMClips>
  <ScaleCrop>false</ScaleCrop>
  <HeadingPairs>
    <vt:vector size="6" baseType="variant">
      <vt:variant>
        <vt:lpstr>Fonts Used</vt:lpstr>
      </vt:variant>
      <vt:variant>
        <vt:i4>32</vt:i4>
      </vt:variant>
      <vt:variant>
        <vt:lpstr>Theme</vt:lpstr>
      </vt:variant>
      <vt:variant>
        <vt:i4>13</vt:i4>
      </vt:variant>
      <vt:variant>
        <vt:lpstr>Slide Titles</vt:lpstr>
      </vt:variant>
      <vt:variant>
        <vt:i4>234</vt:i4>
      </vt:variant>
    </vt:vector>
  </HeadingPairs>
  <TitlesOfParts>
    <vt:vector size="279" baseType="lpstr">
      <vt:lpstr>‘Palatino Linotype’</vt:lpstr>
      <vt:lpstr>Algerian</vt:lpstr>
      <vt:lpstr>Arial</vt:lpstr>
      <vt:lpstr>Arial Black</vt:lpstr>
      <vt:lpstr>Avenir Next LT Pro Light</vt:lpstr>
      <vt:lpstr>Book Antiqua</vt:lpstr>
      <vt:lpstr>Bookman Old Style</vt:lpstr>
      <vt:lpstr>Broadway</vt:lpstr>
      <vt:lpstr>Calibri</vt:lpstr>
      <vt:lpstr>Calibri Light</vt:lpstr>
      <vt:lpstr>Calligrapher</vt:lpstr>
      <vt:lpstr>Candara</vt:lpstr>
      <vt:lpstr>Colonna MT</vt:lpstr>
      <vt:lpstr>Flat Brush</vt:lpstr>
      <vt:lpstr>Franklin Gothic Book</vt:lpstr>
      <vt:lpstr>Franklin Gothic Demi</vt:lpstr>
      <vt:lpstr>Impact</vt:lpstr>
      <vt:lpstr>Lato</vt:lpstr>
      <vt:lpstr>Lato Black</vt:lpstr>
      <vt:lpstr>Lato Regular</vt:lpstr>
      <vt:lpstr>Open Sans</vt:lpstr>
      <vt:lpstr>Ravie</vt:lpstr>
      <vt:lpstr>Roboto</vt:lpstr>
      <vt:lpstr>Rockwell Nova Light</vt:lpstr>
      <vt:lpstr>Script MT Bold</vt:lpstr>
      <vt:lpstr>Stencil</vt:lpstr>
      <vt:lpstr>Storybook</vt:lpstr>
      <vt:lpstr>Symbol</vt:lpstr>
      <vt:lpstr>Times New Roman</vt:lpstr>
      <vt:lpstr>Verdana</vt:lpstr>
      <vt:lpstr>Wingdings</vt:lpstr>
      <vt:lpstr>Wingdings 2</vt:lpstr>
      <vt:lpstr>LeafVTI</vt:lpstr>
      <vt:lpstr>With Title</vt:lpstr>
      <vt:lpstr>Waveform</vt:lpstr>
      <vt:lpstr>TS102011664</vt:lpstr>
      <vt:lpstr>5_Office Theme</vt:lpstr>
      <vt:lpstr>DividendVTI</vt:lpstr>
      <vt:lpstr>Blush</vt:lpstr>
      <vt:lpstr>1_Waveform</vt:lpstr>
      <vt:lpstr>Office Theme</vt:lpstr>
      <vt:lpstr>ppt43EE</vt:lpstr>
      <vt:lpstr>1_Sunset Cross</vt:lpstr>
      <vt:lpstr>3_Sunset Cross</vt:lpstr>
      <vt:lpstr>2_Blank Presentation</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PowerPoint Presentation</vt:lpstr>
      <vt:lpstr>Acts 18:23 to 21:15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Acts</vt:lpstr>
      <vt:lpstr>PowerPoint Presentation</vt:lpstr>
      <vt:lpstr>PowerPoint Presentation</vt:lpstr>
      <vt:lpstr>PowerPoint Presentation</vt:lpstr>
      <vt:lpstr>PowerPoint Presentation</vt:lpstr>
      <vt:lpstr>CHAPTER 18  J. W. McGarvey’s Acts Commentary    </vt:lpstr>
      <vt:lpstr>PowerPoint Presentation</vt:lpstr>
      <vt:lpstr>CHAPTER 18  J. W. McGarvey’s Acts Commentary    </vt:lpstr>
      <vt:lpstr>PowerPoint Presentation</vt:lpstr>
      <vt:lpstr>Apollos</vt:lpstr>
      <vt:lpstr>P E N T E C O S T</vt:lpstr>
      <vt:lpstr>PowerPoint Presentation</vt:lpstr>
      <vt:lpstr>PowerPoint Presentation</vt:lpstr>
      <vt:lpstr>CHAPTER 19  J. W. McGarvey’s Acts Commentary    </vt:lpstr>
      <vt:lpstr>CHAPTER 19  J. W. McGarvey’s Acts Commentary    </vt:lpstr>
      <vt:lpstr>CHAPTER 19  J. W. McGarvey’s Acts Commentary    </vt:lpstr>
      <vt:lpstr>CHAPTER 19  J. W. McGarvey’s Acts Commentary    </vt:lpstr>
      <vt:lpstr>PowerPoint Presentation</vt:lpstr>
      <vt:lpstr>Jesus’ Baptism = Forgiveness + Holy Spirit Indwelling  Apostle’s Laying on of Hands = Holy Spirit Empowering</vt:lpstr>
      <vt:lpstr>PowerPoint Presentation</vt:lpstr>
      <vt:lpstr>PowerPoint Presentation</vt:lpstr>
      <vt:lpstr>PowerPoint Presentation</vt:lpstr>
      <vt:lpstr>PowerPoint Presentation</vt:lpstr>
      <vt:lpstr>CHAPTER 19  J. W. McGarvey’s Acts Commentary    </vt:lpstr>
      <vt:lpstr>PowerPoint Presentation</vt:lpstr>
      <vt:lpstr>PowerPoint Presentation</vt:lpstr>
      <vt:lpstr>PowerPoint Presentation</vt:lpstr>
      <vt:lpstr>PowerPoint Presentation</vt:lpstr>
      <vt:lpstr>CHAPTER 19  J. W. McGarvey’s Acts Commentary    </vt:lpstr>
      <vt:lpstr>CHAPTER 19  J. W. McGarvey’s Acts Commentary    </vt:lpstr>
      <vt:lpstr>CHAPTER 19  J. W. McGarvey’s Acts Commentary    </vt:lpstr>
      <vt:lpstr>CHAPTER 19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19  J. W. McGarvey’s Acts Commentary    </vt:lpstr>
      <vt:lpstr>CHAPTER 19  J. W. McGarvey’s Acts Commentary    </vt:lpstr>
      <vt:lpstr>CHAPTER 19  J. W. McGarvey’s Acts Commentary    </vt:lpstr>
      <vt:lpstr>PowerPoint Presentation</vt:lpstr>
      <vt:lpstr>CHAPTER 20  J. W. McGarvey’s Acts Commentary    </vt:lpstr>
      <vt:lpstr>CHAPTER 20  J. W. McGarvey’s Acts Commentary    </vt:lpstr>
      <vt:lpstr>CHAPTER 20  J. W. McGarvey’s Acts Commentary    </vt:lpstr>
      <vt:lpstr>PowerPoint Presentation</vt:lpstr>
      <vt:lpstr>CHAPTER 20  J. W. McGarvey’s Acts Commentary    </vt:lpstr>
      <vt:lpstr>CHAPTER 20  J. W. McGarvey’s Acts Commentary    </vt:lpstr>
      <vt:lpstr>PowerPoint Presentation</vt:lpstr>
      <vt:lpstr>PowerPoint Presentation</vt:lpstr>
      <vt:lpstr>CHAPTER 20  J. W. McGarvey’s Acts Commentary    </vt:lpstr>
      <vt:lpstr>PowerPoint Presentation</vt:lpstr>
      <vt:lpstr>PowerPoint Presentation</vt:lpstr>
      <vt:lpstr>PowerPoint Presentation</vt:lpstr>
      <vt:lpstr>PowerPoint Presentation</vt:lpstr>
      <vt:lpstr>CHAPTER 20  J. W. McGarvey’s Acts Commentary    </vt:lpstr>
      <vt:lpstr>CHAPTER 20  J. W. McGarvey’s Acts Commentary    </vt:lpstr>
      <vt:lpstr>CHAPTER 20  J. W. McGarvey’s Acts Commentary    </vt:lpstr>
      <vt:lpstr>CHAPTER 20  J. W. McGarvey’s Acts Commentary    </vt:lpstr>
      <vt:lpstr>CHAPTER 20  J. W. McGarvey’s Acts Commentary    </vt:lpstr>
      <vt:lpstr>PowerPoint Presentation</vt:lpstr>
      <vt:lpstr>PowerPoint Presentation</vt:lpstr>
      <vt:lpstr>PowerPoint Presentation</vt:lpstr>
      <vt:lpstr>PowerPoint Presentation</vt:lpstr>
      <vt:lpstr>PowerPoint Presentation</vt:lpstr>
      <vt:lpstr>Any Apostate Church Indicators?</vt:lpstr>
      <vt:lpstr>Any Apostate Church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Leaders</vt:lpstr>
      <vt:lpstr>Denominal Church Leaders</vt:lpstr>
      <vt:lpstr>New Testament Church</vt:lpstr>
      <vt:lpstr>PowerPoint Presentation</vt:lpstr>
      <vt:lpstr>PowerPoint Presentation</vt:lpstr>
      <vt:lpstr>PowerPoint Presentation</vt:lpstr>
      <vt:lpstr>CHAPTER 21  J. W. McGarvey’s Acts Commentary    </vt:lpstr>
      <vt:lpstr>PowerPoint Presentation</vt:lpstr>
      <vt:lpstr>CHAPTER 21  J. W. McGarvey’s Acts Commentary    </vt:lpstr>
      <vt:lpstr>PowerPoint Presentation</vt:lpstr>
      <vt:lpstr>PowerPoint Presentation</vt:lpstr>
      <vt:lpstr>PowerPoint Presentation</vt:lpstr>
      <vt:lpstr>PowerPoint Presentation</vt:lpstr>
      <vt:lpstr>CHAPTER 21  J. W. McGarvey’s Acts Commentary    </vt:lpstr>
      <vt:lpstr>CHAPTER 21  J. W. McGarvey’s Acts Commentary    </vt:lpstr>
      <vt:lpstr>CHAPTER 21  J. W. McGarvey’s Acts Commentary    </vt:lpstr>
      <vt:lpstr>CHAPTER 21  J. W. McGarvey’s Acts Commentary    </vt:lpstr>
      <vt:lpstr>Did Judaizers Win? </vt:lpstr>
      <vt:lpstr>CHAPTER 21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281</cp:revision>
  <dcterms:created xsi:type="dcterms:W3CDTF">2020-10-11T08:34:09Z</dcterms:created>
  <dcterms:modified xsi:type="dcterms:W3CDTF">2021-11-05T19:29:34Z</dcterms:modified>
</cp:coreProperties>
</file>